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35"/>
  </p:notesMasterIdLst>
  <p:sldIdLst>
    <p:sldId id="256" r:id="rId6"/>
    <p:sldId id="289" r:id="rId7"/>
    <p:sldId id="285" r:id="rId8"/>
    <p:sldId id="286" r:id="rId9"/>
    <p:sldId id="287" r:id="rId10"/>
    <p:sldId id="321" r:id="rId11"/>
    <p:sldId id="319" r:id="rId12"/>
    <p:sldId id="263" r:id="rId13"/>
    <p:sldId id="316" r:id="rId14"/>
    <p:sldId id="317" r:id="rId15"/>
    <p:sldId id="318" r:id="rId16"/>
    <p:sldId id="269" r:id="rId17"/>
    <p:sldId id="270" r:id="rId18"/>
    <p:sldId id="271" r:id="rId19"/>
    <p:sldId id="273" r:id="rId20"/>
    <p:sldId id="274" r:id="rId21"/>
    <p:sldId id="275" r:id="rId22"/>
    <p:sldId id="276" r:id="rId23"/>
    <p:sldId id="279" r:id="rId24"/>
    <p:sldId id="272" r:id="rId25"/>
    <p:sldId id="320" r:id="rId26"/>
    <p:sldId id="329" r:id="rId27"/>
    <p:sldId id="327" r:id="rId28"/>
    <p:sldId id="328" r:id="rId29"/>
    <p:sldId id="322" r:id="rId30"/>
    <p:sldId id="323" r:id="rId31"/>
    <p:sldId id="324" r:id="rId32"/>
    <p:sldId id="325" r:id="rId33"/>
    <p:sldId id="326" r:id="rId3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0FFB6-4FED-4E29-AAF5-194D63AAC208}" v="3" dt="2025-11-26T18:57:13.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9" d="100"/>
          <a:sy n="79" d="100"/>
        </p:scale>
        <p:origin x="54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tuart Jesson" userId="7a6cdab2-0b91-456f-b32b-829a06cc1939" providerId="ADAL" clId="{42430043-A023-4EB1-9F73-CDEECBDCDBFD}"/>
    <pc:docChg chg="modSld">
      <pc:chgData name="Dr Stuart Jesson" userId="7a6cdab2-0b91-456f-b32b-829a06cc1939" providerId="ADAL" clId="{42430043-A023-4EB1-9F73-CDEECBDCDBFD}" dt="2025-11-26T18:57:13.830" v="11"/>
      <pc:docMkLst>
        <pc:docMk/>
      </pc:docMkLst>
      <pc:sldChg chg="modSp mod">
        <pc:chgData name="Dr Stuart Jesson" userId="7a6cdab2-0b91-456f-b32b-829a06cc1939" providerId="ADAL" clId="{42430043-A023-4EB1-9F73-CDEECBDCDBFD}" dt="2025-11-26T18:54:53.365" v="8" actId="20577"/>
        <pc:sldMkLst>
          <pc:docMk/>
          <pc:sldMk cId="2454035092" sldId="328"/>
        </pc:sldMkLst>
        <pc:spChg chg="mod">
          <ac:chgData name="Dr Stuart Jesson" userId="7a6cdab2-0b91-456f-b32b-829a06cc1939" providerId="ADAL" clId="{42430043-A023-4EB1-9F73-CDEECBDCDBFD}" dt="2025-11-26T18:54:53.365" v="8" actId="20577"/>
          <ac:spMkLst>
            <pc:docMk/>
            <pc:sldMk cId="2454035092" sldId="328"/>
            <ac:spMk id="3" creationId="{7F9356D7-7CFC-43F9-F026-19E03EECBF15}"/>
          </ac:spMkLst>
        </pc:spChg>
      </pc:sldChg>
      <pc:sldChg chg="modAnim">
        <pc:chgData name="Dr Stuart Jesson" userId="7a6cdab2-0b91-456f-b32b-829a06cc1939" providerId="ADAL" clId="{42430043-A023-4EB1-9F73-CDEECBDCDBFD}" dt="2025-11-26T18:57:13.830" v="11"/>
        <pc:sldMkLst>
          <pc:docMk/>
          <pc:sldMk cId="692418729" sldId="329"/>
        </pc:sldMkLst>
      </pc:sldChg>
    </pc:docChg>
  </pc:docChgLst>
  <pc:docChgLst>
    <pc:chgData name="Dr Stuart Jesson" userId="S::sjesson@jesuit.org.uk::7a6cdab2-0b91-456f-b32b-829a06cc1939" providerId="AD" clId="Web-{1C3DFE39-0947-C25F-CCDB-BF7188DE9E97}"/>
    <pc:docChg chg="addSld modSld sldOrd">
      <pc:chgData name="Dr Stuart Jesson" userId="S::sjesson@jesuit.org.uk::7a6cdab2-0b91-456f-b32b-829a06cc1939" providerId="AD" clId="Web-{1C3DFE39-0947-C25F-CCDB-BF7188DE9E97}" dt="2025-11-25T11:17:25.404" v="779" actId="20577"/>
      <pc:docMkLst>
        <pc:docMk/>
      </pc:docMkLst>
      <pc:sldChg chg="modSp">
        <pc:chgData name="Dr Stuart Jesson" userId="S::sjesson@jesuit.org.uk::7a6cdab2-0b91-456f-b32b-829a06cc1939" providerId="AD" clId="Web-{1C3DFE39-0947-C25F-CCDB-BF7188DE9E97}" dt="2025-11-25T10:18:30.700" v="11" actId="20577"/>
        <pc:sldMkLst>
          <pc:docMk/>
          <pc:sldMk cId="109857222" sldId="256"/>
        </pc:sldMkLst>
        <pc:spChg chg="mod">
          <ac:chgData name="Dr Stuart Jesson" userId="S::sjesson@jesuit.org.uk::7a6cdab2-0b91-456f-b32b-829a06cc1939" providerId="AD" clId="Web-{1C3DFE39-0947-C25F-CCDB-BF7188DE9E97}" dt="2025-11-25T10:18:30.700" v="11" actId="20577"/>
          <ac:spMkLst>
            <pc:docMk/>
            <pc:sldMk cId="109857222" sldId="256"/>
            <ac:spMk id="3" creationId="{00000000-0000-0000-0000-000000000000}"/>
          </ac:spMkLst>
        </pc:spChg>
      </pc:sldChg>
      <pc:sldChg chg="addSp delSp modSp new mod setBg">
        <pc:chgData name="Dr Stuart Jesson" userId="S::sjesson@jesuit.org.uk::7a6cdab2-0b91-456f-b32b-829a06cc1939" providerId="AD" clId="Web-{1C3DFE39-0947-C25F-CCDB-BF7188DE9E97}" dt="2025-11-25T10:48:24.840" v="587" actId="20577"/>
        <pc:sldMkLst>
          <pc:docMk/>
          <pc:sldMk cId="474180243" sldId="322"/>
        </pc:sldMkLst>
        <pc:spChg chg="mod">
          <ac:chgData name="Dr Stuart Jesson" userId="S::sjesson@jesuit.org.uk::7a6cdab2-0b91-456f-b32b-829a06cc1939" providerId="AD" clId="Web-{1C3DFE39-0947-C25F-CCDB-BF7188DE9E97}" dt="2025-11-25T10:31:28.592" v="125"/>
          <ac:spMkLst>
            <pc:docMk/>
            <pc:sldMk cId="474180243" sldId="322"/>
            <ac:spMk id="2" creationId="{9857E5BD-0B05-CE45-5FB7-8D79FCA0FDA7}"/>
          </ac:spMkLst>
        </pc:spChg>
        <pc:spChg chg="mod">
          <ac:chgData name="Dr Stuart Jesson" userId="S::sjesson@jesuit.org.uk::7a6cdab2-0b91-456f-b32b-829a06cc1939" providerId="AD" clId="Web-{1C3DFE39-0947-C25F-CCDB-BF7188DE9E97}" dt="2025-11-25T10:48:24.840" v="587" actId="20577"/>
          <ac:spMkLst>
            <pc:docMk/>
            <pc:sldMk cId="474180243" sldId="322"/>
            <ac:spMk id="3" creationId="{498E3B9B-4BBD-2B84-A578-54AA1A43B463}"/>
          </ac:spMkLst>
        </pc:spChg>
        <pc:spChg chg="add del">
          <ac:chgData name="Dr Stuart Jesson" userId="S::sjesson@jesuit.org.uk::7a6cdab2-0b91-456f-b32b-829a06cc1939" providerId="AD" clId="Web-{1C3DFE39-0947-C25F-CCDB-BF7188DE9E97}" dt="2025-11-25T10:31:28.576" v="124"/>
          <ac:spMkLst>
            <pc:docMk/>
            <pc:sldMk cId="474180243" sldId="322"/>
            <ac:spMk id="9" creationId="{8F90786E-B72D-4C32-BDCE-A170B007822D}"/>
          </ac:spMkLst>
        </pc:spChg>
        <pc:spChg chg="add del">
          <ac:chgData name="Dr Stuart Jesson" userId="S::sjesson@jesuit.org.uk::7a6cdab2-0b91-456f-b32b-829a06cc1939" providerId="AD" clId="Web-{1C3DFE39-0947-C25F-CCDB-BF7188DE9E97}" dt="2025-11-25T10:31:28.576" v="124"/>
          <ac:spMkLst>
            <pc:docMk/>
            <pc:sldMk cId="474180243" sldId="322"/>
            <ac:spMk id="11" creationId="{5E46F2E7-848F-4A6C-A098-4764FDEA771A}"/>
          </ac:spMkLst>
        </pc:spChg>
        <pc:spChg chg="add">
          <ac:chgData name="Dr Stuart Jesson" userId="S::sjesson@jesuit.org.uk::7a6cdab2-0b91-456f-b32b-829a06cc1939" providerId="AD" clId="Web-{1C3DFE39-0947-C25F-CCDB-BF7188DE9E97}" dt="2025-11-25T10:31:28.592" v="125"/>
          <ac:spMkLst>
            <pc:docMk/>
            <pc:sldMk cId="474180243" sldId="322"/>
            <ac:spMk id="13" creationId="{3D752CF2-2291-40B5-B462-C17B174C10BC}"/>
          </ac:spMkLst>
        </pc:spChg>
        <pc:spChg chg="add">
          <ac:chgData name="Dr Stuart Jesson" userId="S::sjesson@jesuit.org.uk::7a6cdab2-0b91-456f-b32b-829a06cc1939" providerId="AD" clId="Web-{1C3DFE39-0947-C25F-CCDB-BF7188DE9E97}" dt="2025-11-25T10:31:28.592" v="125"/>
          <ac:spMkLst>
            <pc:docMk/>
            <pc:sldMk cId="474180243" sldId="322"/>
            <ac:spMk id="14" creationId="{F94AA2BD-2E3F-4B1D-8127-5744B8115311}"/>
          </ac:spMkLst>
        </pc:spChg>
        <pc:spChg chg="add">
          <ac:chgData name="Dr Stuart Jesson" userId="S::sjesson@jesuit.org.uk::7a6cdab2-0b91-456f-b32b-829a06cc1939" providerId="AD" clId="Web-{1C3DFE39-0947-C25F-CCDB-BF7188DE9E97}" dt="2025-11-25T10:31:28.592" v="125"/>
          <ac:spMkLst>
            <pc:docMk/>
            <pc:sldMk cId="474180243" sldId="322"/>
            <ac:spMk id="15" creationId="{4BD02261-2DC8-4AA8-9E16-7751AE892445}"/>
          </ac:spMkLst>
        </pc:spChg>
        <pc:picChg chg="add mod ord">
          <ac:chgData name="Dr Stuart Jesson" userId="S::sjesson@jesuit.org.uk::7a6cdab2-0b91-456f-b32b-829a06cc1939" providerId="AD" clId="Web-{1C3DFE39-0947-C25F-CCDB-BF7188DE9E97}" dt="2025-11-25T10:31:28.592" v="125"/>
          <ac:picMkLst>
            <pc:docMk/>
            <pc:sldMk cId="474180243" sldId="322"/>
            <ac:picMk id="4" creationId="{BC74F648-CFED-610A-9AD1-145913F483ED}"/>
          </ac:picMkLst>
        </pc:picChg>
      </pc:sldChg>
      <pc:sldChg chg="addSp delSp modSp add mod replId setBg">
        <pc:chgData name="Dr Stuart Jesson" userId="S::sjesson@jesuit.org.uk::7a6cdab2-0b91-456f-b32b-829a06cc1939" providerId="AD" clId="Web-{1C3DFE39-0947-C25F-CCDB-BF7188DE9E97}" dt="2025-11-25T10:48:40.357" v="588" actId="20577"/>
        <pc:sldMkLst>
          <pc:docMk/>
          <pc:sldMk cId="4011898050" sldId="323"/>
        </pc:sldMkLst>
        <pc:spChg chg="mod">
          <ac:chgData name="Dr Stuart Jesson" userId="S::sjesson@jesuit.org.uk::7a6cdab2-0b91-456f-b32b-829a06cc1939" providerId="AD" clId="Web-{1C3DFE39-0947-C25F-CCDB-BF7188DE9E97}" dt="2025-11-25T10:32:09.517" v="131" actId="14100"/>
          <ac:spMkLst>
            <pc:docMk/>
            <pc:sldMk cId="4011898050" sldId="323"/>
            <ac:spMk id="2" creationId="{CEB5DC46-4C93-AABF-2471-B8D44CB06ADE}"/>
          </ac:spMkLst>
        </pc:spChg>
        <pc:spChg chg="mod">
          <ac:chgData name="Dr Stuart Jesson" userId="S::sjesson@jesuit.org.uk::7a6cdab2-0b91-456f-b32b-829a06cc1939" providerId="AD" clId="Web-{1C3DFE39-0947-C25F-CCDB-BF7188DE9E97}" dt="2025-11-25T10:48:40.357" v="588" actId="20577"/>
          <ac:spMkLst>
            <pc:docMk/>
            <pc:sldMk cId="4011898050" sldId="323"/>
            <ac:spMk id="3" creationId="{D67C57D1-115A-FA95-3550-2C057D7DC0C1}"/>
          </ac:spMkLst>
        </pc:spChg>
        <pc:spChg chg="add del">
          <ac:chgData name="Dr Stuart Jesson" userId="S::sjesson@jesuit.org.uk::7a6cdab2-0b91-456f-b32b-829a06cc1939" providerId="AD" clId="Web-{1C3DFE39-0947-C25F-CCDB-BF7188DE9E97}" dt="2025-11-25T10:31:58.876" v="128"/>
          <ac:spMkLst>
            <pc:docMk/>
            <pc:sldMk cId="4011898050" sldId="323"/>
            <ac:spMk id="9" creationId="{04812C46-200A-4DEB-A05E-3ED6C68C2387}"/>
          </ac:spMkLst>
        </pc:spChg>
        <pc:spChg chg="add del">
          <ac:chgData name="Dr Stuart Jesson" userId="S::sjesson@jesuit.org.uk::7a6cdab2-0b91-456f-b32b-829a06cc1939" providerId="AD" clId="Web-{1C3DFE39-0947-C25F-CCDB-BF7188DE9E97}" dt="2025-11-25T10:31:58.876" v="128"/>
          <ac:spMkLst>
            <pc:docMk/>
            <pc:sldMk cId="4011898050" sldId="323"/>
            <ac:spMk id="11" creationId="{D1EA859B-E555-4109-94F3-6700E046E008}"/>
          </ac:spMkLst>
        </pc:spChg>
        <pc:spChg chg="add">
          <ac:chgData name="Dr Stuart Jesson" userId="S::sjesson@jesuit.org.uk::7a6cdab2-0b91-456f-b32b-829a06cc1939" providerId="AD" clId="Web-{1C3DFE39-0947-C25F-CCDB-BF7188DE9E97}" dt="2025-11-25T10:31:58.922" v="129"/>
          <ac:spMkLst>
            <pc:docMk/>
            <pc:sldMk cId="4011898050" sldId="323"/>
            <ac:spMk id="13" creationId="{8F90786E-B72D-4C32-BDCE-A170B007822D}"/>
          </ac:spMkLst>
        </pc:spChg>
        <pc:spChg chg="add">
          <ac:chgData name="Dr Stuart Jesson" userId="S::sjesson@jesuit.org.uk::7a6cdab2-0b91-456f-b32b-829a06cc1939" providerId="AD" clId="Web-{1C3DFE39-0947-C25F-CCDB-BF7188DE9E97}" dt="2025-11-25T10:31:58.922" v="129"/>
          <ac:spMkLst>
            <pc:docMk/>
            <pc:sldMk cId="4011898050" sldId="323"/>
            <ac:spMk id="14" creationId="{5E46F2E7-848F-4A6C-A098-4764FDEA771A}"/>
          </ac:spMkLst>
        </pc:spChg>
        <pc:picChg chg="add mod ord">
          <ac:chgData name="Dr Stuart Jesson" userId="S::sjesson@jesuit.org.uk::7a6cdab2-0b91-456f-b32b-829a06cc1939" providerId="AD" clId="Web-{1C3DFE39-0947-C25F-CCDB-BF7188DE9E97}" dt="2025-11-25T10:31:58.922" v="129"/>
          <ac:picMkLst>
            <pc:docMk/>
            <pc:sldMk cId="4011898050" sldId="323"/>
            <ac:picMk id="4" creationId="{1B5718B7-DA4C-8C58-B576-802C8B0A34AE}"/>
          </ac:picMkLst>
        </pc:picChg>
      </pc:sldChg>
      <pc:sldChg chg="addSp modSp add mod replId setBg setClrOvrMap">
        <pc:chgData name="Dr Stuart Jesson" userId="S::sjesson@jesuit.org.uk::7a6cdab2-0b91-456f-b32b-829a06cc1939" providerId="AD" clId="Web-{1C3DFE39-0947-C25F-CCDB-BF7188DE9E97}" dt="2025-11-25T10:32:39.894" v="135"/>
        <pc:sldMkLst>
          <pc:docMk/>
          <pc:sldMk cId="3562534563" sldId="324"/>
        </pc:sldMkLst>
        <pc:spChg chg="mod">
          <ac:chgData name="Dr Stuart Jesson" userId="S::sjesson@jesuit.org.uk::7a6cdab2-0b91-456f-b32b-829a06cc1939" providerId="AD" clId="Web-{1C3DFE39-0947-C25F-CCDB-BF7188DE9E97}" dt="2025-11-25T10:32:39.894" v="135"/>
          <ac:spMkLst>
            <pc:docMk/>
            <pc:sldMk cId="3562534563" sldId="324"/>
            <ac:spMk id="2" creationId="{DBBDD8EB-0508-264D-B161-7FA8D30215BE}"/>
          </ac:spMkLst>
        </pc:spChg>
        <pc:spChg chg="mod">
          <ac:chgData name="Dr Stuart Jesson" userId="S::sjesson@jesuit.org.uk::7a6cdab2-0b91-456f-b32b-829a06cc1939" providerId="AD" clId="Web-{1C3DFE39-0947-C25F-CCDB-BF7188DE9E97}" dt="2025-11-25T10:32:39.894" v="135"/>
          <ac:spMkLst>
            <pc:docMk/>
            <pc:sldMk cId="3562534563" sldId="324"/>
            <ac:spMk id="3" creationId="{FD0DDF5D-F39A-3D3B-7943-DBAB3140487D}"/>
          </ac:spMkLst>
        </pc:spChg>
        <pc:spChg chg="add">
          <ac:chgData name="Dr Stuart Jesson" userId="S::sjesson@jesuit.org.uk::7a6cdab2-0b91-456f-b32b-829a06cc1939" providerId="AD" clId="Web-{1C3DFE39-0947-C25F-CCDB-BF7188DE9E97}" dt="2025-11-25T10:32:39.894" v="135"/>
          <ac:spMkLst>
            <pc:docMk/>
            <pc:sldMk cId="3562534563" sldId="324"/>
            <ac:spMk id="9" creationId="{9228552E-C8B1-4A80-8448-0787CE0FC704}"/>
          </ac:spMkLst>
        </pc:spChg>
        <pc:picChg chg="add mod ord">
          <ac:chgData name="Dr Stuart Jesson" userId="S::sjesson@jesuit.org.uk::7a6cdab2-0b91-456f-b32b-829a06cc1939" providerId="AD" clId="Web-{1C3DFE39-0947-C25F-CCDB-BF7188DE9E97}" dt="2025-11-25T10:32:39.894" v="135"/>
          <ac:picMkLst>
            <pc:docMk/>
            <pc:sldMk cId="3562534563" sldId="324"/>
            <ac:picMk id="4" creationId="{16B84186-2E82-A771-63EE-7327E23061CC}"/>
          </ac:picMkLst>
        </pc:picChg>
      </pc:sldChg>
      <pc:sldChg chg="addSp modSp add mod replId setBg">
        <pc:chgData name="Dr Stuart Jesson" userId="S::sjesson@jesuit.org.uk::7a6cdab2-0b91-456f-b32b-829a06cc1939" providerId="AD" clId="Web-{1C3DFE39-0947-C25F-CCDB-BF7188DE9E97}" dt="2025-11-25T10:54:13.028" v="767"/>
        <pc:sldMkLst>
          <pc:docMk/>
          <pc:sldMk cId="1263851841" sldId="325"/>
        </pc:sldMkLst>
        <pc:spChg chg="mod">
          <ac:chgData name="Dr Stuart Jesson" userId="S::sjesson@jesuit.org.uk::7a6cdab2-0b91-456f-b32b-829a06cc1939" providerId="AD" clId="Web-{1C3DFE39-0947-C25F-CCDB-BF7188DE9E97}" dt="2025-11-25T10:54:13.028" v="767"/>
          <ac:spMkLst>
            <pc:docMk/>
            <pc:sldMk cId="1263851841" sldId="325"/>
            <ac:spMk id="2" creationId="{CBE14992-6A32-7C42-5149-949B891E9247}"/>
          </ac:spMkLst>
        </pc:spChg>
        <pc:spChg chg="mod">
          <ac:chgData name="Dr Stuart Jesson" userId="S::sjesson@jesuit.org.uk::7a6cdab2-0b91-456f-b32b-829a06cc1939" providerId="AD" clId="Web-{1C3DFE39-0947-C25F-CCDB-BF7188DE9E97}" dt="2025-11-25T10:54:13.028" v="767"/>
          <ac:spMkLst>
            <pc:docMk/>
            <pc:sldMk cId="1263851841" sldId="325"/>
            <ac:spMk id="3" creationId="{E23EF96E-3908-CDB2-604A-2182D5D85425}"/>
          </ac:spMkLst>
        </pc:spChg>
        <pc:spChg chg="add">
          <ac:chgData name="Dr Stuart Jesson" userId="S::sjesson@jesuit.org.uk::7a6cdab2-0b91-456f-b32b-829a06cc1939" providerId="AD" clId="Web-{1C3DFE39-0947-C25F-CCDB-BF7188DE9E97}" dt="2025-11-25T10:54:13.028" v="767"/>
          <ac:spMkLst>
            <pc:docMk/>
            <pc:sldMk cId="1263851841" sldId="325"/>
            <ac:spMk id="9" creationId="{F94AA2BD-2E3F-4B1D-8127-5744B8115311}"/>
          </ac:spMkLst>
        </pc:spChg>
        <pc:spChg chg="add">
          <ac:chgData name="Dr Stuart Jesson" userId="S::sjesson@jesuit.org.uk::7a6cdab2-0b91-456f-b32b-829a06cc1939" providerId="AD" clId="Web-{1C3DFE39-0947-C25F-CCDB-BF7188DE9E97}" dt="2025-11-25T10:54:13.028" v="767"/>
          <ac:spMkLst>
            <pc:docMk/>
            <pc:sldMk cId="1263851841" sldId="325"/>
            <ac:spMk id="11" creationId="{4BD02261-2DC8-4AA8-9E16-7751AE892445}"/>
          </ac:spMkLst>
        </pc:spChg>
        <pc:spChg chg="add">
          <ac:chgData name="Dr Stuart Jesson" userId="S::sjesson@jesuit.org.uk::7a6cdab2-0b91-456f-b32b-829a06cc1939" providerId="AD" clId="Web-{1C3DFE39-0947-C25F-CCDB-BF7188DE9E97}" dt="2025-11-25T10:54:13.028" v="767"/>
          <ac:spMkLst>
            <pc:docMk/>
            <pc:sldMk cId="1263851841" sldId="325"/>
            <ac:spMk id="13" creationId="{3D752CF2-2291-40B5-B462-C17B174C10BC}"/>
          </ac:spMkLst>
        </pc:spChg>
        <pc:picChg chg="add mod">
          <ac:chgData name="Dr Stuart Jesson" userId="S::sjesson@jesuit.org.uk::7a6cdab2-0b91-456f-b32b-829a06cc1939" providerId="AD" clId="Web-{1C3DFE39-0947-C25F-CCDB-BF7188DE9E97}" dt="2025-11-25T10:54:13.028" v="767"/>
          <ac:picMkLst>
            <pc:docMk/>
            <pc:sldMk cId="1263851841" sldId="325"/>
            <ac:picMk id="4" creationId="{20819674-D475-5424-D552-F4E26A3A6548}"/>
          </ac:picMkLst>
        </pc:picChg>
      </pc:sldChg>
      <pc:sldChg chg="addSp modSp add mod replId setBg">
        <pc:chgData name="Dr Stuart Jesson" userId="S::sjesson@jesuit.org.uk::7a6cdab2-0b91-456f-b32b-829a06cc1939" providerId="AD" clId="Web-{1C3DFE39-0947-C25F-CCDB-BF7188DE9E97}" dt="2025-11-25T10:54:30.778" v="769"/>
        <pc:sldMkLst>
          <pc:docMk/>
          <pc:sldMk cId="1703560307" sldId="326"/>
        </pc:sldMkLst>
        <pc:spChg chg="mod">
          <ac:chgData name="Dr Stuart Jesson" userId="S::sjesson@jesuit.org.uk::7a6cdab2-0b91-456f-b32b-829a06cc1939" providerId="AD" clId="Web-{1C3DFE39-0947-C25F-CCDB-BF7188DE9E97}" dt="2025-11-25T10:54:30.778" v="769"/>
          <ac:spMkLst>
            <pc:docMk/>
            <pc:sldMk cId="1703560307" sldId="326"/>
            <ac:spMk id="2" creationId="{D0F7C6A0-366C-27B0-D35A-30EA6F943BF7}"/>
          </ac:spMkLst>
        </pc:spChg>
        <pc:spChg chg="mod ord">
          <ac:chgData name="Dr Stuart Jesson" userId="S::sjesson@jesuit.org.uk::7a6cdab2-0b91-456f-b32b-829a06cc1939" providerId="AD" clId="Web-{1C3DFE39-0947-C25F-CCDB-BF7188DE9E97}" dt="2025-11-25T10:54:30.778" v="769"/>
          <ac:spMkLst>
            <pc:docMk/>
            <pc:sldMk cId="1703560307" sldId="326"/>
            <ac:spMk id="3" creationId="{DAA372FA-5FC9-6F84-AF3F-716B201A39D0}"/>
          </ac:spMkLst>
        </pc:spChg>
        <pc:spChg chg="add">
          <ac:chgData name="Dr Stuart Jesson" userId="S::sjesson@jesuit.org.uk::7a6cdab2-0b91-456f-b32b-829a06cc1939" providerId="AD" clId="Web-{1C3DFE39-0947-C25F-CCDB-BF7188DE9E97}" dt="2025-11-25T10:54:30.778" v="769"/>
          <ac:spMkLst>
            <pc:docMk/>
            <pc:sldMk cId="1703560307" sldId="326"/>
            <ac:spMk id="9" creationId="{23E547B5-89CF-4EC0-96DE-25771AED0799}"/>
          </ac:spMkLst>
        </pc:spChg>
        <pc:spChg chg="add">
          <ac:chgData name="Dr Stuart Jesson" userId="S::sjesson@jesuit.org.uk::7a6cdab2-0b91-456f-b32b-829a06cc1939" providerId="AD" clId="Web-{1C3DFE39-0947-C25F-CCDB-BF7188DE9E97}" dt="2025-11-25T10:54:30.778" v="769"/>
          <ac:spMkLst>
            <pc:docMk/>
            <pc:sldMk cId="1703560307" sldId="326"/>
            <ac:spMk id="11" creationId="{3F0B8CEB-8279-4E5E-A0CE-1FC9F71736F2}"/>
          </ac:spMkLst>
        </pc:spChg>
        <pc:picChg chg="add mod">
          <ac:chgData name="Dr Stuart Jesson" userId="S::sjesson@jesuit.org.uk::7a6cdab2-0b91-456f-b32b-829a06cc1939" providerId="AD" clId="Web-{1C3DFE39-0947-C25F-CCDB-BF7188DE9E97}" dt="2025-11-25T10:54:30.778" v="769"/>
          <ac:picMkLst>
            <pc:docMk/>
            <pc:sldMk cId="1703560307" sldId="326"/>
            <ac:picMk id="4" creationId="{C33365FB-3410-ABD5-9B93-F4C815C92B40}"/>
          </ac:picMkLst>
        </pc:picChg>
      </pc:sldChg>
      <pc:sldChg chg="modSp new">
        <pc:chgData name="Dr Stuart Jesson" userId="S::sjesson@jesuit.org.uk::7a6cdab2-0b91-456f-b32b-829a06cc1939" providerId="AD" clId="Web-{1C3DFE39-0947-C25F-CCDB-BF7188DE9E97}" dt="2025-11-25T11:16:29.763" v="776" actId="20577"/>
        <pc:sldMkLst>
          <pc:docMk/>
          <pc:sldMk cId="1047818766" sldId="327"/>
        </pc:sldMkLst>
        <pc:spChg chg="mod">
          <ac:chgData name="Dr Stuart Jesson" userId="S::sjesson@jesuit.org.uk::7a6cdab2-0b91-456f-b32b-829a06cc1939" providerId="AD" clId="Web-{1C3DFE39-0947-C25F-CCDB-BF7188DE9E97}" dt="2025-11-25T10:33:05.958" v="146" actId="20577"/>
          <ac:spMkLst>
            <pc:docMk/>
            <pc:sldMk cId="1047818766" sldId="327"/>
            <ac:spMk id="2" creationId="{C0855AF2-4ED3-4BD1-19D8-C83D79387285}"/>
          </ac:spMkLst>
        </pc:spChg>
        <pc:spChg chg="mod">
          <ac:chgData name="Dr Stuart Jesson" userId="S::sjesson@jesuit.org.uk::7a6cdab2-0b91-456f-b32b-829a06cc1939" providerId="AD" clId="Web-{1C3DFE39-0947-C25F-CCDB-BF7188DE9E97}" dt="2025-11-25T11:16:29.763" v="776" actId="20577"/>
          <ac:spMkLst>
            <pc:docMk/>
            <pc:sldMk cId="1047818766" sldId="327"/>
            <ac:spMk id="3" creationId="{98BF544B-B759-3677-A098-5C9D773C66FF}"/>
          </ac:spMkLst>
        </pc:spChg>
      </pc:sldChg>
      <pc:sldChg chg="modSp add replId">
        <pc:chgData name="Dr Stuart Jesson" userId="S::sjesson@jesuit.org.uk::7a6cdab2-0b91-456f-b32b-829a06cc1939" providerId="AD" clId="Web-{1C3DFE39-0947-C25F-CCDB-BF7188DE9E97}" dt="2025-11-25T11:17:25.404" v="779" actId="20577"/>
        <pc:sldMkLst>
          <pc:docMk/>
          <pc:sldMk cId="2454035092" sldId="328"/>
        </pc:sldMkLst>
        <pc:spChg chg="mod">
          <ac:chgData name="Dr Stuart Jesson" userId="S::sjesson@jesuit.org.uk::7a6cdab2-0b91-456f-b32b-829a06cc1939" providerId="AD" clId="Web-{1C3DFE39-0947-C25F-CCDB-BF7188DE9E97}" dt="2025-11-25T11:17:25.404" v="779" actId="20577"/>
          <ac:spMkLst>
            <pc:docMk/>
            <pc:sldMk cId="2454035092" sldId="328"/>
            <ac:spMk id="3" creationId="{7F9356D7-7CFC-43F9-F026-19E03EECBF15}"/>
          </ac:spMkLst>
        </pc:spChg>
      </pc:sldChg>
      <pc:sldChg chg="modSp add ord replId">
        <pc:chgData name="Dr Stuart Jesson" userId="S::sjesson@jesuit.org.uk::7a6cdab2-0b91-456f-b32b-829a06cc1939" providerId="AD" clId="Web-{1C3DFE39-0947-C25F-CCDB-BF7188DE9E97}" dt="2025-11-25T11:07:43.814" v="773" actId="20577"/>
        <pc:sldMkLst>
          <pc:docMk/>
          <pc:sldMk cId="692418729" sldId="329"/>
        </pc:sldMkLst>
        <pc:spChg chg="mod">
          <ac:chgData name="Dr Stuart Jesson" userId="S::sjesson@jesuit.org.uk::7a6cdab2-0b91-456f-b32b-829a06cc1939" providerId="AD" clId="Web-{1C3DFE39-0947-C25F-CCDB-BF7188DE9E97}" dt="2025-11-25T11:07:43.814" v="773" actId="20577"/>
          <ac:spMkLst>
            <pc:docMk/>
            <pc:sldMk cId="692418729" sldId="329"/>
            <ac:spMk id="3" creationId="{EE43046C-CE58-1E28-1BD4-2D005C0CF9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B4259-0669-47DE-BA91-2447B79658E2}" type="datetimeFigureOut">
              <a:t>11/26/2025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97555-A6B6-43A2-871E-1726783C722B}" type="slidenum">
              <a:t>‹#›</a:t>
            </a:fld>
            <a:endParaRPr lang="en-GB"/>
          </a:p>
        </p:txBody>
      </p:sp>
    </p:spTree>
    <p:extLst>
      <p:ext uri="{BB962C8B-B14F-4D97-AF65-F5344CB8AC3E}">
        <p14:creationId xmlns:p14="http://schemas.microsoft.com/office/powerpoint/2010/main" val="373809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AEDE0A-E033-4001-9496-D1DE62BBEB4E}" type="slidenum">
              <a:rPr lang="en-GB" smtClean="0"/>
              <a:t>3</a:t>
            </a:fld>
            <a:endParaRPr lang="en-GB"/>
          </a:p>
        </p:txBody>
      </p:sp>
    </p:spTree>
    <p:extLst>
      <p:ext uri="{BB962C8B-B14F-4D97-AF65-F5344CB8AC3E}">
        <p14:creationId xmlns:p14="http://schemas.microsoft.com/office/powerpoint/2010/main" val="136209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DB28-6291-DE7A-2613-3E8FCF4E14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BBB6D7-D493-D04D-08D9-298DE52C27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B198A1-B257-0D59-9201-52DC69E67200}"/>
              </a:ext>
            </a:extLst>
          </p:cNvPr>
          <p:cNvSpPr>
            <a:spLocks noGrp="1"/>
          </p:cNvSpPr>
          <p:nvPr>
            <p:ph type="dt" sz="half" idx="10"/>
          </p:nvPr>
        </p:nvSpPr>
        <p:spPr/>
        <p:txBody>
          <a:bodyPr/>
          <a:lstStyle/>
          <a:p>
            <a:fld id="{E275193F-58B9-431B-BFDF-A6A6BC9B14D6}" type="datetimeFigureOut">
              <a:rPr lang="en-GB" smtClean="0"/>
              <a:t>26/11/2025</a:t>
            </a:fld>
            <a:endParaRPr lang="en-GB"/>
          </a:p>
        </p:txBody>
      </p:sp>
      <p:sp>
        <p:nvSpPr>
          <p:cNvPr id="5" name="Footer Placeholder 4">
            <a:extLst>
              <a:ext uri="{FF2B5EF4-FFF2-40B4-BE49-F238E27FC236}">
                <a16:creationId xmlns:a16="http://schemas.microsoft.com/office/drawing/2014/main" id="{559AA024-B6E2-3CFA-BE5D-1B65E255D3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FA6960-F30F-A2E0-B70C-E634783B8D10}"/>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1089420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BD0A-E24C-4CE6-2180-06BE4CADFE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EB096C-6BEE-3A42-FD0A-03B01B909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BA9ACC-53A8-74D8-1540-96EA04733C5A}"/>
              </a:ext>
            </a:extLst>
          </p:cNvPr>
          <p:cNvSpPr>
            <a:spLocks noGrp="1"/>
          </p:cNvSpPr>
          <p:nvPr>
            <p:ph type="dt" sz="half" idx="10"/>
          </p:nvPr>
        </p:nvSpPr>
        <p:spPr/>
        <p:txBody>
          <a:bodyPr/>
          <a:lstStyle/>
          <a:p>
            <a:fld id="{E275193F-58B9-431B-BFDF-A6A6BC9B14D6}" type="datetimeFigureOut">
              <a:rPr lang="en-GB" smtClean="0"/>
              <a:t>26/11/2025</a:t>
            </a:fld>
            <a:endParaRPr lang="en-GB"/>
          </a:p>
        </p:txBody>
      </p:sp>
      <p:sp>
        <p:nvSpPr>
          <p:cNvPr id="5" name="Footer Placeholder 4">
            <a:extLst>
              <a:ext uri="{FF2B5EF4-FFF2-40B4-BE49-F238E27FC236}">
                <a16:creationId xmlns:a16="http://schemas.microsoft.com/office/drawing/2014/main" id="{C19C631B-0DCA-A08C-3781-86D67C6F5F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4E919A-A3D2-9824-504B-8BF22421D7F5}"/>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829790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E4B4-7E91-33FC-7179-7280C57C19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6B0765-D4D7-8EDD-A970-F974258F5F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08CEBB-1379-732C-FF13-E2D555BCF1B7}"/>
              </a:ext>
            </a:extLst>
          </p:cNvPr>
          <p:cNvSpPr>
            <a:spLocks noGrp="1"/>
          </p:cNvSpPr>
          <p:nvPr>
            <p:ph type="dt" sz="half" idx="10"/>
          </p:nvPr>
        </p:nvSpPr>
        <p:spPr/>
        <p:txBody>
          <a:bodyPr/>
          <a:lstStyle/>
          <a:p>
            <a:fld id="{E275193F-58B9-431B-BFDF-A6A6BC9B14D6}" type="datetimeFigureOut">
              <a:rPr lang="en-GB" smtClean="0"/>
              <a:t>26/11/2025</a:t>
            </a:fld>
            <a:endParaRPr lang="en-GB"/>
          </a:p>
        </p:txBody>
      </p:sp>
      <p:sp>
        <p:nvSpPr>
          <p:cNvPr id="5" name="Footer Placeholder 4">
            <a:extLst>
              <a:ext uri="{FF2B5EF4-FFF2-40B4-BE49-F238E27FC236}">
                <a16:creationId xmlns:a16="http://schemas.microsoft.com/office/drawing/2014/main" id="{10B26AC4-4485-875F-C367-0DE538B620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1A4DC6-178B-D3BF-7244-8822DE56C623}"/>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824382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5E6C-3FC5-89EB-398B-E3FB6E4909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0A9F60-7629-C9FD-88AA-B3D2166618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728BFC-67BA-ECF5-1841-ADA5932D4E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F64F53-E25E-ED55-F36B-E32CEA623767}"/>
              </a:ext>
            </a:extLst>
          </p:cNvPr>
          <p:cNvSpPr>
            <a:spLocks noGrp="1"/>
          </p:cNvSpPr>
          <p:nvPr>
            <p:ph type="dt" sz="half" idx="10"/>
          </p:nvPr>
        </p:nvSpPr>
        <p:spPr/>
        <p:txBody>
          <a:bodyPr/>
          <a:lstStyle/>
          <a:p>
            <a:fld id="{E275193F-58B9-431B-BFDF-A6A6BC9B14D6}" type="datetimeFigureOut">
              <a:rPr lang="en-GB" smtClean="0"/>
              <a:t>26/11/2025</a:t>
            </a:fld>
            <a:endParaRPr lang="en-GB"/>
          </a:p>
        </p:txBody>
      </p:sp>
      <p:sp>
        <p:nvSpPr>
          <p:cNvPr id="6" name="Footer Placeholder 5">
            <a:extLst>
              <a:ext uri="{FF2B5EF4-FFF2-40B4-BE49-F238E27FC236}">
                <a16:creationId xmlns:a16="http://schemas.microsoft.com/office/drawing/2014/main" id="{597A5F8D-A4F4-728C-DAE3-09138C8860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D8E099-D3C7-6876-1555-AD423E198DF5}"/>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253447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56948-CF88-AA33-6AE2-FFC5CA807A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099E67-97DA-08E4-D80E-5421D4097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BEAB4-1CDE-9386-941E-043790089E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A6CE5FD-9C87-9111-9941-EFBC24DC6A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39974A-9956-358A-B5E8-598D625A6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579093-36C9-21C3-B56C-D97C0E500959}"/>
              </a:ext>
            </a:extLst>
          </p:cNvPr>
          <p:cNvSpPr>
            <a:spLocks noGrp="1"/>
          </p:cNvSpPr>
          <p:nvPr>
            <p:ph type="dt" sz="half" idx="10"/>
          </p:nvPr>
        </p:nvSpPr>
        <p:spPr/>
        <p:txBody>
          <a:bodyPr/>
          <a:lstStyle/>
          <a:p>
            <a:fld id="{E275193F-58B9-431B-BFDF-A6A6BC9B14D6}" type="datetimeFigureOut">
              <a:rPr lang="en-GB" smtClean="0"/>
              <a:t>26/11/2025</a:t>
            </a:fld>
            <a:endParaRPr lang="en-GB"/>
          </a:p>
        </p:txBody>
      </p:sp>
      <p:sp>
        <p:nvSpPr>
          <p:cNvPr id="8" name="Footer Placeholder 7">
            <a:extLst>
              <a:ext uri="{FF2B5EF4-FFF2-40B4-BE49-F238E27FC236}">
                <a16:creationId xmlns:a16="http://schemas.microsoft.com/office/drawing/2014/main" id="{D3D2A2B6-A9F2-22D1-1C5C-8742DE3445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0A19833-35B9-768F-F732-74B73E542654}"/>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215452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8D2D0-8E37-320A-81C9-CAE82C7E6E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5B1145-BE33-8E84-7E1C-03663B56C966}"/>
              </a:ext>
            </a:extLst>
          </p:cNvPr>
          <p:cNvSpPr>
            <a:spLocks noGrp="1"/>
          </p:cNvSpPr>
          <p:nvPr>
            <p:ph type="dt" sz="half" idx="10"/>
          </p:nvPr>
        </p:nvSpPr>
        <p:spPr/>
        <p:txBody>
          <a:bodyPr/>
          <a:lstStyle/>
          <a:p>
            <a:fld id="{E275193F-58B9-431B-BFDF-A6A6BC9B14D6}" type="datetimeFigureOut">
              <a:rPr lang="en-GB" smtClean="0"/>
              <a:t>26/11/2025</a:t>
            </a:fld>
            <a:endParaRPr lang="en-GB"/>
          </a:p>
        </p:txBody>
      </p:sp>
      <p:sp>
        <p:nvSpPr>
          <p:cNvPr id="4" name="Footer Placeholder 3">
            <a:extLst>
              <a:ext uri="{FF2B5EF4-FFF2-40B4-BE49-F238E27FC236}">
                <a16:creationId xmlns:a16="http://schemas.microsoft.com/office/drawing/2014/main" id="{0D004E17-2D26-6566-A498-2AB9F4D5B2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07C7D8-7C7D-945E-9F97-203E895C7FAF}"/>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4021268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0B327-AAE6-67CF-B69C-585957EA9575}"/>
              </a:ext>
            </a:extLst>
          </p:cNvPr>
          <p:cNvSpPr>
            <a:spLocks noGrp="1"/>
          </p:cNvSpPr>
          <p:nvPr>
            <p:ph type="dt" sz="half" idx="10"/>
          </p:nvPr>
        </p:nvSpPr>
        <p:spPr/>
        <p:txBody>
          <a:bodyPr/>
          <a:lstStyle/>
          <a:p>
            <a:fld id="{E275193F-58B9-431B-BFDF-A6A6BC9B14D6}" type="datetimeFigureOut">
              <a:rPr lang="en-GB" smtClean="0"/>
              <a:t>26/11/2025</a:t>
            </a:fld>
            <a:endParaRPr lang="en-GB"/>
          </a:p>
        </p:txBody>
      </p:sp>
      <p:sp>
        <p:nvSpPr>
          <p:cNvPr id="3" name="Footer Placeholder 2">
            <a:extLst>
              <a:ext uri="{FF2B5EF4-FFF2-40B4-BE49-F238E27FC236}">
                <a16:creationId xmlns:a16="http://schemas.microsoft.com/office/drawing/2014/main" id="{0C95FEDA-456B-AC8B-0986-7B2764A27F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5FAF13-9361-68BC-4032-B9C70C2FEC26}"/>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4054264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766C-561B-E4F6-BEBB-A9AC7E70B4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97B24D-11D8-2567-56FE-BDCEB7231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ACE860-D382-890D-DCEE-6C7ED790E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7F9E9-1D80-A7EE-A4B5-F982D2C41029}"/>
              </a:ext>
            </a:extLst>
          </p:cNvPr>
          <p:cNvSpPr>
            <a:spLocks noGrp="1"/>
          </p:cNvSpPr>
          <p:nvPr>
            <p:ph type="dt" sz="half" idx="10"/>
          </p:nvPr>
        </p:nvSpPr>
        <p:spPr/>
        <p:txBody>
          <a:bodyPr/>
          <a:lstStyle/>
          <a:p>
            <a:fld id="{E275193F-58B9-431B-BFDF-A6A6BC9B14D6}" type="datetimeFigureOut">
              <a:rPr lang="en-GB" smtClean="0"/>
              <a:t>26/11/2025</a:t>
            </a:fld>
            <a:endParaRPr lang="en-GB"/>
          </a:p>
        </p:txBody>
      </p:sp>
      <p:sp>
        <p:nvSpPr>
          <p:cNvPr id="6" name="Footer Placeholder 5">
            <a:extLst>
              <a:ext uri="{FF2B5EF4-FFF2-40B4-BE49-F238E27FC236}">
                <a16:creationId xmlns:a16="http://schemas.microsoft.com/office/drawing/2014/main" id="{D38A27AC-0A49-5042-882A-A9F2E8D67D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21D428-851B-5279-7C8D-642ECCBD848C}"/>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3238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464B5-9C69-7AB8-E780-7B8330445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E9C654-8BAF-C12A-121F-EC70E3903E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F4E0B0-9E36-189D-7C0C-9D4CAE5E7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B6FB5F-A627-E563-D5A1-B21F240E0941}"/>
              </a:ext>
            </a:extLst>
          </p:cNvPr>
          <p:cNvSpPr>
            <a:spLocks noGrp="1"/>
          </p:cNvSpPr>
          <p:nvPr>
            <p:ph type="dt" sz="half" idx="10"/>
          </p:nvPr>
        </p:nvSpPr>
        <p:spPr/>
        <p:txBody>
          <a:bodyPr/>
          <a:lstStyle/>
          <a:p>
            <a:fld id="{E275193F-58B9-431B-BFDF-A6A6BC9B14D6}" type="datetimeFigureOut">
              <a:rPr lang="en-GB" smtClean="0"/>
              <a:t>26/11/2025</a:t>
            </a:fld>
            <a:endParaRPr lang="en-GB"/>
          </a:p>
        </p:txBody>
      </p:sp>
      <p:sp>
        <p:nvSpPr>
          <p:cNvPr id="6" name="Footer Placeholder 5">
            <a:extLst>
              <a:ext uri="{FF2B5EF4-FFF2-40B4-BE49-F238E27FC236}">
                <a16:creationId xmlns:a16="http://schemas.microsoft.com/office/drawing/2014/main" id="{53EE7A94-D327-5982-A9A6-BB180CA383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E6530B-EC68-CF88-245C-434E5EA18F2C}"/>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1765074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BCA0-E449-22D2-4162-C60DDA38E4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808BC1-82DF-DBB4-9765-D4DA1DF586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957E5B-4D4B-4E48-58D0-D43CA9155DDE}"/>
              </a:ext>
            </a:extLst>
          </p:cNvPr>
          <p:cNvSpPr>
            <a:spLocks noGrp="1"/>
          </p:cNvSpPr>
          <p:nvPr>
            <p:ph type="dt" sz="half" idx="10"/>
          </p:nvPr>
        </p:nvSpPr>
        <p:spPr/>
        <p:txBody>
          <a:bodyPr/>
          <a:lstStyle/>
          <a:p>
            <a:fld id="{E275193F-58B9-431B-BFDF-A6A6BC9B14D6}" type="datetimeFigureOut">
              <a:rPr lang="en-GB" smtClean="0"/>
              <a:t>26/11/2025</a:t>
            </a:fld>
            <a:endParaRPr lang="en-GB"/>
          </a:p>
        </p:txBody>
      </p:sp>
      <p:sp>
        <p:nvSpPr>
          <p:cNvPr id="5" name="Footer Placeholder 4">
            <a:extLst>
              <a:ext uri="{FF2B5EF4-FFF2-40B4-BE49-F238E27FC236}">
                <a16:creationId xmlns:a16="http://schemas.microsoft.com/office/drawing/2014/main" id="{BE2F6565-E101-07EE-A977-BB2269CAF7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DC0201-8086-D4BF-2168-A2CA7C6EECAA}"/>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2182600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539F6B-B07D-2CB8-C62B-6D5448093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483DD8-BDB9-8ECA-CBF2-ABDA109F7E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C995F1-CAD1-73C4-99F3-8EE9EB180E19}"/>
              </a:ext>
            </a:extLst>
          </p:cNvPr>
          <p:cNvSpPr>
            <a:spLocks noGrp="1"/>
          </p:cNvSpPr>
          <p:nvPr>
            <p:ph type="dt" sz="half" idx="10"/>
          </p:nvPr>
        </p:nvSpPr>
        <p:spPr/>
        <p:txBody>
          <a:bodyPr/>
          <a:lstStyle/>
          <a:p>
            <a:fld id="{E275193F-58B9-431B-BFDF-A6A6BC9B14D6}" type="datetimeFigureOut">
              <a:rPr lang="en-GB" smtClean="0"/>
              <a:t>26/11/2025</a:t>
            </a:fld>
            <a:endParaRPr lang="en-GB"/>
          </a:p>
        </p:txBody>
      </p:sp>
      <p:sp>
        <p:nvSpPr>
          <p:cNvPr id="5" name="Footer Placeholder 4">
            <a:extLst>
              <a:ext uri="{FF2B5EF4-FFF2-40B4-BE49-F238E27FC236}">
                <a16:creationId xmlns:a16="http://schemas.microsoft.com/office/drawing/2014/main" id="{717F461D-04B7-E167-2A18-7F4440098A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2DDFB0-29F0-A5F4-C16F-EC4DADC5A191}"/>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356885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26/11/2025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26/11/2025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26/11/2025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26/11/2025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A841E2-C421-473F-95FF-94319A9544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03245E-A6F8-B7C1-72AE-7EF2ABE63C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5C710B-575C-CEAA-1B57-E2AEBEC26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75193F-58B9-431B-BFDF-A6A6BC9B14D6}" type="datetimeFigureOut">
              <a:rPr lang="en-GB" smtClean="0"/>
              <a:t>26/11/2025</a:t>
            </a:fld>
            <a:endParaRPr lang="en-GB"/>
          </a:p>
        </p:txBody>
      </p:sp>
      <p:sp>
        <p:nvSpPr>
          <p:cNvPr id="5" name="Footer Placeholder 4">
            <a:extLst>
              <a:ext uri="{FF2B5EF4-FFF2-40B4-BE49-F238E27FC236}">
                <a16:creationId xmlns:a16="http://schemas.microsoft.com/office/drawing/2014/main" id="{E2D88EB2-F6B5-17E6-D6F6-B24E2AD05B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864EA1D-831C-788B-A1E8-E1D6B453A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6BB935-8B4F-47C5-BFFA-05EB501373D0}" type="slidenum">
              <a:rPr lang="en-GB" smtClean="0"/>
              <a:t>‹#›</a:t>
            </a:fld>
            <a:endParaRPr lang="en-GB"/>
          </a:p>
        </p:txBody>
      </p:sp>
    </p:spTree>
    <p:extLst>
      <p:ext uri="{BB962C8B-B14F-4D97-AF65-F5344CB8AC3E}">
        <p14:creationId xmlns:p14="http://schemas.microsoft.com/office/powerpoint/2010/main" val="3559791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Arianis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Incarnation: God with us </a:t>
            </a:r>
            <a:endParaRPr lang="en-GB"/>
          </a:p>
        </p:txBody>
      </p:sp>
      <p:sp>
        <p:nvSpPr>
          <p:cNvPr id="3" name="Subtitle 2"/>
          <p:cNvSpPr>
            <a:spLocks noGrp="1"/>
          </p:cNvSpPr>
          <p:nvPr>
            <p:ph type="subTitle" idx="1"/>
          </p:nvPr>
        </p:nvSpPr>
        <p:spPr/>
        <p:txBody>
          <a:bodyPr vert="horz" lIns="91440" tIns="45720" rIns="91440" bIns="45720" rtlCol="0" anchor="t">
            <a:normAutofit/>
          </a:bodyPr>
          <a:lstStyle/>
          <a:p>
            <a:r>
              <a:rPr lang="en-GB" dirty="0"/>
              <a:t>Week 4: Death and kenosis</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1AFB-00ED-2811-829C-C1D5EBF7E0CE}"/>
              </a:ext>
            </a:extLst>
          </p:cNvPr>
          <p:cNvSpPr>
            <a:spLocks noGrp="1"/>
          </p:cNvSpPr>
          <p:nvPr>
            <p:ph type="title"/>
          </p:nvPr>
        </p:nvSpPr>
        <p:spPr/>
        <p:txBody>
          <a:bodyPr/>
          <a:lstStyle/>
          <a:p>
            <a:r>
              <a:rPr lang="en-GB" dirty="0"/>
              <a:t>Some philosophical terms</a:t>
            </a:r>
          </a:p>
        </p:txBody>
      </p:sp>
      <p:sp>
        <p:nvSpPr>
          <p:cNvPr id="3" name="Content Placeholder 2">
            <a:extLst>
              <a:ext uri="{FF2B5EF4-FFF2-40B4-BE49-F238E27FC236}">
                <a16:creationId xmlns:a16="http://schemas.microsoft.com/office/drawing/2014/main" id="{3D03D9B3-23E6-8353-7BBD-D5CB7E445193}"/>
              </a:ext>
            </a:extLst>
          </p:cNvPr>
          <p:cNvSpPr>
            <a:spLocks noGrp="1"/>
          </p:cNvSpPr>
          <p:nvPr>
            <p:ph idx="1"/>
          </p:nvPr>
        </p:nvSpPr>
        <p:spPr/>
        <p:txBody>
          <a:bodyPr>
            <a:normAutofit/>
          </a:bodyPr>
          <a:lstStyle/>
          <a:p>
            <a:pPr marL="0" indent="0">
              <a:lnSpc>
                <a:spcPct val="107000"/>
              </a:lnSpc>
              <a:spcAft>
                <a:spcPts val="800"/>
              </a:spcAft>
              <a:buNone/>
            </a:pPr>
            <a:r>
              <a:rPr lang="en-GB" b="1" dirty="0">
                <a:effectLst/>
                <a:latin typeface="Calibri" panose="020F0502020204030204" pitchFamily="34" charset="0"/>
                <a:ea typeface="Calibri" panose="020F0502020204030204" pitchFamily="34" charset="0"/>
                <a:cs typeface="Times New Roman" panose="02020603050405020304" pitchFamily="18" charset="0"/>
              </a:rPr>
              <a:t>“</a:t>
            </a:r>
            <a:r>
              <a:rPr lang="en-GB" b="1" dirty="0" err="1">
                <a:effectLst/>
                <a:latin typeface="Calibri" panose="020F0502020204030204" pitchFamily="34" charset="0"/>
                <a:ea typeface="Calibri" panose="020F0502020204030204" pitchFamily="34" charset="0"/>
                <a:cs typeface="Times New Roman" panose="02020603050405020304" pitchFamily="18" charset="0"/>
              </a:rPr>
              <a:t>homoousios</a:t>
            </a:r>
            <a:r>
              <a:rPr lang="en-GB" b="1" dirty="0">
                <a:effectLst/>
                <a:latin typeface="Calibri" panose="020F0502020204030204" pitchFamily="34" charset="0"/>
                <a:ea typeface="Calibri" panose="020F0502020204030204" pitchFamily="34" charset="0"/>
                <a:cs typeface="Times New Roman" panose="02020603050405020304" pitchFamily="18" charset="0"/>
              </a:rPr>
              <a:t>” (Greek); “</a:t>
            </a:r>
            <a:r>
              <a:rPr lang="en-GB" b="1" dirty="0" err="1">
                <a:effectLst/>
                <a:latin typeface="Calibri" panose="020F0502020204030204" pitchFamily="34" charset="0"/>
                <a:ea typeface="Calibri" panose="020F0502020204030204" pitchFamily="34" charset="0"/>
                <a:cs typeface="Times New Roman" panose="02020603050405020304" pitchFamily="18" charset="0"/>
              </a:rPr>
              <a:t>consubstantialis</a:t>
            </a:r>
            <a:r>
              <a:rPr lang="en-GB" b="1" dirty="0">
                <a:effectLst/>
                <a:latin typeface="Calibri" panose="020F0502020204030204" pitchFamily="34" charset="0"/>
                <a:ea typeface="Calibri" panose="020F0502020204030204" pitchFamily="34" charset="0"/>
                <a:cs typeface="Times New Roman" panose="02020603050405020304" pitchFamily="18" charset="0"/>
              </a:rPr>
              <a:t>” </a:t>
            </a:r>
            <a:r>
              <a:rPr lang="en-GB" b="1" dirty="0">
                <a:latin typeface="Calibri" panose="020F0502020204030204" pitchFamily="34" charset="0"/>
                <a:ea typeface="Calibri" panose="020F0502020204030204" pitchFamily="34" charset="0"/>
                <a:cs typeface="Times New Roman" panose="02020603050405020304" pitchFamily="18" charset="0"/>
              </a:rPr>
              <a:t>(Latin)</a:t>
            </a:r>
          </a:p>
          <a:p>
            <a:pPr marL="342900" indent="-342900">
              <a:lnSpc>
                <a:spcPct val="107000"/>
              </a:lnSpc>
              <a:spcAft>
                <a:spcPts val="800"/>
              </a:spcAft>
              <a:buFont typeface="+mj-lt"/>
              <a:buAutoNum type="arabicPeriod"/>
            </a:pPr>
            <a:r>
              <a:rPr lang="en-GB" dirty="0">
                <a:effectLst/>
                <a:latin typeface="Calibri" panose="020F0502020204030204" pitchFamily="34" charset="0"/>
                <a:ea typeface="Calibri" panose="020F0502020204030204" pitchFamily="34" charset="0"/>
                <a:cs typeface="Times New Roman" panose="02020603050405020304" pitchFamily="18" charset="0"/>
              </a:rPr>
              <a:t>Of one being = the same individual existent thing (e.g. Venus is of one being with ‘the morning star’ = Venus </a:t>
            </a:r>
            <a:r>
              <a:rPr lang="en-GB" i="1" dirty="0">
                <a:effectLst/>
                <a:latin typeface="Calibri" panose="020F0502020204030204" pitchFamily="34" charset="0"/>
                <a:ea typeface="Calibri" panose="020F0502020204030204" pitchFamily="34" charset="0"/>
                <a:cs typeface="Times New Roman" panose="02020603050405020304" pitchFamily="18" charset="0"/>
              </a:rPr>
              <a:t>is</a:t>
            </a:r>
            <a:r>
              <a:rPr lang="en-GB" dirty="0">
                <a:effectLst/>
                <a:latin typeface="Calibri" panose="020F0502020204030204" pitchFamily="34" charset="0"/>
                <a:ea typeface="Calibri" panose="020F0502020204030204" pitchFamily="34" charset="0"/>
                <a:cs typeface="Times New Roman" panose="02020603050405020304" pitchFamily="18" charset="0"/>
              </a:rPr>
              <a:t> the morning star)</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dirty="0">
                <a:effectLst/>
                <a:latin typeface="Calibri" panose="020F0502020204030204" pitchFamily="34" charset="0"/>
                <a:ea typeface="Calibri" panose="020F0502020204030204" pitchFamily="34" charset="0"/>
                <a:cs typeface="Times New Roman" panose="02020603050405020304" pitchFamily="18" charset="0"/>
              </a:rPr>
              <a:t>Of one essence: i.e. sharing the same defining properties (e.g. two different swans are ‘of one being’)</a:t>
            </a:r>
          </a:p>
          <a:p>
            <a:pPr marL="0" indent="0">
              <a:lnSpc>
                <a:spcPct val="107000"/>
              </a:lnSpc>
              <a:spcAft>
                <a:spcPts val="800"/>
              </a:spcAft>
              <a:buNone/>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185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1AFB-00ED-2811-829C-C1D5EBF7E0CE}"/>
              </a:ext>
            </a:extLst>
          </p:cNvPr>
          <p:cNvSpPr>
            <a:spLocks noGrp="1"/>
          </p:cNvSpPr>
          <p:nvPr>
            <p:ph type="title"/>
          </p:nvPr>
        </p:nvSpPr>
        <p:spPr/>
        <p:txBody>
          <a:bodyPr/>
          <a:lstStyle/>
          <a:p>
            <a:r>
              <a:rPr lang="en-GB" dirty="0"/>
              <a:t>Some philosophical terms</a:t>
            </a:r>
          </a:p>
        </p:txBody>
      </p:sp>
      <p:sp>
        <p:nvSpPr>
          <p:cNvPr id="3" name="Content Placeholder 2">
            <a:extLst>
              <a:ext uri="{FF2B5EF4-FFF2-40B4-BE49-F238E27FC236}">
                <a16:creationId xmlns:a16="http://schemas.microsoft.com/office/drawing/2014/main" id="{3D03D9B3-23E6-8353-7BBD-D5CB7E445193}"/>
              </a:ext>
            </a:extLst>
          </p:cNvPr>
          <p:cNvSpPr>
            <a:spLocks noGrp="1"/>
          </p:cNvSpPr>
          <p:nvPr>
            <p:ph idx="1"/>
          </p:nvPr>
        </p:nvSpPr>
        <p:spPr/>
        <p:txBody>
          <a:bodyPr>
            <a:normAutofit/>
          </a:bodyPr>
          <a:lstStyle/>
          <a:p>
            <a:pPr marL="0"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“hypostasis”	(Greek)</a:t>
            </a:r>
          </a:p>
          <a:p>
            <a:pPr marL="514350" indent="-514350">
              <a:lnSpc>
                <a:spcPct val="107000"/>
              </a:lnSpc>
              <a:spcAft>
                <a:spcPts val="800"/>
              </a:spcAft>
              <a:buFont typeface="+mj-lt"/>
              <a:buAutoNum type="arabicPeriod"/>
            </a:pPr>
            <a:r>
              <a:rPr lang="en-GB" dirty="0">
                <a:effectLst/>
                <a:latin typeface="Calibri" panose="020F0502020204030204" pitchFamily="34" charset="0"/>
                <a:ea typeface="Calibri" panose="020F0502020204030204" pitchFamily="34" charset="0"/>
                <a:cs typeface="Times New Roman" panose="02020603050405020304" pitchFamily="18" charset="0"/>
              </a:rPr>
              <a:t>being/substance (a): an individual, actual member of a kind with its unique characteristics;</a:t>
            </a:r>
          </a:p>
          <a:p>
            <a:pPr marL="514350" indent="-514350">
              <a:lnSpc>
                <a:spcPct val="107000"/>
              </a:lnSpc>
              <a:spcAft>
                <a:spcPts val="80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b</a:t>
            </a:r>
            <a:r>
              <a:rPr lang="en-GB" dirty="0">
                <a:effectLst/>
                <a:latin typeface="Calibri" panose="020F0502020204030204" pitchFamily="34" charset="0"/>
                <a:ea typeface="Calibri" panose="020F0502020204030204" pitchFamily="34" charset="0"/>
                <a:cs typeface="Times New Roman" panose="02020603050405020304" pitchFamily="18" charset="0"/>
              </a:rPr>
              <a:t>eing/substance (b): the underlying material in any individual thing, like the bronze in a statue.</a:t>
            </a:r>
          </a:p>
          <a:p>
            <a:pPr marL="0" indent="0">
              <a:lnSpc>
                <a:spcPct val="107000"/>
              </a:lnSpc>
              <a:spcAft>
                <a:spcPts val="800"/>
              </a:spcAft>
              <a:buNone/>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792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2C48-F609-E026-A247-23E2FFC2C271}"/>
              </a:ext>
            </a:extLst>
          </p:cNvPr>
          <p:cNvSpPr>
            <a:spLocks noGrp="1"/>
          </p:cNvSpPr>
          <p:nvPr>
            <p:ph type="title"/>
          </p:nvPr>
        </p:nvSpPr>
        <p:spPr>
          <a:xfrm>
            <a:off x="4965430" y="629268"/>
            <a:ext cx="6586491" cy="1286160"/>
          </a:xfrm>
        </p:spPr>
        <p:txBody>
          <a:bodyPr anchor="b">
            <a:normAutofit/>
          </a:bodyPr>
          <a:lstStyle/>
          <a:p>
            <a:r>
              <a:rPr lang="en-GB" sz="4100" dirty="0"/>
              <a:t>The suffering of Christ </a:t>
            </a:r>
          </a:p>
        </p:txBody>
      </p:sp>
      <p:sp>
        <p:nvSpPr>
          <p:cNvPr id="3" name="Content Placeholder 2">
            <a:extLst>
              <a:ext uri="{FF2B5EF4-FFF2-40B4-BE49-F238E27FC236}">
                <a16:creationId xmlns:a16="http://schemas.microsoft.com/office/drawing/2014/main" id="{3010C091-EDE0-1663-8E17-97216B274107}"/>
              </a:ext>
            </a:extLst>
          </p:cNvPr>
          <p:cNvSpPr>
            <a:spLocks noGrp="1"/>
          </p:cNvSpPr>
          <p:nvPr>
            <p:ph idx="1"/>
          </p:nvPr>
        </p:nvSpPr>
        <p:spPr>
          <a:xfrm>
            <a:off x="4965431" y="2438400"/>
            <a:ext cx="6586489" cy="3785419"/>
          </a:xfrm>
        </p:spPr>
        <p:txBody>
          <a:bodyPr>
            <a:normAutofit lnSpcReduction="10000"/>
          </a:bodyPr>
          <a:lstStyle/>
          <a:p>
            <a:pPr marL="0" indent="0">
              <a:buNone/>
            </a:pPr>
            <a:r>
              <a:rPr lang="en-GB" sz="1900" dirty="0"/>
              <a:t>The question of how to relate the suffering of the life of Jesus of Nazareth to God was an important part of many of the theological controversies experienced by the early church. Three interpretations of the person of Christ in particular are relevant here:</a:t>
            </a:r>
          </a:p>
          <a:p>
            <a:r>
              <a:rPr lang="en-GB" sz="1900" dirty="0"/>
              <a:t>that Christ was a divine being and therefore could not suffer (Docetism);</a:t>
            </a:r>
          </a:p>
          <a:p>
            <a:r>
              <a:rPr lang="en-GB" sz="1900" dirty="0"/>
              <a:t>that in the incarnation God the Father was temporally changed </a:t>
            </a:r>
            <a:r>
              <a:rPr lang="en-GB" sz="1900" i="1" dirty="0"/>
              <a:t>into</a:t>
            </a:r>
            <a:r>
              <a:rPr lang="en-GB" sz="1900" dirty="0"/>
              <a:t> the suffering Son (</a:t>
            </a:r>
            <a:r>
              <a:rPr lang="en-GB" sz="1900" dirty="0" err="1"/>
              <a:t>Patripassianism</a:t>
            </a:r>
            <a:r>
              <a:rPr lang="en-GB" sz="1900" dirty="0"/>
              <a:t>, or Sabellianism);</a:t>
            </a:r>
          </a:p>
          <a:p>
            <a:r>
              <a:rPr lang="en-GB" sz="1900" dirty="0"/>
              <a:t>because Christ </a:t>
            </a:r>
            <a:r>
              <a:rPr lang="en-GB" sz="1900" i="1" dirty="0"/>
              <a:t>was</a:t>
            </a:r>
            <a:r>
              <a:rPr lang="en-GB" sz="1900" dirty="0"/>
              <a:t> involved in change, birth, suffering and death, he could not have been </a:t>
            </a:r>
            <a:r>
              <a:rPr lang="en-GB" sz="1900" i="1" dirty="0"/>
              <a:t>fully</a:t>
            </a:r>
            <a:r>
              <a:rPr lang="en-GB" sz="1900" dirty="0"/>
              <a:t> divine, or equal to God (Arianism)</a:t>
            </a:r>
          </a:p>
          <a:p>
            <a:pPr marL="0" indent="0">
              <a:buNone/>
            </a:pPr>
            <a:endParaRPr lang="en-GB" sz="1900" dirty="0"/>
          </a:p>
        </p:txBody>
      </p:sp>
      <p:pic>
        <p:nvPicPr>
          <p:cNvPr id="5" name="Picture 4" descr="A picture containing text&#10;&#10;Description automatically generated">
            <a:extLst>
              <a:ext uri="{FF2B5EF4-FFF2-40B4-BE49-F238E27FC236}">
                <a16:creationId xmlns:a16="http://schemas.microsoft.com/office/drawing/2014/main" id="{D1E56EAD-7820-6C3B-2C1A-874F7A7E9D2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802" r="51739" b="-1"/>
          <a:stretch/>
        </p:blipFill>
        <p:spPr>
          <a:xfrm>
            <a:off x="20" y="10"/>
            <a:ext cx="4635571" cy="6857990"/>
          </a:xfrm>
          <a:prstGeom prst="rect">
            <a:avLst/>
          </a:prstGeom>
          <a:effectLst/>
        </p:spPr>
      </p:pic>
      <p:sp>
        <p:nvSpPr>
          <p:cNvPr id="6" name="TextBox 5">
            <a:extLst>
              <a:ext uri="{FF2B5EF4-FFF2-40B4-BE49-F238E27FC236}">
                <a16:creationId xmlns:a16="http://schemas.microsoft.com/office/drawing/2014/main" id="{6675827F-A5F6-7863-7821-B98300A6FFA4}"/>
              </a:ext>
            </a:extLst>
          </p:cNvPr>
          <p:cNvSpPr txBox="1"/>
          <p:nvPr/>
        </p:nvSpPr>
        <p:spPr>
          <a:xfrm>
            <a:off x="2328549"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n.wikipedia.org/wiki/Arianism">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226818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2C48-F609-E026-A247-23E2FFC2C271}"/>
              </a:ext>
            </a:extLst>
          </p:cNvPr>
          <p:cNvSpPr>
            <a:spLocks noGrp="1"/>
          </p:cNvSpPr>
          <p:nvPr>
            <p:ph type="title"/>
          </p:nvPr>
        </p:nvSpPr>
        <p:spPr/>
        <p:txBody>
          <a:bodyPr/>
          <a:lstStyle/>
          <a:p>
            <a:r>
              <a:rPr lang="en-GB" dirty="0"/>
              <a:t>The suffering of Christ </a:t>
            </a:r>
          </a:p>
        </p:txBody>
      </p:sp>
      <p:sp>
        <p:nvSpPr>
          <p:cNvPr id="3" name="Content Placeholder 2">
            <a:extLst>
              <a:ext uri="{FF2B5EF4-FFF2-40B4-BE49-F238E27FC236}">
                <a16:creationId xmlns:a16="http://schemas.microsoft.com/office/drawing/2014/main" id="{3010C091-EDE0-1663-8E17-97216B274107}"/>
              </a:ext>
            </a:extLst>
          </p:cNvPr>
          <p:cNvSpPr>
            <a:spLocks noGrp="1"/>
          </p:cNvSpPr>
          <p:nvPr>
            <p:ph idx="1"/>
          </p:nvPr>
        </p:nvSpPr>
        <p:spPr/>
        <p:txBody>
          <a:bodyPr>
            <a:normAutofit fontScale="85000" lnSpcReduction="20000"/>
          </a:bodyPr>
          <a:lstStyle/>
          <a:p>
            <a:pPr marL="0" indent="0">
              <a:buNone/>
            </a:pPr>
            <a:r>
              <a:rPr lang="en-GB" dirty="0"/>
              <a:t>In other words, what came to be orthodox Christianity negotiated a path that avoided certain obvious ways of resolving the contradiction between the following claims: </a:t>
            </a:r>
          </a:p>
          <a:p>
            <a:r>
              <a:rPr lang="en-GB" dirty="0"/>
              <a:t>God does not suffer (because God does not change); </a:t>
            </a:r>
          </a:p>
          <a:p>
            <a:r>
              <a:rPr lang="en-GB" dirty="0"/>
              <a:t>Jesus was God incarnate; </a:t>
            </a:r>
          </a:p>
          <a:p>
            <a:r>
              <a:rPr lang="en-GB" dirty="0"/>
              <a:t>Jesus suffered. </a:t>
            </a:r>
          </a:p>
          <a:p>
            <a:pPr marL="0" indent="0">
              <a:buNone/>
            </a:pPr>
            <a:r>
              <a:rPr lang="en-GB" dirty="0"/>
              <a:t>According to Paul </a:t>
            </a:r>
            <a:r>
              <a:rPr lang="en-GB" dirty="0" err="1"/>
              <a:t>Gavrillyuk</a:t>
            </a:r>
            <a:r>
              <a:rPr lang="en-GB" dirty="0"/>
              <a:t>, the orthodox position that emerged was a delicate and paradoxical affirmation:</a:t>
            </a:r>
          </a:p>
          <a:p>
            <a:pPr marL="0" indent="0">
              <a:buNone/>
            </a:pPr>
            <a:r>
              <a:rPr lang="en-GB" dirty="0"/>
              <a:t>'Having ruled out the three extreme options, the church asserted that the Son of God suffered </a:t>
            </a:r>
            <a:r>
              <a:rPr lang="en-GB" b="1" dirty="0">
                <a:solidFill>
                  <a:srgbClr val="0070C0"/>
                </a:solidFill>
              </a:rPr>
              <a:t>in reality and not in mere appearance</a:t>
            </a:r>
            <a:r>
              <a:rPr lang="en-GB" dirty="0"/>
              <a:t>; that it was </a:t>
            </a:r>
            <a:r>
              <a:rPr lang="en-GB" b="1" dirty="0">
                <a:solidFill>
                  <a:schemeClr val="accent2">
                    <a:lumMod val="50000"/>
                  </a:schemeClr>
                </a:solidFill>
              </a:rPr>
              <a:t>the Son who became incarnate and suffered, not the Father</a:t>
            </a:r>
            <a:r>
              <a:rPr lang="en-GB" dirty="0"/>
              <a:t>; that </a:t>
            </a:r>
            <a:r>
              <a:rPr lang="en-GB" b="1" dirty="0">
                <a:solidFill>
                  <a:srgbClr val="7030A0"/>
                </a:solidFill>
              </a:rPr>
              <a:t>the Son's involvement in suffering did not diminish his divine status</a:t>
            </a:r>
            <a:r>
              <a:rPr lang="en-GB" dirty="0"/>
              <a:t>, because the incarnation was a supreme act of divine compassion and as such it was most appropriate and God-befitting.' </a:t>
            </a:r>
          </a:p>
          <a:p>
            <a:pPr marL="0" indent="0">
              <a:buNone/>
            </a:pPr>
            <a:endParaRPr lang="en-GB" dirty="0"/>
          </a:p>
        </p:txBody>
      </p:sp>
    </p:spTree>
    <p:extLst>
      <p:ext uri="{BB962C8B-B14F-4D97-AF65-F5344CB8AC3E}">
        <p14:creationId xmlns:p14="http://schemas.microsoft.com/office/powerpoint/2010/main" val="4073279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EFAB-8294-8E47-5703-79360275607A}"/>
              </a:ext>
            </a:extLst>
          </p:cNvPr>
          <p:cNvSpPr>
            <a:spLocks noGrp="1"/>
          </p:cNvSpPr>
          <p:nvPr>
            <p:ph type="title"/>
          </p:nvPr>
        </p:nvSpPr>
        <p:spPr/>
        <p:txBody>
          <a:bodyPr/>
          <a:lstStyle/>
          <a:p>
            <a:r>
              <a:rPr lang="en-GB" dirty="0"/>
              <a:t>The suffering of Christ</a:t>
            </a:r>
          </a:p>
        </p:txBody>
      </p:sp>
      <p:sp>
        <p:nvSpPr>
          <p:cNvPr id="3" name="Content Placeholder 2">
            <a:extLst>
              <a:ext uri="{FF2B5EF4-FFF2-40B4-BE49-F238E27FC236}">
                <a16:creationId xmlns:a16="http://schemas.microsoft.com/office/drawing/2014/main" id="{336E9F6E-FBF2-FF73-F750-661264B22DA2}"/>
              </a:ext>
            </a:extLst>
          </p:cNvPr>
          <p:cNvSpPr>
            <a:spLocks noGrp="1"/>
          </p:cNvSpPr>
          <p:nvPr>
            <p:ph idx="1"/>
          </p:nvPr>
        </p:nvSpPr>
        <p:spPr/>
        <p:txBody>
          <a:bodyPr>
            <a:normAutofit fontScale="92500" lnSpcReduction="20000"/>
          </a:bodyPr>
          <a:lstStyle/>
          <a:p>
            <a:pPr marL="0" indent="0">
              <a:buNone/>
            </a:pPr>
            <a:r>
              <a:rPr lang="en-GB" dirty="0"/>
              <a:t>The question of suffering was particularly important in the debate between Cyril of Alexandria (c. 376 - 444) and Nestorius (c. 386 - 451), and here the distinction between what came to be classed as 'orthodoxy' as opposed to 'heresy' is very subtle.</a:t>
            </a:r>
          </a:p>
          <a:p>
            <a:pPr marL="0" indent="0">
              <a:buNone/>
            </a:pPr>
            <a:r>
              <a:rPr lang="en-GB" dirty="0"/>
              <a:t>By this point, the church had ruled out certain ways of talking about the incarnation, and the relationship between Jesus Christ and God. It had become generally accepted that: </a:t>
            </a:r>
          </a:p>
          <a:p>
            <a:r>
              <a:rPr lang="en-GB" dirty="0"/>
              <a:t>the Son was of the same essence (consubstantial) with the Father;</a:t>
            </a:r>
          </a:p>
          <a:p>
            <a:r>
              <a:rPr lang="en-GB" dirty="0"/>
              <a:t>the Son (or Word – Logos), not the Father, became incarnate and suffered;</a:t>
            </a:r>
          </a:p>
          <a:p>
            <a:r>
              <a:rPr lang="en-GB" dirty="0"/>
              <a:t>the birth, suffering and death of the Son did not diminish his divine status (as in Arianism)</a:t>
            </a:r>
          </a:p>
          <a:p>
            <a:pPr marL="0" indent="0">
              <a:buNone/>
            </a:pPr>
            <a:endParaRPr lang="en-GB" dirty="0"/>
          </a:p>
        </p:txBody>
      </p:sp>
    </p:spTree>
    <p:extLst>
      <p:ext uri="{BB962C8B-B14F-4D97-AF65-F5344CB8AC3E}">
        <p14:creationId xmlns:p14="http://schemas.microsoft.com/office/powerpoint/2010/main" val="18969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EFAB-8294-8E47-5703-79360275607A}"/>
              </a:ext>
            </a:extLst>
          </p:cNvPr>
          <p:cNvSpPr>
            <a:spLocks noGrp="1"/>
          </p:cNvSpPr>
          <p:nvPr>
            <p:ph type="title"/>
          </p:nvPr>
        </p:nvSpPr>
        <p:spPr>
          <a:xfrm>
            <a:off x="5214579" y="629266"/>
            <a:ext cx="6422849" cy="1676603"/>
          </a:xfrm>
        </p:spPr>
        <p:txBody>
          <a:bodyPr>
            <a:normAutofit/>
          </a:bodyPr>
          <a:lstStyle/>
          <a:p>
            <a:r>
              <a:rPr lang="en-GB" dirty="0"/>
              <a:t>The suffering of Christ in early controversies</a:t>
            </a:r>
          </a:p>
        </p:txBody>
      </p:sp>
      <p:pic>
        <p:nvPicPr>
          <p:cNvPr id="8" name="Picture 7" descr="A picture containing text, book">
            <a:extLst>
              <a:ext uri="{FF2B5EF4-FFF2-40B4-BE49-F238E27FC236}">
                <a16:creationId xmlns:a16="http://schemas.microsoft.com/office/drawing/2014/main" id="{CDCA17D1-A514-6977-7589-CC6E7BB8F1BD}"/>
              </a:ext>
            </a:extLst>
          </p:cNvPr>
          <p:cNvPicPr>
            <a:picLocks noChangeAspect="1"/>
          </p:cNvPicPr>
          <p:nvPr/>
        </p:nvPicPr>
        <p:blipFill rotWithShape="1">
          <a:blip r:embed="rId2">
            <a:extLst>
              <a:ext uri="{28A0092B-C50C-407E-A947-70E740481C1C}">
                <a14:useLocalDpi xmlns:a14="http://schemas.microsoft.com/office/drawing/2010/main" val="0"/>
              </a:ext>
            </a:extLst>
          </a:blip>
          <a:srcRect t="6740" r="-1" b="-1"/>
          <a:stretch/>
        </p:blipFill>
        <p:spPr>
          <a:xfrm>
            <a:off x="649224" y="722376"/>
            <a:ext cx="3337560" cy="5413248"/>
          </a:xfrm>
          <a:prstGeom prst="rect">
            <a:avLst/>
          </a:prstGeom>
          <a:effectLst/>
        </p:spPr>
      </p:pic>
      <p:sp>
        <p:nvSpPr>
          <p:cNvPr id="3" name="Content Placeholder 2">
            <a:extLst>
              <a:ext uri="{FF2B5EF4-FFF2-40B4-BE49-F238E27FC236}">
                <a16:creationId xmlns:a16="http://schemas.microsoft.com/office/drawing/2014/main" id="{336E9F6E-FBF2-FF73-F750-661264B22DA2}"/>
              </a:ext>
            </a:extLst>
          </p:cNvPr>
          <p:cNvSpPr>
            <a:spLocks noGrp="1"/>
          </p:cNvSpPr>
          <p:nvPr>
            <p:ph idx="1"/>
          </p:nvPr>
        </p:nvSpPr>
        <p:spPr>
          <a:xfrm>
            <a:off x="5214581" y="2438400"/>
            <a:ext cx="6422848" cy="3785419"/>
          </a:xfrm>
        </p:spPr>
        <p:txBody>
          <a:bodyPr>
            <a:normAutofit/>
          </a:bodyPr>
          <a:lstStyle/>
          <a:p>
            <a:pPr marL="0" indent="0">
              <a:buNone/>
            </a:pPr>
            <a:r>
              <a:rPr lang="en-GB" sz="2000" dirty="0"/>
              <a:t>However, another form of division is also possible: the divine and the human natures </a:t>
            </a:r>
            <a:r>
              <a:rPr lang="en-GB" sz="2000" i="1" dirty="0"/>
              <a:t>within</a:t>
            </a:r>
            <a:r>
              <a:rPr lang="en-GB" sz="2000" dirty="0"/>
              <a:t> Christ. In the debates between Cyril and Nestorius, the question of how to conceive the relationship between the two natures became crucial.</a:t>
            </a:r>
          </a:p>
          <a:p>
            <a:pPr marL="0" indent="0">
              <a:buNone/>
            </a:pPr>
            <a:r>
              <a:rPr lang="en-GB" sz="2000" dirty="0"/>
              <a:t>Nestorius followed Theodore of </a:t>
            </a:r>
            <a:r>
              <a:rPr lang="en-GB" sz="2000" dirty="0" err="1"/>
              <a:t>Mopsuestia</a:t>
            </a:r>
            <a:r>
              <a:rPr lang="en-GB" sz="2000" dirty="0"/>
              <a:t>, who was concerned to emphasise the absolute difference between creator and created. Nestorius and those who followed him also stressed the importance of keeping the distinction between the divine and the human </a:t>
            </a:r>
            <a:r>
              <a:rPr lang="en-GB" sz="2000" i="1" dirty="0"/>
              <a:t>within Christ</a:t>
            </a:r>
            <a:r>
              <a:rPr lang="en-GB" sz="2000" dirty="0"/>
              <a:t>, so that one should speak of two subjects in Christ.</a:t>
            </a:r>
          </a:p>
        </p:txBody>
      </p:sp>
    </p:spTree>
    <p:extLst>
      <p:ext uri="{BB962C8B-B14F-4D97-AF65-F5344CB8AC3E}">
        <p14:creationId xmlns:p14="http://schemas.microsoft.com/office/powerpoint/2010/main" val="197285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EFAB-8294-8E47-5703-79360275607A}"/>
              </a:ext>
            </a:extLst>
          </p:cNvPr>
          <p:cNvSpPr>
            <a:spLocks noGrp="1"/>
          </p:cNvSpPr>
          <p:nvPr>
            <p:ph type="title"/>
          </p:nvPr>
        </p:nvSpPr>
        <p:spPr/>
        <p:txBody>
          <a:bodyPr/>
          <a:lstStyle/>
          <a:p>
            <a:r>
              <a:rPr lang="en-GB" dirty="0"/>
              <a:t>The suffering of Christ in early controversies</a:t>
            </a:r>
          </a:p>
        </p:txBody>
      </p:sp>
      <p:sp>
        <p:nvSpPr>
          <p:cNvPr id="3" name="Content Placeholder 2">
            <a:extLst>
              <a:ext uri="{FF2B5EF4-FFF2-40B4-BE49-F238E27FC236}">
                <a16:creationId xmlns:a16="http://schemas.microsoft.com/office/drawing/2014/main" id="{336E9F6E-FBF2-FF73-F750-661264B22DA2}"/>
              </a:ext>
            </a:extLst>
          </p:cNvPr>
          <p:cNvSpPr>
            <a:spLocks noGrp="1"/>
          </p:cNvSpPr>
          <p:nvPr>
            <p:ph idx="1"/>
          </p:nvPr>
        </p:nvSpPr>
        <p:spPr/>
        <p:txBody>
          <a:bodyPr>
            <a:normAutofit/>
          </a:bodyPr>
          <a:lstStyle/>
          <a:p>
            <a:pPr marL="0" indent="0">
              <a:buNone/>
            </a:pPr>
            <a:r>
              <a:rPr lang="en-GB" dirty="0"/>
              <a:t>This divides up different aspects of the life of Christ between the two natures (the humanity of Jesus suffers, learns, is born and dies; the eternal Word in Jesus remains </a:t>
            </a:r>
            <a:r>
              <a:rPr lang="en-GB" dirty="0" err="1"/>
              <a:t>impassible</a:t>
            </a:r>
            <a:r>
              <a:rPr lang="en-GB" dirty="0"/>
              <a:t>), so that the integrity of each is preserved:</a:t>
            </a:r>
          </a:p>
          <a:p>
            <a:pPr marL="361950" indent="0">
              <a:buNone/>
            </a:pPr>
            <a:r>
              <a:rPr lang="en-GB" dirty="0"/>
              <a:t>'For the (divine) substance cannot fall under the necessity of change and suffering, because if the godhead underwent change, there would no longer be a revelation, but a corruption of godhead, and if again the manhood departed from its nature, there would no longer be salvation, but an extinction of manhood.’ (</a:t>
            </a:r>
            <a:r>
              <a:rPr lang="en-GB" dirty="0" err="1"/>
              <a:t>Gavrillyuk</a:t>
            </a:r>
            <a:r>
              <a:rPr lang="en-GB" dirty="0"/>
              <a:t>, 2004: 143)</a:t>
            </a:r>
          </a:p>
        </p:txBody>
      </p:sp>
    </p:spTree>
    <p:extLst>
      <p:ext uri="{BB962C8B-B14F-4D97-AF65-F5344CB8AC3E}">
        <p14:creationId xmlns:p14="http://schemas.microsoft.com/office/powerpoint/2010/main" val="2389147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EFAB-8294-8E47-5703-79360275607A}"/>
              </a:ext>
            </a:extLst>
          </p:cNvPr>
          <p:cNvSpPr>
            <a:spLocks noGrp="1"/>
          </p:cNvSpPr>
          <p:nvPr>
            <p:ph type="title"/>
          </p:nvPr>
        </p:nvSpPr>
        <p:spPr/>
        <p:txBody>
          <a:bodyPr/>
          <a:lstStyle/>
          <a:p>
            <a:r>
              <a:rPr lang="en-GB" dirty="0"/>
              <a:t>The suffering of Christ in early controversies</a:t>
            </a:r>
          </a:p>
        </p:txBody>
      </p:sp>
      <p:sp>
        <p:nvSpPr>
          <p:cNvPr id="3" name="Content Placeholder 2">
            <a:extLst>
              <a:ext uri="{FF2B5EF4-FFF2-40B4-BE49-F238E27FC236}">
                <a16:creationId xmlns:a16="http://schemas.microsoft.com/office/drawing/2014/main" id="{336E9F6E-FBF2-FF73-F750-661264B22DA2}"/>
              </a:ext>
            </a:extLst>
          </p:cNvPr>
          <p:cNvSpPr>
            <a:spLocks noGrp="1"/>
          </p:cNvSpPr>
          <p:nvPr>
            <p:ph idx="1"/>
          </p:nvPr>
        </p:nvSpPr>
        <p:spPr/>
        <p:txBody>
          <a:bodyPr>
            <a:normAutofit/>
          </a:bodyPr>
          <a:lstStyle/>
          <a:p>
            <a:pPr marL="0" indent="0">
              <a:buNone/>
            </a:pPr>
            <a:r>
              <a:rPr lang="en-GB" dirty="0"/>
              <a:t>In contrast to this, Cyril claimed, paradoxically, that ‘the Word suffered impassibly’. </a:t>
            </a:r>
          </a:p>
          <a:p>
            <a:pPr marL="0" indent="0">
              <a:buNone/>
            </a:pPr>
            <a:r>
              <a:rPr lang="en-GB" dirty="0"/>
              <a:t>For Nestorius, this was either straightforwardly heresy (similar to Arianism, which concluded that the Son was not equal to the Father) or simply a useless contradiction. For Cyril, however, this clarification was a way of holding on to the truth of incarnation: that it was actually the divine Word who was incarnate, and that it was a real incarnation, an assumption of real – not modified - human nature. </a:t>
            </a:r>
          </a:p>
        </p:txBody>
      </p:sp>
    </p:spTree>
    <p:extLst>
      <p:ext uri="{BB962C8B-B14F-4D97-AF65-F5344CB8AC3E}">
        <p14:creationId xmlns:p14="http://schemas.microsoft.com/office/powerpoint/2010/main" val="3017279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EFAB-8294-8E47-5703-79360275607A}"/>
              </a:ext>
            </a:extLst>
          </p:cNvPr>
          <p:cNvSpPr>
            <a:spLocks noGrp="1"/>
          </p:cNvSpPr>
          <p:nvPr>
            <p:ph type="title"/>
          </p:nvPr>
        </p:nvSpPr>
        <p:spPr/>
        <p:txBody>
          <a:bodyPr/>
          <a:lstStyle/>
          <a:p>
            <a:r>
              <a:rPr lang="en-GB" dirty="0"/>
              <a:t>The suffering of Christ in early controversies</a:t>
            </a:r>
          </a:p>
        </p:txBody>
      </p:sp>
      <p:sp>
        <p:nvSpPr>
          <p:cNvPr id="3" name="Content Placeholder 2">
            <a:extLst>
              <a:ext uri="{FF2B5EF4-FFF2-40B4-BE49-F238E27FC236}">
                <a16:creationId xmlns:a16="http://schemas.microsoft.com/office/drawing/2014/main" id="{336E9F6E-FBF2-FF73-F750-661264B22DA2}"/>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en-GB" dirty="0"/>
              <a:t>We cannot say that God suffers, because in his own nature, the Word does not suffer, but as incarnate, the Word experiences human suffering:</a:t>
            </a:r>
          </a:p>
          <a:p>
            <a:pPr marL="361950" indent="0">
              <a:buNone/>
            </a:pPr>
            <a:r>
              <a:rPr lang="en-GB" dirty="0"/>
              <a:t>'I [Cyril] certainly do not say that any confusion, or blending, or mixture took place, as some people maintain, because I know that the Word of God is by nature changeless and unalterable, and i</a:t>
            </a:r>
            <a:r>
              <a:rPr lang="en-GB" b="1" dirty="0">
                <a:solidFill>
                  <a:schemeClr val="accent5">
                    <a:lumMod val="49000"/>
                  </a:schemeClr>
                </a:solidFill>
              </a:rPr>
              <a:t>n his proper nature is altogether incapable of any suffering</a:t>
            </a:r>
            <a:r>
              <a:rPr lang="en-GB" dirty="0"/>
              <a:t>. That which is divine is impassible and does not admit even the 'shadow of a change' (James 1: 17) of suffering. On the contrary it is established with </a:t>
            </a:r>
            <a:r>
              <a:rPr lang="en-GB" b="1" dirty="0">
                <a:solidFill>
                  <a:schemeClr val="accent5">
                    <a:lumMod val="49000"/>
                  </a:schemeClr>
                </a:solidFill>
              </a:rPr>
              <a:t>unshakeable stability in the realities of its own goodness.</a:t>
            </a:r>
            <a:r>
              <a:rPr lang="en-GB" dirty="0"/>
              <a:t> I maintain, however, that it was the Only Begotten Son of God, the One Christ and Lord, who suffered in the flesh for our sake, in accordance with the scriptures. . .</a:t>
            </a:r>
          </a:p>
          <a:p>
            <a:pPr marL="361950" indent="0">
              <a:buNone/>
            </a:pPr>
            <a:r>
              <a:rPr lang="en-GB" dirty="0"/>
              <a:t>God's word is, of course, undoubtedly impassible in his own nature and nobody is so mad as to imagine the all-transcending nature capable of suffering; but by very reason of the fact that he has become man, making flesh from the Holy Virgin his own, we adhere to the principles of the divine plan and maintain that he who as God transcends suffering, </a:t>
            </a:r>
            <a:r>
              <a:rPr lang="en-GB" b="1" dirty="0">
                <a:solidFill>
                  <a:srgbClr val="C00000"/>
                </a:solidFill>
              </a:rPr>
              <a:t>suffered humanly in his flesh</a:t>
            </a:r>
            <a:r>
              <a:rPr lang="en-GB" dirty="0"/>
              <a:t>.' </a:t>
            </a:r>
          </a:p>
          <a:p>
            <a:pPr marL="0" indent="0">
              <a:buNone/>
            </a:pPr>
            <a:endParaRPr lang="en-GB" dirty="0"/>
          </a:p>
        </p:txBody>
      </p:sp>
    </p:spTree>
    <p:extLst>
      <p:ext uri="{BB962C8B-B14F-4D97-AF65-F5344CB8AC3E}">
        <p14:creationId xmlns:p14="http://schemas.microsoft.com/office/powerpoint/2010/main" val="3129266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EFAB-8294-8E47-5703-79360275607A}"/>
              </a:ext>
            </a:extLst>
          </p:cNvPr>
          <p:cNvSpPr>
            <a:spLocks noGrp="1"/>
          </p:cNvSpPr>
          <p:nvPr>
            <p:ph type="title"/>
          </p:nvPr>
        </p:nvSpPr>
        <p:spPr/>
        <p:txBody>
          <a:bodyPr/>
          <a:lstStyle/>
          <a:p>
            <a:r>
              <a:rPr lang="en-GB" dirty="0"/>
              <a:t>The suffering of Christ in early controversies</a:t>
            </a:r>
          </a:p>
        </p:txBody>
      </p:sp>
      <p:sp>
        <p:nvSpPr>
          <p:cNvPr id="3" name="Content Placeholder 2">
            <a:extLst>
              <a:ext uri="{FF2B5EF4-FFF2-40B4-BE49-F238E27FC236}">
                <a16:creationId xmlns:a16="http://schemas.microsoft.com/office/drawing/2014/main" id="{336E9F6E-FBF2-FF73-F750-661264B22DA2}"/>
              </a:ext>
            </a:extLst>
          </p:cNvPr>
          <p:cNvSpPr>
            <a:spLocks noGrp="1"/>
          </p:cNvSpPr>
          <p:nvPr>
            <p:ph idx="1"/>
          </p:nvPr>
        </p:nvSpPr>
        <p:spPr/>
        <p:txBody>
          <a:bodyPr>
            <a:normAutofit fontScale="92500" lnSpcReduction="10000"/>
          </a:bodyPr>
          <a:lstStyle/>
          <a:p>
            <a:pPr marL="0" indent="0">
              <a:buNone/>
            </a:pPr>
            <a:r>
              <a:rPr lang="en-GB" dirty="0"/>
              <a:t>For Cyril, however, his position allowed him to affirm the unity of Christ’s person, and also implied that the idea incarnation necessitates a change in how we think of God:</a:t>
            </a:r>
          </a:p>
          <a:p>
            <a:pPr marL="361950" indent="0">
              <a:buNone/>
            </a:pPr>
            <a:r>
              <a:rPr lang="en-GB" dirty="0"/>
              <a:t>‘For Cyril, divine impassibility meant that the Word remained unconquered by suffering and death and that he was unable to experience suffering in his ‘naked divinity’, but only in and through the flesh. </a:t>
            </a:r>
            <a:r>
              <a:rPr lang="en-GB" b="1" dirty="0">
                <a:solidFill>
                  <a:srgbClr val="7030A0"/>
                </a:solidFill>
              </a:rPr>
              <a:t>The presence of the Word transformed Christ’s human sufferings, while preserving their tragic reality</a:t>
            </a:r>
            <a:r>
              <a:rPr lang="en-GB" dirty="0"/>
              <a:t>. The Word was in a qualified sense passible </a:t>
            </a:r>
            <a:r>
              <a:rPr lang="en-GB" b="1" dirty="0">
                <a:solidFill>
                  <a:schemeClr val="accent2">
                    <a:lumMod val="50000"/>
                  </a:schemeClr>
                </a:solidFill>
              </a:rPr>
              <a:t>to the degree to which he made the sufferings of humanity his very own</a:t>
            </a:r>
            <a:r>
              <a:rPr lang="en-GB" dirty="0"/>
              <a:t>. In appropriating the experiences of humanity the Word directed them towards the salvific end and rendered them life-giving.’ (</a:t>
            </a:r>
            <a:r>
              <a:rPr lang="en-GB" dirty="0" err="1"/>
              <a:t>Gavrilyuk</a:t>
            </a:r>
            <a:r>
              <a:rPr lang="en-GB" dirty="0"/>
              <a:t>, 2004:171.)</a:t>
            </a:r>
          </a:p>
          <a:p>
            <a:pPr marL="0" indent="0">
              <a:buNone/>
            </a:pPr>
            <a:endParaRPr lang="en-GB" dirty="0"/>
          </a:p>
        </p:txBody>
      </p:sp>
    </p:spTree>
    <p:extLst>
      <p:ext uri="{BB962C8B-B14F-4D97-AF65-F5344CB8AC3E}">
        <p14:creationId xmlns:p14="http://schemas.microsoft.com/office/powerpoint/2010/main" val="3624232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DF6D-5F8C-3B31-E0F5-5FC1BE1D9A5A}"/>
              </a:ext>
            </a:extLst>
          </p:cNvPr>
          <p:cNvSpPr>
            <a:spLocks noGrp="1"/>
          </p:cNvSpPr>
          <p:nvPr>
            <p:ph type="title"/>
          </p:nvPr>
        </p:nvSpPr>
        <p:spPr/>
        <p:txBody>
          <a:bodyPr/>
          <a:lstStyle/>
          <a:p>
            <a:r>
              <a:rPr lang="en-GB" dirty="0">
                <a:latin typeface="Gill Sans MT" panose="020B0502020104020203" pitchFamily="34" charset="0"/>
              </a:rPr>
              <a:t>First four ecumenical councils</a:t>
            </a:r>
          </a:p>
        </p:txBody>
      </p:sp>
      <p:sp>
        <p:nvSpPr>
          <p:cNvPr id="3" name="Content Placeholder 2">
            <a:extLst>
              <a:ext uri="{FF2B5EF4-FFF2-40B4-BE49-F238E27FC236}">
                <a16:creationId xmlns:a16="http://schemas.microsoft.com/office/drawing/2014/main" id="{C1EA8042-A074-A51C-9B2C-A808C9FF1F8E}"/>
              </a:ext>
            </a:extLst>
          </p:cNvPr>
          <p:cNvSpPr>
            <a:spLocks noGrp="1"/>
          </p:cNvSpPr>
          <p:nvPr>
            <p:ph idx="1"/>
          </p:nvPr>
        </p:nvSpPr>
        <p:spPr/>
        <p:txBody>
          <a:bodyPr vert="horz" lIns="91440" tIns="45720" rIns="91440" bIns="45720" rtlCol="0" anchor="t">
            <a:normAutofit fontScale="92500" lnSpcReduction="10000"/>
          </a:bodyPr>
          <a:lstStyle/>
          <a:p>
            <a:r>
              <a:rPr lang="en-GB" b="1" dirty="0" err="1">
                <a:solidFill>
                  <a:schemeClr val="accent6">
                    <a:lumMod val="50000"/>
                  </a:schemeClr>
                </a:solidFill>
                <a:latin typeface="Gill Sans MT"/>
              </a:rPr>
              <a:t>Nicea</a:t>
            </a:r>
            <a:r>
              <a:rPr lang="en-GB" b="1" dirty="0">
                <a:solidFill>
                  <a:schemeClr val="accent6">
                    <a:lumMod val="50000"/>
                  </a:schemeClr>
                </a:solidFill>
                <a:latin typeface="Gill Sans MT"/>
              </a:rPr>
              <a:t> (325) </a:t>
            </a:r>
            <a:r>
              <a:rPr lang="en-GB" dirty="0">
                <a:solidFill>
                  <a:schemeClr val="accent6">
                    <a:lumMod val="50000"/>
                  </a:schemeClr>
                </a:solidFill>
                <a:latin typeface="Gill Sans MT"/>
              </a:rPr>
              <a:t>- Arianism condemned (there was never a time 'when he was not'; the Son is ‘of one substance’ ['</a:t>
            </a:r>
            <a:r>
              <a:rPr lang="en-GB" dirty="0" err="1">
                <a:solidFill>
                  <a:schemeClr val="accent6">
                    <a:lumMod val="50000"/>
                  </a:schemeClr>
                </a:solidFill>
                <a:latin typeface="Gill Sans MT"/>
              </a:rPr>
              <a:t>homoousios</a:t>
            </a:r>
            <a:r>
              <a:rPr lang="en-GB" dirty="0">
                <a:solidFill>
                  <a:schemeClr val="accent6">
                    <a:lumMod val="50000"/>
                  </a:schemeClr>
                </a:solidFill>
                <a:latin typeface="Gill Sans MT"/>
              </a:rPr>
              <a:t>'] with the Father)</a:t>
            </a:r>
          </a:p>
          <a:p>
            <a:endParaRPr lang="en-GB" dirty="0">
              <a:latin typeface="Gill Sans MT" panose="020B0502020104020203" pitchFamily="34" charset="0"/>
            </a:endParaRPr>
          </a:p>
          <a:p>
            <a:pPr marL="1257300" indent="-182245"/>
            <a:r>
              <a:rPr lang="en-GB" b="1" dirty="0">
                <a:solidFill>
                  <a:schemeClr val="accent5">
                    <a:lumMod val="50000"/>
                  </a:schemeClr>
                </a:solidFill>
                <a:latin typeface="Gill Sans MT"/>
              </a:rPr>
              <a:t>Constantinople (381) </a:t>
            </a:r>
            <a:r>
              <a:rPr lang="en-GB" dirty="0">
                <a:solidFill>
                  <a:schemeClr val="accent5">
                    <a:lumMod val="50000"/>
                  </a:schemeClr>
                </a:solidFill>
                <a:latin typeface="Gill Sans MT"/>
              </a:rPr>
              <a:t>- </a:t>
            </a:r>
            <a:r>
              <a:rPr lang="en-GB" dirty="0" err="1">
                <a:solidFill>
                  <a:schemeClr val="accent5">
                    <a:lumMod val="50000"/>
                  </a:schemeClr>
                </a:solidFill>
                <a:latin typeface="Gill Sans MT"/>
              </a:rPr>
              <a:t>Nicea</a:t>
            </a:r>
            <a:r>
              <a:rPr lang="en-GB" dirty="0">
                <a:solidFill>
                  <a:schemeClr val="accent5">
                    <a:lumMod val="50000"/>
                  </a:schemeClr>
                </a:solidFill>
                <a:latin typeface="Gill Sans MT"/>
              </a:rPr>
              <a:t> confirmed;  Apollinarianism condemned (Jesus has a rational human soul, not just a human body)</a:t>
            </a:r>
          </a:p>
          <a:p>
            <a:pPr marL="1257300" indent="-182245"/>
            <a:endParaRPr lang="en-GB" dirty="0">
              <a:latin typeface="Gill Sans MT" panose="020B0502020104020203" pitchFamily="34" charset="0"/>
            </a:endParaRPr>
          </a:p>
          <a:p>
            <a:pPr marL="1971675" indent="-177800">
              <a:tabLst>
                <a:tab pos="1525588" algn="l"/>
              </a:tabLst>
            </a:pPr>
            <a:r>
              <a:rPr lang="en-GB" b="1" dirty="0">
                <a:solidFill>
                  <a:schemeClr val="accent4">
                    <a:lumMod val="50000"/>
                  </a:schemeClr>
                </a:solidFill>
                <a:latin typeface="Gill Sans MT"/>
              </a:rPr>
              <a:t>Ephesus (431) - </a:t>
            </a:r>
            <a:r>
              <a:rPr lang="en-GB" dirty="0">
                <a:solidFill>
                  <a:schemeClr val="accent4">
                    <a:lumMod val="50000"/>
                  </a:schemeClr>
                </a:solidFill>
                <a:latin typeface="Gill Sans MT"/>
              </a:rPr>
              <a:t>Nestorianism condemned</a:t>
            </a:r>
            <a:endParaRPr lang="en-GB" dirty="0">
              <a:solidFill>
                <a:schemeClr val="accent4">
                  <a:lumMod val="50000"/>
                </a:schemeClr>
              </a:solidFill>
              <a:latin typeface="Gill Sans MT" panose="020B0502020104020203" pitchFamily="34" charset="0"/>
            </a:endParaRPr>
          </a:p>
          <a:p>
            <a:pPr marL="1971675" indent="-177800">
              <a:tabLst>
                <a:tab pos="1525588" algn="l"/>
              </a:tabLst>
            </a:pPr>
            <a:endParaRPr lang="en-GB" dirty="0">
              <a:latin typeface="Gill Sans MT" panose="020B0502020104020203" pitchFamily="34" charset="0"/>
            </a:endParaRPr>
          </a:p>
          <a:p>
            <a:pPr marL="2690495" indent="-177800"/>
            <a:r>
              <a:rPr lang="en-GB" b="1" dirty="0">
                <a:solidFill>
                  <a:schemeClr val="accent2">
                    <a:lumMod val="50000"/>
                  </a:schemeClr>
                </a:solidFill>
                <a:latin typeface="Gill Sans MT" panose="020B0502020104020203" pitchFamily="34" charset="0"/>
              </a:rPr>
              <a:t>Chalcedon (451) - </a:t>
            </a:r>
            <a:r>
              <a:rPr lang="en-GB" dirty="0">
                <a:solidFill>
                  <a:schemeClr val="accent2">
                    <a:lumMod val="50000"/>
                  </a:schemeClr>
                </a:solidFill>
                <a:latin typeface="Gill Sans MT" panose="020B0502020104020203" pitchFamily="34" charset="0"/>
              </a:rPr>
              <a:t>‘Two natures, one person’</a:t>
            </a:r>
          </a:p>
        </p:txBody>
      </p:sp>
    </p:spTree>
    <p:extLst>
      <p:ext uri="{BB962C8B-B14F-4D97-AF65-F5344CB8AC3E}">
        <p14:creationId xmlns:p14="http://schemas.microsoft.com/office/powerpoint/2010/main" val="2986444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2C48-F609-E026-A247-23E2FFC2C271}"/>
              </a:ext>
            </a:extLst>
          </p:cNvPr>
          <p:cNvSpPr>
            <a:spLocks noGrp="1"/>
          </p:cNvSpPr>
          <p:nvPr>
            <p:ph type="title"/>
          </p:nvPr>
        </p:nvSpPr>
        <p:spPr/>
        <p:txBody>
          <a:bodyPr/>
          <a:lstStyle/>
          <a:p>
            <a:r>
              <a:rPr lang="en-GB" dirty="0"/>
              <a:t>The suffering of Christ in early controversies</a:t>
            </a:r>
          </a:p>
        </p:txBody>
      </p:sp>
      <p:sp>
        <p:nvSpPr>
          <p:cNvPr id="3" name="Content Placeholder 2">
            <a:extLst>
              <a:ext uri="{FF2B5EF4-FFF2-40B4-BE49-F238E27FC236}">
                <a16:creationId xmlns:a16="http://schemas.microsoft.com/office/drawing/2014/main" id="{3010C091-EDE0-1663-8E17-97216B274107}"/>
              </a:ext>
            </a:extLst>
          </p:cNvPr>
          <p:cNvSpPr>
            <a:spLocks noGrp="1"/>
          </p:cNvSpPr>
          <p:nvPr>
            <p:ph idx="1"/>
          </p:nvPr>
        </p:nvSpPr>
        <p:spPr/>
        <p:txBody>
          <a:bodyPr>
            <a:normAutofit fontScale="92500"/>
          </a:bodyPr>
          <a:lstStyle/>
          <a:p>
            <a:pPr marL="0" indent="0">
              <a:buNone/>
            </a:pPr>
            <a:r>
              <a:rPr lang="en-GB" dirty="0"/>
              <a:t>So all in all: </a:t>
            </a:r>
          </a:p>
          <a:p>
            <a:r>
              <a:rPr lang="en-GB" dirty="0"/>
              <a:t>“God suffers” – NO</a:t>
            </a:r>
          </a:p>
          <a:p>
            <a:r>
              <a:rPr lang="en-GB" dirty="0"/>
              <a:t>“God suffers in Christ” – YES</a:t>
            </a:r>
          </a:p>
          <a:p>
            <a:pPr marL="0" indent="0">
              <a:buNone/>
            </a:pPr>
            <a:r>
              <a:rPr lang="en-GB" dirty="0"/>
              <a:t>So, on the cross: </a:t>
            </a:r>
          </a:p>
          <a:p>
            <a:r>
              <a:rPr lang="en-GB" dirty="0"/>
              <a:t>The suffering is undergone by a person who is ONE person;</a:t>
            </a:r>
          </a:p>
          <a:p>
            <a:r>
              <a:rPr lang="en-GB" dirty="0"/>
              <a:t>That one person is formed of TWO natures…</a:t>
            </a:r>
          </a:p>
          <a:p>
            <a:r>
              <a:rPr lang="en-GB" dirty="0"/>
              <a:t>…that are not diluted or mixed.</a:t>
            </a:r>
          </a:p>
          <a:p>
            <a:r>
              <a:rPr lang="en-GB" dirty="0"/>
              <a:t>So Jesus’ suffering is </a:t>
            </a:r>
            <a:r>
              <a:rPr lang="en-GB" b="1" i="1" dirty="0">
                <a:solidFill>
                  <a:srgbClr val="0070C0"/>
                </a:solidFill>
              </a:rPr>
              <a:t>fully human </a:t>
            </a:r>
            <a:r>
              <a:rPr lang="en-GB" dirty="0"/>
              <a:t>suffering (not ‘divine suffering’), but it is fully human suffering undergone by the incarnate Word of God.</a:t>
            </a:r>
          </a:p>
          <a:p>
            <a:pPr marL="0" indent="0">
              <a:buNone/>
            </a:pPr>
            <a:endParaRPr lang="en-GB" dirty="0"/>
          </a:p>
        </p:txBody>
      </p:sp>
    </p:spTree>
    <p:extLst>
      <p:ext uri="{BB962C8B-B14F-4D97-AF65-F5344CB8AC3E}">
        <p14:creationId xmlns:p14="http://schemas.microsoft.com/office/powerpoint/2010/main" val="2370238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071EA-76D5-8E8F-E4BE-49B2D094F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300987-A4B6-BEE9-384B-349E09CCC4A7}"/>
              </a:ext>
            </a:extLst>
          </p:cNvPr>
          <p:cNvSpPr>
            <a:spLocks noGrp="1"/>
          </p:cNvSpPr>
          <p:nvPr>
            <p:ph type="title"/>
          </p:nvPr>
        </p:nvSpPr>
        <p:spPr/>
        <p:txBody>
          <a:bodyPr/>
          <a:lstStyle/>
          <a:p>
            <a:r>
              <a:rPr lang="en-GB" dirty="0"/>
              <a:t>The ‘definition’ of Chalcedon, A.D. 451</a:t>
            </a:r>
          </a:p>
        </p:txBody>
      </p:sp>
      <p:sp>
        <p:nvSpPr>
          <p:cNvPr id="3" name="Content Placeholder 2">
            <a:extLst>
              <a:ext uri="{FF2B5EF4-FFF2-40B4-BE49-F238E27FC236}">
                <a16:creationId xmlns:a16="http://schemas.microsoft.com/office/drawing/2014/main" id="{B56BD239-0016-04F2-DFF7-F180A5597AD8}"/>
              </a:ext>
            </a:extLst>
          </p:cNvPr>
          <p:cNvSpPr>
            <a:spLocks noGrp="1"/>
          </p:cNvSpPr>
          <p:nvPr>
            <p:ph idx="1"/>
          </p:nvPr>
        </p:nvSpPr>
        <p:spPr/>
        <p:txBody>
          <a:bodyPr>
            <a:normAutofit fontScale="77500" lnSpcReduction="20000"/>
          </a:bodyPr>
          <a:lstStyle/>
          <a:p>
            <a:pPr marL="0" indent="0">
              <a:buNone/>
            </a:pPr>
            <a:r>
              <a:rPr lang="en-GB" sz="2800" dirty="0"/>
              <a:t>‘THEREFORE, following the holy fathers, we all with one accord teach men to acknowledge one and the same Son, our Lord Jesus Christ, at once complete in Godhead and complete in manhood, truly God and truly man, consisting also of a reasonable soul and body; of one substance with the Father as regards his Godhead, and at the same time of one substance with us as regards his manhood; like us in all respects, apart from sin; as regards his Godhead, begotten of the Father before the ages, but yet as regards his manhood begotten, for us men and for our salvation, of Mary the Virgin, the </a:t>
            </a:r>
            <a:r>
              <a:rPr lang="en-GB" sz="2800" dirty="0" err="1"/>
              <a:t>Godbearer</a:t>
            </a:r>
            <a:r>
              <a:rPr lang="en-GB" sz="2800" dirty="0"/>
              <a:t>; one and the same Christ, Son, Lord, Only-begotten, recognized </a:t>
            </a:r>
            <a:r>
              <a:rPr lang="en-GB" sz="2800" b="1" i="1" dirty="0">
                <a:solidFill>
                  <a:schemeClr val="accent2">
                    <a:lumMod val="50000"/>
                  </a:schemeClr>
                </a:solidFill>
              </a:rPr>
              <a:t>in two natures, without confusion, without change, without division, without separation</a:t>
            </a:r>
            <a:r>
              <a:rPr lang="en-GB" sz="2800" dirty="0"/>
              <a:t>; the distinction of natures being in no way annulled by the union, but rather the characteristics of each nature being preserved and coming together to form </a:t>
            </a:r>
            <a:r>
              <a:rPr lang="en-GB" sz="2800" b="1" i="1" dirty="0">
                <a:solidFill>
                  <a:srgbClr val="7030A0"/>
                </a:solidFill>
              </a:rPr>
              <a:t>one person and subsistence</a:t>
            </a:r>
            <a:r>
              <a:rPr lang="en-GB" sz="2800" dirty="0"/>
              <a:t>, not as parted or separated into two persons, but one and the same Son and Only-begotten God the Word, Lord Jesus Christ; even as the prophets from earliest times spoke of him, and our Lord Jesus Christ himself taught us, and the creed of the fathers has handed down to us.’ </a:t>
            </a:r>
          </a:p>
          <a:p>
            <a:pPr marL="0" indent="0">
              <a:buNone/>
            </a:pPr>
            <a:r>
              <a:rPr lang="en-GB" sz="2800" dirty="0"/>
              <a:t>(Translation from </a:t>
            </a:r>
            <a:r>
              <a:rPr lang="en-GB" sz="2800" dirty="0" err="1"/>
              <a:t>Bettenson</a:t>
            </a:r>
            <a:r>
              <a:rPr lang="en-GB" sz="2800" dirty="0"/>
              <a:t>, Henry. </a:t>
            </a:r>
            <a:r>
              <a:rPr lang="en-GB" sz="2800" i="1" dirty="0"/>
              <a:t>Documents of the Christian Church</a:t>
            </a:r>
            <a:r>
              <a:rPr lang="en-GB" sz="2800" dirty="0"/>
              <a:t>. Oxford Univ. Press, 1947, p. 73)</a:t>
            </a:r>
          </a:p>
          <a:p>
            <a:endParaRPr lang="en-GB" dirty="0"/>
          </a:p>
        </p:txBody>
      </p:sp>
    </p:spTree>
    <p:extLst>
      <p:ext uri="{BB962C8B-B14F-4D97-AF65-F5344CB8AC3E}">
        <p14:creationId xmlns:p14="http://schemas.microsoft.com/office/powerpoint/2010/main" val="4032604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C3DED-9148-086F-DEEB-FF19AA228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08D509-FDBE-27BC-3C99-5B4F7363754A}"/>
              </a:ext>
            </a:extLst>
          </p:cNvPr>
          <p:cNvSpPr>
            <a:spLocks noGrp="1"/>
          </p:cNvSpPr>
          <p:nvPr>
            <p:ph type="title"/>
          </p:nvPr>
        </p:nvSpPr>
        <p:spPr/>
        <p:txBody>
          <a:bodyPr/>
          <a:lstStyle/>
          <a:p>
            <a:r>
              <a:rPr lang="en-GB" dirty="0"/>
              <a:t>After Chalcedon </a:t>
            </a:r>
          </a:p>
        </p:txBody>
      </p:sp>
      <p:sp>
        <p:nvSpPr>
          <p:cNvPr id="3" name="Content Placeholder 2">
            <a:extLst>
              <a:ext uri="{FF2B5EF4-FFF2-40B4-BE49-F238E27FC236}">
                <a16:creationId xmlns:a16="http://schemas.microsoft.com/office/drawing/2014/main" id="{EE43046C-CE58-1E28-1BD4-2D005C0CF9D5}"/>
              </a:ext>
            </a:extLst>
          </p:cNvPr>
          <p:cNvSpPr>
            <a:spLocks noGrp="1"/>
          </p:cNvSpPr>
          <p:nvPr>
            <p:ph idx="1"/>
          </p:nvPr>
        </p:nvSpPr>
        <p:spPr/>
        <p:txBody>
          <a:bodyPr vert="horz" lIns="91440" tIns="45720" rIns="91440" bIns="45720" rtlCol="0" anchor="t">
            <a:normAutofit/>
          </a:bodyPr>
          <a:lstStyle/>
          <a:p>
            <a:pPr marL="0" indent="0">
              <a:buNone/>
            </a:pPr>
            <a:r>
              <a:rPr lang="en-GB" dirty="0"/>
              <a:t>Question: </a:t>
            </a:r>
          </a:p>
          <a:p>
            <a:pPr marL="457200" indent="-457200"/>
            <a:r>
              <a:rPr lang="en-GB" i="1" dirty="0"/>
              <a:t>Could</a:t>
            </a:r>
            <a:r>
              <a:rPr lang="en-GB" dirty="0"/>
              <a:t> Jesus have given into temptation in the wilderness (e.g. throw yourself down... etc.). If not, why not? If so – what would the consequences have been?</a:t>
            </a:r>
          </a:p>
          <a:p>
            <a:pPr marL="457200" indent="-457200"/>
            <a:r>
              <a:rPr lang="en-GB" i="1" dirty="0"/>
              <a:t>Could</a:t>
            </a:r>
            <a:r>
              <a:rPr lang="en-GB" dirty="0"/>
              <a:t> Jesus have saved himself, once he was nailed to the cross, as the thief suggested? If not, why not? If so – what would the consequences have been?</a:t>
            </a:r>
          </a:p>
          <a:p>
            <a:pPr marL="457200" indent="-457200"/>
            <a:endParaRPr lang="en-GB" dirty="0"/>
          </a:p>
        </p:txBody>
      </p:sp>
    </p:spTree>
    <p:extLst>
      <p:ext uri="{BB962C8B-B14F-4D97-AF65-F5344CB8AC3E}">
        <p14:creationId xmlns:p14="http://schemas.microsoft.com/office/powerpoint/2010/main" val="69241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5AF2-4ED3-4BD1-19D8-C83D79387285}"/>
              </a:ext>
            </a:extLst>
          </p:cNvPr>
          <p:cNvSpPr>
            <a:spLocks noGrp="1"/>
          </p:cNvSpPr>
          <p:nvPr>
            <p:ph type="title"/>
          </p:nvPr>
        </p:nvSpPr>
        <p:spPr/>
        <p:txBody>
          <a:bodyPr/>
          <a:lstStyle/>
          <a:p>
            <a:r>
              <a:rPr lang="en-GB" dirty="0"/>
              <a:t>After Chalcedon </a:t>
            </a:r>
          </a:p>
        </p:txBody>
      </p:sp>
      <p:sp>
        <p:nvSpPr>
          <p:cNvPr id="3" name="Content Placeholder 2">
            <a:extLst>
              <a:ext uri="{FF2B5EF4-FFF2-40B4-BE49-F238E27FC236}">
                <a16:creationId xmlns:a16="http://schemas.microsoft.com/office/drawing/2014/main" id="{98BF544B-B759-3677-A098-5C9D773C66FF}"/>
              </a:ext>
            </a:extLst>
          </p:cNvPr>
          <p:cNvSpPr>
            <a:spLocks noGrp="1"/>
          </p:cNvSpPr>
          <p:nvPr>
            <p:ph idx="1"/>
          </p:nvPr>
        </p:nvSpPr>
        <p:spPr/>
        <p:txBody>
          <a:bodyPr vert="horz" lIns="91440" tIns="45720" rIns="91440" bIns="45720" rtlCol="0" anchor="t">
            <a:normAutofit lnSpcReduction="10000"/>
          </a:bodyPr>
          <a:lstStyle/>
          <a:p>
            <a:pPr marL="0" indent="0">
              <a:buNone/>
            </a:pPr>
            <a:r>
              <a:rPr lang="en-GB" dirty="0"/>
              <a:t>The Christological controversies did not abate in the wake of Chalcedon, because questions about the 'hypostatic union' remained, e.g.:</a:t>
            </a:r>
            <a:endParaRPr lang="en-US" dirty="0"/>
          </a:p>
          <a:p>
            <a:r>
              <a:rPr lang="en-GB" dirty="0"/>
              <a:t>Does Christ have a human, or a divine will?</a:t>
            </a:r>
          </a:p>
          <a:p>
            <a:r>
              <a:rPr lang="en-GB" dirty="0"/>
              <a:t>If 'both', in what sense is there a unified person acting in the life of Jesus?</a:t>
            </a:r>
          </a:p>
          <a:p>
            <a:r>
              <a:rPr lang="en-GB" dirty="0"/>
              <a:t>Question of '</a:t>
            </a:r>
            <a:r>
              <a:rPr lang="en-GB" dirty="0" err="1"/>
              <a:t>monothelitism</a:t>
            </a:r>
            <a:r>
              <a:rPr lang="en-GB" dirty="0"/>
              <a:t>' - condemned at the 3rd Council of Constantinople (681)</a:t>
            </a:r>
          </a:p>
          <a:p>
            <a:r>
              <a:rPr lang="en-GB" dirty="0"/>
              <a:t>Instead: 'Two wills, one activity'</a:t>
            </a:r>
          </a:p>
          <a:p>
            <a:r>
              <a:rPr lang="en-GB" dirty="0"/>
              <a:t>Etc!</a:t>
            </a:r>
          </a:p>
        </p:txBody>
      </p:sp>
    </p:spTree>
    <p:extLst>
      <p:ext uri="{BB962C8B-B14F-4D97-AF65-F5344CB8AC3E}">
        <p14:creationId xmlns:p14="http://schemas.microsoft.com/office/powerpoint/2010/main" val="1047818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0F1A1-2624-DA47-E379-9BA69D518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0103DF-45B4-64DB-BC00-EAABCBAB38DA}"/>
              </a:ext>
            </a:extLst>
          </p:cNvPr>
          <p:cNvSpPr>
            <a:spLocks noGrp="1"/>
          </p:cNvSpPr>
          <p:nvPr>
            <p:ph type="title"/>
          </p:nvPr>
        </p:nvSpPr>
        <p:spPr/>
        <p:txBody>
          <a:bodyPr/>
          <a:lstStyle/>
          <a:p>
            <a:r>
              <a:rPr lang="en-GB" dirty="0"/>
              <a:t>After Chalcedon </a:t>
            </a:r>
          </a:p>
        </p:txBody>
      </p:sp>
      <p:sp>
        <p:nvSpPr>
          <p:cNvPr id="3" name="Content Placeholder 2">
            <a:extLst>
              <a:ext uri="{FF2B5EF4-FFF2-40B4-BE49-F238E27FC236}">
                <a16:creationId xmlns:a16="http://schemas.microsoft.com/office/drawing/2014/main" id="{7F9356D7-7CFC-43F9-F026-19E03EECBF15}"/>
              </a:ext>
            </a:extLst>
          </p:cNvPr>
          <p:cNvSpPr>
            <a:spLocks noGrp="1"/>
          </p:cNvSpPr>
          <p:nvPr>
            <p:ph idx="1"/>
          </p:nvPr>
        </p:nvSpPr>
        <p:spPr/>
        <p:txBody>
          <a:bodyPr vert="horz" lIns="91440" tIns="45720" rIns="91440" bIns="45720" rtlCol="0" anchor="t">
            <a:normAutofit lnSpcReduction="10000"/>
          </a:bodyPr>
          <a:lstStyle/>
          <a:p>
            <a:pPr marL="0" indent="0">
              <a:buNone/>
            </a:pPr>
            <a:r>
              <a:rPr lang="en-GB" dirty="0"/>
              <a:t>Some theologians have argued that the basic framework of Chalcedonian Christology became so abstract that it ended up disconnecting the confession of Jesus as 'God with us' from the drama of his life, death and resurrection...</a:t>
            </a:r>
          </a:p>
          <a:p>
            <a:pPr marL="0" indent="0">
              <a:buNone/>
            </a:pPr>
            <a:r>
              <a:rPr lang="en-GB" dirty="0"/>
              <a:t>e.g. Wolfhart </a:t>
            </a:r>
            <a:r>
              <a:rPr lang="en-GB" dirty="0" err="1"/>
              <a:t>Pannenberg</a:t>
            </a:r>
            <a:r>
              <a:rPr lang="en-GB" dirty="0"/>
              <a:t>: </a:t>
            </a:r>
          </a:p>
          <a:p>
            <a:pPr marL="800100" indent="0">
              <a:buNone/>
            </a:pPr>
            <a:r>
              <a:rPr lang="en-GB" dirty="0"/>
              <a:t>'With the doctrine of Christ's two wills, the pattern of the two natures was uncompromisingly carried through, but the perception of the concrete vital unity of Jesus was basically lost [. . .] the basis for affirming Jesus' divinity lies precisely in his unity of will with the Father in the execution of his mission.' (</a:t>
            </a:r>
            <a:r>
              <a:rPr lang="en-GB" dirty="0" err="1"/>
              <a:t>Pannenberg</a:t>
            </a:r>
            <a:r>
              <a:rPr lang="en-GB" dirty="0"/>
              <a:t> 1968: 284)</a:t>
            </a:r>
          </a:p>
        </p:txBody>
      </p:sp>
    </p:spTree>
    <p:extLst>
      <p:ext uri="{BB962C8B-B14F-4D97-AF65-F5344CB8AC3E}">
        <p14:creationId xmlns:p14="http://schemas.microsoft.com/office/powerpoint/2010/main" val="2454035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7E5BD-0B05-CE45-5FB7-8D79FCA0FDA7}"/>
              </a:ext>
            </a:extLst>
          </p:cNvPr>
          <p:cNvSpPr>
            <a:spLocks noGrp="1"/>
          </p:cNvSpPr>
          <p:nvPr>
            <p:ph type="title"/>
          </p:nvPr>
        </p:nvSpPr>
        <p:spPr>
          <a:xfrm>
            <a:off x="411480" y="987552"/>
            <a:ext cx="4485861" cy="1088136"/>
          </a:xfrm>
        </p:spPr>
        <p:txBody>
          <a:bodyPr anchor="b">
            <a:normAutofit/>
          </a:bodyPr>
          <a:lstStyle/>
          <a:p>
            <a:r>
              <a:rPr lang="en-GB" sz="3400"/>
              <a:t>Tanner on assumption</a:t>
            </a:r>
          </a:p>
        </p:txBody>
      </p:sp>
      <p:sp>
        <p:nvSpPr>
          <p:cNvPr id="15" name="Rectangle 14">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98E3B9B-4BBD-2B84-A578-54AA1A43B463}"/>
              </a:ext>
            </a:extLst>
          </p:cNvPr>
          <p:cNvSpPr>
            <a:spLocks noGrp="1"/>
          </p:cNvSpPr>
          <p:nvPr>
            <p:ph idx="1"/>
          </p:nvPr>
        </p:nvSpPr>
        <p:spPr>
          <a:xfrm>
            <a:off x="411479" y="2688336"/>
            <a:ext cx="4498848" cy="3584448"/>
          </a:xfrm>
        </p:spPr>
        <p:txBody>
          <a:bodyPr vert="horz" lIns="91440" tIns="45720" rIns="91440" bIns="45720" rtlCol="0" anchor="t">
            <a:normAutofit/>
          </a:bodyPr>
          <a:lstStyle/>
          <a:p>
            <a:pPr marL="0" indent="0">
              <a:buNone/>
            </a:pPr>
            <a:r>
              <a:rPr lang="en-GB" sz="1500"/>
              <a:t>For Tanner, incarnation concerns the whole course of Jesus' life. Sometimes the doctrine is spoken of as if it simply concerned the birth of Jesus, but we should instead think in terms of the whole of Jesus' life:</a:t>
            </a:r>
            <a:endParaRPr lang="en-US"/>
          </a:p>
          <a:p>
            <a:pPr marL="0" indent="0">
              <a:buNone/>
            </a:pPr>
            <a:r>
              <a:rPr lang="en-GB" sz="1500"/>
              <a:t>'The assumption of humanity by the Word is of course responsible for the fact that the man Jesus exists at all; it is therefore a way of talking about Jesus' birth. But it also underlies and makes sense of what happens over the whole course of Jesus' existence, from his birth to his death and beyond: his whole human life and death are that of the Word incarnate.' (Tanner 2010: 259)</a:t>
            </a:r>
          </a:p>
          <a:p>
            <a:pPr marL="0" indent="0">
              <a:buNone/>
            </a:pPr>
            <a:endParaRPr lang="en-GB" sz="1500"/>
          </a:p>
        </p:txBody>
      </p:sp>
      <p:pic>
        <p:nvPicPr>
          <p:cNvPr id="4" name="Picture 3" descr="grayscale photography of a new born baby">
            <a:extLst>
              <a:ext uri="{FF2B5EF4-FFF2-40B4-BE49-F238E27FC236}">
                <a16:creationId xmlns:a16="http://schemas.microsoft.com/office/drawing/2014/main" id="{BC74F648-CFED-610A-9AD1-145913F483ED}"/>
              </a:ext>
            </a:extLst>
          </p:cNvPr>
          <p:cNvPicPr>
            <a:picLocks noChangeAspect="1"/>
          </p:cNvPicPr>
          <p:nvPr/>
        </p:nvPicPr>
        <p:blipFill>
          <a:blip r:embed="rId2"/>
          <a:srcRect l="12709" r="20287" b="-1"/>
          <a:stretch>
            <a:fillRect/>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474180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37438C-515F-60F1-6FAC-5E8B9D8E2618}"/>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grayscale photography of a new born baby">
            <a:extLst>
              <a:ext uri="{FF2B5EF4-FFF2-40B4-BE49-F238E27FC236}">
                <a16:creationId xmlns:a16="http://schemas.microsoft.com/office/drawing/2014/main" id="{1B5718B7-DA4C-8C58-B576-802C8B0A34AE}"/>
              </a:ext>
            </a:extLst>
          </p:cNvPr>
          <p:cNvPicPr>
            <a:picLocks noChangeAspect="1"/>
          </p:cNvPicPr>
          <p:nvPr/>
        </p:nvPicPr>
        <p:blipFill>
          <a:blip r:embed="rId2">
            <a:alphaModFix amt="60000"/>
          </a:blip>
          <a:srcRect t="8980" b="6750"/>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CEB5DC46-4C93-AABF-2471-B8D44CB06ADE}"/>
              </a:ext>
            </a:extLst>
          </p:cNvPr>
          <p:cNvSpPr>
            <a:spLocks noGrp="1"/>
          </p:cNvSpPr>
          <p:nvPr>
            <p:ph type="title"/>
          </p:nvPr>
        </p:nvSpPr>
        <p:spPr>
          <a:xfrm>
            <a:off x="838199" y="1714701"/>
            <a:ext cx="3300582" cy="4028913"/>
          </a:xfrm>
        </p:spPr>
        <p:txBody>
          <a:bodyPr anchor="t">
            <a:normAutofit/>
          </a:bodyPr>
          <a:lstStyle/>
          <a:p>
            <a:r>
              <a:rPr lang="en-GB">
                <a:solidFill>
                  <a:srgbClr val="FFFFFF"/>
                </a:solidFill>
              </a:rPr>
              <a:t>Tanner on assumption</a:t>
            </a:r>
          </a:p>
        </p:txBody>
      </p:sp>
      <p:sp>
        <p:nvSpPr>
          <p:cNvPr id="3" name="Content Placeholder 2">
            <a:extLst>
              <a:ext uri="{FF2B5EF4-FFF2-40B4-BE49-F238E27FC236}">
                <a16:creationId xmlns:a16="http://schemas.microsoft.com/office/drawing/2014/main" id="{D67C57D1-115A-FA95-3550-2C057D7DC0C1}"/>
              </a:ext>
            </a:extLst>
          </p:cNvPr>
          <p:cNvSpPr>
            <a:spLocks noGrp="1"/>
          </p:cNvSpPr>
          <p:nvPr>
            <p:ph idx="1"/>
          </p:nvPr>
        </p:nvSpPr>
        <p:spPr>
          <a:xfrm>
            <a:off x="4963911" y="1700320"/>
            <a:ext cx="6392936" cy="4043289"/>
          </a:xfrm>
        </p:spPr>
        <p:txBody>
          <a:bodyPr vert="horz" lIns="91440" tIns="45720" rIns="91440" bIns="45720" rtlCol="0" anchor="t">
            <a:normAutofit/>
          </a:bodyPr>
          <a:lstStyle/>
          <a:p>
            <a:pPr marL="0" indent="0">
              <a:buNone/>
            </a:pPr>
            <a:r>
              <a:rPr lang="en-GB" sz="2000" dirty="0">
                <a:solidFill>
                  <a:srgbClr val="FFFFFF"/>
                </a:solidFill>
              </a:rPr>
              <a:t>It is suffering, sinful human nature that is 'assumed' by the Word. In other words, human nature as it actually is, is assumed by and joined with the divine nature:</a:t>
            </a:r>
          </a:p>
          <a:p>
            <a:pPr marL="57150" indent="-114300">
              <a:buNone/>
            </a:pPr>
            <a:r>
              <a:rPr lang="en-GB" sz="2000" dirty="0">
                <a:solidFill>
                  <a:srgbClr val="FFFFFF"/>
                </a:solidFill>
              </a:rPr>
              <a:t>'The humanity of the Word is humanity suffering from fear and distress, persecution by others, anxiety before death, betrayal and isolation, separation from God - all the qualities of death-infused, sin-corrupted life that require remedy. The cross then exemplifies in paradigmatic fashion the very character of human life that the Word becomes incarnate to reverse by making its own.' (Tanner 2010: 260)</a:t>
            </a:r>
          </a:p>
          <a:p>
            <a:pPr marL="0" indent="0">
              <a:buNone/>
            </a:pPr>
            <a:endParaRPr lang="en-GB" sz="1700">
              <a:solidFill>
                <a:srgbClr val="FFFFFF"/>
              </a:solidFill>
            </a:endParaRPr>
          </a:p>
          <a:p>
            <a:pPr marL="0" indent="0">
              <a:buNone/>
            </a:pPr>
            <a:endParaRPr lang="en-GB" sz="1700">
              <a:solidFill>
                <a:srgbClr val="FFFFFF"/>
              </a:solidFill>
            </a:endParaRPr>
          </a:p>
        </p:txBody>
      </p:sp>
    </p:spTree>
    <p:extLst>
      <p:ext uri="{BB962C8B-B14F-4D97-AF65-F5344CB8AC3E}">
        <p14:creationId xmlns:p14="http://schemas.microsoft.com/office/powerpoint/2010/main" val="4011898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E010C8-C937-13F4-683E-0C10C160C69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yscale photography of a new born baby">
            <a:extLst>
              <a:ext uri="{FF2B5EF4-FFF2-40B4-BE49-F238E27FC236}">
                <a16:creationId xmlns:a16="http://schemas.microsoft.com/office/drawing/2014/main" id="{16B84186-2E82-A771-63EE-7327E23061CC}"/>
              </a:ext>
            </a:extLst>
          </p:cNvPr>
          <p:cNvPicPr>
            <a:picLocks noChangeAspect="1"/>
          </p:cNvPicPr>
          <p:nvPr/>
        </p:nvPicPr>
        <p:blipFill>
          <a:blip r:embed="rId2">
            <a:alphaModFix amt="35000"/>
          </a:blip>
          <a:srcRect t="8980" b="6751"/>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BBDD8EB-0508-264D-B161-7FA8D30215BE}"/>
              </a:ext>
            </a:extLst>
          </p:cNvPr>
          <p:cNvSpPr>
            <a:spLocks noGrp="1"/>
          </p:cNvSpPr>
          <p:nvPr>
            <p:ph type="title"/>
          </p:nvPr>
        </p:nvSpPr>
        <p:spPr>
          <a:xfrm>
            <a:off x="838200" y="365125"/>
            <a:ext cx="10515600" cy="1325563"/>
          </a:xfrm>
        </p:spPr>
        <p:txBody>
          <a:bodyPr>
            <a:normAutofit/>
          </a:bodyPr>
          <a:lstStyle/>
          <a:p>
            <a:r>
              <a:rPr lang="en-GB">
                <a:solidFill>
                  <a:srgbClr val="FFFFFF"/>
                </a:solidFill>
              </a:rPr>
              <a:t>Tanner on assumption</a:t>
            </a:r>
          </a:p>
        </p:txBody>
      </p:sp>
      <p:sp>
        <p:nvSpPr>
          <p:cNvPr id="3" name="Content Placeholder 2">
            <a:extLst>
              <a:ext uri="{FF2B5EF4-FFF2-40B4-BE49-F238E27FC236}">
                <a16:creationId xmlns:a16="http://schemas.microsoft.com/office/drawing/2014/main" id="{FD0DDF5D-F39A-3D3B-7943-DBAB3140487D}"/>
              </a:ext>
            </a:extLst>
          </p:cNvPr>
          <p:cNvSpPr>
            <a:spLocks noGrp="1"/>
          </p:cNvSpPr>
          <p:nvPr>
            <p:ph idx="1"/>
          </p:nvPr>
        </p:nvSpPr>
        <p:spPr>
          <a:xfrm>
            <a:off x="838200" y="1825625"/>
            <a:ext cx="10515600" cy="4351338"/>
          </a:xfrm>
        </p:spPr>
        <p:txBody>
          <a:bodyPr vert="horz" lIns="91440" tIns="45720" rIns="91440" bIns="45720" rtlCol="0">
            <a:normAutofit/>
          </a:bodyPr>
          <a:lstStyle/>
          <a:p>
            <a:pPr marL="0" indent="0">
              <a:buNone/>
            </a:pPr>
            <a:r>
              <a:rPr lang="en-GB" sz="2600">
                <a:solidFill>
                  <a:srgbClr val="FFFFFF"/>
                </a:solidFill>
              </a:rPr>
              <a:t>Healing or salvation is a temporal process. Although it is the reality of incarnation that gives the possibility of salvation, this is not an immediate achievement:</a:t>
            </a:r>
          </a:p>
          <a:p>
            <a:pPr marL="971550" indent="0">
              <a:buNone/>
            </a:pPr>
            <a:r>
              <a:rPr lang="en-GB" sz="2600">
                <a:solidFill>
                  <a:srgbClr val="FFFFFF"/>
                </a:solidFill>
              </a:rPr>
              <a:t>'One must say, instead, that humanity suffering under the weight of sin is reworked in a process of salvation over time, from Jesus' birth up to and through his death. . . . Salvation, what the incarnation brings about, takes time, in short; salvation is a form of temporal, historical process, involving struggle with the forces of sin and death, and the sort of changes that typify any human life, sinful or not.' (Tanner 2010: 261)</a:t>
            </a:r>
          </a:p>
          <a:p>
            <a:pPr marL="0" indent="0">
              <a:buNone/>
            </a:pPr>
            <a:endParaRPr lang="en-GB" sz="2600">
              <a:solidFill>
                <a:srgbClr val="FFFFFF"/>
              </a:solidFill>
            </a:endParaRPr>
          </a:p>
          <a:p>
            <a:pPr marL="0" indent="0">
              <a:buNone/>
            </a:pPr>
            <a:endParaRPr lang="en-GB" sz="2600">
              <a:solidFill>
                <a:srgbClr val="FFFFFF"/>
              </a:solidFill>
            </a:endParaRPr>
          </a:p>
          <a:p>
            <a:pPr marL="0" indent="0">
              <a:buNone/>
            </a:pPr>
            <a:endParaRPr lang="en-GB" sz="2600">
              <a:solidFill>
                <a:srgbClr val="FFFFFF"/>
              </a:solidFill>
            </a:endParaRPr>
          </a:p>
        </p:txBody>
      </p:sp>
    </p:spTree>
    <p:extLst>
      <p:ext uri="{BB962C8B-B14F-4D97-AF65-F5344CB8AC3E}">
        <p14:creationId xmlns:p14="http://schemas.microsoft.com/office/powerpoint/2010/main" val="356253456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8729EF-73FF-233F-123B-488B213316E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14992-6A32-7C42-5149-949B891E9247}"/>
              </a:ext>
            </a:extLst>
          </p:cNvPr>
          <p:cNvSpPr>
            <a:spLocks noGrp="1"/>
          </p:cNvSpPr>
          <p:nvPr>
            <p:ph type="title"/>
          </p:nvPr>
        </p:nvSpPr>
        <p:spPr>
          <a:xfrm>
            <a:off x="411480" y="987552"/>
            <a:ext cx="4485861" cy="1088136"/>
          </a:xfrm>
        </p:spPr>
        <p:txBody>
          <a:bodyPr anchor="b">
            <a:normAutofit/>
          </a:bodyPr>
          <a:lstStyle/>
          <a:p>
            <a:r>
              <a:rPr lang="en-GB" sz="3400"/>
              <a:t>Tanner on assumption</a:t>
            </a:r>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23EF96E-3908-CDB2-604A-2182D5D85425}"/>
              </a:ext>
            </a:extLst>
          </p:cNvPr>
          <p:cNvSpPr>
            <a:spLocks noGrp="1"/>
          </p:cNvSpPr>
          <p:nvPr>
            <p:ph idx="1"/>
          </p:nvPr>
        </p:nvSpPr>
        <p:spPr>
          <a:xfrm>
            <a:off x="411479" y="2688336"/>
            <a:ext cx="4498848" cy="3584448"/>
          </a:xfrm>
        </p:spPr>
        <p:txBody>
          <a:bodyPr vert="horz" lIns="91440" tIns="45720" rIns="91440" bIns="45720" rtlCol="0" anchor="t">
            <a:normAutofit/>
          </a:bodyPr>
          <a:lstStyle/>
          <a:p>
            <a:pPr marL="0" indent="0">
              <a:buNone/>
            </a:pPr>
            <a:r>
              <a:rPr lang="en-GB" sz="1800">
                <a:latin typeface="Aptos"/>
                <a:cs typeface="Arial"/>
              </a:rPr>
              <a:t>The crucifixion of Jesus is one example of the plight that humanity is in, and through incarnation, God wills to be intimately involved in the struggle against this evil. The cross expresses God's solidarity with humanity: </a:t>
            </a:r>
          </a:p>
          <a:p>
            <a:pPr marL="857250" indent="0">
              <a:buNone/>
            </a:pPr>
            <a:r>
              <a:rPr lang="en-GB" sz="1800">
                <a:latin typeface="Aptos"/>
                <a:cs typeface="Arial"/>
              </a:rPr>
              <a:t>'a God of gift-giving abundance struggling against the forces of sin and death in the greatest possible solidarity with us - that of incarnation.' (Tanner 2010: 261)</a:t>
            </a:r>
            <a:endParaRPr lang="en-GB" sz="1800">
              <a:latin typeface="Aptos"/>
            </a:endParaRPr>
          </a:p>
          <a:p>
            <a:pPr marL="0" indent="0">
              <a:buNone/>
            </a:pPr>
            <a:endParaRPr lang="en-GB" sz="1800"/>
          </a:p>
          <a:p>
            <a:pPr marL="0" indent="0">
              <a:buNone/>
            </a:pPr>
            <a:endParaRPr lang="en-GB" sz="1800"/>
          </a:p>
          <a:p>
            <a:pPr marL="0" indent="0">
              <a:buNone/>
            </a:pPr>
            <a:endParaRPr lang="en-GB" sz="1800"/>
          </a:p>
        </p:txBody>
      </p:sp>
      <p:pic>
        <p:nvPicPr>
          <p:cNvPr id="4" name="Picture 3" descr="Solidarity Call to Action">
            <a:extLst>
              <a:ext uri="{FF2B5EF4-FFF2-40B4-BE49-F238E27FC236}">
                <a16:creationId xmlns:a16="http://schemas.microsoft.com/office/drawing/2014/main" id="{20819674-D475-5424-D552-F4E26A3A6548}"/>
              </a:ext>
            </a:extLst>
          </p:cNvPr>
          <p:cNvPicPr>
            <a:picLocks noChangeAspect="1"/>
          </p:cNvPicPr>
          <p:nvPr/>
        </p:nvPicPr>
        <p:blipFill>
          <a:blip r:embed="rId2"/>
          <a:srcRect l="19619" r="23918"/>
          <a:stretch>
            <a:fillRect/>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263851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2B7E55-0787-DCE5-C7A1-36061582C45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F7C6A0-366C-27B0-D35A-30EA6F943BF7}"/>
              </a:ext>
            </a:extLst>
          </p:cNvPr>
          <p:cNvSpPr>
            <a:spLocks noGrp="1"/>
          </p:cNvSpPr>
          <p:nvPr>
            <p:ph type="title"/>
          </p:nvPr>
        </p:nvSpPr>
        <p:spPr>
          <a:xfrm>
            <a:off x="7320466" y="609600"/>
            <a:ext cx="4140014" cy="1330839"/>
          </a:xfrm>
        </p:spPr>
        <p:txBody>
          <a:bodyPr>
            <a:normAutofit/>
          </a:bodyPr>
          <a:lstStyle/>
          <a:p>
            <a:r>
              <a:rPr lang="en-GB" dirty="0"/>
              <a:t>Tanner on assumption</a:t>
            </a:r>
          </a:p>
        </p:txBody>
      </p:sp>
      <p:pic>
        <p:nvPicPr>
          <p:cNvPr id="4" name="Picture 3" descr="Solidarity Call to Action">
            <a:extLst>
              <a:ext uri="{FF2B5EF4-FFF2-40B4-BE49-F238E27FC236}">
                <a16:creationId xmlns:a16="http://schemas.microsoft.com/office/drawing/2014/main" id="{C33365FB-3410-ABD5-9B93-F4C815C92B40}"/>
              </a:ext>
            </a:extLst>
          </p:cNvPr>
          <p:cNvPicPr>
            <a:picLocks noChangeAspect="1"/>
          </p:cNvPicPr>
          <p:nvPr/>
        </p:nvPicPr>
        <p:blipFill>
          <a:blip r:embed="rId2"/>
          <a:srcRect l="19547" r="23845"/>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DAA372FA-5FC9-6F84-AF3F-716B201A39D0}"/>
              </a:ext>
            </a:extLst>
          </p:cNvPr>
          <p:cNvSpPr>
            <a:spLocks noGrp="1"/>
          </p:cNvSpPr>
          <p:nvPr>
            <p:ph idx="1"/>
          </p:nvPr>
        </p:nvSpPr>
        <p:spPr>
          <a:xfrm>
            <a:off x="7320465" y="2194102"/>
            <a:ext cx="4140013" cy="3908586"/>
          </a:xfrm>
        </p:spPr>
        <p:txBody>
          <a:bodyPr vert="horz" lIns="91440" tIns="45720" rIns="91440" bIns="45720" rtlCol="0">
            <a:normAutofit/>
          </a:bodyPr>
          <a:lstStyle/>
          <a:p>
            <a:pPr marL="0" indent="0">
              <a:buNone/>
            </a:pPr>
            <a:r>
              <a:rPr lang="en-GB" sz="1600">
                <a:latin typeface="Aptos"/>
                <a:cs typeface="Arial"/>
              </a:rPr>
              <a:t>The 'mechanism' of atonement is the same as the 'mechanism' of of incarnation: union with God. </a:t>
            </a:r>
            <a:endParaRPr lang="en-US" sz="1600"/>
          </a:p>
          <a:p>
            <a:pPr marL="0" indent="0">
              <a:buNone/>
            </a:pPr>
            <a:r>
              <a:rPr lang="en-GB" sz="1600">
                <a:latin typeface="Aptos"/>
                <a:cs typeface="Arial"/>
              </a:rPr>
              <a:t>So the relationship between Jesus' life/teaching and his death remains essential - he did not come to die but to live. The 'mechanism' of salvation is at work throughout the whole of Jesus' life: </a:t>
            </a:r>
            <a:endParaRPr lang="en-GB" sz="1600"/>
          </a:p>
          <a:p>
            <a:pPr marL="857250" indent="0">
              <a:buNone/>
            </a:pPr>
            <a:r>
              <a:rPr lang="en-GB" sz="1600">
                <a:latin typeface="Aptos"/>
                <a:cs typeface="Arial"/>
              </a:rPr>
              <a:t>'And the effects of this salvific mechanism - its point - are, indeed much clearer away from the cross than on it - for example, in Jesus' healing ministry to the sick and the outcast, the advent of the new community of God, and Jesus' resurrected life.' (Tanner 2010: 262)</a:t>
            </a:r>
            <a:endParaRPr lang="en-GB" sz="1600">
              <a:latin typeface="Aptos"/>
            </a:endParaRPr>
          </a:p>
          <a:p>
            <a:pPr marL="0" indent="0">
              <a:buNone/>
            </a:pPr>
            <a:endParaRPr lang="en-GB" sz="1600"/>
          </a:p>
          <a:p>
            <a:pPr marL="0" indent="0">
              <a:buNone/>
            </a:pPr>
            <a:endParaRPr lang="en-GB" sz="1600"/>
          </a:p>
          <a:p>
            <a:pPr marL="0" indent="0">
              <a:buNone/>
            </a:pPr>
            <a:endParaRPr lang="en-GB" sz="1600"/>
          </a:p>
        </p:txBody>
      </p:sp>
    </p:spTree>
    <p:extLst>
      <p:ext uri="{BB962C8B-B14F-4D97-AF65-F5344CB8AC3E}">
        <p14:creationId xmlns:p14="http://schemas.microsoft.com/office/powerpoint/2010/main" val="1703560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13B6-0B88-F430-6CF0-329FD7E3AEFF}"/>
              </a:ext>
            </a:extLst>
          </p:cNvPr>
          <p:cNvSpPr>
            <a:spLocks noGrp="1"/>
          </p:cNvSpPr>
          <p:nvPr>
            <p:ph type="title"/>
          </p:nvPr>
        </p:nvSpPr>
        <p:spPr/>
        <p:txBody>
          <a:bodyPr/>
          <a:lstStyle/>
          <a:p>
            <a:r>
              <a:rPr lang="en-GB" dirty="0">
                <a:latin typeface="Gill Sans MT" panose="020B0502020104020203" pitchFamily="34" charset="0"/>
              </a:rPr>
              <a:t>Salvation and incarnation</a:t>
            </a:r>
          </a:p>
        </p:txBody>
      </p:sp>
      <p:sp>
        <p:nvSpPr>
          <p:cNvPr id="3" name="Content Placeholder 2">
            <a:extLst>
              <a:ext uri="{FF2B5EF4-FFF2-40B4-BE49-F238E27FC236}">
                <a16:creationId xmlns:a16="http://schemas.microsoft.com/office/drawing/2014/main" id="{B1E38AAE-B5FE-2CFD-D86B-FB490217A8F8}"/>
              </a:ext>
            </a:extLst>
          </p:cNvPr>
          <p:cNvSpPr>
            <a:spLocks noGrp="1"/>
          </p:cNvSpPr>
          <p:nvPr>
            <p:ph idx="1"/>
          </p:nvPr>
        </p:nvSpPr>
        <p:spPr/>
        <p:txBody>
          <a:bodyPr vert="horz" lIns="91440" tIns="45720" rIns="91440" bIns="45720" rtlCol="0" anchor="t">
            <a:normAutofit lnSpcReduction="10000"/>
          </a:bodyPr>
          <a:lstStyle/>
          <a:p>
            <a:pPr marL="0" indent="0">
              <a:buNone/>
            </a:pPr>
            <a:r>
              <a:rPr lang="en-GB" dirty="0">
                <a:latin typeface="Gill Sans MT" panose="020B0502020104020203" pitchFamily="34" charset="0"/>
              </a:rPr>
              <a:t>When salvation is seen in the light of incarnation, sinful humanity is saved by becoming one with God, and this one-ness with God is first achieved in the person of Jesus Christ, in whom God joins himself with </a:t>
            </a:r>
            <a:r>
              <a:rPr lang="en-GB" b="1" i="1" dirty="0">
                <a:solidFill>
                  <a:srgbClr val="7030A0"/>
                </a:solidFill>
                <a:latin typeface="Gill Sans MT" panose="020B0502020104020203" pitchFamily="34" charset="0"/>
              </a:rPr>
              <a:t>human nature</a:t>
            </a:r>
            <a:r>
              <a:rPr lang="en-GB" dirty="0">
                <a:latin typeface="Gill Sans MT" panose="020B0502020104020203" pitchFamily="34" charset="0"/>
              </a:rPr>
              <a:t>. </a:t>
            </a:r>
          </a:p>
          <a:p>
            <a:pPr marL="0" indent="0">
              <a:buNone/>
            </a:pPr>
            <a:r>
              <a:rPr lang="en-GB" dirty="0">
                <a:latin typeface="Gill Sans MT" panose="020B0502020104020203" pitchFamily="34" charset="0"/>
              </a:rPr>
              <a:t>This is developed further by in the 4</a:t>
            </a:r>
            <a:r>
              <a:rPr lang="en-GB" baseline="30000" dirty="0">
                <a:latin typeface="Gill Sans MT" panose="020B0502020104020203" pitchFamily="34" charset="0"/>
              </a:rPr>
              <a:t>th</a:t>
            </a:r>
            <a:r>
              <a:rPr lang="en-GB" dirty="0">
                <a:latin typeface="Gill Sans MT" panose="020B0502020104020203" pitchFamily="34" charset="0"/>
              </a:rPr>
              <a:t> century. For example:</a:t>
            </a:r>
          </a:p>
          <a:p>
            <a:pPr marL="0" indent="0">
              <a:buNone/>
            </a:pPr>
            <a:r>
              <a:rPr lang="en-GB" b="1" dirty="0">
                <a:solidFill>
                  <a:srgbClr val="0070C0"/>
                </a:solidFill>
                <a:latin typeface="Gill Sans MT"/>
              </a:rPr>
              <a:t>Gregory </a:t>
            </a:r>
            <a:r>
              <a:rPr lang="en-GB" b="1" dirty="0" err="1">
                <a:solidFill>
                  <a:srgbClr val="0070C0"/>
                </a:solidFill>
                <a:latin typeface="Gill Sans MT"/>
              </a:rPr>
              <a:t>Nazienzen</a:t>
            </a:r>
            <a:r>
              <a:rPr lang="en-GB" b="1" dirty="0">
                <a:solidFill>
                  <a:srgbClr val="0070C0"/>
                </a:solidFill>
                <a:latin typeface="Gill Sans MT"/>
              </a:rPr>
              <a:t> (329-390): </a:t>
            </a:r>
          </a:p>
          <a:p>
            <a:r>
              <a:rPr lang="en-GB" dirty="0">
                <a:latin typeface="Gill Sans MT"/>
              </a:rPr>
              <a:t>'what is not assumed is not healed'</a:t>
            </a:r>
            <a:endParaRPr lang="en-GB" dirty="0">
              <a:latin typeface="Aptos" panose="02110004020202020204"/>
            </a:endParaRPr>
          </a:p>
          <a:p>
            <a:r>
              <a:rPr lang="en-GB" dirty="0">
                <a:latin typeface="Gill Sans MT"/>
              </a:rPr>
              <a:t>'the Word ‘bears all me and mine in himself, that in himself he may exhaust the bad, as fire does wax, or as the sun does the mists of the earth; and that I may partake of his nature </a:t>
            </a:r>
            <a:r>
              <a:rPr lang="en-GB" i="1" dirty="0">
                <a:latin typeface="Gill Sans MT"/>
              </a:rPr>
              <a:t>by the blending.'</a:t>
            </a:r>
            <a:endParaRPr lang="en-GB" dirty="0">
              <a:latin typeface="Gill Sans MT"/>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29370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13B6-0B88-F430-6CF0-329FD7E3AEFF}"/>
              </a:ext>
            </a:extLst>
          </p:cNvPr>
          <p:cNvSpPr>
            <a:spLocks noGrp="1"/>
          </p:cNvSpPr>
          <p:nvPr>
            <p:ph type="title"/>
          </p:nvPr>
        </p:nvSpPr>
        <p:spPr/>
        <p:txBody>
          <a:bodyPr/>
          <a:lstStyle/>
          <a:p>
            <a:r>
              <a:rPr lang="en-GB" dirty="0">
                <a:latin typeface="Gill Sans MT" panose="020B0502020104020203" pitchFamily="34" charset="0"/>
              </a:rPr>
              <a:t>Salvation and incarnation</a:t>
            </a:r>
          </a:p>
        </p:txBody>
      </p:sp>
      <p:sp>
        <p:nvSpPr>
          <p:cNvPr id="3" name="Content Placeholder 2">
            <a:extLst>
              <a:ext uri="{FF2B5EF4-FFF2-40B4-BE49-F238E27FC236}">
                <a16:creationId xmlns:a16="http://schemas.microsoft.com/office/drawing/2014/main" id="{B1E38AAE-B5FE-2CFD-D86B-FB490217A8F8}"/>
              </a:ext>
            </a:extLst>
          </p:cNvPr>
          <p:cNvSpPr>
            <a:spLocks noGrp="1"/>
          </p:cNvSpPr>
          <p:nvPr>
            <p:ph idx="1"/>
          </p:nvPr>
        </p:nvSpPr>
        <p:spPr>
          <a:xfrm>
            <a:off x="838200" y="1825625"/>
            <a:ext cx="10337800" cy="4351338"/>
          </a:xfrm>
        </p:spPr>
        <p:txBody>
          <a:bodyPr>
            <a:normAutofit fontScale="92500" lnSpcReduction="20000"/>
          </a:bodyPr>
          <a:lstStyle/>
          <a:p>
            <a:pPr marL="0" indent="0">
              <a:buNone/>
            </a:pPr>
            <a:r>
              <a:rPr lang="en-GB" b="1" dirty="0">
                <a:solidFill>
                  <a:schemeClr val="accent2">
                    <a:lumMod val="50000"/>
                  </a:schemeClr>
                </a:solidFill>
                <a:latin typeface="Gill Sans MT" panose="020B0502020104020203" pitchFamily="34" charset="0"/>
              </a:rPr>
              <a:t>Gregory of Nyssa (330-395): </a:t>
            </a:r>
            <a:r>
              <a:rPr lang="en-GB" b="1" dirty="0">
                <a:latin typeface="Gill Sans MT" panose="020B0502020104020203" pitchFamily="34" charset="0"/>
              </a:rPr>
              <a:t>‘</a:t>
            </a:r>
            <a:r>
              <a:rPr lang="en-GB" dirty="0">
                <a:latin typeface="Gill Sans MT" panose="020B0502020104020203" pitchFamily="34" charset="0"/>
              </a:rPr>
              <a:t>although Christ took our filth upon himself, nevertheless he is not himself defiled by our pollution, but in his own self he cleanses our filth, for it says, the light shone in the darkness, but the darkness did not overpower it' and 'whatever is weak in our nature and subject to death was </a:t>
            </a:r>
            <a:r>
              <a:rPr lang="en-GB" b="1" i="1" dirty="0">
                <a:solidFill>
                  <a:schemeClr val="accent2">
                    <a:lumMod val="50000"/>
                  </a:schemeClr>
                </a:solidFill>
                <a:latin typeface="Gill Sans MT" panose="020B0502020104020203" pitchFamily="34" charset="0"/>
              </a:rPr>
              <a:t>united</a:t>
            </a:r>
            <a:r>
              <a:rPr lang="en-GB" dirty="0">
                <a:latin typeface="Gill Sans MT" panose="020B0502020104020203" pitchFamily="34" charset="0"/>
              </a:rPr>
              <a:t> with his deity and became what the deity is.’</a:t>
            </a:r>
          </a:p>
          <a:p>
            <a:pPr marL="0" indent="0">
              <a:buNone/>
            </a:pPr>
            <a:r>
              <a:rPr lang="en-GB" b="1" dirty="0">
                <a:solidFill>
                  <a:schemeClr val="accent6">
                    <a:lumMod val="50000"/>
                  </a:schemeClr>
                </a:solidFill>
                <a:latin typeface="Gill Sans MT" panose="020B0502020104020203" pitchFamily="34" charset="0"/>
              </a:rPr>
              <a:t>Cyril of Alexandria (376-444): ‘</a:t>
            </a:r>
            <a:r>
              <a:rPr lang="en-GB" dirty="0">
                <a:latin typeface="Gill Sans MT" panose="020B0502020104020203" pitchFamily="34" charset="0"/>
              </a:rPr>
              <a:t>There was no other way for the flesh to become life-giving, even though by its own nature it is subject to the necessity of corruption, except that it become the very flesh </a:t>
            </a:r>
            <a:r>
              <a:rPr lang="en-GB" b="1" i="1" dirty="0">
                <a:solidFill>
                  <a:schemeClr val="accent6">
                    <a:lumMod val="50000"/>
                  </a:schemeClr>
                </a:solidFill>
                <a:latin typeface="Gill Sans MT" panose="020B0502020104020203" pitchFamily="34" charset="0"/>
              </a:rPr>
              <a:t>of the Word </a:t>
            </a:r>
            <a:r>
              <a:rPr lang="en-GB" dirty="0">
                <a:latin typeface="Gill Sans MT" panose="020B0502020104020203" pitchFamily="34" charset="0"/>
              </a:rPr>
              <a:t>who gives life to all things ... There is nothing astonishing here, for if it is true that fire has converse with materials that in their nature are not hot, and yet renders them hot since it so abundantly introduces to them the inherent energy of its own power, then surely to an even greater degree the Word who is God can introduce the life-giving power and energy of his own nature into his very own flesh.’</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4814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13B6-0B88-F430-6CF0-329FD7E3AEFF}"/>
              </a:ext>
            </a:extLst>
          </p:cNvPr>
          <p:cNvSpPr>
            <a:spLocks noGrp="1"/>
          </p:cNvSpPr>
          <p:nvPr>
            <p:ph type="title"/>
          </p:nvPr>
        </p:nvSpPr>
        <p:spPr/>
        <p:txBody>
          <a:bodyPr/>
          <a:lstStyle/>
          <a:p>
            <a:r>
              <a:rPr lang="en-GB" dirty="0">
                <a:latin typeface="Gill Sans MT" panose="020B0502020104020203" pitchFamily="34" charset="0"/>
              </a:rPr>
              <a:t>Divinity, humanity, union</a:t>
            </a:r>
          </a:p>
        </p:txBody>
      </p:sp>
      <p:sp>
        <p:nvSpPr>
          <p:cNvPr id="3" name="Content Placeholder 2">
            <a:extLst>
              <a:ext uri="{FF2B5EF4-FFF2-40B4-BE49-F238E27FC236}">
                <a16:creationId xmlns:a16="http://schemas.microsoft.com/office/drawing/2014/main" id="{B1E38AAE-B5FE-2CFD-D86B-FB490217A8F8}"/>
              </a:ext>
            </a:extLst>
          </p:cNvPr>
          <p:cNvSpPr>
            <a:spLocks noGrp="1"/>
          </p:cNvSpPr>
          <p:nvPr>
            <p:ph idx="1"/>
          </p:nvPr>
        </p:nvSpPr>
        <p:spPr/>
        <p:txBody>
          <a:bodyPr vert="horz" lIns="91440" tIns="45720" rIns="91440" bIns="45720" rtlCol="0" anchor="t">
            <a:normAutofit lnSpcReduction="10000"/>
          </a:bodyPr>
          <a:lstStyle/>
          <a:p>
            <a:pPr marL="0" indent="0">
              <a:buNone/>
            </a:pPr>
            <a:r>
              <a:rPr lang="en-GB" dirty="0">
                <a:latin typeface="Gill Sans MT"/>
              </a:rPr>
              <a:t>So the salvific significance of incarnation is understood at the level of </a:t>
            </a:r>
            <a:r>
              <a:rPr lang="en-GB" b="1" i="1" dirty="0">
                <a:solidFill>
                  <a:srgbClr val="7030A0"/>
                </a:solidFill>
                <a:latin typeface="Gill Sans MT"/>
              </a:rPr>
              <a:t>human nature</a:t>
            </a:r>
            <a:r>
              <a:rPr lang="en-GB" i="1" dirty="0">
                <a:solidFill>
                  <a:srgbClr val="7030A0"/>
                </a:solidFill>
                <a:latin typeface="Gill Sans MT"/>
              </a:rPr>
              <a:t>:</a:t>
            </a:r>
          </a:p>
          <a:p>
            <a:pPr>
              <a:buFontTx/>
              <a:buChar char="-"/>
            </a:pPr>
            <a:r>
              <a:rPr lang="en-GB" dirty="0">
                <a:latin typeface="Gill Sans MT" panose="020B0502020104020203" pitchFamily="34" charset="0"/>
              </a:rPr>
              <a:t>In Christ, something happens to human nature – it is ‘assumed’ or taken up/on by the divine Word;</a:t>
            </a:r>
          </a:p>
          <a:p>
            <a:pPr>
              <a:buFontTx/>
              <a:buChar char="-"/>
            </a:pPr>
            <a:r>
              <a:rPr lang="en-GB" dirty="0">
                <a:latin typeface="Gill Sans MT" panose="020B0502020104020203" pitchFamily="34" charset="0"/>
              </a:rPr>
              <a:t>Cf. Romans 5 – Christ as the new Adam: ‘</a:t>
            </a:r>
            <a:r>
              <a:rPr lang="en-GB" b="0" i="0" dirty="0">
                <a:solidFill>
                  <a:srgbClr val="000000"/>
                </a:solidFill>
                <a:effectLst/>
                <a:latin typeface="Gill Sans MT" panose="020B0502020104020203" pitchFamily="34" charset="0"/>
              </a:rPr>
              <a:t>For just as by the one man’s disobedience the many were made sinners, so by the one man’s obedience the many will be made righteous.’</a:t>
            </a:r>
            <a:endParaRPr lang="en-GB" dirty="0">
              <a:latin typeface="Gill Sans MT" panose="020B0502020104020203" pitchFamily="34" charset="0"/>
            </a:endParaRPr>
          </a:p>
          <a:p>
            <a:pPr marL="0" indent="0">
              <a:buNone/>
            </a:pPr>
            <a:r>
              <a:rPr lang="en-GB" dirty="0">
                <a:latin typeface="Gill Sans MT"/>
              </a:rPr>
              <a:t>But the question is then: how are we to understand the relationship between the divine and the human in Jesus Christ?</a:t>
            </a:r>
          </a:p>
          <a:p>
            <a:pPr marL="0" indent="0">
              <a:buNone/>
            </a:pPr>
            <a:r>
              <a:rPr lang="en-GB" dirty="0">
                <a:latin typeface="Gill Sans MT"/>
              </a:rPr>
              <a:t>Or: what is the nature of the union?</a:t>
            </a:r>
          </a:p>
        </p:txBody>
      </p:sp>
    </p:spTree>
    <p:extLst>
      <p:ext uri="{BB962C8B-B14F-4D97-AF65-F5344CB8AC3E}">
        <p14:creationId xmlns:p14="http://schemas.microsoft.com/office/powerpoint/2010/main" val="978513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9D23A-2C17-5489-3510-577795209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430FE-D21C-1557-E958-2BE1E2EF2649}"/>
              </a:ext>
            </a:extLst>
          </p:cNvPr>
          <p:cNvSpPr>
            <a:spLocks noGrp="1"/>
          </p:cNvSpPr>
          <p:nvPr>
            <p:ph type="title"/>
          </p:nvPr>
        </p:nvSpPr>
        <p:spPr/>
        <p:txBody>
          <a:bodyPr/>
          <a:lstStyle/>
          <a:p>
            <a:r>
              <a:rPr lang="en-GB" dirty="0">
                <a:latin typeface="Gill Sans MT" panose="020B0502020104020203" pitchFamily="34" charset="0"/>
              </a:rPr>
              <a:t>Divinity, humanity, union</a:t>
            </a:r>
          </a:p>
        </p:txBody>
      </p:sp>
      <p:sp>
        <p:nvSpPr>
          <p:cNvPr id="3" name="Content Placeholder 2">
            <a:extLst>
              <a:ext uri="{FF2B5EF4-FFF2-40B4-BE49-F238E27FC236}">
                <a16:creationId xmlns:a16="http://schemas.microsoft.com/office/drawing/2014/main" id="{B08D630C-B25B-4948-1409-A706F4E79871}"/>
              </a:ext>
            </a:extLst>
          </p:cNvPr>
          <p:cNvSpPr>
            <a:spLocks noGrp="1"/>
          </p:cNvSpPr>
          <p:nvPr>
            <p:ph idx="1"/>
          </p:nvPr>
        </p:nvSpPr>
        <p:spPr/>
        <p:txBody>
          <a:bodyPr vert="horz" lIns="91440" tIns="45720" rIns="91440" bIns="45720" rtlCol="0" anchor="t">
            <a:normAutofit/>
          </a:bodyPr>
          <a:lstStyle/>
          <a:p>
            <a:pPr marL="0" indent="0">
              <a:buNone/>
            </a:pPr>
            <a:r>
              <a:rPr lang="en-GB" dirty="0">
                <a:latin typeface="Gill Sans MT"/>
              </a:rPr>
              <a:t>Very roughly, there could be two problems, viewed from different perspectives:</a:t>
            </a:r>
          </a:p>
          <a:p>
            <a:r>
              <a:rPr lang="en-GB" dirty="0">
                <a:latin typeface="Gill Sans MT"/>
              </a:rPr>
              <a:t>Too much distinction – dualistic presentation of Christ (the Son of Man AND the Son of God);</a:t>
            </a:r>
          </a:p>
          <a:p>
            <a:r>
              <a:rPr lang="en-GB" dirty="0">
                <a:latin typeface="Gill Sans MT"/>
              </a:rPr>
              <a:t>Too much ‘blending’ or ‘confusion’ – implies that Christ had a unique nature (as a ‘God-man’), or a hybrid nature.</a:t>
            </a:r>
          </a:p>
          <a:p>
            <a:pPr marL="0" indent="0">
              <a:buNone/>
            </a:pPr>
            <a:endParaRPr lang="en-GB" dirty="0">
              <a:latin typeface="Gill Sans MT"/>
            </a:endParaRPr>
          </a:p>
          <a:p>
            <a:pPr marL="0" indent="0">
              <a:buNone/>
            </a:pPr>
            <a:r>
              <a:rPr lang="en-GB" dirty="0">
                <a:latin typeface="Gill Sans MT"/>
              </a:rPr>
              <a:t>Is Mary ‘Mother of Christ’ or ‘Mother of God’? Why</a:t>
            </a:r>
          </a:p>
          <a:p>
            <a:pPr marL="0" indent="0">
              <a:buNone/>
            </a:pPr>
            <a:r>
              <a:rPr lang="en-GB" dirty="0">
                <a:latin typeface="Gill Sans MT"/>
              </a:rPr>
              <a:t>In Christ, did </a:t>
            </a:r>
            <a:r>
              <a:rPr lang="en-GB">
                <a:latin typeface="Gill Sans MT"/>
              </a:rPr>
              <a:t>God ‘become human’, or ‘a human’?</a:t>
            </a:r>
            <a:endParaRPr lang="en-GB" dirty="0">
              <a:latin typeface="Gill Sans MT"/>
            </a:endParaRPr>
          </a:p>
          <a:p>
            <a:pPr marL="0" indent="0">
              <a:buNone/>
            </a:pPr>
            <a:endParaRPr lang="en-GB" dirty="0">
              <a:latin typeface="Gill Sans MT"/>
            </a:endParaRPr>
          </a:p>
        </p:txBody>
      </p:sp>
    </p:spTree>
    <p:extLst>
      <p:ext uri="{BB962C8B-B14F-4D97-AF65-F5344CB8AC3E}">
        <p14:creationId xmlns:p14="http://schemas.microsoft.com/office/powerpoint/2010/main" val="420772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D5DB9-970E-7875-AE78-2EF39715ED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0539D-AC25-3C39-AA4F-C6CB861390BB}"/>
              </a:ext>
            </a:extLst>
          </p:cNvPr>
          <p:cNvSpPr>
            <a:spLocks noGrp="1"/>
          </p:cNvSpPr>
          <p:nvPr>
            <p:ph type="title"/>
          </p:nvPr>
        </p:nvSpPr>
        <p:spPr/>
        <p:txBody>
          <a:bodyPr/>
          <a:lstStyle/>
          <a:p>
            <a:r>
              <a:rPr lang="en-GB" dirty="0"/>
              <a:t>The ‘definition’ of Chalcedon, A.D. 451</a:t>
            </a:r>
          </a:p>
        </p:txBody>
      </p:sp>
      <p:sp>
        <p:nvSpPr>
          <p:cNvPr id="3" name="Content Placeholder 2">
            <a:extLst>
              <a:ext uri="{FF2B5EF4-FFF2-40B4-BE49-F238E27FC236}">
                <a16:creationId xmlns:a16="http://schemas.microsoft.com/office/drawing/2014/main" id="{E1AFAD40-4973-36EA-1079-24343DF4D548}"/>
              </a:ext>
            </a:extLst>
          </p:cNvPr>
          <p:cNvSpPr>
            <a:spLocks noGrp="1"/>
          </p:cNvSpPr>
          <p:nvPr>
            <p:ph idx="1"/>
          </p:nvPr>
        </p:nvSpPr>
        <p:spPr/>
        <p:txBody>
          <a:bodyPr>
            <a:normAutofit fontScale="77500" lnSpcReduction="20000"/>
          </a:bodyPr>
          <a:lstStyle/>
          <a:p>
            <a:pPr marL="0" indent="0">
              <a:buNone/>
            </a:pPr>
            <a:r>
              <a:rPr lang="en-GB" sz="2800" dirty="0"/>
              <a:t>‘THEREFORE, following the holy fathers, we all with one accord teach men to acknowledge one and the same Son, our Lord Jesus Christ, at once complete in Godhead and complete in manhood, truly God and truly man, consisting also of a reasonable soul and body; of one substance with the Father as regards his Godhead, and at the same time of one substance with us as regards his manhood; like us in all respects, apart from sin; as regards his Godhead, begotten of the Father before the ages, but yet as regards his manhood begotten, for us men and for our salvation, of Mary the Virgin, the </a:t>
            </a:r>
            <a:r>
              <a:rPr lang="en-GB" sz="2800" dirty="0" err="1"/>
              <a:t>Godbearer</a:t>
            </a:r>
            <a:r>
              <a:rPr lang="en-GB" sz="2800" dirty="0"/>
              <a:t>; one and the same Christ, Son, Lord, Only-begotten, recognized </a:t>
            </a:r>
            <a:r>
              <a:rPr lang="en-GB" sz="2800" b="1" i="1" dirty="0">
                <a:solidFill>
                  <a:schemeClr val="accent2">
                    <a:lumMod val="50000"/>
                  </a:schemeClr>
                </a:solidFill>
              </a:rPr>
              <a:t>in two natures, without confusion, without change, without division, without separation</a:t>
            </a:r>
            <a:r>
              <a:rPr lang="en-GB" sz="2800" dirty="0"/>
              <a:t>; the distinction of natures being in no way annulled by the union, but rather the characteristics of each nature being preserved and coming together to form </a:t>
            </a:r>
            <a:r>
              <a:rPr lang="en-GB" sz="2800" b="1" i="1" dirty="0">
                <a:solidFill>
                  <a:srgbClr val="7030A0"/>
                </a:solidFill>
              </a:rPr>
              <a:t>one person and subsistence</a:t>
            </a:r>
            <a:r>
              <a:rPr lang="en-GB" sz="2800" dirty="0"/>
              <a:t>, not as parted or separated into two persons, but one and the same Son and Only-begotten God the Word, Lord Jesus Christ; even as the prophets from earliest times spoke of him, and our Lord Jesus Christ himself taught us, and the creed of the fathers has handed down to us.’ </a:t>
            </a:r>
          </a:p>
          <a:p>
            <a:pPr marL="0" indent="0">
              <a:buNone/>
            </a:pPr>
            <a:r>
              <a:rPr lang="en-GB" sz="2800" dirty="0"/>
              <a:t>(Translation from </a:t>
            </a:r>
            <a:r>
              <a:rPr lang="en-GB" sz="2800" dirty="0" err="1"/>
              <a:t>Bettenson</a:t>
            </a:r>
            <a:r>
              <a:rPr lang="en-GB" sz="2800" dirty="0"/>
              <a:t>, Henry. </a:t>
            </a:r>
            <a:r>
              <a:rPr lang="en-GB" sz="2800" i="1" dirty="0"/>
              <a:t>Documents of the Christian Church</a:t>
            </a:r>
            <a:r>
              <a:rPr lang="en-GB" sz="2800" dirty="0"/>
              <a:t>. Oxford Univ. Press, 1947, p. 73)</a:t>
            </a:r>
          </a:p>
          <a:p>
            <a:endParaRPr lang="en-GB" dirty="0"/>
          </a:p>
        </p:txBody>
      </p:sp>
    </p:spTree>
    <p:extLst>
      <p:ext uri="{BB962C8B-B14F-4D97-AF65-F5344CB8AC3E}">
        <p14:creationId xmlns:p14="http://schemas.microsoft.com/office/powerpoint/2010/main" val="2264462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EEEE5-E823-8A0E-6130-A8A508D7F696}"/>
              </a:ext>
            </a:extLst>
          </p:cNvPr>
          <p:cNvSpPr>
            <a:spLocks noGrp="1"/>
          </p:cNvSpPr>
          <p:nvPr>
            <p:ph type="title"/>
          </p:nvPr>
        </p:nvSpPr>
        <p:spPr/>
        <p:txBody>
          <a:bodyPr/>
          <a:lstStyle/>
          <a:p>
            <a:r>
              <a:rPr lang="en-GB" dirty="0"/>
              <a:t>The ‘definition’ of Chalcedon, A.D. 451</a:t>
            </a:r>
          </a:p>
        </p:txBody>
      </p:sp>
      <p:sp>
        <p:nvSpPr>
          <p:cNvPr id="3" name="Content Placeholder 2">
            <a:extLst>
              <a:ext uri="{FF2B5EF4-FFF2-40B4-BE49-F238E27FC236}">
                <a16:creationId xmlns:a16="http://schemas.microsoft.com/office/drawing/2014/main" id="{0519A21F-21DD-677F-0FE5-82C2CC92581F}"/>
              </a:ext>
            </a:extLst>
          </p:cNvPr>
          <p:cNvSpPr>
            <a:spLocks noGrp="1"/>
          </p:cNvSpPr>
          <p:nvPr>
            <p:ph idx="1"/>
          </p:nvPr>
        </p:nvSpPr>
        <p:spPr/>
        <p:txBody>
          <a:bodyPr>
            <a:normAutofit fontScale="77500" lnSpcReduction="20000"/>
          </a:bodyPr>
          <a:lstStyle/>
          <a:p>
            <a:pPr marL="0" indent="0">
              <a:buNone/>
            </a:pPr>
            <a:r>
              <a:rPr lang="en-GB" sz="2800" dirty="0"/>
              <a:t>‘THEREFORE, following the holy fathers, we all with one accord teach men to acknowledge one and the same Son, our Lord Jesus Christ, at once complete in Godhead and complete in manhood, truly God and truly man, consisting also of a reasonable soul and body; of one substance with the Father as regards his Godhead, and at the same time of one substance with us as regards his manhood; like us in all respects, apart from sin; as regards his Godhead, begotten of the Father before the ages, but yet as regards his manhood begotten, for us men and for our salvation, of Mary the Virgin, the </a:t>
            </a:r>
            <a:r>
              <a:rPr lang="en-GB" sz="2800" dirty="0" err="1"/>
              <a:t>Godbearer</a:t>
            </a:r>
            <a:r>
              <a:rPr lang="en-GB" sz="2800" dirty="0"/>
              <a:t>; one and the same Christ, Son, Lord, Only-begotten, recognized </a:t>
            </a:r>
            <a:r>
              <a:rPr lang="en-GB" sz="2800" b="1" i="1" dirty="0">
                <a:solidFill>
                  <a:schemeClr val="accent2">
                    <a:lumMod val="50000"/>
                  </a:schemeClr>
                </a:solidFill>
              </a:rPr>
              <a:t>in two natures, without confusion, without change, without division, without separation</a:t>
            </a:r>
            <a:r>
              <a:rPr lang="en-GB" sz="2800" dirty="0"/>
              <a:t>; the distinction of natures being in no way annulled by the union, but rather the characteristics of each nature being preserved and coming together to form </a:t>
            </a:r>
            <a:r>
              <a:rPr lang="en-GB" sz="2800" b="1" i="1" dirty="0">
                <a:solidFill>
                  <a:srgbClr val="7030A0"/>
                </a:solidFill>
              </a:rPr>
              <a:t>one person and subsistence</a:t>
            </a:r>
            <a:r>
              <a:rPr lang="en-GB" sz="2800" dirty="0"/>
              <a:t>, not as parted or separated into two persons, but one and the same Son and Only-begotten God the Word, Lord Jesus Christ; even as the prophets from earliest times spoke of him, and our Lord Jesus Christ himself taught us, and the creed of the fathers has handed down to us.’ </a:t>
            </a:r>
          </a:p>
          <a:p>
            <a:pPr marL="0" indent="0">
              <a:buNone/>
            </a:pPr>
            <a:r>
              <a:rPr lang="en-GB" sz="2800" dirty="0"/>
              <a:t>(Translation from </a:t>
            </a:r>
            <a:r>
              <a:rPr lang="en-GB" sz="2800" dirty="0" err="1"/>
              <a:t>Bettenson</a:t>
            </a:r>
            <a:r>
              <a:rPr lang="en-GB" sz="2800" dirty="0"/>
              <a:t>, Henry. </a:t>
            </a:r>
            <a:r>
              <a:rPr lang="en-GB" sz="2800" i="1" dirty="0"/>
              <a:t>Documents of the Christian Church</a:t>
            </a:r>
            <a:r>
              <a:rPr lang="en-GB" sz="2800" dirty="0"/>
              <a:t>. Oxford Univ. Press, 1947, p. 73)</a:t>
            </a:r>
          </a:p>
          <a:p>
            <a:endParaRPr lang="en-GB" dirty="0"/>
          </a:p>
        </p:txBody>
      </p:sp>
    </p:spTree>
    <p:extLst>
      <p:ext uri="{BB962C8B-B14F-4D97-AF65-F5344CB8AC3E}">
        <p14:creationId xmlns:p14="http://schemas.microsoft.com/office/powerpoint/2010/main" val="61055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1AFB-00ED-2811-829C-C1D5EBF7E0CE}"/>
              </a:ext>
            </a:extLst>
          </p:cNvPr>
          <p:cNvSpPr>
            <a:spLocks noGrp="1"/>
          </p:cNvSpPr>
          <p:nvPr>
            <p:ph type="title"/>
          </p:nvPr>
        </p:nvSpPr>
        <p:spPr/>
        <p:txBody>
          <a:bodyPr/>
          <a:lstStyle/>
          <a:p>
            <a:r>
              <a:rPr lang="en-GB" dirty="0"/>
              <a:t>Some philosophical terms</a:t>
            </a:r>
          </a:p>
        </p:txBody>
      </p:sp>
      <p:sp>
        <p:nvSpPr>
          <p:cNvPr id="3" name="Content Placeholder 2">
            <a:extLst>
              <a:ext uri="{FF2B5EF4-FFF2-40B4-BE49-F238E27FC236}">
                <a16:creationId xmlns:a16="http://schemas.microsoft.com/office/drawing/2014/main" id="{3D03D9B3-23E6-8353-7BBD-D5CB7E445193}"/>
              </a:ext>
            </a:extLst>
          </p:cNvPr>
          <p:cNvSpPr>
            <a:spLocks noGrp="1"/>
          </p:cNvSpPr>
          <p:nvPr>
            <p:ph idx="1"/>
          </p:nvPr>
        </p:nvSpPr>
        <p:spPr/>
        <p:txBody>
          <a:bodyPr>
            <a:normAutofit/>
          </a:bodyPr>
          <a:lstStyle/>
          <a:p>
            <a:pPr marL="0" indent="0">
              <a:buNone/>
            </a:pPr>
            <a:r>
              <a:rPr lang="en-GB" dirty="0"/>
              <a:t>“</a:t>
            </a:r>
            <a:r>
              <a:rPr lang="en-GB" dirty="0" err="1"/>
              <a:t>ousia</a:t>
            </a:r>
            <a:r>
              <a:rPr lang="en-GB" dirty="0"/>
              <a:t>” (Greek):</a:t>
            </a:r>
          </a:p>
          <a:p>
            <a:pPr marL="514350" indent="-514350">
              <a:buFont typeface="+mj-lt"/>
              <a:buAutoNum type="arabicPeriod"/>
            </a:pPr>
            <a:r>
              <a:rPr lang="en-GB" dirty="0"/>
              <a:t>being/</a:t>
            </a:r>
            <a:r>
              <a:rPr lang="en-GB" i="1" dirty="0">
                <a:solidFill>
                  <a:schemeClr val="accent2">
                    <a:lumMod val="50000"/>
                  </a:schemeClr>
                </a:solidFill>
              </a:rPr>
              <a:t>substance (a)</a:t>
            </a:r>
            <a:r>
              <a:rPr lang="en-GB" dirty="0"/>
              <a:t>: an individual thing of an identifiable kind which we can say something about;</a:t>
            </a:r>
          </a:p>
          <a:p>
            <a:pPr marL="457200" lvl="1" indent="0">
              <a:buNone/>
            </a:pPr>
            <a:r>
              <a:rPr lang="en-GB" i="1" dirty="0"/>
              <a:t>- we might say: a being; the ‘subject’ of a sentence</a:t>
            </a:r>
          </a:p>
          <a:p>
            <a:pPr marL="514350" indent="-514350">
              <a:buFont typeface="+mj-lt"/>
              <a:buAutoNum type="arabicPeriod"/>
            </a:pPr>
            <a:r>
              <a:rPr lang="en-GB" dirty="0"/>
              <a:t>being/</a:t>
            </a:r>
            <a:r>
              <a:rPr lang="en-GB" i="1" dirty="0">
                <a:solidFill>
                  <a:schemeClr val="accent1">
                    <a:lumMod val="50000"/>
                  </a:schemeClr>
                </a:solidFill>
              </a:rPr>
              <a:t>essence</a:t>
            </a:r>
            <a:r>
              <a:rPr lang="en-GB" dirty="0"/>
              <a:t>: the properties of a thing that make it that thing (rather than something else)</a:t>
            </a:r>
          </a:p>
          <a:p>
            <a:pPr marL="457200" lvl="1" indent="0">
              <a:buNone/>
            </a:pPr>
            <a:r>
              <a:rPr lang="en-GB" i="1" dirty="0"/>
              <a:t>- we might say, the ‘nature’ or ‘form’ or ‘kind’</a:t>
            </a:r>
          </a:p>
          <a:p>
            <a:pPr marL="514350" indent="-514350">
              <a:buFont typeface="+mj-lt"/>
              <a:buAutoNum type="arabicPeriod"/>
            </a:pPr>
            <a:r>
              <a:rPr lang="en-GB" dirty="0"/>
              <a:t>being/</a:t>
            </a:r>
            <a:r>
              <a:rPr lang="en-GB" i="1" dirty="0">
                <a:solidFill>
                  <a:schemeClr val="accent6">
                    <a:lumMod val="50000"/>
                  </a:schemeClr>
                </a:solidFill>
              </a:rPr>
              <a:t>substance (b)</a:t>
            </a:r>
            <a:r>
              <a:rPr lang="en-GB" dirty="0"/>
              <a:t>: the primary material (atoms and molecules/flesh and bone) out of which an individual consists.</a:t>
            </a:r>
          </a:p>
          <a:p>
            <a:pPr marL="457200" lvl="1" indent="0">
              <a:buNone/>
            </a:pPr>
            <a:r>
              <a:rPr lang="en-GB" dirty="0"/>
              <a:t>- </a:t>
            </a:r>
            <a:r>
              <a:rPr lang="en-GB" i="1" dirty="0"/>
              <a:t>we might say: stuff, substance, matter. </a:t>
            </a:r>
          </a:p>
          <a:p>
            <a:pPr marL="0" indent="0">
              <a:buNone/>
            </a:pPr>
            <a:endParaRPr lang="en-GB" dirty="0"/>
          </a:p>
        </p:txBody>
      </p:sp>
    </p:spTree>
    <p:extLst>
      <p:ext uri="{BB962C8B-B14F-4D97-AF65-F5344CB8AC3E}">
        <p14:creationId xmlns:p14="http://schemas.microsoft.com/office/powerpoint/2010/main" val="4089470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f26f25-1717-4b86-a1b4-8d7140b77ed9">
      <Terms xmlns="http://schemas.microsoft.com/office/infopath/2007/PartnerControls"/>
    </lcf76f155ced4ddcb4097134ff3c332f>
    <TaxCatchAll xmlns="c8e8acce-9069-4d32-802f-c81c2b98ca3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5177A376361E4097C7A579BA2D6EB3" ma:contentTypeVersion="15" ma:contentTypeDescription="Create a new document." ma:contentTypeScope="" ma:versionID="c12b54ed528b7ff57e699cbd7331c256">
  <xsd:schema xmlns:xsd="http://www.w3.org/2001/XMLSchema" xmlns:xs="http://www.w3.org/2001/XMLSchema" xmlns:p="http://schemas.microsoft.com/office/2006/metadata/properties" xmlns:ns2="91f26f25-1717-4b86-a1b4-8d7140b77ed9" xmlns:ns3="c8e8acce-9069-4d32-802f-c81c2b98ca36" targetNamespace="http://schemas.microsoft.com/office/2006/metadata/properties" ma:root="true" ma:fieldsID="f5f2ccbaec99789ed4e5b7efa8c44f7d" ns2:_="" ns3:_="">
    <xsd:import namespace="91f26f25-1717-4b86-a1b4-8d7140b77ed9"/>
    <xsd:import namespace="c8e8acce-9069-4d32-802f-c81c2b98c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6f25-1717-4b86-a1b4-8d7140b77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797dd-a372-4630-b35c-17781ee6705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8acce-9069-4d32-802f-c81c2b98c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283d9e-c408-46fb-a1b8-65ee7e6218c4}" ma:internalName="TaxCatchAll" ma:showField="CatchAllData" ma:web="c8e8acce-9069-4d32-802f-c81c2b98c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86841E-FE38-41AF-861D-E2DBF7A30FD3}">
  <ds:schemaRefs>
    <ds:schemaRef ds:uri="http://schemas.microsoft.com/sharepoint/v3/contenttype/forms"/>
  </ds:schemaRefs>
</ds:datastoreItem>
</file>

<file path=customXml/itemProps2.xml><?xml version="1.0" encoding="utf-8"?>
<ds:datastoreItem xmlns:ds="http://schemas.openxmlformats.org/officeDocument/2006/customXml" ds:itemID="{840B36CE-9910-4262-B3CA-5AFA8D7E3C35}">
  <ds:schemaRefs>
    <ds:schemaRef ds:uri="http://schemas.microsoft.com/office/2006/metadata/properties"/>
    <ds:schemaRef ds:uri="http://schemas.microsoft.com/office/infopath/2007/PartnerControls"/>
    <ds:schemaRef ds:uri="91f26f25-1717-4b86-a1b4-8d7140b77ed9"/>
    <ds:schemaRef ds:uri="c8e8acce-9069-4d32-802f-c81c2b98ca36"/>
  </ds:schemaRefs>
</ds:datastoreItem>
</file>

<file path=customXml/itemProps3.xml><?xml version="1.0" encoding="utf-8"?>
<ds:datastoreItem xmlns:ds="http://schemas.openxmlformats.org/officeDocument/2006/customXml" ds:itemID="{D826F595-D11C-4CBC-8E04-3F4DE5271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f26f25-1717-4b86-a1b4-8d7140b77ed9"/>
    <ds:schemaRef ds:uri="c8e8acce-9069-4d32-802f-c81c2b98ca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306</TotalTime>
  <Words>3742</Words>
  <Application>Microsoft Office PowerPoint</Application>
  <PresentationFormat>Widescreen</PresentationFormat>
  <Paragraphs>136</Paragraphs>
  <Slides>29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Aptos</vt:lpstr>
      <vt:lpstr>Aptos Display</vt:lpstr>
      <vt:lpstr>Arial</vt:lpstr>
      <vt:lpstr>Calibri</vt:lpstr>
      <vt:lpstr>Gill Sans MT</vt:lpstr>
      <vt:lpstr>office theme</vt:lpstr>
      <vt:lpstr>Office Theme</vt:lpstr>
      <vt:lpstr>Incarnation: God with us </vt:lpstr>
      <vt:lpstr>First four ecumenical councils</vt:lpstr>
      <vt:lpstr>Salvation and incarnation</vt:lpstr>
      <vt:lpstr>Salvation and incarnation</vt:lpstr>
      <vt:lpstr>Divinity, humanity, union</vt:lpstr>
      <vt:lpstr>Divinity, humanity, union</vt:lpstr>
      <vt:lpstr>The ‘definition’ of Chalcedon, A.D. 451</vt:lpstr>
      <vt:lpstr>The ‘definition’ of Chalcedon, A.D. 451</vt:lpstr>
      <vt:lpstr>Some philosophical terms</vt:lpstr>
      <vt:lpstr>Some philosophical terms</vt:lpstr>
      <vt:lpstr>Some philosophical terms</vt:lpstr>
      <vt:lpstr>The suffering of Christ </vt:lpstr>
      <vt:lpstr>The suffering of Christ </vt:lpstr>
      <vt:lpstr>The suffering of Christ</vt:lpstr>
      <vt:lpstr>The suffering of Christ in early controversies</vt:lpstr>
      <vt:lpstr>The suffering of Christ in early controversies</vt:lpstr>
      <vt:lpstr>The suffering of Christ in early controversies</vt:lpstr>
      <vt:lpstr>The suffering of Christ in early controversies</vt:lpstr>
      <vt:lpstr>The suffering of Christ in early controversies</vt:lpstr>
      <vt:lpstr>The suffering of Christ in early controversies</vt:lpstr>
      <vt:lpstr>The ‘definition’ of Chalcedon, A.D. 451</vt:lpstr>
      <vt:lpstr>After Chalcedon </vt:lpstr>
      <vt:lpstr>After Chalcedon </vt:lpstr>
      <vt:lpstr>After Chalcedon </vt:lpstr>
      <vt:lpstr>Tanner on assumption</vt:lpstr>
      <vt:lpstr>Tanner on assumption</vt:lpstr>
      <vt:lpstr>Tanner on assumption</vt:lpstr>
      <vt:lpstr>Tanner on assumption</vt:lpstr>
      <vt:lpstr>Tanner on assumption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Dr Stuart Jesson</cp:lastModifiedBy>
  <cp:revision>321</cp:revision>
  <dcterms:created xsi:type="dcterms:W3CDTF">2013-07-15T20:26:40Z</dcterms:created>
  <dcterms:modified xsi:type="dcterms:W3CDTF">2025-11-26T18:57:18Z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0x010100745177A376361E4097C7A579BA2D6EB3</vt:lpwstr>
  </property>
  <property fmtid="{D5CDD505-2E9C-101B-9397-08002B2CF9AE}" pid="3" name="MediaServiceImageTags">
    <vt:lpwstr/>
  </property>
</Properties>
</file>