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 id="259" r:id="rId7"/>
    <p:sldId id="260" r:id="rId8"/>
    <p:sldId id="261" r:id="rId9"/>
    <p:sldId id="268" r:id="rId10"/>
    <p:sldId id="269" r:id="rId11"/>
    <p:sldId id="263" r:id="rId12"/>
    <p:sldId id="264" r:id="rId13"/>
    <p:sldId id="265" r:id="rId14"/>
    <p:sldId id="266" r:id="rId15"/>
    <p:sldId id="267" r:id="rId16"/>
    <p:sldId id="270" r:id="rId1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279974-43CB-4AE2-9AE0-C0985DBA9688}" v="1456" dt="2026-01-14T10:44:08.5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9" d="100"/>
          <a:sy n="79" d="100"/>
        </p:scale>
        <p:origin x="54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tuart Jesson" userId="7a6cdab2-0b91-456f-b32b-829a06cc1939" providerId="ADAL" clId="{42430043-A023-4EB1-9F73-CDEECBDCDBFD}"/>
    <pc:docChg chg="undo redo custSel addSld delSld modSld sldOrd">
      <pc:chgData name="Dr Stuart Jesson" userId="7a6cdab2-0b91-456f-b32b-829a06cc1939" providerId="ADAL" clId="{42430043-A023-4EB1-9F73-CDEECBDCDBFD}" dt="2026-01-14T10:44:08.581" v="2984"/>
      <pc:docMkLst>
        <pc:docMk/>
      </pc:docMkLst>
      <pc:sldChg chg="modAnim">
        <pc:chgData name="Dr Stuart Jesson" userId="7a6cdab2-0b91-456f-b32b-829a06cc1939" providerId="ADAL" clId="{42430043-A023-4EB1-9F73-CDEECBDCDBFD}" dt="2026-01-14T10:44:08.581" v="2984"/>
        <pc:sldMkLst>
          <pc:docMk/>
          <pc:sldMk cId="1424721467" sldId="259"/>
        </pc:sldMkLst>
      </pc:sldChg>
      <pc:sldChg chg="modSp mod">
        <pc:chgData name="Dr Stuart Jesson" userId="7a6cdab2-0b91-456f-b32b-829a06cc1939" providerId="ADAL" clId="{42430043-A023-4EB1-9F73-CDEECBDCDBFD}" dt="2026-01-08T11:21:15.215" v="1157" actId="20577"/>
        <pc:sldMkLst>
          <pc:docMk/>
          <pc:sldMk cId="1727823517" sldId="263"/>
        </pc:sldMkLst>
        <pc:spChg chg="mod">
          <ac:chgData name="Dr Stuart Jesson" userId="7a6cdab2-0b91-456f-b32b-829a06cc1939" providerId="ADAL" clId="{42430043-A023-4EB1-9F73-CDEECBDCDBFD}" dt="2026-01-08T11:21:15.215" v="1157" actId="20577"/>
          <ac:spMkLst>
            <pc:docMk/>
            <pc:sldMk cId="1727823517" sldId="263"/>
            <ac:spMk id="3" creationId="{407EFB14-38A6-2BA7-63E9-BF46DBDB2DE1}"/>
          </ac:spMkLst>
        </pc:spChg>
      </pc:sldChg>
      <pc:sldChg chg="modSp mod modAnim">
        <pc:chgData name="Dr Stuart Jesson" userId="7a6cdab2-0b91-456f-b32b-829a06cc1939" providerId="ADAL" clId="{42430043-A023-4EB1-9F73-CDEECBDCDBFD}" dt="2026-01-08T13:33:56.969" v="2715" actId="20577"/>
        <pc:sldMkLst>
          <pc:docMk/>
          <pc:sldMk cId="3802405603" sldId="264"/>
        </pc:sldMkLst>
        <pc:spChg chg="mod">
          <ac:chgData name="Dr Stuart Jesson" userId="7a6cdab2-0b91-456f-b32b-829a06cc1939" providerId="ADAL" clId="{42430043-A023-4EB1-9F73-CDEECBDCDBFD}" dt="2026-01-08T13:33:56.969" v="2715" actId="20577"/>
          <ac:spMkLst>
            <pc:docMk/>
            <pc:sldMk cId="3802405603" sldId="264"/>
            <ac:spMk id="3" creationId="{183991E3-1185-6C74-CD99-856ECD42A8F3}"/>
          </ac:spMkLst>
        </pc:spChg>
      </pc:sldChg>
      <pc:sldChg chg="modSp">
        <pc:chgData name="Dr Stuart Jesson" userId="7a6cdab2-0b91-456f-b32b-829a06cc1939" providerId="ADAL" clId="{42430043-A023-4EB1-9F73-CDEECBDCDBFD}" dt="2026-01-08T10:54:49.070" v="72" actId="20577"/>
        <pc:sldMkLst>
          <pc:docMk/>
          <pc:sldMk cId="4219167825" sldId="265"/>
        </pc:sldMkLst>
        <pc:spChg chg="mod">
          <ac:chgData name="Dr Stuart Jesson" userId="7a6cdab2-0b91-456f-b32b-829a06cc1939" providerId="ADAL" clId="{42430043-A023-4EB1-9F73-CDEECBDCDBFD}" dt="2026-01-08T10:54:49.070" v="72" actId="20577"/>
          <ac:spMkLst>
            <pc:docMk/>
            <pc:sldMk cId="4219167825" sldId="265"/>
            <ac:spMk id="3" creationId="{FFCCC6A3-4183-FB30-CD7D-ECF4B763A7D0}"/>
          </ac:spMkLst>
        </pc:spChg>
      </pc:sldChg>
      <pc:sldChg chg="addSp delSp modSp new mod setBg modAnim">
        <pc:chgData name="Dr Stuart Jesson" userId="7a6cdab2-0b91-456f-b32b-829a06cc1939" providerId="ADAL" clId="{42430043-A023-4EB1-9F73-CDEECBDCDBFD}" dt="2026-01-08T12:49:50.479" v="2216" actId="26606"/>
        <pc:sldMkLst>
          <pc:docMk/>
          <pc:sldMk cId="1120113140" sldId="266"/>
        </pc:sldMkLst>
        <pc:spChg chg="mod">
          <ac:chgData name="Dr Stuart Jesson" userId="7a6cdab2-0b91-456f-b32b-829a06cc1939" providerId="ADAL" clId="{42430043-A023-4EB1-9F73-CDEECBDCDBFD}" dt="2026-01-08T11:17:20.147" v="712" actId="26606"/>
          <ac:spMkLst>
            <pc:docMk/>
            <pc:sldMk cId="1120113140" sldId="266"/>
            <ac:spMk id="2" creationId="{22347FFE-8F18-F846-F11F-2AC38CAC39F0}"/>
          </ac:spMkLst>
        </pc:spChg>
        <pc:spChg chg="mod">
          <ac:chgData name="Dr Stuart Jesson" userId="7a6cdab2-0b91-456f-b32b-829a06cc1939" providerId="ADAL" clId="{42430043-A023-4EB1-9F73-CDEECBDCDBFD}" dt="2026-01-08T12:49:50.479" v="2216" actId="26606"/>
          <ac:spMkLst>
            <pc:docMk/>
            <pc:sldMk cId="1120113140" sldId="266"/>
            <ac:spMk id="3" creationId="{3D2C3C23-1C69-9BB8-D037-0FD8E7FD799B}"/>
          </ac:spMkLst>
        </pc:spChg>
        <pc:spChg chg="add">
          <ac:chgData name="Dr Stuart Jesson" userId="7a6cdab2-0b91-456f-b32b-829a06cc1939" providerId="ADAL" clId="{42430043-A023-4EB1-9F73-CDEECBDCDBFD}" dt="2026-01-08T11:28:25.893" v="1541"/>
          <ac:spMkLst>
            <pc:docMk/>
            <pc:sldMk cId="1120113140" sldId="266"/>
            <ac:spMk id="4" creationId="{E24B1D6F-0B9F-D9B7-959E-DC1CFBAF1B45}"/>
          </ac:spMkLst>
        </pc:spChg>
        <pc:spChg chg="add mod">
          <ac:chgData name="Dr Stuart Jesson" userId="7a6cdab2-0b91-456f-b32b-829a06cc1939" providerId="ADAL" clId="{42430043-A023-4EB1-9F73-CDEECBDCDBFD}" dt="2026-01-08T11:28:36.832" v="1542"/>
          <ac:spMkLst>
            <pc:docMk/>
            <pc:sldMk cId="1120113140" sldId="266"/>
            <ac:spMk id="5" creationId="{89E19961-9CE2-1241-2DE6-629C688D79B9}"/>
          </ac:spMkLst>
        </pc:spChg>
        <pc:spChg chg="add">
          <ac:chgData name="Dr Stuart Jesson" userId="7a6cdab2-0b91-456f-b32b-829a06cc1939" providerId="ADAL" clId="{42430043-A023-4EB1-9F73-CDEECBDCDBFD}" dt="2026-01-08T12:49:50.479" v="2216" actId="26606"/>
          <ac:spMkLst>
            <pc:docMk/>
            <pc:sldMk cId="1120113140" sldId="266"/>
            <ac:spMk id="1038" creationId="{04812C46-200A-4DEB-A05E-3ED6C68C2387}"/>
          </ac:spMkLst>
        </pc:spChg>
        <pc:spChg chg="add">
          <ac:chgData name="Dr Stuart Jesson" userId="7a6cdab2-0b91-456f-b32b-829a06cc1939" providerId="ADAL" clId="{42430043-A023-4EB1-9F73-CDEECBDCDBFD}" dt="2026-01-08T12:49:50.479" v="2216" actId="26606"/>
          <ac:spMkLst>
            <pc:docMk/>
            <pc:sldMk cId="1120113140" sldId="266"/>
            <ac:spMk id="1040" creationId="{D1EA859B-E555-4109-94F3-6700E046E008}"/>
          </ac:spMkLst>
        </pc:spChg>
        <pc:picChg chg="add mod ord">
          <ac:chgData name="Dr Stuart Jesson" userId="7a6cdab2-0b91-456f-b32b-829a06cc1939" providerId="ADAL" clId="{42430043-A023-4EB1-9F73-CDEECBDCDBFD}" dt="2026-01-08T12:49:50.479" v="2216" actId="26606"/>
          <ac:picMkLst>
            <pc:docMk/>
            <pc:sldMk cId="1120113140" sldId="266"/>
            <ac:picMk id="1032" creationId="{6C37BAA4-DBC5-483E-A0B3-CC7688D1B102}"/>
          </ac:picMkLst>
        </pc:picChg>
      </pc:sldChg>
      <pc:sldChg chg="addSp delSp modSp new mod setBg modAnim">
        <pc:chgData name="Dr Stuart Jesson" userId="7a6cdab2-0b91-456f-b32b-829a06cc1939" providerId="ADAL" clId="{42430043-A023-4EB1-9F73-CDEECBDCDBFD}" dt="2026-01-08T13:36:54.068" v="2839" actId="20577"/>
        <pc:sldMkLst>
          <pc:docMk/>
          <pc:sldMk cId="4203308330" sldId="267"/>
        </pc:sldMkLst>
        <pc:spChg chg="mod">
          <ac:chgData name="Dr Stuart Jesson" userId="7a6cdab2-0b91-456f-b32b-829a06cc1939" providerId="ADAL" clId="{42430043-A023-4EB1-9F73-CDEECBDCDBFD}" dt="2026-01-08T12:44:01.232" v="2214" actId="26606"/>
          <ac:spMkLst>
            <pc:docMk/>
            <pc:sldMk cId="4203308330" sldId="267"/>
            <ac:spMk id="2" creationId="{AC6D9343-A943-92E7-430E-EDAFD0358F75}"/>
          </ac:spMkLst>
        </pc:spChg>
        <pc:spChg chg="mod">
          <ac:chgData name="Dr Stuart Jesson" userId="7a6cdab2-0b91-456f-b32b-829a06cc1939" providerId="ADAL" clId="{42430043-A023-4EB1-9F73-CDEECBDCDBFD}" dt="2026-01-08T13:36:54.068" v="2839" actId="20577"/>
          <ac:spMkLst>
            <pc:docMk/>
            <pc:sldMk cId="4203308330" sldId="267"/>
            <ac:spMk id="3" creationId="{C13B760F-73BC-E0E4-7577-D876CEC21C7D}"/>
          </ac:spMkLst>
        </pc:spChg>
        <pc:spChg chg="add">
          <ac:chgData name="Dr Stuart Jesson" userId="7a6cdab2-0b91-456f-b32b-829a06cc1939" providerId="ADAL" clId="{42430043-A023-4EB1-9F73-CDEECBDCDBFD}" dt="2026-01-08T12:44:01.232" v="2214" actId="26606"/>
          <ac:spMkLst>
            <pc:docMk/>
            <pc:sldMk cId="4203308330" sldId="267"/>
            <ac:spMk id="18" creationId="{394842B0-684D-44CC-B4BC-D13331CFD290}"/>
          </ac:spMkLst>
        </pc:spChg>
        <pc:spChg chg="add">
          <ac:chgData name="Dr Stuart Jesson" userId="7a6cdab2-0b91-456f-b32b-829a06cc1939" providerId="ADAL" clId="{42430043-A023-4EB1-9F73-CDEECBDCDBFD}" dt="2026-01-08T12:44:01.232" v="2214" actId="26606"/>
          <ac:spMkLst>
            <pc:docMk/>
            <pc:sldMk cId="4203308330" sldId="267"/>
            <ac:spMk id="19" creationId="{4C2A3DC3-F495-4B99-9FF3-3FB30D63235E}"/>
          </ac:spMkLst>
        </pc:spChg>
        <pc:picChg chg="add mod">
          <ac:chgData name="Dr Stuart Jesson" userId="7a6cdab2-0b91-456f-b32b-829a06cc1939" providerId="ADAL" clId="{42430043-A023-4EB1-9F73-CDEECBDCDBFD}" dt="2026-01-08T12:44:01.232" v="2214" actId="26606"/>
          <ac:picMkLst>
            <pc:docMk/>
            <pc:sldMk cId="4203308330" sldId="267"/>
            <ac:picMk id="4" creationId="{12E03493-3292-60C5-049F-3253FAE76826}"/>
          </ac:picMkLst>
        </pc:picChg>
        <pc:picChg chg="add mod">
          <ac:chgData name="Dr Stuart Jesson" userId="7a6cdab2-0b91-456f-b32b-829a06cc1939" providerId="ADAL" clId="{42430043-A023-4EB1-9F73-CDEECBDCDBFD}" dt="2026-01-08T12:44:01.232" v="2214" actId="26606"/>
          <ac:picMkLst>
            <pc:docMk/>
            <pc:sldMk cId="4203308330" sldId="267"/>
            <ac:picMk id="5" creationId="{C09A38C5-04B7-6E13-11EF-ED0BC16AB2DB}"/>
          </ac:picMkLst>
        </pc:picChg>
      </pc:sldChg>
      <pc:sldChg chg="modSp new mod ord">
        <pc:chgData name="Dr Stuart Jesson" userId="7a6cdab2-0b91-456f-b32b-829a06cc1939" providerId="ADAL" clId="{42430043-A023-4EB1-9F73-CDEECBDCDBFD}" dt="2026-01-08T13:31:35.275" v="2598" actId="27636"/>
        <pc:sldMkLst>
          <pc:docMk/>
          <pc:sldMk cId="1980588617" sldId="268"/>
        </pc:sldMkLst>
        <pc:spChg chg="mod">
          <ac:chgData name="Dr Stuart Jesson" userId="7a6cdab2-0b91-456f-b32b-829a06cc1939" providerId="ADAL" clId="{42430043-A023-4EB1-9F73-CDEECBDCDBFD}" dt="2026-01-08T12:50:37.884" v="2235" actId="20577"/>
          <ac:spMkLst>
            <pc:docMk/>
            <pc:sldMk cId="1980588617" sldId="268"/>
            <ac:spMk id="2" creationId="{BF7D6FF7-C502-860F-B27E-12C2B88B5077}"/>
          </ac:spMkLst>
        </pc:spChg>
        <pc:spChg chg="mod">
          <ac:chgData name="Dr Stuart Jesson" userId="7a6cdab2-0b91-456f-b32b-829a06cc1939" providerId="ADAL" clId="{42430043-A023-4EB1-9F73-CDEECBDCDBFD}" dt="2026-01-08T13:31:35.275" v="2598" actId="27636"/>
          <ac:spMkLst>
            <pc:docMk/>
            <pc:sldMk cId="1980588617" sldId="268"/>
            <ac:spMk id="3" creationId="{BFA7776D-86D2-9859-41E9-63B46FD063BC}"/>
          </ac:spMkLst>
        </pc:spChg>
      </pc:sldChg>
      <pc:sldChg chg="modSp add mod ord">
        <pc:chgData name="Dr Stuart Jesson" userId="7a6cdab2-0b91-456f-b32b-829a06cc1939" providerId="ADAL" clId="{42430043-A023-4EB1-9F73-CDEECBDCDBFD}" dt="2026-01-08T13:32:20.775" v="2619" actId="20577"/>
        <pc:sldMkLst>
          <pc:docMk/>
          <pc:sldMk cId="3507065281" sldId="269"/>
        </pc:sldMkLst>
        <pc:spChg chg="mod">
          <ac:chgData name="Dr Stuart Jesson" userId="7a6cdab2-0b91-456f-b32b-829a06cc1939" providerId="ADAL" clId="{42430043-A023-4EB1-9F73-CDEECBDCDBFD}" dt="2026-01-08T13:32:20.775" v="2619" actId="20577"/>
          <ac:spMkLst>
            <pc:docMk/>
            <pc:sldMk cId="3507065281" sldId="269"/>
            <ac:spMk id="3" creationId="{D1CDCE5D-EFF8-C276-220D-D35422C2C9DE}"/>
          </ac:spMkLst>
        </pc:spChg>
      </pc:sldChg>
      <pc:sldChg chg="modSp new mod">
        <pc:chgData name="Dr Stuart Jesson" userId="7a6cdab2-0b91-456f-b32b-829a06cc1939" providerId="ADAL" clId="{42430043-A023-4EB1-9F73-CDEECBDCDBFD}" dt="2026-01-08T13:40:09.895" v="2978" actId="313"/>
        <pc:sldMkLst>
          <pc:docMk/>
          <pc:sldMk cId="107601459" sldId="270"/>
        </pc:sldMkLst>
        <pc:spChg chg="mod">
          <ac:chgData name="Dr Stuart Jesson" userId="7a6cdab2-0b91-456f-b32b-829a06cc1939" providerId="ADAL" clId="{42430043-A023-4EB1-9F73-CDEECBDCDBFD}" dt="2026-01-08T13:37:42.047" v="2859" actId="20577"/>
          <ac:spMkLst>
            <pc:docMk/>
            <pc:sldMk cId="107601459" sldId="270"/>
            <ac:spMk id="2" creationId="{D2D73576-949F-957D-1F0E-3CAAC5DF3AA8}"/>
          </ac:spMkLst>
        </pc:spChg>
        <pc:spChg chg="mod">
          <ac:chgData name="Dr Stuart Jesson" userId="7a6cdab2-0b91-456f-b32b-829a06cc1939" providerId="ADAL" clId="{42430043-A023-4EB1-9F73-CDEECBDCDBFD}" dt="2026-01-08T13:40:09.895" v="2978" actId="313"/>
          <ac:spMkLst>
            <pc:docMk/>
            <pc:sldMk cId="107601459" sldId="270"/>
            <ac:spMk id="3" creationId="{88F4CA97-4BD2-CBEC-30BF-E63E4F1911F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14/01/2026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14/01/2026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14/01/2026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14/01/2026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Emotions and Moral Life</a:t>
            </a:r>
          </a:p>
        </p:txBody>
      </p:sp>
      <p:sp>
        <p:nvSpPr>
          <p:cNvPr id="3" name="Subtitle 2"/>
          <p:cNvSpPr>
            <a:spLocks noGrp="1"/>
          </p:cNvSpPr>
          <p:nvPr>
            <p:ph type="subTitle" idx="1"/>
          </p:nvPr>
        </p:nvSpPr>
        <p:spPr/>
        <p:txBody>
          <a:bodyPr vert="horz" lIns="91440" tIns="45720" rIns="91440" bIns="45720" rtlCol="0" anchor="t">
            <a:normAutofit/>
          </a:bodyPr>
          <a:lstStyle/>
          <a:p>
            <a:r>
              <a:rPr lang="en-GB" dirty="0"/>
              <a:t>Philosophy Through the Year</a:t>
            </a:r>
          </a:p>
          <a:p>
            <a:r>
              <a:rPr lang="en-GB" dirty="0"/>
              <a:t>London Jesuit Centre</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rt Analysis: Dance by Henri Matisse - Artsper Magazine">
            <a:extLst>
              <a:ext uri="{FF2B5EF4-FFF2-40B4-BE49-F238E27FC236}">
                <a16:creationId xmlns:a16="http://schemas.microsoft.com/office/drawing/2014/main" id="{88152D2B-F45F-DD09-7A4D-93AE48F17AE5}"/>
              </a:ext>
            </a:extLst>
          </p:cNvPr>
          <p:cNvPicPr>
            <a:picLocks noChangeAspect="1"/>
          </p:cNvPicPr>
          <p:nvPr/>
        </p:nvPicPr>
        <p:blipFill>
          <a:blip r:embed="rId2">
            <a:alphaModFix amt="35000"/>
          </a:blip>
          <a:srcRect t="279" b="16388"/>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D769CB9-1CF9-91E7-021B-3EDD5063AB45}"/>
              </a:ext>
            </a:extLst>
          </p:cNvPr>
          <p:cNvSpPr>
            <a:spLocks noGrp="1"/>
          </p:cNvSpPr>
          <p:nvPr>
            <p:ph type="title"/>
          </p:nvPr>
        </p:nvSpPr>
        <p:spPr>
          <a:xfrm>
            <a:off x="838200" y="365125"/>
            <a:ext cx="10515600" cy="1325563"/>
          </a:xfrm>
        </p:spPr>
        <p:txBody>
          <a:bodyPr>
            <a:normAutofit/>
          </a:bodyPr>
          <a:lstStyle/>
          <a:p>
            <a:r>
              <a:rPr lang="en-GB">
                <a:solidFill>
                  <a:srgbClr val="FFFFFF"/>
                </a:solidFill>
              </a:rPr>
              <a:t>Dimensions of emotions</a:t>
            </a:r>
          </a:p>
        </p:txBody>
      </p:sp>
      <p:sp>
        <p:nvSpPr>
          <p:cNvPr id="3" name="Content Placeholder 2">
            <a:extLst>
              <a:ext uri="{FF2B5EF4-FFF2-40B4-BE49-F238E27FC236}">
                <a16:creationId xmlns:a16="http://schemas.microsoft.com/office/drawing/2014/main" id="{FFCCC6A3-4183-FB30-CD7D-ECF4B763A7D0}"/>
              </a:ext>
            </a:extLst>
          </p:cNvPr>
          <p:cNvSpPr>
            <a:spLocks noGrp="1"/>
          </p:cNvSpPr>
          <p:nvPr>
            <p:ph idx="1"/>
          </p:nvPr>
        </p:nvSpPr>
        <p:spPr>
          <a:xfrm>
            <a:off x="838200" y="1825625"/>
            <a:ext cx="10515600" cy="4351338"/>
          </a:xfrm>
        </p:spPr>
        <p:txBody>
          <a:bodyPr vert="horz" lIns="91440" tIns="45720" rIns="91440" bIns="45720" rtlCol="0" anchor="t">
            <a:normAutofit fontScale="85000" lnSpcReduction="20000"/>
          </a:bodyPr>
          <a:lstStyle/>
          <a:p>
            <a:pPr marL="0" indent="0">
              <a:buNone/>
            </a:pPr>
            <a:r>
              <a:rPr lang="en-GB" b="1" dirty="0">
                <a:solidFill>
                  <a:srgbClr val="FFFFFF"/>
                </a:solidFill>
              </a:rPr>
              <a:t>The motivational dimension</a:t>
            </a:r>
            <a:endParaRPr lang="en-US" dirty="0"/>
          </a:p>
          <a:p>
            <a:pPr marL="0" indent="0">
              <a:buNone/>
            </a:pPr>
            <a:r>
              <a:rPr lang="en-GB" dirty="0">
                <a:solidFill>
                  <a:srgbClr val="FFFFFF"/>
                </a:solidFill>
              </a:rPr>
              <a:t>We often explain actions, or inaction, with reference to emotions...</a:t>
            </a:r>
          </a:p>
          <a:p>
            <a:pPr marL="457200" indent="-457200"/>
            <a:r>
              <a:rPr lang="en-GB" dirty="0">
                <a:solidFill>
                  <a:srgbClr val="FFFFFF"/>
                </a:solidFill>
              </a:rPr>
              <a:t>"I danced for joy"</a:t>
            </a:r>
          </a:p>
          <a:p>
            <a:pPr marL="457200" indent="-457200"/>
            <a:r>
              <a:rPr lang="en-GB" dirty="0">
                <a:solidFill>
                  <a:srgbClr val="FFFFFF"/>
                </a:solidFill>
              </a:rPr>
              <a:t>"I’m sorry I said that, I wasn’t thinking, I was too angry"; </a:t>
            </a:r>
          </a:p>
          <a:p>
            <a:pPr marL="457200" indent="-457200"/>
            <a:r>
              <a:rPr lang="en-GB" dirty="0">
                <a:solidFill>
                  <a:srgbClr val="FFFFFF"/>
                </a:solidFill>
              </a:rPr>
              <a:t>"I wanted to help, but I was too scared"</a:t>
            </a:r>
            <a:endParaRPr lang="en-GB" dirty="0"/>
          </a:p>
          <a:p>
            <a:pPr marL="0" indent="0">
              <a:buNone/>
            </a:pPr>
            <a:r>
              <a:rPr lang="en-GB" dirty="0">
                <a:solidFill>
                  <a:srgbClr val="FFFFFF"/>
                </a:solidFill>
              </a:rPr>
              <a:t>Hence emotions have been seen as the enemy of moral life (cowardice; envy; pride; wrath; etc. all seem to impede right action on occasion...</a:t>
            </a:r>
          </a:p>
          <a:p>
            <a:pPr marL="0" indent="0">
              <a:buNone/>
            </a:pPr>
            <a:r>
              <a:rPr lang="en-GB" dirty="0">
                <a:solidFill>
                  <a:srgbClr val="FFFFFF"/>
                </a:solidFill>
              </a:rPr>
              <a:t>...but equally, for the same reason, some have seen emotions as crucial to moral life, as a result of their motivational force.</a:t>
            </a:r>
          </a:p>
          <a:p>
            <a:r>
              <a:rPr lang="en-GB" dirty="0">
                <a:solidFill>
                  <a:srgbClr val="FFFFFF"/>
                </a:solidFill>
              </a:rPr>
              <a:t>Bishop Joseph Butler on resentment/indignation as a 'weapon' based in 'fellow-feeling'</a:t>
            </a:r>
          </a:p>
          <a:p>
            <a:r>
              <a:rPr lang="en-GB" dirty="0">
                <a:solidFill>
                  <a:srgbClr val="FFFFFF"/>
                </a:solidFill>
              </a:rPr>
              <a:t>Hume on the motivating role of the passions.</a:t>
            </a:r>
          </a:p>
          <a:p>
            <a:pPr marL="0" indent="0">
              <a:buNone/>
            </a:pPr>
            <a:endParaRPr lang="en-GB" dirty="0">
              <a:solidFill>
                <a:srgbClr val="FFFFFF"/>
              </a:solidFill>
            </a:endParaRPr>
          </a:p>
        </p:txBody>
      </p:sp>
    </p:spTree>
    <p:extLst>
      <p:ext uri="{BB962C8B-B14F-4D97-AF65-F5344CB8AC3E}">
        <p14:creationId xmlns:p14="http://schemas.microsoft.com/office/powerpoint/2010/main" val="42191678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Funny Gorilla Curious Look Pictures">
            <a:extLst>
              <a:ext uri="{FF2B5EF4-FFF2-40B4-BE49-F238E27FC236}">
                <a16:creationId xmlns:a16="http://schemas.microsoft.com/office/drawing/2014/main" id="{6C37BAA4-DBC5-483E-A0B3-CC7688D1B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24" r="8252"/>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347FFE-8F18-F846-F11F-2AC38CAC39F0}"/>
              </a:ext>
            </a:extLst>
          </p:cNvPr>
          <p:cNvSpPr>
            <a:spLocks noGrp="1"/>
          </p:cNvSpPr>
          <p:nvPr>
            <p:ph type="title"/>
          </p:nvPr>
        </p:nvSpPr>
        <p:spPr>
          <a:xfrm>
            <a:off x="838200" y="365125"/>
            <a:ext cx="3822189" cy="1899912"/>
          </a:xfrm>
        </p:spPr>
        <p:txBody>
          <a:bodyPr>
            <a:normAutofit/>
          </a:bodyPr>
          <a:lstStyle/>
          <a:p>
            <a:r>
              <a:rPr lang="en-GB" sz="4000"/>
              <a:t>Dimensions of emotions</a:t>
            </a:r>
          </a:p>
        </p:txBody>
      </p:sp>
      <p:sp>
        <p:nvSpPr>
          <p:cNvPr id="3" name="Content Placeholder 2">
            <a:extLst>
              <a:ext uri="{FF2B5EF4-FFF2-40B4-BE49-F238E27FC236}">
                <a16:creationId xmlns:a16="http://schemas.microsoft.com/office/drawing/2014/main" id="{3D2C3C23-1C69-9BB8-D037-0FD8E7FD799B}"/>
              </a:ext>
            </a:extLst>
          </p:cNvPr>
          <p:cNvSpPr>
            <a:spLocks noGrp="1"/>
          </p:cNvSpPr>
          <p:nvPr>
            <p:ph idx="1"/>
          </p:nvPr>
        </p:nvSpPr>
        <p:spPr>
          <a:xfrm>
            <a:off x="838200" y="2434201"/>
            <a:ext cx="3822189" cy="3742762"/>
          </a:xfrm>
        </p:spPr>
        <p:txBody>
          <a:bodyPr>
            <a:normAutofit/>
          </a:bodyPr>
          <a:lstStyle/>
          <a:p>
            <a:pPr marL="0" indent="0">
              <a:buNone/>
            </a:pPr>
            <a:r>
              <a:rPr lang="en-GB" sz="1400" b="1"/>
              <a:t>The physiological dimension</a:t>
            </a:r>
          </a:p>
          <a:p>
            <a:pPr marL="0" indent="0">
              <a:buNone/>
            </a:pPr>
            <a:r>
              <a:rPr lang="en-GB" sz="1400"/>
              <a:t>Emotions are often connected with typical physiological changes (increased heart rate; tears; sweat; facial expressions/displays; postural change, etc.)</a:t>
            </a:r>
          </a:p>
          <a:p>
            <a:r>
              <a:rPr lang="en-GB" sz="1400"/>
              <a:t>often these are involuntary;</a:t>
            </a:r>
          </a:p>
          <a:p>
            <a:r>
              <a:rPr lang="en-GB" sz="1400"/>
              <a:t>some are shared with other species (raised eyebrows = surprise; raised hair = fear)</a:t>
            </a:r>
          </a:p>
          <a:p>
            <a:r>
              <a:rPr lang="en-GB" sz="1400"/>
              <a:t>emotions are evolved capacities, so perhaps basic emotions correspond to adaptive behaviours that are crucial to survival.</a:t>
            </a:r>
          </a:p>
          <a:p>
            <a:pPr marL="0" indent="0">
              <a:buNone/>
            </a:pPr>
            <a:r>
              <a:rPr lang="en-GB" sz="1400"/>
              <a:t>BUT the same physiological states can accompany contrasting emotions;</a:t>
            </a:r>
          </a:p>
          <a:p>
            <a:pPr marL="0" indent="0">
              <a:buNone/>
            </a:pPr>
            <a:r>
              <a:rPr lang="en-GB" sz="1400"/>
              <a:t>And some expressions of emotion can be highly culturally specific…</a:t>
            </a:r>
          </a:p>
        </p:txBody>
      </p:sp>
      <p:sp>
        <p:nvSpPr>
          <p:cNvPr id="4" name="AutoShape 4" descr="The History Behind the Famous Johnny Cash Middle Finger Photo">
            <a:extLst>
              <a:ext uri="{FF2B5EF4-FFF2-40B4-BE49-F238E27FC236}">
                <a16:creationId xmlns:a16="http://schemas.microsoft.com/office/drawing/2014/main" id="{E24B1D6F-0B9F-D9B7-959E-DC1CFBAF1B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The History Behind the Famous Johnny Cash Middle Finger Photo">
            <a:extLst>
              <a:ext uri="{FF2B5EF4-FFF2-40B4-BE49-F238E27FC236}">
                <a16:creationId xmlns:a16="http://schemas.microsoft.com/office/drawing/2014/main" id="{89E19961-9CE2-1241-2DE6-629C688D79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2011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6D9343-A943-92E7-430E-EDAFD0358F75}"/>
              </a:ext>
            </a:extLst>
          </p:cNvPr>
          <p:cNvSpPr>
            <a:spLocks noGrp="1"/>
          </p:cNvSpPr>
          <p:nvPr>
            <p:ph type="title"/>
          </p:nvPr>
        </p:nvSpPr>
        <p:spPr>
          <a:xfrm>
            <a:off x="640080" y="329184"/>
            <a:ext cx="6894576" cy="1783080"/>
          </a:xfrm>
        </p:spPr>
        <p:txBody>
          <a:bodyPr anchor="b">
            <a:normAutofit/>
          </a:bodyPr>
          <a:lstStyle/>
          <a:p>
            <a:r>
              <a:rPr lang="en-GB" sz="6100"/>
              <a:t>Dimensions of emotions</a:t>
            </a:r>
          </a:p>
        </p:txBody>
      </p:sp>
      <p:sp>
        <p:nvSpPr>
          <p:cNvPr id="19"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3B760F-73BC-E0E4-7577-D876CEC21C7D}"/>
              </a:ext>
            </a:extLst>
          </p:cNvPr>
          <p:cNvSpPr>
            <a:spLocks noGrp="1"/>
          </p:cNvSpPr>
          <p:nvPr>
            <p:ph idx="1"/>
          </p:nvPr>
        </p:nvSpPr>
        <p:spPr>
          <a:xfrm>
            <a:off x="640080" y="2706624"/>
            <a:ext cx="6894576" cy="3483864"/>
          </a:xfrm>
        </p:spPr>
        <p:txBody>
          <a:bodyPr>
            <a:normAutofit/>
          </a:bodyPr>
          <a:lstStyle/>
          <a:p>
            <a:pPr marL="0" indent="0">
              <a:buNone/>
            </a:pPr>
            <a:r>
              <a:rPr lang="en-GB" sz="2200" b="1" dirty="0"/>
              <a:t>The cultural/educative dimension</a:t>
            </a:r>
          </a:p>
          <a:p>
            <a:pPr marL="0" indent="0">
              <a:buNone/>
            </a:pPr>
            <a:r>
              <a:rPr lang="en-GB" sz="2200" dirty="0"/>
              <a:t>It seems that emotions are shaped by culture, and can be ‘educated’</a:t>
            </a:r>
          </a:p>
          <a:p>
            <a:r>
              <a:rPr lang="en-GB" sz="2200" dirty="0"/>
              <a:t>different cultures have different ‘catalogues’ of emotions; </a:t>
            </a:r>
          </a:p>
          <a:p>
            <a:r>
              <a:rPr lang="en-GB" sz="2200" dirty="0"/>
              <a:t>The same emotions can be expressed in very different ways in different cultures.</a:t>
            </a:r>
          </a:p>
          <a:p>
            <a:pPr marL="0" indent="0">
              <a:buNone/>
            </a:pPr>
            <a:r>
              <a:rPr lang="en-GB" sz="2200" dirty="0"/>
              <a:t>Open questions about the degree of universality in basic emotions, and their typical expressions.</a:t>
            </a:r>
          </a:p>
        </p:txBody>
      </p:sp>
      <p:pic>
        <p:nvPicPr>
          <p:cNvPr id="4" name="Picture 3">
            <a:extLst>
              <a:ext uri="{FF2B5EF4-FFF2-40B4-BE49-F238E27FC236}">
                <a16:creationId xmlns:a16="http://schemas.microsoft.com/office/drawing/2014/main" id="{12E03493-3292-60C5-049F-3253FAE76826}"/>
              </a:ext>
            </a:extLst>
          </p:cNvPr>
          <p:cNvPicPr>
            <a:picLocks noChangeAspect="1"/>
          </p:cNvPicPr>
          <p:nvPr/>
        </p:nvPicPr>
        <p:blipFill>
          <a:blip r:embed="rId2"/>
          <a:srcRect l="2607" r="819" b="-2"/>
          <a:stretch>
            <a:fillRect/>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5" name="Picture 2" descr="r/beatles - Beatlemania at Shea Stadium in New York, 1965.">
            <a:extLst>
              <a:ext uri="{FF2B5EF4-FFF2-40B4-BE49-F238E27FC236}">
                <a16:creationId xmlns:a16="http://schemas.microsoft.com/office/drawing/2014/main" id="{C09A38C5-04B7-6E13-11EF-ED0BC16AB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17938"/>
          <a:stretch>
            <a:fillRect/>
          </a:stretch>
        </p:blipFill>
        <p:spPr bwMode="auto">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30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73576-949F-957D-1F0E-3CAAC5DF3AA8}"/>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88F4CA97-4BD2-CBEC-30BF-E63E4F1911FB}"/>
              </a:ext>
            </a:extLst>
          </p:cNvPr>
          <p:cNvSpPr>
            <a:spLocks noGrp="1"/>
          </p:cNvSpPr>
          <p:nvPr>
            <p:ph idx="1"/>
          </p:nvPr>
        </p:nvSpPr>
        <p:spPr/>
        <p:txBody>
          <a:bodyPr/>
          <a:lstStyle/>
          <a:p>
            <a:pPr marL="177800" indent="-177800">
              <a:buNone/>
            </a:pPr>
            <a:r>
              <a:rPr lang="en-GB" dirty="0"/>
              <a:t>Scarantino, Andrea and Ronald de Sousa, "Emotion", </a:t>
            </a:r>
            <a:r>
              <a:rPr lang="en-GB" i="1" dirty="0"/>
              <a:t>The Stanford </a:t>
            </a:r>
            <a:r>
              <a:rPr lang="en-GB" i="1" dirty="0" err="1"/>
              <a:t>Encyclopedia</a:t>
            </a:r>
            <a:r>
              <a:rPr lang="en-GB" i="1" dirty="0"/>
              <a:t> of Philosophy </a:t>
            </a:r>
            <a:r>
              <a:rPr lang="en-GB" dirty="0"/>
              <a:t>(Summer 2021 Edition), Edward N. Zalta (ed.), URL = &lt;https://plato.stanford.edu/archives/sum2021/entries/emotion/&gt;.</a:t>
            </a:r>
          </a:p>
          <a:p>
            <a:pPr marL="177800" indent="-177800">
              <a:buNone/>
            </a:pPr>
            <a:r>
              <a:rPr lang="en-GB" dirty="0"/>
              <a:t>Solomon, R. C. (2008). </a:t>
            </a:r>
            <a:r>
              <a:rPr lang="en-GB"/>
              <a:t>‘The </a:t>
            </a:r>
            <a:r>
              <a:rPr lang="en-GB" dirty="0"/>
              <a:t>philosophy </a:t>
            </a:r>
            <a:r>
              <a:rPr lang="en-GB"/>
              <a:t>of emotions’. </a:t>
            </a:r>
            <a:r>
              <a:rPr lang="en-GB" dirty="0"/>
              <a:t>In M. Lewis, J. M. Haviland-Jones, &amp; L. F. Barrett (Eds.), </a:t>
            </a:r>
            <a:r>
              <a:rPr lang="en-GB" i="1" dirty="0"/>
              <a:t>Handbook of emotions</a:t>
            </a:r>
            <a:r>
              <a:rPr lang="en-GB" dirty="0"/>
              <a:t> (3rd ed., pp. 3–16). The Guilford Press.</a:t>
            </a:r>
          </a:p>
        </p:txBody>
      </p:sp>
    </p:spTree>
    <p:extLst>
      <p:ext uri="{BB962C8B-B14F-4D97-AF65-F5344CB8AC3E}">
        <p14:creationId xmlns:p14="http://schemas.microsoft.com/office/powerpoint/2010/main" val="10760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C643-7C6D-4AFF-0727-2C7165F1AB3C}"/>
              </a:ext>
            </a:extLst>
          </p:cNvPr>
          <p:cNvSpPr>
            <a:spLocks noGrp="1"/>
          </p:cNvSpPr>
          <p:nvPr>
            <p:ph type="title"/>
          </p:nvPr>
        </p:nvSpPr>
        <p:spPr/>
        <p:txBody>
          <a:bodyPr/>
          <a:lstStyle/>
          <a:p>
            <a:r>
              <a:rPr lang="en-GB" dirty="0"/>
              <a:t>What counts as an emotion?</a:t>
            </a:r>
          </a:p>
        </p:txBody>
      </p:sp>
      <p:sp>
        <p:nvSpPr>
          <p:cNvPr id="3" name="Content Placeholder 2">
            <a:extLst>
              <a:ext uri="{FF2B5EF4-FFF2-40B4-BE49-F238E27FC236}">
                <a16:creationId xmlns:a16="http://schemas.microsoft.com/office/drawing/2014/main" id="{707C72A4-5507-658E-676C-63C7AEE79F3C}"/>
              </a:ext>
            </a:extLst>
          </p:cNvPr>
          <p:cNvSpPr>
            <a:spLocks noGrp="1"/>
          </p:cNvSpPr>
          <p:nvPr>
            <p:ph sz="half" idx="1"/>
          </p:nvPr>
        </p:nvSpPr>
        <p:spPr/>
        <p:txBody>
          <a:bodyPr vert="horz" lIns="91440" tIns="45720" rIns="91440" bIns="45720" rtlCol="0" anchor="t">
            <a:normAutofit/>
          </a:bodyPr>
          <a:lstStyle/>
          <a:p>
            <a:pPr>
              <a:lnSpc>
                <a:spcPct val="100000"/>
              </a:lnSpc>
              <a:spcBef>
                <a:spcPts val="0"/>
              </a:spcBef>
              <a:buFont typeface="Arial"/>
              <a:buChar char="•"/>
            </a:pPr>
            <a:r>
              <a:rPr lang="en-GB" dirty="0"/>
              <a:t>Fear</a:t>
            </a:r>
            <a:endParaRPr lang="en-US" dirty="0"/>
          </a:p>
          <a:p>
            <a:pPr>
              <a:lnSpc>
                <a:spcPct val="100000"/>
              </a:lnSpc>
              <a:spcBef>
                <a:spcPts val="0"/>
              </a:spcBef>
              <a:buFont typeface="Arial"/>
              <a:buChar char="•"/>
            </a:pPr>
            <a:r>
              <a:rPr lang="en-GB" dirty="0"/>
              <a:t>Anger </a:t>
            </a:r>
            <a:endParaRPr lang="en-US" dirty="0"/>
          </a:p>
          <a:p>
            <a:pPr>
              <a:lnSpc>
                <a:spcPct val="100000"/>
              </a:lnSpc>
              <a:spcBef>
                <a:spcPts val="0"/>
              </a:spcBef>
              <a:buFont typeface="Arial"/>
              <a:buChar char="•"/>
            </a:pPr>
            <a:r>
              <a:rPr lang="en-GB" dirty="0"/>
              <a:t>Grief</a:t>
            </a:r>
          </a:p>
          <a:p>
            <a:pPr>
              <a:lnSpc>
                <a:spcPct val="100000"/>
              </a:lnSpc>
              <a:spcBef>
                <a:spcPts val="0"/>
              </a:spcBef>
              <a:buFont typeface="Arial"/>
              <a:buChar char="•"/>
            </a:pPr>
            <a:r>
              <a:rPr lang="en-GB" dirty="0"/>
              <a:t>Surprise</a:t>
            </a:r>
          </a:p>
          <a:p>
            <a:pPr>
              <a:lnSpc>
                <a:spcPct val="100000"/>
              </a:lnSpc>
              <a:spcBef>
                <a:spcPts val="0"/>
              </a:spcBef>
              <a:buFont typeface="Arial"/>
              <a:buChar char="•"/>
            </a:pPr>
            <a:r>
              <a:rPr lang="en-GB" dirty="0"/>
              <a:t>Gratitude</a:t>
            </a:r>
          </a:p>
          <a:p>
            <a:pPr>
              <a:lnSpc>
                <a:spcPct val="100000"/>
              </a:lnSpc>
              <a:spcBef>
                <a:spcPts val="0"/>
              </a:spcBef>
              <a:buFont typeface="Arial"/>
              <a:buChar char="•"/>
            </a:pPr>
            <a:r>
              <a:rPr lang="en-GB" dirty="0"/>
              <a:t>Remorse</a:t>
            </a:r>
          </a:p>
          <a:p>
            <a:pPr>
              <a:lnSpc>
                <a:spcPct val="100000"/>
              </a:lnSpc>
              <a:spcBef>
                <a:spcPts val="0"/>
              </a:spcBef>
              <a:buFont typeface="Arial"/>
              <a:buChar char="•"/>
            </a:pPr>
            <a:r>
              <a:rPr lang="en-GB" dirty="0"/>
              <a:t>Determination</a:t>
            </a:r>
            <a:endParaRPr lang="en-US" dirty="0"/>
          </a:p>
          <a:p>
            <a:pPr>
              <a:lnSpc>
                <a:spcPct val="100000"/>
              </a:lnSpc>
              <a:spcBef>
                <a:spcPts val="0"/>
              </a:spcBef>
              <a:buFont typeface="Arial"/>
              <a:buChar char="•"/>
            </a:pPr>
            <a:r>
              <a:rPr lang="en-GB" dirty="0"/>
              <a:t>Uncertainty</a:t>
            </a:r>
          </a:p>
          <a:p>
            <a:pPr>
              <a:lnSpc>
                <a:spcPct val="70000"/>
              </a:lnSpc>
              <a:buFont typeface="Arial"/>
              <a:buChar char="•"/>
            </a:pPr>
            <a:endParaRPr lang="en-US" sz="2000"/>
          </a:p>
        </p:txBody>
      </p:sp>
      <p:sp>
        <p:nvSpPr>
          <p:cNvPr id="4" name="Content Placeholder 3">
            <a:extLst>
              <a:ext uri="{FF2B5EF4-FFF2-40B4-BE49-F238E27FC236}">
                <a16:creationId xmlns:a16="http://schemas.microsoft.com/office/drawing/2014/main" id="{3A30F798-D720-9482-0C9C-31933FAE7C00}"/>
              </a:ext>
            </a:extLst>
          </p:cNvPr>
          <p:cNvSpPr>
            <a:spLocks noGrp="1"/>
          </p:cNvSpPr>
          <p:nvPr>
            <p:ph sz="half" idx="2"/>
          </p:nvPr>
        </p:nvSpPr>
        <p:spPr/>
        <p:txBody>
          <a:bodyPr vert="horz" lIns="91440" tIns="45720" rIns="91440" bIns="45720" rtlCol="0" anchor="t">
            <a:normAutofit/>
          </a:bodyPr>
          <a:lstStyle/>
          <a:p>
            <a:pPr>
              <a:lnSpc>
                <a:spcPct val="100000"/>
              </a:lnSpc>
              <a:spcBef>
                <a:spcPts val="0"/>
              </a:spcBef>
              <a:buFont typeface="Arial,Sans-Serif"/>
            </a:pPr>
            <a:r>
              <a:rPr lang="en-GB" dirty="0"/>
              <a:t>Pity</a:t>
            </a:r>
            <a:endParaRPr lang="en-US" dirty="0"/>
          </a:p>
          <a:p>
            <a:pPr>
              <a:lnSpc>
                <a:spcPct val="100000"/>
              </a:lnSpc>
              <a:spcBef>
                <a:spcPts val="0"/>
              </a:spcBef>
              <a:buFont typeface="Arial,Sans-Serif"/>
            </a:pPr>
            <a:r>
              <a:rPr lang="en-GB" dirty="0"/>
              <a:t>Humility</a:t>
            </a:r>
            <a:endParaRPr lang="en-US" dirty="0"/>
          </a:p>
          <a:p>
            <a:pPr>
              <a:lnSpc>
                <a:spcPct val="100000"/>
              </a:lnSpc>
              <a:spcBef>
                <a:spcPts val="0"/>
              </a:spcBef>
              <a:buFont typeface="Arial,Sans-Serif"/>
            </a:pPr>
            <a:r>
              <a:rPr lang="en-GB" dirty="0"/>
              <a:t>Anxiety</a:t>
            </a:r>
            <a:endParaRPr lang="en-US" dirty="0"/>
          </a:p>
          <a:p>
            <a:pPr>
              <a:lnSpc>
                <a:spcPct val="100000"/>
              </a:lnSpc>
              <a:spcBef>
                <a:spcPts val="0"/>
              </a:spcBef>
              <a:buFont typeface="Arial,Sans-Serif"/>
            </a:pPr>
            <a:r>
              <a:rPr lang="en-GB" dirty="0"/>
              <a:t>Depression</a:t>
            </a:r>
            <a:endParaRPr lang="en-US" dirty="0"/>
          </a:p>
          <a:p>
            <a:pPr>
              <a:lnSpc>
                <a:spcPct val="100000"/>
              </a:lnSpc>
              <a:spcBef>
                <a:spcPts val="0"/>
              </a:spcBef>
              <a:buFont typeface="Arial,Sans-Serif"/>
            </a:pPr>
            <a:r>
              <a:rPr lang="en-GB" dirty="0"/>
              <a:t>Guilt</a:t>
            </a:r>
            <a:endParaRPr lang="en-US" dirty="0"/>
          </a:p>
          <a:p>
            <a:pPr>
              <a:lnSpc>
                <a:spcPct val="100000"/>
              </a:lnSpc>
              <a:spcBef>
                <a:spcPts val="0"/>
              </a:spcBef>
              <a:buFont typeface="Arial,Sans-Serif"/>
            </a:pPr>
            <a:r>
              <a:rPr lang="en-GB" dirty="0"/>
              <a:t>Desire</a:t>
            </a:r>
          </a:p>
          <a:p>
            <a:pPr>
              <a:lnSpc>
                <a:spcPct val="100000"/>
              </a:lnSpc>
              <a:spcBef>
                <a:spcPts val="0"/>
              </a:spcBef>
              <a:buFont typeface="Arial,Sans-Serif"/>
            </a:pPr>
            <a:r>
              <a:rPr lang="en-GB" dirty="0"/>
              <a:t>Love</a:t>
            </a:r>
            <a:endParaRPr lang="en-US" dirty="0"/>
          </a:p>
          <a:p>
            <a:pPr>
              <a:lnSpc>
                <a:spcPct val="100000"/>
              </a:lnSpc>
              <a:spcBef>
                <a:spcPts val="0"/>
              </a:spcBef>
              <a:buFont typeface="Arial,Sans-Serif"/>
              <a:buChar char="•"/>
            </a:pPr>
            <a:r>
              <a:rPr lang="en-GB" dirty="0"/>
              <a:t>Trust</a:t>
            </a:r>
          </a:p>
          <a:p>
            <a:pPr marL="0" indent="0">
              <a:buNone/>
            </a:pPr>
            <a:endParaRPr lang="en-GB" sz="2600" dirty="0"/>
          </a:p>
          <a:p>
            <a:pPr marL="0" indent="0">
              <a:buNone/>
            </a:pPr>
            <a:endParaRPr lang="en-GB" dirty="0"/>
          </a:p>
        </p:txBody>
      </p:sp>
    </p:spTree>
    <p:extLst>
      <p:ext uri="{BB962C8B-B14F-4D97-AF65-F5344CB8AC3E}">
        <p14:creationId xmlns:p14="http://schemas.microsoft.com/office/powerpoint/2010/main" val="79093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D58E-3336-C6DC-9B54-0934BE28A12B}"/>
              </a:ext>
            </a:extLst>
          </p:cNvPr>
          <p:cNvSpPr>
            <a:spLocks noGrp="1"/>
          </p:cNvSpPr>
          <p:nvPr>
            <p:ph type="title"/>
          </p:nvPr>
        </p:nvSpPr>
        <p:spPr/>
        <p:txBody>
          <a:bodyPr/>
          <a:lstStyle/>
          <a:p>
            <a:r>
              <a:rPr lang="en-GB" dirty="0"/>
              <a:t>Emotions and...?</a:t>
            </a:r>
          </a:p>
        </p:txBody>
      </p:sp>
      <p:sp>
        <p:nvSpPr>
          <p:cNvPr id="3" name="Content Placeholder 2">
            <a:extLst>
              <a:ext uri="{FF2B5EF4-FFF2-40B4-BE49-F238E27FC236}">
                <a16:creationId xmlns:a16="http://schemas.microsoft.com/office/drawing/2014/main" id="{290CEF13-D75E-3ADF-0B6C-C7325125795C}"/>
              </a:ext>
            </a:extLst>
          </p:cNvPr>
          <p:cNvSpPr>
            <a:spLocks noGrp="1"/>
          </p:cNvSpPr>
          <p:nvPr>
            <p:ph idx="1"/>
          </p:nvPr>
        </p:nvSpPr>
        <p:spPr/>
        <p:txBody>
          <a:bodyPr vert="horz" lIns="91440" tIns="45720" rIns="91440" bIns="45720" rtlCol="0" anchor="t">
            <a:normAutofit lnSpcReduction="10000"/>
          </a:bodyPr>
          <a:lstStyle/>
          <a:p>
            <a:pPr marL="0" indent="0">
              <a:buNone/>
            </a:pPr>
            <a:r>
              <a:rPr lang="en-GB" dirty="0"/>
              <a:t>One part of the task might involve situating emotions in relation to other, related, states. </a:t>
            </a:r>
          </a:p>
          <a:p>
            <a:r>
              <a:rPr lang="en-GB" dirty="0"/>
              <a:t>beliefs/believing</a:t>
            </a:r>
          </a:p>
          <a:p>
            <a:r>
              <a:rPr lang="en-GB" dirty="0"/>
              <a:t>perception/experiencing</a:t>
            </a:r>
          </a:p>
          <a:p>
            <a:r>
              <a:rPr lang="en-GB" dirty="0"/>
              <a:t>attitudes</a:t>
            </a:r>
          </a:p>
          <a:p>
            <a:r>
              <a:rPr lang="en-GB" dirty="0"/>
              <a:t>volition/motivation</a:t>
            </a:r>
          </a:p>
          <a:p>
            <a:r>
              <a:rPr lang="en-GB" dirty="0"/>
              <a:t>desires</a:t>
            </a:r>
          </a:p>
          <a:p>
            <a:pPr marL="0" indent="0">
              <a:buNone/>
            </a:pPr>
            <a:r>
              <a:rPr lang="en-GB" dirty="0"/>
              <a:t>E.g.: perhaps emotions are a distinctive kind of experience, typically prompted by beliefs, and often connected with volition, or giving rise to desires.</a:t>
            </a:r>
          </a:p>
          <a:p>
            <a:pPr marL="0" indent="0">
              <a:buNone/>
            </a:pPr>
            <a:endParaRPr lang="en-GB" dirty="0"/>
          </a:p>
        </p:txBody>
      </p:sp>
    </p:spTree>
    <p:extLst>
      <p:ext uri="{BB962C8B-B14F-4D97-AF65-F5344CB8AC3E}">
        <p14:creationId xmlns:p14="http://schemas.microsoft.com/office/powerpoint/2010/main" val="142472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FDEB9-DFAB-08CE-3CA8-51D91D6ECD99}"/>
              </a:ext>
            </a:extLst>
          </p:cNvPr>
          <p:cNvSpPr>
            <a:spLocks noGrp="1"/>
          </p:cNvSpPr>
          <p:nvPr>
            <p:ph type="title"/>
          </p:nvPr>
        </p:nvSpPr>
        <p:spPr>
          <a:xfrm>
            <a:off x="7320466" y="609600"/>
            <a:ext cx="4140014" cy="1330839"/>
          </a:xfrm>
        </p:spPr>
        <p:txBody>
          <a:bodyPr>
            <a:normAutofit/>
          </a:bodyPr>
          <a:lstStyle/>
          <a:p>
            <a:r>
              <a:rPr lang="en-GB" dirty="0"/>
              <a:t>Emotions and...?</a:t>
            </a:r>
          </a:p>
        </p:txBody>
      </p:sp>
      <p:pic>
        <p:nvPicPr>
          <p:cNvPr id="5" name="Picture 4" descr="American Bully (Everything You Need To Know) | by Vision 💎 | Medium">
            <a:extLst>
              <a:ext uri="{FF2B5EF4-FFF2-40B4-BE49-F238E27FC236}">
                <a16:creationId xmlns:a16="http://schemas.microsoft.com/office/drawing/2014/main" id="{D8C44F73-EFA3-5F4C-67CB-9E94165619AA}"/>
              </a:ext>
            </a:extLst>
          </p:cNvPr>
          <p:cNvPicPr>
            <a:picLocks noChangeAspect="1"/>
          </p:cNvPicPr>
          <p:nvPr/>
        </p:nvPicPr>
        <p:blipFill>
          <a:blip r:embed="rId2"/>
          <a:srcRect l="762" r="1618" b="-1"/>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B74ECDF9-A116-000B-7424-52F4CB248BBE}"/>
              </a:ext>
            </a:extLst>
          </p:cNvPr>
          <p:cNvSpPr>
            <a:spLocks noGrp="1"/>
          </p:cNvSpPr>
          <p:nvPr>
            <p:ph idx="1"/>
          </p:nvPr>
        </p:nvSpPr>
        <p:spPr>
          <a:xfrm>
            <a:off x="7320465" y="2194102"/>
            <a:ext cx="4140013" cy="3908586"/>
          </a:xfrm>
        </p:spPr>
        <p:txBody>
          <a:bodyPr vert="horz" lIns="91440" tIns="45720" rIns="91440" bIns="45720" rtlCol="0" anchor="t">
            <a:normAutofit/>
          </a:bodyPr>
          <a:lstStyle/>
          <a:p>
            <a:pPr marL="457200" indent="-457200"/>
            <a:r>
              <a:rPr lang="en-GB" sz="2000" dirty="0"/>
              <a:t>I </a:t>
            </a:r>
            <a:r>
              <a:rPr lang="en-GB" sz="2000" b="1" dirty="0">
                <a:solidFill>
                  <a:srgbClr val="C00000"/>
                </a:solidFill>
              </a:rPr>
              <a:t>perceive</a:t>
            </a:r>
            <a:r>
              <a:rPr lang="en-GB" sz="2000" dirty="0"/>
              <a:t> </a:t>
            </a:r>
            <a:r>
              <a:rPr lang="en-GB" sz="2000" i="1" dirty="0"/>
              <a:t>that</a:t>
            </a:r>
            <a:r>
              <a:rPr lang="en-GB" sz="2000" dirty="0"/>
              <a:t> a dangerous dog is chasing me;</a:t>
            </a:r>
          </a:p>
          <a:p>
            <a:pPr marL="457200" indent="-457200"/>
            <a:r>
              <a:rPr lang="en-GB" sz="2000" dirty="0"/>
              <a:t>I</a:t>
            </a:r>
            <a:r>
              <a:rPr lang="en-GB" sz="2000" b="1" dirty="0">
                <a:solidFill>
                  <a:srgbClr val="7030A0"/>
                </a:solidFill>
              </a:rPr>
              <a:t> feel</a:t>
            </a:r>
            <a:r>
              <a:rPr lang="en-GB" sz="2000" dirty="0"/>
              <a:t> afraid</a:t>
            </a:r>
          </a:p>
          <a:p>
            <a:pPr marL="457200" indent="-457200"/>
            <a:r>
              <a:rPr lang="en-GB" sz="2000" dirty="0"/>
              <a:t>I </a:t>
            </a:r>
            <a:r>
              <a:rPr lang="en-GB" sz="2000" b="1" dirty="0">
                <a:solidFill>
                  <a:schemeClr val="accent6">
                    <a:lumMod val="49000"/>
                  </a:schemeClr>
                </a:solidFill>
              </a:rPr>
              <a:t>want</a:t>
            </a:r>
            <a:r>
              <a:rPr lang="en-GB" sz="2000" dirty="0"/>
              <a:t> to escape/get ready to fight.</a:t>
            </a:r>
          </a:p>
        </p:txBody>
      </p:sp>
    </p:spTree>
    <p:extLst>
      <p:ext uri="{BB962C8B-B14F-4D97-AF65-F5344CB8AC3E}">
        <p14:creationId xmlns:p14="http://schemas.microsoft.com/office/powerpoint/2010/main" val="414148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006D2D-E9AD-C3E0-A341-E9053E1BA6B0}"/>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ow gossip became humanity's oldest viral trend">
            <a:extLst>
              <a:ext uri="{FF2B5EF4-FFF2-40B4-BE49-F238E27FC236}">
                <a16:creationId xmlns:a16="http://schemas.microsoft.com/office/drawing/2014/main" id="{5FB11F48-BDE9-1EC4-DC1D-C6721A74F82D}"/>
              </a:ext>
            </a:extLst>
          </p:cNvPr>
          <p:cNvPicPr>
            <a:picLocks noChangeAspect="1"/>
          </p:cNvPicPr>
          <p:nvPr/>
        </p:nvPicPr>
        <p:blipFill>
          <a:blip r:embed="rId2"/>
          <a:srcRect r="6237"/>
          <a:stretch>
            <a:fillRect/>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8791DB-956B-0BC8-2F00-6E97345E597B}"/>
              </a:ext>
            </a:extLst>
          </p:cNvPr>
          <p:cNvSpPr>
            <a:spLocks noGrp="1"/>
          </p:cNvSpPr>
          <p:nvPr>
            <p:ph type="title"/>
          </p:nvPr>
        </p:nvSpPr>
        <p:spPr>
          <a:xfrm>
            <a:off x="838200" y="365125"/>
            <a:ext cx="3822189" cy="1899912"/>
          </a:xfrm>
        </p:spPr>
        <p:txBody>
          <a:bodyPr>
            <a:normAutofit/>
          </a:bodyPr>
          <a:lstStyle/>
          <a:p>
            <a:r>
              <a:rPr lang="en-GB" sz="4000"/>
              <a:t>Emotions and...?</a:t>
            </a:r>
          </a:p>
        </p:txBody>
      </p:sp>
      <p:sp>
        <p:nvSpPr>
          <p:cNvPr id="3" name="Content Placeholder 2">
            <a:extLst>
              <a:ext uri="{FF2B5EF4-FFF2-40B4-BE49-F238E27FC236}">
                <a16:creationId xmlns:a16="http://schemas.microsoft.com/office/drawing/2014/main" id="{1ABF3D56-DAD7-3252-CAB2-14A48F040BB0}"/>
              </a:ext>
            </a:extLst>
          </p:cNvPr>
          <p:cNvSpPr>
            <a:spLocks noGrp="1"/>
          </p:cNvSpPr>
          <p:nvPr>
            <p:ph idx="1"/>
          </p:nvPr>
        </p:nvSpPr>
        <p:spPr>
          <a:xfrm>
            <a:off x="838200" y="2434201"/>
            <a:ext cx="3822189" cy="3742762"/>
          </a:xfrm>
        </p:spPr>
        <p:txBody>
          <a:bodyPr vert="horz" lIns="91440" tIns="45720" rIns="91440" bIns="45720" rtlCol="0" anchor="t">
            <a:normAutofit/>
          </a:bodyPr>
          <a:lstStyle/>
          <a:p>
            <a:pPr marL="457200" indent="-457200"/>
            <a:r>
              <a:rPr lang="en-GB" sz="2000" dirty="0"/>
              <a:t>I </a:t>
            </a:r>
            <a:r>
              <a:rPr lang="en-GB" sz="2000" b="1" dirty="0">
                <a:solidFill>
                  <a:schemeClr val="accent6">
                    <a:lumMod val="49000"/>
                  </a:schemeClr>
                </a:solidFill>
              </a:rPr>
              <a:t>believe</a:t>
            </a:r>
            <a:r>
              <a:rPr lang="en-GB" sz="2000" dirty="0"/>
              <a:t> that my colleague has been spreading false rumours about me;</a:t>
            </a:r>
          </a:p>
          <a:p>
            <a:pPr marL="457200" indent="-457200"/>
            <a:r>
              <a:rPr lang="en-GB" sz="2000" dirty="0"/>
              <a:t>I </a:t>
            </a:r>
            <a:r>
              <a:rPr lang="en-GB" sz="2000" b="1" dirty="0">
                <a:solidFill>
                  <a:srgbClr val="7030A0"/>
                </a:solidFill>
              </a:rPr>
              <a:t>feel</a:t>
            </a:r>
            <a:r>
              <a:rPr lang="en-GB" sz="2000" dirty="0"/>
              <a:t> angry;</a:t>
            </a:r>
          </a:p>
          <a:p>
            <a:pPr marL="457200" indent="-457200"/>
            <a:r>
              <a:rPr lang="en-GB" sz="2000" dirty="0"/>
              <a:t>I </a:t>
            </a:r>
            <a:r>
              <a:rPr lang="en-GB" sz="2000" b="1" dirty="0">
                <a:solidFill>
                  <a:srgbClr val="C00000"/>
                </a:solidFill>
              </a:rPr>
              <a:t>desire</a:t>
            </a:r>
            <a:r>
              <a:rPr lang="en-GB" sz="2000" dirty="0"/>
              <a:t> revenge/seek vindication</a:t>
            </a:r>
          </a:p>
          <a:p>
            <a:pPr marL="0" indent="0">
              <a:buNone/>
            </a:pPr>
            <a:r>
              <a:rPr lang="en-GB" sz="2000" dirty="0"/>
              <a:t>OR</a:t>
            </a:r>
          </a:p>
          <a:p>
            <a:pPr marL="457200" indent="-457200"/>
            <a:r>
              <a:rPr lang="en-GB" sz="2000" dirty="0"/>
              <a:t>I feel ashamed;</a:t>
            </a:r>
          </a:p>
          <a:p>
            <a:pPr marL="457200" indent="-457200"/>
            <a:r>
              <a:rPr lang="en-GB" sz="2000" dirty="0"/>
              <a:t>I try to avoid people;</a:t>
            </a:r>
          </a:p>
        </p:txBody>
      </p:sp>
    </p:spTree>
    <p:extLst>
      <p:ext uri="{BB962C8B-B14F-4D97-AF65-F5344CB8AC3E}">
        <p14:creationId xmlns:p14="http://schemas.microsoft.com/office/powerpoint/2010/main" val="965470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6FF7-C502-860F-B27E-12C2B88B5077}"/>
              </a:ext>
            </a:extLst>
          </p:cNvPr>
          <p:cNvSpPr>
            <a:spLocks noGrp="1"/>
          </p:cNvSpPr>
          <p:nvPr>
            <p:ph type="title"/>
          </p:nvPr>
        </p:nvSpPr>
        <p:spPr/>
        <p:txBody>
          <a:bodyPr/>
          <a:lstStyle/>
          <a:p>
            <a:r>
              <a:rPr lang="en-GB" dirty="0"/>
              <a:t>Defining emotion</a:t>
            </a:r>
          </a:p>
        </p:txBody>
      </p:sp>
      <p:sp>
        <p:nvSpPr>
          <p:cNvPr id="3" name="Content Placeholder 2">
            <a:extLst>
              <a:ext uri="{FF2B5EF4-FFF2-40B4-BE49-F238E27FC236}">
                <a16:creationId xmlns:a16="http://schemas.microsoft.com/office/drawing/2014/main" id="{BFA7776D-86D2-9859-41E9-63B46FD063BC}"/>
              </a:ext>
            </a:extLst>
          </p:cNvPr>
          <p:cNvSpPr>
            <a:spLocks noGrp="1"/>
          </p:cNvSpPr>
          <p:nvPr>
            <p:ph idx="1"/>
          </p:nvPr>
        </p:nvSpPr>
        <p:spPr/>
        <p:txBody>
          <a:bodyPr>
            <a:normAutofit fontScale="92500"/>
          </a:bodyPr>
          <a:lstStyle/>
          <a:p>
            <a:pPr marL="0" indent="0">
              <a:buNone/>
            </a:pPr>
            <a:r>
              <a:rPr lang="en-GB" dirty="0"/>
              <a:t>Three main approaches:</a:t>
            </a:r>
          </a:p>
          <a:p>
            <a:r>
              <a:rPr lang="en-GB" dirty="0"/>
              <a:t>Emotions as experiences</a:t>
            </a:r>
          </a:p>
          <a:p>
            <a:r>
              <a:rPr lang="en-GB" dirty="0"/>
              <a:t>Emotions as evaluations</a:t>
            </a:r>
          </a:p>
          <a:p>
            <a:r>
              <a:rPr lang="en-GB" dirty="0"/>
              <a:t>Emotions as motivations</a:t>
            </a:r>
          </a:p>
          <a:p>
            <a:pPr marL="0" indent="0">
              <a:buNone/>
            </a:pPr>
            <a:r>
              <a:rPr lang="en-GB" dirty="0"/>
              <a:t>‘The Feeling Tradition takes the way emotions feel to be their most essential characteristic, and defines emotions as distinctive conscious experiences. The Evaluative Tradition regards the way emotions construe the world as primary, and defines emotions as being (or involving) distinctive evaluations of the eliciting circumstances. The Motivational Tradition defines emotions as distinctive motivational states.’</a:t>
            </a:r>
          </a:p>
        </p:txBody>
      </p:sp>
    </p:spTree>
    <p:extLst>
      <p:ext uri="{BB962C8B-B14F-4D97-AF65-F5344CB8AC3E}">
        <p14:creationId xmlns:p14="http://schemas.microsoft.com/office/powerpoint/2010/main" val="1980588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12775-6620-0581-C508-E0F8A723BA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FAB8AF-69AF-577F-3526-D4B8AED131E7}"/>
              </a:ext>
            </a:extLst>
          </p:cNvPr>
          <p:cNvSpPr>
            <a:spLocks noGrp="1"/>
          </p:cNvSpPr>
          <p:nvPr>
            <p:ph type="title"/>
          </p:nvPr>
        </p:nvSpPr>
        <p:spPr/>
        <p:txBody>
          <a:bodyPr/>
          <a:lstStyle/>
          <a:p>
            <a:r>
              <a:rPr lang="en-GB" dirty="0"/>
              <a:t>Defining emotion</a:t>
            </a:r>
          </a:p>
        </p:txBody>
      </p:sp>
      <p:sp>
        <p:nvSpPr>
          <p:cNvPr id="3" name="Content Placeholder 2">
            <a:extLst>
              <a:ext uri="{FF2B5EF4-FFF2-40B4-BE49-F238E27FC236}">
                <a16:creationId xmlns:a16="http://schemas.microsoft.com/office/drawing/2014/main" id="{D1CDCE5D-EFF8-C276-220D-D35422C2C9DE}"/>
              </a:ext>
            </a:extLst>
          </p:cNvPr>
          <p:cNvSpPr>
            <a:spLocks noGrp="1"/>
          </p:cNvSpPr>
          <p:nvPr>
            <p:ph idx="1"/>
          </p:nvPr>
        </p:nvSpPr>
        <p:spPr/>
        <p:txBody>
          <a:bodyPr>
            <a:normAutofit fontScale="92500" lnSpcReduction="10000"/>
          </a:bodyPr>
          <a:lstStyle/>
          <a:p>
            <a:pPr marL="0" indent="0">
              <a:buNone/>
            </a:pPr>
            <a:r>
              <a:rPr lang="en-GB" dirty="0"/>
              <a:t>According to Scarantino, the explanatory challenges can be summarised like this:</a:t>
            </a:r>
          </a:p>
          <a:p>
            <a:r>
              <a:rPr lang="en-GB" i="1" dirty="0"/>
              <a:t>Differentiation</a:t>
            </a:r>
            <a:r>
              <a:rPr lang="en-GB" dirty="0"/>
              <a:t>: How are emotions different from one another, and from things that are not emotions?</a:t>
            </a:r>
          </a:p>
          <a:p>
            <a:r>
              <a:rPr lang="en-GB" i="1" dirty="0"/>
              <a:t>Motivation</a:t>
            </a:r>
            <a:r>
              <a:rPr lang="en-GB" dirty="0"/>
              <a:t>: Do emotions motivate </a:t>
            </a:r>
            <a:r>
              <a:rPr lang="en-GB" dirty="0" err="1"/>
              <a:t>behavior</a:t>
            </a:r>
            <a:r>
              <a:rPr lang="en-GB" dirty="0"/>
              <a:t>, and if so how?</a:t>
            </a:r>
          </a:p>
          <a:p>
            <a:r>
              <a:rPr lang="en-GB" i="1" dirty="0"/>
              <a:t>Intentionality</a:t>
            </a:r>
            <a:r>
              <a:rPr lang="en-GB" dirty="0"/>
              <a:t>: Do emotions have object-directedness, and if so can they be appropriate or inappropriate to their objects?</a:t>
            </a:r>
          </a:p>
          <a:p>
            <a:r>
              <a:rPr lang="en-GB" i="1" dirty="0"/>
              <a:t>Phenomenology</a:t>
            </a:r>
            <a:r>
              <a:rPr lang="en-GB" dirty="0"/>
              <a:t>: Do emotions always involve subjective experiences, and if so of what kind?</a:t>
            </a:r>
          </a:p>
          <a:p>
            <a:pPr marL="0" indent="0">
              <a:buNone/>
            </a:pPr>
            <a:r>
              <a:rPr lang="en-GB" dirty="0"/>
              <a:t>So it seems that there are a number of dimensions that must be taken into account in developing an understanding of what emotions are….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0706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inter warmer – How to make the perfect log fire – Toad Hall Cottages Blog">
            <a:extLst>
              <a:ext uri="{FF2B5EF4-FFF2-40B4-BE49-F238E27FC236}">
                <a16:creationId xmlns:a16="http://schemas.microsoft.com/office/drawing/2014/main" id="{28B88F54-7B86-8CC9-73F7-EA0E6756B68D}"/>
              </a:ext>
            </a:extLst>
          </p:cNvPr>
          <p:cNvPicPr>
            <a:picLocks noChangeAspect="1"/>
          </p:cNvPicPr>
          <p:nvPr/>
        </p:nvPicPr>
        <p:blipFill>
          <a:blip r:embed="rId2"/>
          <a:srcRect l="3025" r="21542" b="1"/>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E6A657-7A14-7FD9-DE14-4A5C476630B8}"/>
              </a:ext>
            </a:extLst>
          </p:cNvPr>
          <p:cNvSpPr>
            <a:spLocks noGrp="1"/>
          </p:cNvSpPr>
          <p:nvPr>
            <p:ph type="title"/>
          </p:nvPr>
        </p:nvSpPr>
        <p:spPr>
          <a:xfrm>
            <a:off x="7531610" y="365125"/>
            <a:ext cx="3822189" cy="1899912"/>
          </a:xfrm>
        </p:spPr>
        <p:txBody>
          <a:bodyPr>
            <a:normAutofit/>
          </a:bodyPr>
          <a:lstStyle/>
          <a:p>
            <a:r>
              <a:rPr lang="en-GB" sz="4000"/>
              <a:t>Dimensions of emotions</a:t>
            </a:r>
          </a:p>
        </p:txBody>
      </p:sp>
      <p:sp>
        <p:nvSpPr>
          <p:cNvPr id="3" name="Content Placeholder 2">
            <a:extLst>
              <a:ext uri="{FF2B5EF4-FFF2-40B4-BE49-F238E27FC236}">
                <a16:creationId xmlns:a16="http://schemas.microsoft.com/office/drawing/2014/main" id="{407EFB14-38A6-2BA7-63E9-BF46DBDB2DE1}"/>
              </a:ext>
            </a:extLst>
          </p:cNvPr>
          <p:cNvSpPr>
            <a:spLocks noGrp="1"/>
          </p:cNvSpPr>
          <p:nvPr>
            <p:ph idx="1"/>
          </p:nvPr>
        </p:nvSpPr>
        <p:spPr>
          <a:xfrm>
            <a:off x="7531610" y="2434201"/>
            <a:ext cx="3822189" cy="3742762"/>
          </a:xfrm>
        </p:spPr>
        <p:txBody>
          <a:bodyPr vert="horz" lIns="91440" tIns="45720" rIns="91440" bIns="45720" rtlCol="0" anchor="t">
            <a:normAutofit/>
          </a:bodyPr>
          <a:lstStyle/>
          <a:p>
            <a:pPr marL="0" indent="0">
              <a:buNone/>
            </a:pPr>
            <a:r>
              <a:rPr lang="en-GB" sz="2000" b="1" dirty="0"/>
              <a:t>The affective/experiential dimension:</a:t>
            </a:r>
            <a:endParaRPr lang="en-US" sz="2000" b="1" dirty="0"/>
          </a:p>
          <a:p>
            <a:pPr marL="457200" indent="-457200"/>
            <a:r>
              <a:rPr lang="en-GB" sz="2000" dirty="0"/>
              <a:t>emotions are felt; emotions are feelings.</a:t>
            </a:r>
          </a:p>
          <a:p>
            <a:pPr marL="0" indent="0">
              <a:buNone/>
            </a:pPr>
            <a:r>
              <a:rPr lang="en-GB" sz="2000" dirty="0"/>
              <a:t>BUT distinguishing emotions seems to involve more than identifying differences in feeling.</a:t>
            </a:r>
          </a:p>
          <a:p>
            <a:pPr marL="0" indent="0">
              <a:buNone/>
            </a:pPr>
            <a:r>
              <a:rPr lang="en-GB" sz="2000" dirty="0"/>
              <a:t>And are </a:t>
            </a:r>
            <a:r>
              <a:rPr lang="en-GB" sz="2000" i="1" dirty="0"/>
              <a:t>all</a:t>
            </a:r>
            <a:r>
              <a:rPr lang="en-GB" sz="2000" dirty="0"/>
              <a:t> emotions felt (and in the same way?); are all emotions conscious? (can anger, or guilt, or fear, be unconscious?)</a:t>
            </a:r>
            <a:endParaRPr lang="en-GB"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172782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EDC17C-D301-A218-0309-9C0A1FF6A7B1}"/>
              </a:ext>
            </a:extLst>
          </p:cNvPr>
          <p:cNvSpPr>
            <a:spLocks noGrp="1"/>
          </p:cNvSpPr>
          <p:nvPr>
            <p:ph type="title"/>
          </p:nvPr>
        </p:nvSpPr>
        <p:spPr>
          <a:xfrm>
            <a:off x="836679" y="723898"/>
            <a:ext cx="6002110" cy="1495425"/>
          </a:xfrm>
        </p:spPr>
        <p:txBody>
          <a:bodyPr>
            <a:normAutofit/>
          </a:bodyPr>
          <a:lstStyle/>
          <a:p>
            <a:r>
              <a:rPr lang="en-GB" sz="4000"/>
              <a:t>Dimensions of emotions</a:t>
            </a:r>
          </a:p>
        </p:txBody>
      </p:sp>
      <p:sp>
        <p:nvSpPr>
          <p:cNvPr id="3" name="Content Placeholder 2">
            <a:extLst>
              <a:ext uri="{FF2B5EF4-FFF2-40B4-BE49-F238E27FC236}">
                <a16:creationId xmlns:a16="http://schemas.microsoft.com/office/drawing/2014/main" id="{183991E3-1185-6C74-CD99-856ECD42A8F3}"/>
              </a:ext>
            </a:extLst>
          </p:cNvPr>
          <p:cNvSpPr>
            <a:spLocks noGrp="1"/>
          </p:cNvSpPr>
          <p:nvPr>
            <p:ph idx="1"/>
          </p:nvPr>
        </p:nvSpPr>
        <p:spPr>
          <a:xfrm>
            <a:off x="836680" y="2405067"/>
            <a:ext cx="6002110" cy="3729034"/>
          </a:xfrm>
        </p:spPr>
        <p:txBody>
          <a:bodyPr vert="horz" lIns="91440" tIns="45720" rIns="91440" bIns="45720" rtlCol="0" anchor="t">
            <a:normAutofit fontScale="85000" lnSpcReduction="20000"/>
          </a:bodyPr>
          <a:lstStyle/>
          <a:p>
            <a:pPr marL="0" indent="0">
              <a:buNone/>
            </a:pPr>
            <a:r>
              <a:rPr lang="en-GB" sz="2000" b="1" dirty="0"/>
              <a:t>The intentional/evaluative dimension</a:t>
            </a:r>
          </a:p>
          <a:p>
            <a:r>
              <a:rPr lang="en-GB" sz="2000" dirty="0"/>
              <a:t>Emotions are typically directed; they are about something;</a:t>
            </a:r>
          </a:p>
          <a:p>
            <a:r>
              <a:rPr lang="en-GB" sz="2000" dirty="0"/>
              <a:t>And the tend to involve evaluation of the intentional object.</a:t>
            </a:r>
          </a:p>
          <a:p>
            <a:r>
              <a:rPr lang="en-GB" sz="2000" dirty="0"/>
              <a:t>The object of an emotion often seems needed to </a:t>
            </a:r>
            <a:r>
              <a:rPr lang="en-GB" sz="2000" i="1" dirty="0"/>
              <a:t>explain</a:t>
            </a:r>
            <a:r>
              <a:rPr lang="en-GB" sz="2000" dirty="0"/>
              <a:t> emotion.... (the most natural question to ask: what are you angry about? what are you sad about?</a:t>
            </a:r>
          </a:p>
          <a:p>
            <a:r>
              <a:rPr lang="en-GB" sz="2000" dirty="0"/>
              <a:t>This is linked to our tendency to evaluate emotions (e.g. excessive or inappropriate anger; unwarranted shame, etc.).</a:t>
            </a:r>
          </a:p>
          <a:p>
            <a:pPr marL="0" indent="0">
              <a:buNone/>
            </a:pPr>
            <a:r>
              <a:rPr lang="en-GB" sz="2000" dirty="0"/>
              <a:t>But: emotions seem to arise in non-human animals, and very young children… without cognitive capacity for evaluative judgement.</a:t>
            </a:r>
          </a:p>
          <a:p>
            <a:pPr marL="0" indent="0">
              <a:buNone/>
            </a:pPr>
            <a:r>
              <a:rPr lang="en-GB" sz="2000" dirty="0"/>
              <a:t>And: which comes first (do we become angry because something is unfair; do we judge things as 'unfair' because of our anger?)</a:t>
            </a:r>
          </a:p>
        </p:txBody>
      </p:sp>
      <p:pic>
        <p:nvPicPr>
          <p:cNvPr id="4" name="Picture 3" descr="Rage">
            <a:extLst>
              <a:ext uri="{FF2B5EF4-FFF2-40B4-BE49-F238E27FC236}">
                <a16:creationId xmlns:a16="http://schemas.microsoft.com/office/drawing/2014/main" id="{03DA55FF-AF2B-4234-DCF8-BC1DF2E00B07}"/>
              </a:ext>
            </a:extLst>
          </p:cNvPr>
          <p:cNvPicPr>
            <a:picLocks noChangeAspect="1"/>
          </p:cNvPicPr>
          <p:nvPr/>
        </p:nvPicPr>
        <p:blipFill>
          <a:blip r:embed="rId2"/>
          <a:srcRect t="3531" r="1" b="2032"/>
          <a:stretch>
            <a:fillRect/>
          </a:stretch>
        </p:blipFill>
        <p:spPr>
          <a:xfrm>
            <a:off x="7199440" y="10"/>
            <a:ext cx="4992560" cy="6857990"/>
          </a:xfrm>
          <a:prstGeom prst="rect">
            <a:avLst/>
          </a:prstGeom>
          <a:effectLst/>
        </p:spPr>
      </p:pic>
    </p:spTree>
    <p:extLst>
      <p:ext uri="{BB962C8B-B14F-4D97-AF65-F5344CB8AC3E}">
        <p14:creationId xmlns:p14="http://schemas.microsoft.com/office/powerpoint/2010/main" val="380240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5177A376361E4097C7A579BA2D6EB3" ma:contentTypeVersion="15" ma:contentTypeDescription="Create a new document." ma:contentTypeScope="" ma:versionID="c12b54ed528b7ff57e699cbd7331c256">
  <xsd:schema xmlns:xsd="http://www.w3.org/2001/XMLSchema" xmlns:xs="http://www.w3.org/2001/XMLSchema" xmlns:p="http://schemas.microsoft.com/office/2006/metadata/properties" xmlns:ns2="91f26f25-1717-4b86-a1b4-8d7140b77ed9" xmlns:ns3="c8e8acce-9069-4d32-802f-c81c2b98ca36" targetNamespace="http://schemas.microsoft.com/office/2006/metadata/properties" ma:root="true" ma:fieldsID="f5f2ccbaec99789ed4e5b7efa8c44f7d" ns2:_="" ns3:_="">
    <xsd:import namespace="91f26f25-1717-4b86-a1b4-8d7140b77ed9"/>
    <xsd:import namespace="c8e8acce-9069-4d32-802f-c81c2b98ca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26f25-1717-4b86-a1b4-8d7140b77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e797dd-a372-4630-b35c-17781ee6705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8acce-9069-4d32-802f-c81c2b98ca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283d9e-c408-46fb-a1b8-65ee7e6218c4}" ma:internalName="TaxCatchAll" ma:showField="CatchAllData" ma:web="c8e8acce-9069-4d32-802f-c81c2b98ca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1f26f25-1717-4b86-a1b4-8d7140b77ed9">
      <Terms xmlns="http://schemas.microsoft.com/office/infopath/2007/PartnerControls"/>
    </lcf76f155ced4ddcb4097134ff3c332f>
    <TaxCatchAll xmlns="c8e8acce-9069-4d32-802f-c81c2b98ca36" xsi:nil="true"/>
  </documentManagement>
</p:properties>
</file>

<file path=customXml/itemProps1.xml><?xml version="1.0" encoding="utf-8"?>
<ds:datastoreItem xmlns:ds="http://schemas.openxmlformats.org/officeDocument/2006/customXml" ds:itemID="{CE1C137D-5099-46A7-9E1E-DDCE1FF1EE00}">
  <ds:schemaRefs>
    <ds:schemaRef ds:uri="http://schemas.microsoft.com/sharepoint/v3/contenttype/forms"/>
  </ds:schemaRefs>
</ds:datastoreItem>
</file>

<file path=customXml/itemProps2.xml><?xml version="1.0" encoding="utf-8"?>
<ds:datastoreItem xmlns:ds="http://schemas.openxmlformats.org/officeDocument/2006/customXml" ds:itemID="{7889B3EA-3588-465C-81B4-61E2EB00FABB}"/>
</file>

<file path=customXml/itemProps3.xml><?xml version="1.0" encoding="utf-8"?>
<ds:datastoreItem xmlns:ds="http://schemas.openxmlformats.org/officeDocument/2006/customXml" ds:itemID="{B07A0FFB-991C-42EA-9AA2-4506C002A4BE}">
  <ds:schemaRefs>
    <ds:schemaRef ds:uri="http://schemas.microsoft.com/office/2006/metadata/properties"/>
    <ds:schemaRef ds:uri="http://schemas.microsoft.com/office/infopath/2007/PartnerControls"/>
    <ds:schemaRef ds:uri="91f26f25-1717-4b86-a1b4-8d7140b77ed9"/>
    <ds:schemaRef ds:uri="c8e8acce-9069-4d32-802f-c81c2b98ca36"/>
  </ds:schemaRefs>
</ds:datastoreItem>
</file>

<file path=docProps/app.xml><?xml version="1.0" encoding="utf-8"?>
<Properties xmlns="http://schemas.openxmlformats.org/officeDocument/2006/extended-properties" xmlns:vt="http://schemas.openxmlformats.org/officeDocument/2006/docPropsVTypes">
  <Template>office theme</Template>
  <TotalTime>126</TotalTime>
  <Words>927</Words>
  <Application>Microsoft Office PowerPoint</Application>
  <PresentationFormat>Widescreen</PresentationFormat>
  <Paragraphs>92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Arial,Sans-Serif</vt:lpstr>
      <vt:lpstr>office theme</vt:lpstr>
      <vt:lpstr>Emotions and Moral Life</vt:lpstr>
      <vt:lpstr>What counts as an emotion?</vt:lpstr>
      <vt:lpstr>Emotions and...?</vt:lpstr>
      <vt:lpstr>Emotions and...?</vt:lpstr>
      <vt:lpstr>Emotions and...?</vt:lpstr>
      <vt:lpstr>Defining emotion</vt:lpstr>
      <vt:lpstr>Defining emotion</vt:lpstr>
      <vt:lpstr>Dimensions of emotions</vt:lpstr>
      <vt:lpstr>Dimensions of emotions</vt:lpstr>
      <vt:lpstr>Dimensions of emotions</vt:lpstr>
      <vt:lpstr>Dimensions of emotions</vt:lpstr>
      <vt:lpstr>Dimensions of emotions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Jesson</dc:creator>
  <cp:lastModifiedBy>Dr Stuart Jesson</cp:lastModifiedBy>
  <cp:revision>316</cp:revision>
  <dcterms:created xsi:type="dcterms:W3CDTF">2013-07-15T20:26:40Z</dcterms:created>
  <dcterms:modified xsi:type="dcterms:W3CDTF">2026-01-14T10:44:14Z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0x010100745177A376361E4097C7A579BA2D6EB3</vt:lpwstr>
  </property>
  <property fmtid="{D5CDD505-2E9C-101B-9397-08002B2CF9AE}" pid="3" name="MediaServiceImageTags">
    <vt:lpwstr/>
  </property>
</Properties>
</file>