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72" r:id="rId5"/>
  </p:sldMasterIdLst>
  <p:sldIdLst>
    <p:sldId id="256" r:id="rId6"/>
    <p:sldId id="312" r:id="rId7"/>
    <p:sldId id="313" r:id="rId8"/>
    <p:sldId id="308" r:id="rId9"/>
    <p:sldId id="263" r:id="rId10"/>
    <p:sldId id="264" r:id="rId11"/>
    <p:sldId id="272" r:id="rId12"/>
    <p:sldId id="273" r:id="rId13"/>
    <p:sldId id="274" r:id="rId14"/>
    <p:sldId id="271" r:id="rId15"/>
    <p:sldId id="309" r:id="rId16"/>
    <p:sldId id="311" r:id="rId17"/>
    <p:sldId id="270"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92E7503-F50B-984D-0A76-2DA5D0685C0B}" v="140" dt="2026-01-28T12:10:39.489"/>
    <p1510:client id="{E1E82E4B-CE72-F1D9-C962-741062C45B12}" v="166" dt="2026-01-27T22:40:50.29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9" autoAdjust="0"/>
    <p:restoredTop sz="94660"/>
  </p:normalViewPr>
  <p:slideViewPr>
    <p:cSldViewPr snapToGrid="0">
      <p:cViewPr varScale="1">
        <p:scale>
          <a:sx n="101" d="100"/>
          <a:sy n="101" d="100"/>
        </p:scale>
        <p:origin x="85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10.xml"/><Relationship Id="rId23" Type="http://schemas.microsoft.com/office/2016/11/relationships/changesInfo" Target="changesInfos/changesInfo1.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r Stuart Jesson" userId="S::sjesson@jesuit.org.uk::7a6cdab2-0b91-456f-b32b-829a06cc1939" providerId="AD" clId="Web-{E1E82E4B-CE72-F1D9-C962-741062C45B12}"/>
    <pc:docChg chg="addSld delSld modSld sldOrd">
      <pc:chgData name="Dr Stuart Jesson" userId="S::sjesson@jesuit.org.uk::7a6cdab2-0b91-456f-b32b-829a06cc1939" providerId="AD" clId="Web-{E1E82E4B-CE72-F1D9-C962-741062C45B12}" dt="2026-01-27T22:40:50.292" v="154"/>
      <pc:docMkLst>
        <pc:docMk/>
      </pc:docMkLst>
      <pc:sldChg chg="addSp delSp modSp add del ord addAnim">
        <pc:chgData name="Dr Stuart Jesson" userId="S::sjesson@jesuit.org.uk::7a6cdab2-0b91-456f-b32b-829a06cc1939" providerId="AD" clId="Web-{E1E82E4B-CE72-F1D9-C962-741062C45B12}" dt="2026-01-27T22:38:16.740" v="153" actId="14100"/>
        <pc:sldMkLst>
          <pc:docMk/>
          <pc:sldMk cId="2118905717" sldId="263"/>
        </pc:sldMkLst>
        <pc:spChg chg="mod">
          <ac:chgData name="Dr Stuart Jesson" userId="S::sjesson@jesuit.org.uk::7a6cdab2-0b91-456f-b32b-829a06cc1939" providerId="AD" clId="Web-{E1E82E4B-CE72-F1D9-C962-741062C45B12}" dt="2026-01-27T22:34:15.056" v="115" actId="20577"/>
          <ac:spMkLst>
            <pc:docMk/>
            <pc:sldMk cId="2118905717" sldId="263"/>
            <ac:spMk id="2" creationId="{2BF1993D-6D67-4A17-AF8D-2A17BA16D5EC}"/>
          </ac:spMkLst>
        </pc:spChg>
        <pc:spChg chg="add mod">
          <ac:chgData name="Dr Stuart Jesson" userId="S::sjesson@jesuit.org.uk::7a6cdab2-0b91-456f-b32b-829a06cc1939" providerId="AD" clId="Web-{E1E82E4B-CE72-F1D9-C962-741062C45B12}" dt="2026-01-27T22:37:05.018" v="143" actId="1076"/>
          <ac:spMkLst>
            <pc:docMk/>
            <pc:sldMk cId="2118905717" sldId="263"/>
            <ac:spMk id="4" creationId="{40A75AEC-8488-99EF-D42C-8F11BB2E9712}"/>
          </ac:spMkLst>
        </pc:spChg>
        <pc:spChg chg="mod">
          <ac:chgData name="Dr Stuart Jesson" userId="S::sjesson@jesuit.org.uk::7a6cdab2-0b91-456f-b32b-829a06cc1939" providerId="AD" clId="Web-{E1E82E4B-CE72-F1D9-C962-741062C45B12}" dt="2026-01-27T22:29:28.632" v="63" actId="14100"/>
          <ac:spMkLst>
            <pc:docMk/>
            <pc:sldMk cId="2118905717" sldId="263"/>
            <ac:spMk id="5" creationId="{49F8A6E3-F403-42EF-B343-C4E2EE346210}"/>
          </ac:spMkLst>
        </pc:spChg>
        <pc:cxnChg chg="add del">
          <ac:chgData name="Dr Stuart Jesson" userId="S::sjesson@jesuit.org.uk::7a6cdab2-0b91-456f-b32b-829a06cc1939" providerId="AD" clId="Web-{E1E82E4B-CE72-F1D9-C962-741062C45B12}" dt="2026-01-27T22:37:40.519" v="145"/>
          <ac:cxnSpMkLst>
            <pc:docMk/>
            <pc:sldMk cId="2118905717" sldId="263"/>
            <ac:cxnSpMk id="7" creationId="{A7425E6F-DD98-9552-811E-72E611CDE0CD}"/>
          </ac:cxnSpMkLst>
        </pc:cxnChg>
        <pc:cxnChg chg="add mod">
          <ac:chgData name="Dr Stuart Jesson" userId="S::sjesson@jesuit.org.uk::7a6cdab2-0b91-456f-b32b-829a06cc1939" providerId="AD" clId="Web-{E1E82E4B-CE72-F1D9-C962-741062C45B12}" dt="2026-01-27T22:38:02.239" v="148" actId="14100"/>
          <ac:cxnSpMkLst>
            <pc:docMk/>
            <pc:sldMk cId="2118905717" sldId="263"/>
            <ac:cxnSpMk id="11" creationId="{DC238764-0B52-8585-B8D8-0D85F2303E33}"/>
          </ac:cxnSpMkLst>
        </pc:cxnChg>
        <pc:cxnChg chg="add mod">
          <ac:chgData name="Dr Stuart Jesson" userId="S::sjesson@jesuit.org.uk::7a6cdab2-0b91-456f-b32b-829a06cc1939" providerId="AD" clId="Web-{E1E82E4B-CE72-F1D9-C962-741062C45B12}" dt="2026-01-27T22:38:16.740" v="153" actId="14100"/>
          <ac:cxnSpMkLst>
            <pc:docMk/>
            <pc:sldMk cId="2118905717" sldId="263"/>
            <ac:cxnSpMk id="21" creationId="{C67FA9C0-A07C-8EC0-F6F2-1A26D580291D}"/>
          </ac:cxnSpMkLst>
        </pc:cxnChg>
      </pc:sldChg>
      <pc:sldChg chg="add del ord">
        <pc:chgData name="Dr Stuart Jesson" userId="S::sjesson@jesuit.org.uk::7a6cdab2-0b91-456f-b32b-829a06cc1939" providerId="AD" clId="Web-{E1E82E4B-CE72-F1D9-C962-741062C45B12}" dt="2026-01-27T22:35:35.590" v="121"/>
        <pc:sldMkLst>
          <pc:docMk/>
          <pc:sldMk cId="2024125484" sldId="264"/>
        </pc:sldMkLst>
      </pc:sldChg>
      <pc:sldChg chg="add del">
        <pc:chgData name="Dr Stuart Jesson" userId="S::sjesson@jesuit.org.uk::7a6cdab2-0b91-456f-b32b-829a06cc1939" providerId="AD" clId="Web-{E1E82E4B-CE72-F1D9-C962-741062C45B12}" dt="2026-01-27T22:40:50.292" v="154"/>
        <pc:sldMkLst>
          <pc:docMk/>
          <pc:sldMk cId="615176852" sldId="266"/>
        </pc:sldMkLst>
      </pc:sldChg>
      <pc:sldChg chg="add del ord">
        <pc:chgData name="Dr Stuart Jesson" userId="S::sjesson@jesuit.org.uk::7a6cdab2-0b91-456f-b32b-829a06cc1939" providerId="AD" clId="Web-{E1E82E4B-CE72-F1D9-C962-741062C45B12}" dt="2026-01-27T22:35:35.590" v="117"/>
        <pc:sldMkLst>
          <pc:docMk/>
          <pc:sldMk cId="3912077296" sldId="271"/>
        </pc:sldMkLst>
      </pc:sldChg>
      <pc:sldChg chg="modSp add del ord">
        <pc:chgData name="Dr Stuart Jesson" userId="S::sjesson@jesuit.org.uk::7a6cdab2-0b91-456f-b32b-829a06cc1939" providerId="AD" clId="Web-{E1E82E4B-CE72-F1D9-C962-741062C45B12}" dt="2026-01-27T22:36:04.577" v="122" actId="20577"/>
        <pc:sldMkLst>
          <pc:docMk/>
          <pc:sldMk cId="1379339482" sldId="272"/>
        </pc:sldMkLst>
        <pc:spChg chg="mod">
          <ac:chgData name="Dr Stuart Jesson" userId="S::sjesson@jesuit.org.uk::7a6cdab2-0b91-456f-b32b-829a06cc1939" providerId="AD" clId="Web-{E1E82E4B-CE72-F1D9-C962-741062C45B12}" dt="2026-01-27T22:36:04.577" v="122" actId="20577"/>
          <ac:spMkLst>
            <pc:docMk/>
            <pc:sldMk cId="1379339482" sldId="272"/>
            <ac:spMk id="2" creationId="{2BF1993D-6D67-4A17-AF8D-2A17BA16D5EC}"/>
          </ac:spMkLst>
        </pc:spChg>
        <pc:spChg chg="mod">
          <ac:chgData name="Dr Stuart Jesson" userId="S::sjesson@jesuit.org.uk::7a6cdab2-0b91-456f-b32b-829a06cc1939" providerId="AD" clId="Web-{E1E82E4B-CE72-F1D9-C962-741062C45B12}" dt="2026-01-27T22:35:07.698" v="116" actId="14100"/>
          <ac:spMkLst>
            <pc:docMk/>
            <pc:sldMk cId="1379339482" sldId="272"/>
            <ac:spMk id="5" creationId="{49F8A6E3-F403-42EF-B343-C4E2EE346210}"/>
          </ac:spMkLst>
        </pc:spChg>
      </pc:sldChg>
      <pc:sldChg chg="add del ord">
        <pc:chgData name="Dr Stuart Jesson" userId="S::sjesson@jesuit.org.uk::7a6cdab2-0b91-456f-b32b-829a06cc1939" providerId="AD" clId="Web-{E1E82E4B-CE72-F1D9-C962-741062C45B12}" dt="2026-01-27T22:35:35.590" v="119"/>
        <pc:sldMkLst>
          <pc:docMk/>
          <pc:sldMk cId="3698851942" sldId="273"/>
        </pc:sldMkLst>
      </pc:sldChg>
      <pc:sldChg chg="add del ord">
        <pc:chgData name="Dr Stuart Jesson" userId="S::sjesson@jesuit.org.uk::7a6cdab2-0b91-456f-b32b-829a06cc1939" providerId="AD" clId="Web-{E1E82E4B-CE72-F1D9-C962-741062C45B12}" dt="2026-01-27T22:35:35.590" v="118"/>
        <pc:sldMkLst>
          <pc:docMk/>
          <pc:sldMk cId="2356459454" sldId="274"/>
        </pc:sldMkLst>
      </pc:sldChg>
      <pc:sldChg chg="del">
        <pc:chgData name="Dr Stuart Jesson" userId="S::sjesson@jesuit.org.uk::7a6cdab2-0b91-456f-b32b-829a06cc1939" providerId="AD" clId="Web-{E1E82E4B-CE72-F1D9-C962-741062C45B12}" dt="2026-01-27T22:24:46.315" v="31"/>
        <pc:sldMkLst>
          <pc:docMk/>
          <pc:sldMk cId="2047378729" sldId="290"/>
        </pc:sldMkLst>
      </pc:sldChg>
      <pc:sldChg chg="addSp modSp add del mod setBg">
        <pc:chgData name="Dr Stuart Jesson" userId="S::sjesson@jesuit.org.uk::7a6cdab2-0b91-456f-b32b-829a06cc1939" providerId="AD" clId="Web-{E1E82E4B-CE72-F1D9-C962-741062C45B12}" dt="2026-01-27T22:33:33.415" v="111"/>
        <pc:sldMkLst>
          <pc:docMk/>
          <pc:sldMk cId="1898782181" sldId="308"/>
        </pc:sldMkLst>
        <pc:spChg chg="mod">
          <ac:chgData name="Dr Stuart Jesson" userId="S::sjesson@jesuit.org.uk::7a6cdab2-0b91-456f-b32b-829a06cc1939" providerId="AD" clId="Web-{E1E82E4B-CE72-F1D9-C962-741062C45B12}" dt="2026-01-27T22:33:33.415" v="111"/>
          <ac:spMkLst>
            <pc:docMk/>
            <pc:sldMk cId="1898782181" sldId="308"/>
            <ac:spMk id="2" creationId="{B56CD2B9-62BF-424D-AE22-B3D6651BB184}"/>
          </ac:spMkLst>
        </pc:spChg>
        <pc:spChg chg="mod">
          <ac:chgData name="Dr Stuart Jesson" userId="S::sjesson@jesuit.org.uk::7a6cdab2-0b91-456f-b32b-829a06cc1939" providerId="AD" clId="Web-{E1E82E4B-CE72-F1D9-C962-741062C45B12}" dt="2026-01-27T22:33:33.415" v="111"/>
          <ac:spMkLst>
            <pc:docMk/>
            <pc:sldMk cId="1898782181" sldId="308"/>
            <ac:spMk id="3" creationId="{03F10754-C132-4939-A8A7-9643071507B5}"/>
          </ac:spMkLst>
        </pc:spChg>
        <pc:spChg chg="add mod">
          <ac:chgData name="Dr Stuart Jesson" userId="S::sjesson@jesuit.org.uk::7a6cdab2-0b91-456f-b32b-829a06cc1939" providerId="AD" clId="Web-{E1E82E4B-CE72-F1D9-C962-741062C45B12}" dt="2026-01-27T22:33:33.415" v="111"/>
          <ac:spMkLst>
            <pc:docMk/>
            <pc:sldMk cId="1898782181" sldId="308"/>
            <ac:spMk id="5" creationId="{2DBD1206-F82D-3B14-C8F9-084979E48721}"/>
          </ac:spMkLst>
        </pc:spChg>
        <pc:grpChg chg="add">
          <ac:chgData name="Dr Stuart Jesson" userId="S::sjesson@jesuit.org.uk::7a6cdab2-0b91-456f-b32b-829a06cc1939" providerId="AD" clId="Web-{E1E82E4B-CE72-F1D9-C962-741062C45B12}" dt="2026-01-27T22:33:33.415" v="111"/>
          <ac:grpSpMkLst>
            <pc:docMk/>
            <pc:sldMk cId="1898782181" sldId="308"/>
            <ac:grpSpMk id="10" creationId="{8CE57D37-C2D0-066B-1AE3-6F4244344F27}"/>
          </ac:grpSpMkLst>
        </pc:grpChg>
        <pc:picChg chg="add mod">
          <ac:chgData name="Dr Stuart Jesson" userId="S::sjesson@jesuit.org.uk::7a6cdab2-0b91-456f-b32b-829a06cc1939" providerId="AD" clId="Web-{E1E82E4B-CE72-F1D9-C962-741062C45B12}" dt="2026-01-27T22:33:33.415" v="111"/>
          <ac:picMkLst>
            <pc:docMk/>
            <pc:sldMk cId="1898782181" sldId="308"/>
            <ac:picMk id="4" creationId="{E330F9AE-ABFF-F248-B8DF-B1A7C33AAF93}"/>
          </ac:picMkLst>
        </pc:picChg>
      </pc:sldChg>
      <pc:sldChg chg="addSp modSp add del">
        <pc:chgData name="Dr Stuart Jesson" userId="S::sjesson@jesuit.org.uk::7a6cdab2-0b91-456f-b32b-829a06cc1939" providerId="AD" clId="Web-{E1E82E4B-CE72-F1D9-C962-741062C45B12}" dt="2026-01-27T22:29:00.522" v="57"/>
        <pc:sldMkLst>
          <pc:docMk/>
          <pc:sldMk cId="460214391" sldId="309"/>
        </pc:sldMkLst>
        <pc:spChg chg="mod">
          <ac:chgData name="Dr Stuart Jesson" userId="S::sjesson@jesuit.org.uk::7a6cdab2-0b91-456f-b32b-829a06cc1939" providerId="AD" clId="Web-{E1E82E4B-CE72-F1D9-C962-741062C45B12}" dt="2026-01-27T22:29:00.522" v="57"/>
          <ac:spMkLst>
            <pc:docMk/>
            <pc:sldMk cId="460214391" sldId="309"/>
            <ac:spMk id="2" creationId="{448FCC4D-2887-4194-AE02-0705C234A223}"/>
          </ac:spMkLst>
        </pc:spChg>
        <pc:spChg chg="mod">
          <ac:chgData name="Dr Stuart Jesson" userId="S::sjesson@jesuit.org.uk::7a6cdab2-0b91-456f-b32b-829a06cc1939" providerId="AD" clId="Web-{E1E82E4B-CE72-F1D9-C962-741062C45B12}" dt="2026-01-27T22:29:00.522" v="57"/>
          <ac:spMkLst>
            <pc:docMk/>
            <pc:sldMk cId="460214391" sldId="309"/>
            <ac:spMk id="3" creationId="{F509E9E0-5F57-4949-91C5-894FD548D947}"/>
          </ac:spMkLst>
        </pc:spChg>
        <pc:spChg chg="mod">
          <ac:chgData name="Dr Stuart Jesson" userId="S::sjesson@jesuit.org.uk::7a6cdab2-0b91-456f-b32b-829a06cc1939" providerId="AD" clId="Web-{E1E82E4B-CE72-F1D9-C962-741062C45B12}" dt="2026-01-27T22:29:00.522" v="57"/>
          <ac:spMkLst>
            <pc:docMk/>
            <pc:sldMk cId="460214391" sldId="309"/>
            <ac:spMk id="6" creationId="{1F48B0F2-9832-4EF5-9DA7-12D4BC5D0FC9}"/>
          </ac:spMkLst>
        </pc:spChg>
        <pc:spChg chg="add">
          <ac:chgData name="Dr Stuart Jesson" userId="S::sjesson@jesuit.org.uk::7a6cdab2-0b91-456f-b32b-829a06cc1939" providerId="AD" clId="Web-{E1E82E4B-CE72-F1D9-C962-741062C45B12}" dt="2026-01-27T22:29:00.522" v="57"/>
          <ac:spMkLst>
            <pc:docMk/>
            <pc:sldMk cId="460214391" sldId="309"/>
            <ac:spMk id="11" creationId="{362810D9-2C5A-477D-949C-C191895477F3}"/>
          </ac:spMkLst>
        </pc:spChg>
        <pc:spChg chg="add">
          <ac:chgData name="Dr Stuart Jesson" userId="S::sjesson@jesuit.org.uk::7a6cdab2-0b91-456f-b32b-829a06cc1939" providerId="AD" clId="Web-{E1E82E4B-CE72-F1D9-C962-741062C45B12}" dt="2026-01-27T22:29:00.522" v="57"/>
          <ac:spMkLst>
            <pc:docMk/>
            <pc:sldMk cId="460214391" sldId="309"/>
            <ac:spMk id="13" creationId="{081E4A58-353D-44AE-B2FC-2A74E2E400F7}"/>
          </ac:spMkLst>
        </pc:spChg>
        <pc:picChg chg="mod">
          <ac:chgData name="Dr Stuart Jesson" userId="S::sjesson@jesuit.org.uk::7a6cdab2-0b91-456f-b32b-829a06cc1939" providerId="AD" clId="Web-{E1E82E4B-CE72-F1D9-C962-741062C45B12}" dt="2026-01-27T22:29:00.522" v="57"/>
          <ac:picMkLst>
            <pc:docMk/>
            <pc:sldMk cId="460214391" sldId="309"/>
            <ac:picMk id="5" creationId="{BC0AA123-576A-4013-9C21-07B4750FCAB7}"/>
          </ac:picMkLst>
        </pc:picChg>
      </pc:sldChg>
      <pc:sldChg chg="addSp modSp add del mod setClrOvrMap">
        <pc:chgData name="Dr Stuart Jesson" userId="S::sjesson@jesuit.org.uk::7a6cdab2-0b91-456f-b32b-829a06cc1939" providerId="AD" clId="Web-{E1E82E4B-CE72-F1D9-C962-741062C45B12}" dt="2026-01-27T22:29:07.319" v="58"/>
        <pc:sldMkLst>
          <pc:docMk/>
          <pc:sldMk cId="826355626" sldId="311"/>
        </pc:sldMkLst>
        <pc:spChg chg="mod">
          <ac:chgData name="Dr Stuart Jesson" userId="S::sjesson@jesuit.org.uk::7a6cdab2-0b91-456f-b32b-829a06cc1939" providerId="AD" clId="Web-{E1E82E4B-CE72-F1D9-C962-741062C45B12}" dt="2026-01-27T22:29:07.319" v="58"/>
          <ac:spMkLst>
            <pc:docMk/>
            <pc:sldMk cId="826355626" sldId="311"/>
            <ac:spMk id="2" creationId="{448FCC4D-2887-4194-AE02-0705C234A223}"/>
          </ac:spMkLst>
        </pc:spChg>
        <pc:spChg chg="mod">
          <ac:chgData name="Dr Stuart Jesson" userId="S::sjesson@jesuit.org.uk::7a6cdab2-0b91-456f-b32b-829a06cc1939" providerId="AD" clId="Web-{E1E82E4B-CE72-F1D9-C962-741062C45B12}" dt="2026-01-27T22:29:07.319" v="58"/>
          <ac:spMkLst>
            <pc:docMk/>
            <pc:sldMk cId="826355626" sldId="311"/>
            <ac:spMk id="3" creationId="{F509E9E0-5F57-4949-91C5-894FD548D947}"/>
          </ac:spMkLst>
        </pc:spChg>
        <pc:spChg chg="mod">
          <ac:chgData name="Dr Stuart Jesson" userId="S::sjesson@jesuit.org.uk::7a6cdab2-0b91-456f-b32b-829a06cc1939" providerId="AD" clId="Web-{E1E82E4B-CE72-F1D9-C962-741062C45B12}" dt="2026-01-27T22:29:07.319" v="58"/>
          <ac:spMkLst>
            <pc:docMk/>
            <pc:sldMk cId="826355626" sldId="311"/>
            <ac:spMk id="6" creationId="{1F48B0F2-9832-4EF5-9DA7-12D4BC5D0FC9}"/>
          </ac:spMkLst>
        </pc:spChg>
        <pc:spChg chg="add">
          <ac:chgData name="Dr Stuart Jesson" userId="S::sjesson@jesuit.org.uk::7a6cdab2-0b91-456f-b32b-829a06cc1939" providerId="AD" clId="Web-{E1E82E4B-CE72-F1D9-C962-741062C45B12}" dt="2026-01-27T22:29:07.319" v="58"/>
          <ac:spMkLst>
            <pc:docMk/>
            <pc:sldMk cId="826355626" sldId="311"/>
            <ac:spMk id="11" creationId="{9228552E-C8B1-4A80-8448-0787CE0FC704}"/>
          </ac:spMkLst>
        </pc:spChg>
        <pc:picChg chg="mod">
          <ac:chgData name="Dr Stuart Jesson" userId="S::sjesson@jesuit.org.uk::7a6cdab2-0b91-456f-b32b-829a06cc1939" providerId="AD" clId="Web-{E1E82E4B-CE72-F1D9-C962-741062C45B12}" dt="2026-01-27T22:29:07.319" v="58"/>
          <ac:picMkLst>
            <pc:docMk/>
            <pc:sldMk cId="826355626" sldId="311"/>
            <ac:picMk id="5" creationId="{BC0AA123-576A-4013-9C21-07B4750FCAB7}"/>
          </ac:picMkLst>
        </pc:picChg>
      </pc:sldChg>
      <pc:sldChg chg="modSp new addAnim">
        <pc:chgData name="Dr Stuart Jesson" userId="S::sjesson@jesuit.org.uk::7a6cdab2-0b91-456f-b32b-829a06cc1939" providerId="AD" clId="Web-{E1E82E4B-CE72-F1D9-C962-741062C45B12}" dt="2026-01-27T22:32:03.258" v="92" actId="20577"/>
        <pc:sldMkLst>
          <pc:docMk/>
          <pc:sldMk cId="1264330131" sldId="312"/>
        </pc:sldMkLst>
        <pc:spChg chg="mod">
          <ac:chgData name="Dr Stuart Jesson" userId="S::sjesson@jesuit.org.uk::7a6cdab2-0b91-456f-b32b-829a06cc1939" providerId="AD" clId="Web-{E1E82E4B-CE72-F1D9-C962-741062C45B12}" dt="2026-01-27T22:29:50.007" v="68" actId="20577"/>
          <ac:spMkLst>
            <pc:docMk/>
            <pc:sldMk cId="1264330131" sldId="312"/>
            <ac:spMk id="2" creationId="{4621E434-D6C9-EE36-8452-22C881EF3511}"/>
          </ac:spMkLst>
        </pc:spChg>
        <pc:spChg chg="mod">
          <ac:chgData name="Dr Stuart Jesson" userId="S::sjesson@jesuit.org.uk::7a6cdab2-0b91-456f-b32b-829a06cc1939" providerId="AD" clId="Web-{E1E82E4B-CE72-F1D9-C962-741062C45B12}" dt="2026-01-27T22:32:03.258" v="92" actId="20577"/>
          <ac:spMkLst>
            <pc:docMk/>
            <pc:sldMk cId="1264330131" sldId="312"/>
            <ac:spMk id="3" creationId="{F4956F37-E43E-62A2-7CA2-21795DA5E5BB}"/>
          </ac:spMkLst>
        </pc:spChg>
      </pc:sldChg>
    </pc:docChg>
  </pc:docChgLst>
  <pc:docChgLst>
    <pc:chgData name="Dr Stuart Jesson" userId="S::sjesson@jesuit.org.uk::7a6cdab2-0b91-456f-b32b-829a06cc1939" providerId="AD" clId="Web-{A92E7503-F50B-984D-0A76-2DA5D0685C0B}"/>
    <pc:docChg chg="addSld modSld">
      <pc:chgData name="Dr Stuart Jesson" userId="S::sjesson@jesuit.org.uk::7a6cdab2-0b91-456f-b32b-829a06cc1939" providerId="AD" clId="Web-{A92E7503-F50B-984D-0A76-2DA5D0685C0B}" dt="2026-01-28T12:10:39.489" v="145" actId="14100"/>
      <pc:docMkLst>
        <pc:docMk/>
      </pc:docMkLst>
      <pc:sldChg chg="modSp">
        <pc:chgData name="Dr Stuart Jesson" userId="S::sjesson@jesuit.org.uk::7a6cdab2-0b91-456f-b32b-829a06cc1939" providerId="AD" clId="Web-{A92E7503-F50B-984D-0A76-2DA5D0685C0B}" dt="2026-01-28T11:09:01.083" v="144" actId="20577"/>
        <pc:sldMkLst>
          <pc:docMk/>
          <pc:sldMk cId="252427898" sldId="256"/>
        </pc:sldMkLst>
        <pc:spChg chg="mod">
          <ac:chgData name="Dr Stuart Jesson" userId="S::sjesson@jesuit.org.uk::7a6cdab2-0b91-456f-b32b-829a06cc1939" providerId="AD" clId="Web-{A92E7503-F50B-984D-0A76-2DA5D0685C0B}" dt="2026-01-28T11:09:01.083" v="144" actId="20577"/>
          <ac:spMkLst>
            <pc:docMk/>
            <pc:sldMk cId="252427898" sldId="256"/>
            <ac:spMk id="2" creationId="{EEDC9B83-FF9B-CB01-7990-A11BA700AC00}"/>
          </ac:spMkLst>
        </pc:spChg>
      </pc:sldChg>
      <pc:sldChg chg="modSp">
        <pc:chgData name="Dr Stuart Jesson" userId="S::sjesson@jesuit.org.uk::7a6cdab2-0b91-456f-b32b-829a06cc1939" providerId="AD" clId="Web-{A92E7503-F50B-984D-0A76-2DA5D0685C0B}" dt="2026-01-28T12:10:39.489" v="145" actId="14100"/>
        <pc:sldMkLst>
          <pc:docMk/>
          <pc:sldMk cId="3912077296" sldId="271"/>
        </pc:sldMkLst>
        <pc:spChg chg="mod">
          <ac:chgData name="Dr Stuart Jesson" userId="S::sjesson@jesuit.org.uk::7a6cdab2-0b91-456f-b32b-829a06cc1939" providerId="AD" clId="Web-{A92E7503-F50B-984D-0A76-2DA5D0685C0B}" dt="2026-01-28T12:10:39.489" v="145" actId="14100"/>
          <ac:spMkLst>
            <pc:docMk/>
            <pc:sldMk cId="3912077296" sldId="271"/>
            <ac:spMk id="5" creationId="{49F8A6E3-F403-42EF-B343-C4E2EE346210}"/>
          </ac:spMkLst>
        </pc:spChg>
      </pc:sldChg>
      <pc:sldChg chg="modSp">
        <pc:chgData name="Dr Stuart Jesson" userId="S::sjesson@jesuit.org.uk::7a6cdab2-0b91-456f-b32b-829a06cc1939" providerId="AD" clId="Web-{A92E7503-F50B-984D-0A76-2DA5D0685C0B}" dt="2026-01-28T10:50:16.640" v="3" actId="20577"/>
        <pc:sldMkLst>
          <pc:docMk/>
          <pc:sldMk cId="1264330131" sldId="312"/>
        </pc:sldMkLst>
        <pc:spChg chg="mod">
          <ac:chgData name="Dr Stuart Jesson" userId="S::sjesson@jesuit.org.uk::7a6cdab2-0b91-456f-b32b-829a06cc1939" providerId="AD" clId="Web-{A92E7503-F50B-984D-0A76-2DA5D0685C0B}" dt="2026-01-28T10:50:16.640" v="3" actId="20577"/>
          <ac:spMkLst>
            <pc:docMk/>
            <pc:sldMk cId="1264330131" sldId="312"/>
            <ac:spMk id="2" creationId="{4621E434-D6C9-EE36-8452-22C881EF3511}"/>
          </ac:spMkLst>
        </pc:spChg>
      </pc:sldChg>
      <pc:sldChg chg="modSp new addAnim">
        <pc:chgData name="Dr Stuart Jesson" userId="S::sjesson@jesuit.org.uk::7a6cdab2-0b91-456f-b32b-829a06cc1939" providerId="AD" clId="Web-{A92E7503-F50B-984D-0A76-2DA5D0685C0B}" dt="2026-01-28T10:55:02.209" v="141" actId="20577"/>
        <pc:sldMkLst>
          <pc:docMk/>
          <pc:sldMk cId="1451129793" sldId="313"/>
        </pc:sldMkLst>
        <pc:spChg chg="mod">
          <ac:chgData name="Dr Stuart Jesson" userId="S::sjesson@jesuit.org.uk::7a6cdab2-0b91-456f-b32b-829a06cc1939" providerId="AD" clId="Web-{A92E7503-F50B-984D-0A76-2DA5D0685C0B}" dt="2026-01-28T10:50:25.265" v="5" actId="20577"/>
          <ac:spMkLst>
            <pc:docMk/>
            <pc:sldMk cId="1451129793" sldId="313"/>
            <ac:spMk id="2" creationId="{B9A86E2C-8D09-EF65-1260-3D61026F2000}"/>
          </ac:spMkLst>
        </pc:spChg>
        <pc:spChg chg="mod">
          <ac:chgData name="Dr Stuart Jesson" userId="S::sjesson@jesuit.org.uk::7a6cdab2-0b91-456f-b32b-829a06cc1939" providerId="AD" clId="Web-{A92E7503-F50B-984D-0A76-2DA5D0685C0B}" dt="2026-01-28T10:55:02.209" v="141" actId="20577"/>
          <ac:spMkLst>
            <pc:docMk/>
            <pc:sldMk cId="1451129793" sldId="313"/>
            <ac:spMk id="3" creationId="{4D80B4C3-12AC-E22D-E15B-50848C667510}"/>
          </ac:spMkLst>
        </pc:spChg>
      </pc:sldChg>
    </pc:docChg>
  </pc:docChgLst>
  <pc:docChgLst>
    <pc:chgData name="Dr Stuart Jesson" userId="7a6cdab2-0b91-456f-b32b-829a06cc1939" providerId="ADAL" clId="{42430043-A023-4EB1-9F73-CDEECBDCDBFD}"/>
    <pc:docChg chg="delSld delMainMaster">
      <pc:chgData name="Dr Stuart Jesson" userId="7a6cdab2-0b91-456f-b32b-829a06cc1939" providerId="ADAL" clId="{42430043-A023-4EB1-9F73-CDEECBDCDBFD}" dt="2026-01-26T14:28:11.682" v="8" actId="47"/>
      <pc:docMkLst>
        <pc:docMk/>
      </pc:docMkLst>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D82F65-19BA-730D-A3FE-4CBAA26BE71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11AFA6C-B367-5E11-41EA-A42E3BE1690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78D606D-08C6-5447-26CB-26DCF3546EFE}"/>
              </a:ext>
            </a:extLst>
          </p:cNvPr>
          <p:cNvSpPr>
            <a:spLocks noGrp="1"/>
          </p:cNvSpPr>
          <p:nvPr>
            <p:ph type="dt" sz="half" idx="10"/>
          </p:nvPr>
        </p:nvSpPr>
        <p:spPr/>
        <p:txBody>
          <a:bodyPr/>
          <a:lstStyle/>
          <a:p>
            <a:fld id="{E255FD8E-8C0D-404A-BDEB-62C47986D6A0}" type="datetimeFigureOut">
              <a:rPr lang="en-GB" smtClean="0"/>
              <a:t>28/01/2026</a:t>
            </a:fld>
            <a:endParaRPr lang="en-GB"/>
          </a:p>
        </p:txBody>
      </p:sp>
      <p:sp>
        <p:nvSpPr>
          <p:cNvPr id="5" name="Footer Placeholder 4">
            <a:extLst>
              <a:ext uri="{FF2B5EF4-FFF2-40B4-BE49-F238E27FC236}">
                <a16:creationId xmlns:a16="http://schemas.microsoft.com/office/drawing/2014/main" id="{46208ACE-F5AF-73E9-E3CF-81ECCFD0CD9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5DB0B6A-9DC9-FE80-D64D-A7C97E4734C2}"/>
              </a:ext>
            </a:extLst>
          </p:cNvPr>
          <p:cNvSpPr>
            <a:spLocks noGrp="1"/>
          </p:cNvSpPr>
          <p:nvPr>
            <p:ph type="sldNum" sz="quarter" idx="12"/>
          </p:nvPr>
        </p:nvSpPr>
        <p:spPr/>
        <p:txBody>
          <a:bodyPr/>
          <a:lstStyle/>
          <a:p>
            <a:fld id="{30732EE3-3D58-4373-820C-D16D70F2FF9C}" type="slidenum">
              <a:rPr lang="en-GB" smtClean="0"/>
              <a:t>‹#›</a:t>
            </a:fld>
            <a:endParaRPr lang="en-GB"/>
          </a:p>
        </p:txBody>
      </p:sp>
    </p:spTree>
    <p:extLst>
      <p:ext uri="{BB962C8B-B14F-4D97-AF65-F5344CB8AC3E}">
        <p14:creationId xmlns:p14="http://schemas.microsoft.com/office/powerpoint/2010/main" val="3002662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509C1B-5596-072C-B4BF-0D77ACC05C5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D0734BE-31BC-3370-BAA4-9614575FB9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C725061-FFBD-7B96-096C-C027685D4B23}"/>
              </a:ext>
            </a:extLst>
          </p:cNvPr>
          <p:cNvSpPr>
            <a:spLocks noGrp="1"/>
          </p:cNvSpPr>
          <p:nvPr>
            <p:ph type="dt" sz="half" idx="10"/>
          </p:nvPr>
        </p:nvSpPr>
        <p:spPr/>
        <p:txBody>
          <a:bodyPr/>
          <a:lstStyle/>
          <a:p>
            <a:fld id="{E255FD8E-8C0D-404A-BDEB-62C47986D6A0}" type="datetimeFigureOut">
              <a:rPr lang="en-GB" smtClean="0"/>
              <a:t>28/01/2026</a:t>
            </a:fld>
            <a:endParaRPr lang="en-GB"/>
          </a:p>
        </p:txBody>
      </p:sp>
      <p:sp>
        <p:nvSpPr>
          <p:cNvPr id="5" name="Footer Placeholder 4">
            <a:extLst>
              <a:ext uri="{FF2B5EF4-FFF2-40B4-BE49-F238E27FC236}">
                <a16:creationId xmlns:a16="http://schemas.microsoft.com/office/drawing/2014/main" id="{495CA02F-6698-6B96-7977-F3C218362F9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88AAE69-CFD0-2D58-D2C7-6765C7E87BE0}"/>
              </a:ext>
            </a:extLst>
          </p:cNvPr>
          <p:cNvSpPr>
            <a:spLocks noGrp="1"/>
          </p:cNvSpPr>
          <p:nvPr>
            <p:ph type="sldNum" sz="quarter" idx="12"/>
          </p:nvPr>
        </p:nvSpPr>
        <p:spPr/>
        <p:txBody>
          <a:bodyPr/>
          <a:lstStyle/>
          <a:p>
            <a:fld id="{30732EE3-3D58-4373-820C-D16D70F2FF9C}" type="slidenum">
              <a:rPr lang="en-GB" smtClean="0"/>
              <a:t>‹#›</a:t>
            </a:fld>
            <a:endParaRPr lang="en-GB"/>
          </a:p>
        </p:txBody>
      </p:sp>
    </p:spTree>
    <p:extLst>
      <p:ext uri="{BB962C8B-B14F-4D97-AF65-F5344CB8AC3E}">
        <p14:creationId xmlns:p14="http://schemas.microsoft.com/office/powerpoint/2010/main" val="14848452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12D0F33-F292-6CA8-0DF0-CFCBEC1849F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196FA87-EEA3-28FA-F11A-650718335DC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448053A-D249-A583-B1EA-063F7B035BCD}"/>
              </a:ext>
            </a:extLst>
          </p:cNvPr>
          <p:cNvSpPr>
            <a:spLocks noGrp="1"/>
          </p:cNvSpPr>
          <p:nvPr>
            <p:ph type="dt" sz="half" idx="10"/>
          </p:nvPr>
        </p:nvSpPr>
        <p:spPr/>
        <p:txBody>
          <a:bodyPr/>
          <a:lstStyle/>
          <a:p>
            <a:fld id="{E255FD8E-8C0D-404A-BDEB-62C47986D6A0}" type="datetimeFigureOut">
              <a:rPr lang="en-GB" smtClean="0"/>
              <a:t>28/01/2026</a:t>
            </a:fld>
            <a:endParaRPr lang="en-GB"/>
          </a:p>
        </p:txBody>
      </p:sp>
      <p:sp>
        <p:nvSpPr>
          <p:cNvPr id="5" name="Footer Placeholder 4">
            <a:extLst>
              <a:ext uri="{FF2B5EF4-FFF2-40B4-BE49-F238E27FC236}">
                <a16:creationId xmlns:a16="http://schemas.microsoft.com/office/drawing/2014/main" id="{B3851A55-F322-11FE-6025-692DC06DE61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70E539A-331B-3110-8529-EBAEB83C79F3}"/>
              </a:ext>
            </a:extLst>
          </p:cNvPr>
          <p:cNvSpPr>
            <a:spLocks noGrp="1"/>
          </p:cNvSpPr>
          <p:nvPr>
            <p:ph type="sldNum" sz="quarter" idx="12"/>
          </p:nvPr>
        </p:nvSpPr>
        <p:spPr/>
        <p:txBody>
          <a:bodyPr/>
          <a:lstStyle/>
          <a:p>
            <a:fld id="{30732EE3-3D58-4373-820C-D16D70F2FF9C}" type="slidenum">
              <a:rPr lang="en-GB" smtClean="0"/>
              <a:t>‹#›</a:t>
            </a:fld>
            <a:endParaRPr lang="en-GB"/>
          </a:p>
        </p:txBody>
      </p:sp>
    </p:spTree>
    <p:extLst>
      <p:ext uri="{BB962C8B-B14F-4D97-AF65-F5344CB8AC3E}">
        <p14:creationId xmlns:p14="http://schemas.microsoft.com/office/powerpoint/2010/main" val="15742916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D8D2A3E-003E-472D-AA97-9E9A64700B6C}" type="datetimeFigureOut">
              <a:rPr lang="en-GB" smtClean="0"/>
              <a:t>28/01/2026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81B0CBB-49AE-4EDE-BDF2-4217B25ED422}" type="slidenum">
              <a:rPr lang="en-GB" smtClean="0"/>
              <a:t>‹#›</a:t>
            </a:fld>
            <a:endParaRPr lang="en-GB"/>
          </a:p>
        </p:txBody>
      </p:sp>
    </p:spTree>
    <p:extLst>
      <p:ext uri="{BB962C8B-B14F-4D97-AF65-F5344CB8AC3E}">
        <p14:creationId xmlns:p14="http://schemas.microsoft.com/office/powerpoint/2010/main" val="23607560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D8D2A3E-003E-472D-AA97-9E9A64700B6C}" type="datetimeFigureOut">
              <a:rPr lang="en-GB" smtClean="0"/>
              <a:t>28/01/2026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81B0CBB-49AE-4EDE-BDF2-4217B25ED422}" type="slidenum">
              <a:rPr lang="en-GB" smtClean="0"/>
              <a:t>‹#›</a:t>
            </a:fld>
            <a:endParaRPr lang="en-GB"/>
          </a:p>
        </p:txBody>
      </p:sp>
    </p:spTree>
    <p:extLst>
      <p:ext uri="{BB962C8B-B14F-4D97-AF65-F5344CB8AC3E}">
        <p14:creationId xmlns:p14="http://schemas.microsoft.com/office/powerpoint/2010/main" val="26929897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D8D2A3E-003E-472D-AA97-9E9A64700B6C}" type="datetimeFigureOut">
              <a:rPr lang="en-GB" smtClean="0"/>
              <a:t>28/01/2026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81B0CBB-49AE-4EDE-BDF2-4217B25ED422}" type="slidenum">
              <a:rPr lang="en-GB" smtClean="0"/>
              <a:t>‹#›</a:t>
            </a:fld>
            <a:endParaRPr lang="en-GB"/>
          </a:p>
        </p:txBody>
      </p:sp>
    </p:spTree>
    <p:extLst>
      <p:ext uri="{BB962C8B-B14F-4D97-AF65-F5344CB8AC3E}">
        <p14:creationId xmlns:p14="http://schemas.microsoft.com/office/powerpoint/2010/main" val="19172718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D8D2A3E-003E-472D-AA97-9E9A64700B6C}" type="datetimeFigureOut">
              <a:rPr lang="en-GB" smtClean="0"/>
              <a:t>28/01/2026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81B0CBB-49AE-4EDE-BDF2-4217B25ED422}" type="slidenum">
              <a:rPr lang="en-GB" smtClean="0"/>
              <a:t>‹#›</a:t>
            </a:fld>
            <a:endParaRPr lang="en-GB"/>
          </a:p>
        </p:txBody>
      </p:sp>
    </p:spTree>
    <p:extLst>
      <p:ext uri="{BB962C8B-B14F-4D97-AF65-F5344CB8AC3E}">
        <p14:creationId xmlns:p14="http://schemas.microsoft.com/office/powerpoint/2010/main" val="32923670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D8D2A3E-003E-472D-AA97-9E9A64700B6C}" type="datetimeFigureOut">
              <a:rPr lang="en-GB" smtClean="0"/>
              <a:t>28/01/2026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81B0CBB-49AE-4EDE-BDF2-4217B25ED422}" type="slidenum">
              <a:rPr lang="en-GB" smtClean="0"/>
              <a:t>‹#›</a:t>
            </a:fld>
            <a:endParaRPr lang="en-GB"/>
          </a:p>
        </p:txBody>
      </p:sp>
    </p:spTree>
    <p:extLst>
      <p:ext uri="{BB962C8B-B14F-4D97-AF65-F5344CB8AC3E}">
        <p14:creationId xmlns:p14="http://schemas.microsoft.com/office/powerpoint/2010/main" val="841248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D8D2A3E-003E-472D-AA97-9E9A64700B6C}" type="datetimeFigureOut">
              <a:rPr lang="en-GB" smtClean="0"/>
              <a:t>28/01/2026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81B0CBB-49AE-4EDE-BDF2-4217B25ED422}" type="slidenum">
              <a:rPr lang="en-GB" smtClean="0"/>
              <a:t>‹#›</a:t>
            </a:fld>
            <a:endParaRPr lang="en-GB"/>
          </a:p>
        </p:txBody>
      </p:sp>
    </p:spTree>
    <p:extLst>
      <p:ext uri="{BB962C8B-B14F-4D97-AF65-F5344CB8AC3E}">
        <p14:creationId xmlns:p14="http://schemas.microsoft.com/office/powerpoint/2010/main" val="40879298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8D2A3E-003E-472D-AA97-9E9A64700B6C}" type="datetimeFigureOut">
              <a:rPr lang="en-GB" smtClean="0"/>
              <a:t>28/01/2026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81B0CBB-49AE-4EDE-BDF2-4217B25ED422}" type="slidenum">
              <a:rPr lang="en-GB" smtClean="0"/>
              <a:t>‹#›</a:t>
            </a:fld>
            <a:endParaRPr lang="en-GB"/>
          </a:p>
        </p:txBody>
      </p:sp>
    </p:spTree>
    <p:extLst>
      <p:ext uri="{BB962C8B-B14F-4D97-AF65-F5344CB8AC3E}">
        <p14:creationId xmlns:p14="http://schemas.microsoft.com/office/powerpoint/2010/main" val="24555972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D8D2A3E-003E-472D-AA97-9E9A64700B6C}" type="datetimeFigureOut">
              <a:rPr lang="en-GB" smtClean="0"/>
              <a:t>28/01/2026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81B0CBB-49AE-4EDE-BDF2-4217B25ED422}" type="slidenum">
              <a:rPr lang="en-GB" smtClean="0"/>
              <a:t>‹#›</a:t>
            </a:fld>
            <a:endParaRPr lang="en-GB"/>
          </a:p>
        </p:txBody>
      </p:sp>
    </p:spTree>
    <p:extLst>
      <p:ext uri="{BB962C8B-B14F-4D97-AF65-F5344CB8AC3E}">
        <p14:creationId xmlns:p14="http://schemas.microsoft.com/office/powerpoint/2010/main" val="3285771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7D293-C895-0EE0-0C97-2269E9CAEEE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3B7A47A-6850-70C2-4EFC-4E6C373B463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6E9CE75-403A-407D-701B-50096CC6E7D1}"/>
              </a:ext>
            </a:extLst>
          </p:cNvPr>
          <p:cNvSpPr>
            <a:spLocks noGrp="1"/>
          </p:cNvSpPr>
          <p:nvPr>
            <p:ph type="dt" sz="half" idx="10"/>
          </p:nvPr>
        </p:nvSpPr>
        <p:spPr/>
        <p:txBody>
          <a:bodyPr/>
          <a:lstStyle/>
          <a:p>
            <a:fld id="{E255FD8E-8C0D-404A-BDEB-62C47986D6A0}" type="datetimeFigureOut">
              <a:rPr lang="en-GB" smtClean="0"/>
              <a:t>28/01/2026</a:t>
            </a:fld>
            <a:endParaRPr lang="en-GB"/>
          </a:p>
        </p:txBody>
      </p:sp>
      <p:sp>
        <p:nvSpPr>
          <p:cNvPr id="5" name="Footer Placeholder 4">
            <a:extLst>
              <a:ext uri="{FF2B5EF4-FFF2-40B4-BE49-F238E27FC236}">
                <a16:creationId xmlns:a16="http://schemas.microsoft.com/office/drawing/2014/main" id="{358646FD-0DC0-D7A5-B79A-685593F5553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1960B55-8424-314F-355B-EA08EBE2594C}"/>
              </a:ext>
            </a:extLst>
          </p:cNvPr>
          <p:cNvSpPr>
            <a:spLocks noGrp="1"/>
          </p:cNvSpPr>
          <p:nvPr>
            <p:ph type="sldNum" sz="quarter" idx="12"/>
          </p:nvPr>
        </p:nvSpPr>
        <p:spPr/>
        <p:txBody>
          <a:bodyPr/>
          <a:lstStyle/>
          <a:p>
            <a:fld id="{30732EE3-3D58-4373-820C-D16D70F2FF9C}" type="slidenum">
              <a:rPr lang="en-GB" smtClean="0"/>
              <a:t>‹#›</a:t>
            </a:fld>
            <a:endParaRPr lang="en-GB"/>
          </a:p>
        </p:txBody>
      </p:sp>
    </p:spTree>
    <p:extLst>
      <p:ext uri="{BB962C8B-B14F-4D97-AF65-F5344CB8AC3E}">
        <p14:creationId xmlns:p14="http://schemas.microsoft.com/office/powerpoint/2010/main" val="1629225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D8D2A3E-003E-472D-AA97-9E9A64700B6C}" type="datetimeFigureOut">
              <a:rPr lang="en-GB" smtClean="0"/>
              <a:t>28/01/2026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81B0CBB-49AE-4EDE-BDF2-4217B25ED422}" type="slidenum">
              <a:rPr lang="en-GB" smtClean="0"/>
              <a:t>‹#›</a:t>
            </a:fld>
            <a:endParaRPr lang="en-GB"/>
          </a:p>
        </p:txBody>
      </p:sp>
    </p:spTree>
    <p:extLst>
      <p:ext uri="{BB962C8B-B14F-4D97-AF65-F5344CB8AC3E}">
        <p14:creationId xmlns:p14="http://schemas.microsoft.com/office/powerpoint/2010/main" val="175419321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D8D2A3E-003E-472D-AA97-9E9A64700B6C}" type="datetimeFigureOut">
              <a:rPr lang="en-GB" smtClean="0"/>
              <a:t>28/01/2026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81B0CBB-49AE-4EDE-BDF2-4217B25ED422}" type="slidenum">
              <a:rPr lang="en-GB" smtClean="0"/>
              <a:t>‹#›</a:t>
            </a:fld>
            <a:endParaRPr lang="en-GB"/>
          </a:p>
        </p:txBody>
      </p:sp>
    </p:spTree>
    <p:extLst>
      <p:ext uri="{BB962C8B-B14F-4D97-AF65-F5344CB8AC3E}">
        <p14:creationId xmlns:p14="http://schemas.microsoft.com/office/powerpoint/2010/main" val="56738621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D8D2A3E-003E-472D-AA97-9E9A64700B6C}" type="datetimeFigureOut">
              <a:rPr lang="en-GB" smtClean="0"/>
              <a:t>28/01/2026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81B0CBB-49AE-4EDE-BDF2-4217B25ED422}" type="slidenum">
              <a:rPr lang="en-GB" smtClean="0"/>
              <a:t>‹#›</a:t>
            </a:fld>
            <a:endParaRPr lang="en-GB"/>
          </a:p>
        </p:txBody>
      </p:sp>
    </p:spTree>
    <p:extLst>
      <p:ext uri="{BB962C8B-B14F-4D97-AF65-F5344CB8AC3E}">
        <p14:creationId xmlns:p14="http://schemas.microsoft.com/office/powerpoint/2010/main" val="41882532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4DE614-87A8-EF5C-8E57-06ADF204743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8927601-A692-410D-9D94-1F3F7A1AA85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CA87564-B651-376D-F615-CE061FDF2FB0}"/>
              </a:ext>
            </a:extLst>
          </p:cNvPr>
          <p:cNvSpPr>
            <a:spLocks noGrp="1"/>
          </p:cNvSpPr>
          <p:nvPr>
            <p:ph type="dt" sz="half" idx="10"/>
          </p:nvPr>
        </p:nvSpPr>
        <p:spPr/>
        <p:txBody>
          <a:bodyPr/>
          <a:lstStyle/>
          <a:p>
            <a:fld id="{E255FD8E-8C0D-404A-BDEB-62C47986D6A0}" type="datetimeFigureOut">
              <a:rPr lang="en-GB" smtClean="0"/>
              <a:t>28/01/2026</a:t>
            </a:fld>
            <a:endParaRPr lang="en-GB"/>
          </a:p>
        </p:txBody>
      </p:sp>
      <p:sp>
        <p:nvSpPr>
          <p:cNvPr id="5" name="Footer Placeholder 4">
            <a:extLst>
              <a:ext uri="{FF2B5EF4-FFF2-40B4-BE49-F238E27FC236}">
                <a16:creationId xmlns:a16="http://schemas.microsoft.com/office/drawing/2014/main" id="{5C4AD635-84FE-C5DF-B24E-8C3AAFEE0CD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A7E1F53-BE1A-D37E-2E6A-B92010C49F88}"/>
              </a:ext>
            </a:extLst>
          </p:cNvPr>
          <p:cNvSpPr>
            <a:spLocks noGrp="1"/>
          </p:cNvSpPr>
          <p:nvPr>
            <p:ph type="sldNum" sz="quarter" idx="12"/>
          </p:nvPr>
        </p:nvSpPr>
        <p:spPr/>
        <p:txBody>
          <a:bodyPr/>
          <a:lstStyle/>
          <a:p>
            <a:fld id="{30732EE3-3D58-4373-820C-D16D70F2FF9C}" type="slidenum">
              <a:rPr lang="en-GB" smtClean="0"/>
              <a:t>‹#›</a:t>
            </a:fld>
            <a:endParaRPr lang="en-GB"/>
          </a:p>
        </p:txBody>
      </p:sp>
    </p:spTree>
    <p:extLst>
      <p:ext uri="{BB962C8B-B14F-4D97-AF65-F5344CB8AC3E}">
        <p14:creationId xmlns:p14="http://schemas.microsoft.com/office/powerpoint/2010/main" val="21340677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BE275-80A1-1B6A-586A-B2A9C9A22B4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5B64435-4DF8-40D5-F52D-7E2E63F3813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6856CCC-EE59-0322-BAD2-62B0E3E71B5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0CD26BC-086C-5969-00A7-7EA00BE23AA9}"/>
              </a:ext>
            </a:extLst>
          </p:cNvPr>
          <p:cNvSpPr>
            <a:spLocks noGrp="1"/>
          </p:cNvSpPr>
          <p:nvPr>
            <p:ph type="dt" sz="half" idx="10"/>
          </p:nvPr>
        </p:nvSpPr>
        <p:spPr/>
        <p:txBody>
          <a:bodyPr/>
          <a:lstStyle/>
          <a:p>
            <a:fld id="{E255FD8E-8C0D-404A-BDEB-62C47986D6A0}" type="datetimeFigureOut">
              <a:rPr lang="en-GB" smtClean="0"/>
              <a:t>28/01/2026</a:t>
            </a:fld>
            <a:endParaRPr lang="en-GB"/>
          </a:p>
        </p:txBody>
      </p:sp>
      <p:sp>
        <p:nvSpPr>
          <p:cNvPr id="6" name="Footer Placeholder 5">
            <a:extLst>
              <a:ext uri="{FF2B5EF4-FFF2-40B4-BE49-F238E27FC236}">
                <a16:creationId xmlns:a16="http://schemas.microsoft.com/office/drawing/2014/main" id="{E2469DAC-5E73-CE58-88FE-61AB2463677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FC29E35-BEB5-4906-32D1-198D432DCA1D}"/>
              </a:ext>
            </a:extLst>
          </p:cNvPr>
          <p:cNvSpPr>
            <a:spLocks noGrp="1"/>
          </p:cNvSpPr>
          <p:nvPr>
            <p:ph type="sldNum" sz="quarter" idx="12"/>
          </p:nvPr>
        </p:nvSpPr>
        <p:spPr/>
        <p:txBody>
          <a:bodyPr/>
          <a:lstStyle/>
          <a:p>
            <a:fld id="{30732EE3-3D58-4373-820C-D16D70F2FF9C}" type="slidenum">
              <a:rPr lang="en-GB" smtClean="0"/>
              <a:t>‹#›</a:t>
            </a:fld>
            <a:endParaRPr lang="en-GB"/>
          </a:p>
        </p:txBody>
      </p:sp>
    </p:spTree>
    <p:extLst>
      <p:ext uri="{BB962C8B-B14F-4D97-AF65-F5344CB8AC3E}">
        <p14:creationId xmlns:p14="http://schemas.microsoft.com/office/powerpoint/2010/main" val="16525136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8E2402-0FAD-DEBD-25BA-702CB0632803}"/>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9F1E1A7-0ADC-02BE-15F0-6C705BF8C6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5658AD1-C9C9-2BC1-C553-8D8776E6DEF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1645CD1-9FD5-0D5A-EC32-2EC851704C1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D2B4236-3E1A-65AC-D0D7-9869324C626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6704D95-FB47-9CB8-5C18-451D0FEA6FB2}"/>
              </a:ext>
            </a:extLst>
          </p:cNvPr>
          <p:cNvSpPr>
            <a:spLocks noGrp="1"/>
          </p:cNvSpPr>
          <p:nvPr>
            <p:ph type="dt" sz="half" idx="10"/>
          </p:nvPr>
        </p:nvSpPr>
        <p:spPr/>
        <p:txBody>
          <a:bodyPr/>
          <a:lstStyle/>
          <a:p>
            <a:fld id="{E255FD8E-8C0D-404A-BDEB-62C47986D6A0}" type="datetimeFigureOut">
              <a:rPr lang="en-GB" smtClean="0"/>
              <a:t>28/01/2026</a:t>
            </a:fld>
            <a:endParaRPr lang="en-GB"/>
          </a:p>
        </p:txBody>
      </p:sp>
      <p:sp>
        <p:nvSpPr>
          <p:cNvPr id="8" name="Footer Placeholder 7">
            <a:extLst>
              <a:ext uri="{FF2B5EF4-FFF2-40B4-BE49-F238E27FC236}">
                <a16:creationId xmlns:a16="http://schemas.microsoft.com/office/drawing/2014/main" id="{02B714C3-CEDF-1159-15C3-C6A88701397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B8461C2-404F-A36E-797B-46D4BA2D6580}"/>
              </a:ext>
            </a:extLst>
          </p:cNvPr>
          <p:cNvSpPr>
            <a:spLocks noGrp="1"/>
          </p:cNvSpPr>
          <p:nvPr>
            <p:ph type="sldNum" sz="quarter" idx="12"/>
          </p:nvPr>
        </p:nvSpPr>
        <p:spPr/>
        <p:txBody>
          <a:bodyPr/>
          <a:lstStyle/>
          <a:p>
            <a:fld id="{30732EE3-3D58-4373-820C-D16D70F2FF9C}" type="slidenum">
              <a:rPr lang="en-GB" smtClean="0"/>
              <a:t>‹#›</a:t>
            </a:fld>
            <a:endParaRPr lang="en-GB"/>
          </a:p>
        </p:txBody>
      </p:sp>
    </p:spTree>
    <p:extLst>
      <p:ext uri="{BB962C8B-B14F-4D97-AF65-F5344CB8AC3E}">
        <p14:creationId xmlns:p14="http://schemas.microsoft.com/office/powerpoint/2010/main" val="18896383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2BF061-BA6B-B707-0F04-5265C0796A7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3923B15-4AF1-889E-421D-F249957D55DD}"/>
              </a:ext>
            </a:extLst>
          </p:cNvPr>
          <p:cNvSpPr>
            <a:spLocks noGrp="1"/>
          </p:cNvSpPr>
          <p:nvPr>
            <p:ph type="dt" sz="half" idx="10"/>
          </p:nvPr>
        </p:nvSpPr>
        <p:spPr/>
        <p:txBody>
          <a:bodyPr/>
          <a:lstStyle/>
          <a:p>
            <a:fld id="{E255FD8E-8C0D-404A-BDEB-62C47986D6A0}" type="datetimeFigureOut">
              <a:rPr lang="en-GB" smtClean="0"/>
              <a:t>28/01/2026</a:t>
            </a:fld>
            <a:endParaRPr lang="en-GB"/>
          </a:p>
        </p:txBody>
      </p:sp>
      <p:sp>
        <p:nvSpPr>
          <p:cNvPr id="4" name="Footer Placeholder 3">
            <a:extLst>
              <a:ext uri="{FF2B5EF4-FFF2-40B4-BE49-F238E27FC236}">
                <a16:creationId xmlns:a16="http://schemas.microsoft.com/office/drawing/2014/main" id="{522E3AF5-7D3C-C472-9C28-DC300C33456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98C8026-8A88-4B3E-2E91-29BCB24B2760}"/>
              </a:ext>
            </a:extLst>
          </p:cNvPr>
          <p:cNvSpPr>
            <a:spLocks noGrp="1"/>
          </p:cNvSpPr>
          <p:nvPr>
            <p:ph type="sldNum" sz="quarter" idx="12"/>
          </p:nvPr>
        </p:nvSpPr>
        <p:spPr/>
        <p:txBody>
          <a:bodyPr/>
          <a:lstStyle/>
          <a:p>
            <a:fld id="{30732EE3-3D58-4373-820C-D16D70F2FF9C}" type="slidenum">
              <a:rPr lang="en-GB" smtClean="0"/>
              <a:t>‹#›</a:t>
            </a:fld>
            <a:endParaRPr lang="en-GB"/>
          </a:p>
        </p:txBody>
      </p:sp>
    </p:spTree>
    <p:extLst>
      <p:ext uri="{BB962C8B-B14F-4D97-AF65-F5344CB8AC3E}">
        <p14:creationId xmlns:p14="http://schemas.microsoft.com/office/powerpoint/2010/main" val="1583251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7773E83-2FE5-0A7B-9670-4CAA389B5CE1}"/>
              </a:ext>
            </a:extLst>
          </p:cNvPr>
          <p:cNvSpPr>
            <a:spLocks noGrp="1"/>
          </p:cNvSpPr>
          <p:nvPr>
            <p:ph type="dt" sz="half" idx="10"/>
          </p:nvPr>
        </p:nvSpPr>
        <p:spPr/>
        <p:txBody>
          <a:bodyPr/>
          <a:lstStyle/>
          <a:p>
            <a:fld id="{E255FD8E-8C0D-404A-BDEB-62C47986D6A0}" type="datetimeFigureOut">
              <a:rPr lang="en-GB" smtClean="0"/>
              <a:t>28/01/2026</a:t>
            </a:fld>
            <a:endParaRPr lang="en-GB"/>
          </a:p>
        </p:txBody>
      </p:sp>
      <p:sp>
        <p:nvSpPr>
          <p:cNvPr id="3" name="Footer Placeholder 2">
            <a:extLst>
              <a:ext uri="{FF2B5EF4-FFF2-40B4-BE49-F238E27FC236}">
                <a16:creationId xmlns:a16="http://schemas.microsoft.com/office/drawing/2014/main" id="{12338C9F-7A39-83DA-355E-F64E4EFF83C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EA3D74A-A176-6BD4-F1B7-01480F5611B5}"/>
              </a:ext>
            </a:extLst>
          </p:cNvPr>
          <p:cNvSpPr>
            <a:spLocks noGrp="1"/>
          </p:cNvSpPr>
          <p:nvPr>
            <p:ph type="sldNum" sz="quarter" idx="12"/>
          </p:nvPr>
        </p:nvSpPr>
        <p:spPr/>
        <p:txBody>
          <a:bodyPr/>
          <a:lstStyle/>
          <a:p>
            <a:fld id="{30732EE3-3D58-4373-820C-D16D70F2FF9C}" type="slidenum">
              <a:rPr lang="en-GB" smtClean="0"/>
              <a:t>‹#›</a:t>
            </a:fld>
            <a:endParaRPr lang="en-GB"/>
          </a:p>
        </p:txBody>
      </p:sp>
    </p:spTree>
    <p:extLst>
      <p:ext uri="{BB962C8B-B14F-4D97-AF65-F5344CB8AC3E}">
        <p14:creationId xmlns:p14="http://schemas.microsoft.com/office/powerpoint/2010/main" val="29339125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8124D9-D25D-6654-360B-7604DE10713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8E365A1-CD12-C0F4-869C-7AD5C41B0AA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C47CE13-B3CF-95F8-23BE-C171BF7627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403DB68-337B-0B25-1CC5-CE71ED616B19}"/>
              </a:ext>
            </a:extLst>
          </p:cNvPr>
          <p:cNvSpPr>
            <a:spLocks noGrp="1"/>
          </p:cNvSpPr>
          <p:nvPr>
            <p:ph type="dt" sz="half" idx="10"/>
          </p:nvPr>
        </p:nvSpPr>
        <p:spPr/>
        <p:txBody>
          <a:bodyPr/>
          <a:lstStyle/>
          <a:p>
            <a:fld id="{E255FD8E-8C0D-404A-BDEB-62C47986D6A0}" type="datetimeFigureOut">
              <a:rPr lang="en-GB" smtClean="0"/>
              <a:t>28/01/2026</a:t>
            </a:fld>
            <a:endParaRPr lang="en-GB"/>
          </a:p>
        </p:txBody>
      </p:sp>
      <p:sp>
        <p:nvSpPr>
          <p:cNvPr id="6" name="Footer Placeholder 5">
            <a:extLst>
              <a:ext uri="{FF2B5EF4-FFF2-40B4-BE49-F238E27FC236}">
                <a16:creationId xmlns:a16="http://schemas.microsoft.com/office/drawing/2014/main" id="{8E850273-EF40-CEFE-D8D6-6B6AD63C058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1571201-958D-F530-2EEF-A7E8BB71BFF5}"/>
              </a:ext>
            </a:extLst>
          </p:cNvPr>
          <p:cNvSpPr>
            <a:spLocks noGrp="1"/>
          </p:cNvSpPr>
          <p:nvPr>
            <p:ph type="sldNum" sz="quarter" idx="12"/>
          </p:nvPr>
        </p:nvSpPr>
        <p:spPr/>
        <p:txBody>
          <a:bodyPr/>
          <a:lstStyle/>
          <a:p>
            <a:fld id="{30732EE3-3D58-4373-820C-D16D70F2FF9C}" type="slidenum">
              <a:rPr lang="en-GB" smtClean="0"/>
              <a:t>‹#›</a:t>
            </a:fld>
            <a:endParaRPr lang="en-GB"/>
          </a:p>
        </p:txBody>
      </p:sp>
    </p:spTree>
    <p:extLst>
      <p:ext uri="{BB962C8B-B14F-4D97-AF65-F5344CB8AC3E}">
        <p14:creationId xmlns:p14="http://schemas.microsoft.com/office/powerpoint/2010/main" val="181699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AAF794-8D37-5A94-5096-BA7A22E8EA6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7CD0436F-8CBF-B52A-5793-329357CA978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B8F96D7-07DF-B0BD-7152-3496497982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A908419-A601-76C7-3003-9646ADCAD463}"/>
              </a:ext>
            </a:extLst>
          </p:cNvPr>
          <p:cNvSpPr>
            <a:spLocks noGrp="1"/>
          </p:cNvSpPr>
          <p:nvPr>
            <p:ph type="dt" sz="half" idx="10"/>
          </p:nvPr>
        </p:nvSpPr>
        <p:spPr/>
        <p:txBody>
          <a:bodyPr/>
          <a:lstStyle/>
          <a:p>
            <a:fld id="{E255FD8E-8C0D-404A-BDEB-62C47986D6A0}" type="datetimeFigureOut">
              <a:rPr lang="en-GB" smtClean="0"/>
              <a:t>28/01/2026</a:t>
            </a:fld>
            <a:endParaRPr lang="en-GB"/>
          </a:p>
        </p:txBody>
      </p:sp>
      <p:sp>
        <p:nvSpPr>
          <p:cNvPr id="6" name="Footer Placeholder 5">
            <a:extLst>
              <a:ext uri="{FF2B5EF4-FFF2-40B4-BE49-F238E27FC236}">
                <a16:creationId xmlns:a16="http://schemas.microsoft.com/office/drawing/2014/main" id="{699980E5-9292-442F-9A5A-ECA23240C2E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0652436-3050-8873-CA01-A994D8552958}"/>
              </a:ext>
            </a:extLst>
          </p:cNvPr>
          <p:cNvSpPr>
            <a:spLocks noGrp="1"/>
          </p:cNvSpPr>
          <p:nvPr>
            <p:ph type="sldNum" sz="quarter" idx="12"/>
          </p:nvPr>
        </p:nvSpPr>
        <p:spPr/>
        <p:txBody>
          <a:bodyPr/>
          <a:lstStyle/>
          <a:p>
            <a:fld id="{30732EE3-3D58-4373-820C-D16D70F2FF9C}" type="slidenum">
              <a:rPr lang="en-GB" smtClean="0"/>
              <a:t>‹#›</a:t>
            </a:fld>
            <a:endParaRPr lang="en-GB"/>
          </a:p>
        </p:txBody>
      </p:sp>
    </p:spTree>
    <p:extLst>
      <p:ext uri="{BB962C8B-B14F-4D97-AF65-F5344CB8AC3E}">
        <p14:creationId xmlns:p14="http://schemas.microsoft.com/office/powerpoint/2010/main" val="39543427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FEA244C-AEC3-DFF5-DA06-C51D54CC959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7001623-FC31-F3A1-0D3C-4C3A2F25585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6500B01-EE2C-FB2F-615A-B958AF19FEF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255FD8E-8C0D-404A-BDEB-62C47986D6A0}" type="datetimeFigureOut">
              <a:rPr lang="en-GB" smtClean="0"/>
              <a:t>28/01/2026</a:t>
            </a:fld>
            <a:endParaRPr lang="en-GB"/>
          </a:p>
        </p:txBody>
      </p:sp>
      <p:sp>
        <p:nvSpPr>
          <p:cNvPr id="5" name="Footer Placeholder 4">
            <a:extLst>
              <a:ext uri="{FF2B5EF4-FFF2-40B4-BE49-F238E27FC236}">
                <a16:creationId xmlns:a16="http://schemas.microsoft.com/office/drawing/2014/main" id="{FAB51B53-B6B2-9106-2324-C7BB3BAE2E7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025966B3-99E3-2EF9-656F-501FB2E108A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0732EE3-3D58-4373-820C-D16D70F2FF9C}" type="slidenum">
              <a:rPr lang="en-GB" smtClean="0"/>
              <a:t>‹#›</a:t>
            </a:fld>
            <a:endParaRPr lang="en-GB"/>
          </a:p>
        </p:txBody>
      </p:sp>
    </p:spTree>
    <p:extLst>
      <p:ext uri="{BB962C8B-B14F-4D97-AF65-F5344CB8AC3E}">
        <p14:creationId xmlns:p14="http://schemas.microsoft.com/office/powerpoint/2010/main" val="41998126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8D2A3E-003E-472D-AA97-9E9A64700B6C}" type="datetimeFigureOut">
              <a:rPr lang="en-GB" smtClean="0"/>
              <a:t>28/01/2026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1B0CBB-49AE-4EDE-BDF2-4217B25ED422}" type="slidenum">
              <a:rPr lang="en-GB" smtClean="0"/>
              <a:t>‹#›</a:t>
            </a:fld>
            <a:endParaRPr lang="en-GB"/>
          </a:p>
        </p:txBody>
      </p:sp>
    </p:spTree>
    <p:extLst>
      <p:ext uri="{BB962C8B-B14F-4D97-AF65-F5344CB8AC3E}">
        <p14:creationId xmlns:p14="http://schemas.microsoft.com/office/powerpoint/2010/main" val="354287746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en.wikipedia.org/wiki/Spartan_(apple)" TargetMode="External"/><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hyperlink" Target="https://creativecommons.org/licenses/by-sa/3.0/"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s://en.wikipedia.org/wiki/Spartan_(apple)" TargetMode="External"/><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hyperlink" Target="https://creativecommons.org/licenses/by-sa/3.0/"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nondon.net/food/recipe/hot-chocolate-cookies" TargetMode="External"/><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DC9B83-FF9B-CB01-7990-A11BA700AC00}"/>
              </a:ext>
            </a:extLst>
          </p:cNvPr>
          <p:cNvSpPr>
            <a:spLocks noGrp="1"/>
          </p:cNvSpPr>
          <p:nvPr>
            <p:ph type="ctrTitle"/>
          </p:nvPr>
        </p:nvSpPr>
        <p:spPr/>
        <p:txBody>
          <a:bodyPr/>
          <a:lstStyle/>
          <a:p>
            <a:r>
              <a:rPr lang="en-GB" dirty="0"/>
              <a:t>Emotions and Moral Life: Emotion, action and reasons</a:t>
            </a:r>
          </a:p>
        </p:txBody>
      </p:sp>
      <p:sp>
        <p:nvSpPr>
          <p:cNvPr id="3" name="Subtitle 2">
            <a:extLst>
              <a:ext uri="{FF2B5EF4-FFF2-40B4-BE49-F238E27FC236}">
                <a16:creationId xmlns:a16="http://schemas.microsoft.com/office/drawing/2014/main" id="{4BDA6B4E-FE1E-BDB4-A1C6-36B090B3C5C4}"/>
              </a:ext>
            </a:extLst>
          </p:cNvPr>
          <p:cNvSpPr>
            <a:spLocks noGrp="1"/>
          </p:cNvSpPr>
          <p:nvPr>
            <p:ph type="subTitle" idx="1"/>
          </p:nvPr>
        </p:nvSpPr>
        <p:spPr/>
        <p:txBody>
          <a:bodyPr/>
          <a:lstStyle/>
          <a:p>
            <a:r>
              <a:rPr lang="en-GB" dirty="0"/>
              <a:t>Philosophy Through the Year</a:t>
            </a:r>
          </a:p>
        </p:txBody>
      </p:sp>
    </p:spTree>
    <p:extLst>
      <p:ext uri="{BB962C8B-B14F-4D97-AF65-F5344CB8AC3E}">
        <p14:creationId xmlns:p14="http://schemas.microsoft.com/office/powerpoint/2010/main" val="2524278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F1993D-6D67-4A17-AF8D-2A17BA16D5EC}"/>
              </a:ext>
            </a:extLst>
          </p:cNvPr>
          <p:cNvSpPr>
            <a:spLocks noGrp="1"/>
          </p:cNvSpPr>
          <p:nvPr>
            <p:ph type="title"/>
          </p:nvPr>
        </p:nvSpPr>
        <p:spPr/>
        <p:txBody>
          <a:bodyPr/>
          <a:lstStyle/>
          <a:p>
            <a:r>
              <a:rPr lang="en-GB" dirty="0"/>
              <a:t>Belief, desire and reasons for action (‘the standard picture’)</a:t>
            </a:r>
          </a:p>
        </p:txBody>
      </p:sp>
      <p:sp>
        <p:nvSpPr>
          <p:cNvPr id="3" name="Content Placeholder 2">
            <a:extLst>
              <a:ext uri="{FF2B5EF4-FFF2-40B4-BE49-F238E27FC236}">
                <a16:creationId xmlns:a16="http://schemas.microsoft.com/office/drawing/2014/main" id="{74D26917-0445-486E-AFB2-771D2240DE36}"/>
              </a:ext>
            </a:extLst>
          </p:cNvPr>
          <p:cNvSpPr>
            <a:spLocks noGrp="1"/>
          </p:cNvSpPr>
          <p:nvPr>
            <p:ph idx="1"/>
          </p:nvPr>
        </p:nvSpPr>
        <p:spPr/>
        <p:txBody>
          <a:bodyPr/>
          <a:lstStyle/>
          <a:p>
            <a:pPr marL="0" indent="0">
              <a:buNone/>
            </a:pPr>
            <a:endParaRPr lang="en-GB" dirty="0"/>
          </a:p>
          <a:p>
            <a:pPr marL="0" indent="0">
              <a:buNone/>
            </a:pPr>
            <a:endParaRPr lang="en-GB" dirty="0"/>
          </a:p>
        </p:txBody>
      </p:sp>
      <p:sp>
        <p:nvSpPr>
          <p:cNvPr id="5" name="TextBox 4">
            <a:extLst>
              <a:ext uri="{FF2B5EF4-FFF2-40B4-BE49-F238E27FC236}">
                <a16:creationId xmlns:a16="http://schemas.microsoft.com/office/drawing/2014/main" id="{49F8A6E3-F403-42EF-B343-C4E2EE346210}"/>
              </a:ext>
            </a:extLst>
          </p:cNvPr>
          <p:cNvSpPr txBox="1"/>
          <p:nvPr/>
        </p:nvSpPr>
        <p:spPr>
          <a:xfrm>
            <a:off x="783772" y="2245305"/>
            <a:ext cx="1390215" cy="523220"/>
          </a:xfrm>
          <a:prstGeom prst="rect">
            <a:avLst/>
          </a:prstGeom>
          <a:noFill/>
        </p:spPr>
        <p:txBody>
          <a:bodyPr wrap="square" rtlCol="0">
            <a:spAutoFit/>
          </a:bodyPr>
          <a:lstStyle/>
          <a:p>
            <a:r>
              <a:rPr lang="en-GB" sz="2800" b="1" dirty="0">
                <a:solidFill>
                  <a:schemeClr val="accent4"/>
                </a:solidFill>
              </a:rPr>
              <a:t>Belief</a:t>
            </a:r>
            <a:endParaRPr lang="en-GB" sz="2800" dirty="0"/>
          </a:p>
        </p:txBody>
      </p:sp>
      <p:sp>
        <p:nvSpPr>
          <p:cNvPr id="6" name="TextBox 5">
            <a:extLst>
              <a:ext uri="{FF2B5EF4-FFF2-40B4-BE49-F238E27FC236}">
                <a16:creationId xmlns:a16="http://schemas.microsoft.com/office/drawing/2014/main" id="{C3F1840D-9C87-4F43-B499-B1020C37967C}"/>
              </a:ext>
            </a:extLst>
          </p:cNvPr>
          <p:cNvSpPr txBox="1"/>
          <p:nvPr/>
        </p:nvSpPr>
        <p:spPr>
          <a:xfrm>
            <a:off x="725999" y="4108621"/>
            <a:ext cx="1391036" cy="523220"/>
          </a:xfrm>
          <a:prstGeom prst="rect">
            <a:avLst/>
          </a:prstGeom>
          <a:noFill/>
        </p:spPr>
        <p:txBody>
          <a:bodyPr wrap="square" rtlCol="0">
            <a:spAutoFit/>
          </a:bodyPr>
          <a:lstStyle/>
          <a:p>
            <a:r>
              <a:rPr lang="en-GB" sz="2800" b="1" dirty="0">
                <a:solidFill>
                  <a:schemeClr val="accent4"/>
                </a:solidFill>
              </a:rPr>
              <a:t>Desire</a:t>
            </a:r>
            <a:endParaRPr lang="en-GB" sz="2800" dirty="0"/>
          </a:p>
        </p:txBody>
      </p:sp>
      <p:cxnSp>
        <p:nvCxnSpPr>
          <p:cNvPr id="8" name="Connector: Curved 7">
            <a:extLst>
              <a:ext uri="{FF2B5EF4-FFF2-40B4-BE49-F238E27FC236}">
                <a16:creationId xmlns:a16="http://schemas.microsoft.com/office/drawing/2014/main" id="{12C804F1-F650-49E8-BBD2-FA4C07015862}"/>
              </a:ext>
            </a:extLst>
          </p:cNvPr>
          <p:cNvCxnSpPr>
            <a:cxnSpLocks/>
          </p:cNvCxnSpPr>
          <p:nvPr/>
        </p:nvCxnSpPr>
        <p:spPr>
          <a:xfrm>
            <a:off x="3403766" y="3011751"/>
            <a:ext cx="1579295" cy="642635"/>
          </a:xfrm>
          <a:prstGeom prst="curvedConnector3">
            <a:avLst/>
          </a:prstGeom>
          <a:ln w="63500">
            <a:tailEnd type="triangle"/>
          </a:ln>
        </p:spPr>
        <p:style>
          <a:lnRef idx="1">
            <a:schemeClr val="accent1"/>
          </a:lnRef>
          <a:fillRef idx="0">
            <a:schemeClr val="accent1"/>
          </a:fillRef>
          <a:effectRef idx="0">
            <a:schemeClr val="accent1"/>
          </a:effectRef>
          <a:fontRef idx="minor">
            <a:schemeClr val="tx1"/>
          </a:fontRef>
        </p:style>
      </p:cxnSp>
      <p:cxnSp>
        <p:nvCxnSpPr>
          <p:cNvPr id="10" name="Connector: Curved 9">
            <a:extLst>
              <a:ext uri="{FF2B5EF4-FFF2-40B4-BE49-F238E27FC236}">
                <a16:creationId xmlns:a16="http://schemas.microsoft.com/office/drawing/2014/main" id="{D0463642-0C7A-41E2-873A-860FB0CD0E9F}"/>
              </a:ext>
            </a:extLst>
          </p:cNvPr>
          <p:cNvCxnSpPr>
            <a:cxnSpLocks/>
          </p:cNvCxnSpPr>
          <p:nvPr/>
        </p:nvCxnSpPr>
        <p:spPr>
          <a:xfrm flipV="1">
            <a:off x="3168016" y="4041294"/>
            <a:ext cx="1647265" cy="496300"/>
          </a:xfrm>
          <a:prstGeom prst="curvedConnector3">
            <a:avLst/>
          </a:prstGeom>
          <a:ln w="63500">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F3F8BB7B-9A12-4BCA-9C32-0B8574AEFA2E}"/>
              </a:ext>
            </a:extLst>
          </p:cNvPr>
          <p:cNvSpPr txBox="1"/>
          <p:nvPr/>
        </p:nvSpPr>
        <p:spPr>
          <a:xfrm>
            <a:off x="5239150" y="3816628"/>
            <a:ext cx="3319670" cy="369332"/>
          </a:xfrm>
          <a:prstGeom prst="rect">
            <a:avLst/>
          </a:prstGeom>
          <a:noFill/>
        </p:spPr>
        <p:txBody>
          <a:bodyPr wrap="square" rtlCol="0">
            <a:spAutoFit/>
          </a:bodyPr>
          <a:lstStyle/>
          <a:p>
            <a:r>
              <a:rPr lang="en-GB" dirty="0">
                <a:solidFill>
                  <a:schemeClr val="accent3"/>
                </a:solidFill>
              </a:rPr>
              <a:t>*goes to cupboard, gets biscuit*</a:t>
            </a:r>
          </a:p>
        </p:txBody>
      </p:sp>
      <p:sp>
        <p:nvSpPr>
          <p:cNvPr id="17" name="TextBox 16">
            <a:extLst>
              <a:ext uri="{FF2B5EF4-FFF2-40B4-BE49-F238E27FC236}">
                <a16:creationId xmlns:a16="http://schemas.microsoft.com/office/drawing/2014/main" id="{D3CBE690-5D9A-4902-BE6A-BA3C3315D6F8}"/>
              </a:ext>
            </a:extLst>
          </p:cNvPr>
          <p:cNvSpPr txBox="1"/>
          <p:nvPr/>
        </p:nvSpPr>
        <p:spPr>
          <a:xfrm>
            <a:off x="359024" y="2894288"/>
            <a:ext cx="2686180" cy="707886"/>
          </a:xfrm>
          <a:prstGeom prst="rect">
            <a:avLst/>
          </a:prstGeom>
          <a:noFill/>
        </p:spPr>
        <p:txBody>
          <a:bodyPr wrap="square" rtlCol="0">
            <a:spAutoFit/>
          </a:bodyPr>
          <a:lstStyle/>
          <a:p>
            <a:r>
              <a:rPr lang="en-GB" sz="2000" dirty="0">
                <a:solidFill>
                  <a:schemeClr val="accent4"/>
                </a:solidFill>
              </a:rPr>
              <a:t>“there are biscuits in the cupboard”</a:t>
            </a:r>
            <a:endParaRPr lang="en-GB" sz="2000" dirty="0"/>
          </a:p>
        </p:txBody>
      </p:sp>
      <p:sp>
        <p:nvSpPr>
          <p:cNvPr id="19" name="TextBox 18">
            <a:extLst>
              <a:ext uri="{FF2B5EF4-FFF2-40B4-BE49-F238E27FC236}">
                <a16:creationId xmlns:a16="http://schemas.microsoft.com/office/drawing/2014/main" id="{87FA9868-19CA-49D7-8851-1034EE55A553}"/>
              </a:ext>
            </a:extLst>
          </p:cNvPr>
          <p:cNvSpPr txBox="1"/>
          <p:nvPr/>
        </p:nvSpPr>
        <p:spPr>
          <a:xfrm>
            <a:off x="412795" y="4654411"/>
            <a:ext cx="3523918" cy="400110"/>
          </a:xfrm>
          <a:prstGeom prst="rect">
            <a:avLst/>
          </a:prstGeom>
          <a:noFill/>
        </p:spPr>
        <p:txBody>
          <a:bodyPr wrap="square" rtlCol="0">
            <a:spAutoFit/>
          </a:bodyPr>
          <a:lstStyle/>
          <a:p>
            <a:r>
              <a:rPr lang="en-GB" sz="2000" dirty="0">
                <a:solidFill>
                  <a:schemeClr val="accent4"/>
                </a:solidFill>
              </a:rPr>
              <a:t>“I really want a biscuit”</a:t>
            </a:r>
            <a:endParaRPr lang="en-GB" sz="2000" dirty="0"/>
          </a:p>
        </p:txBody>
      </p:sp>
      <p:sp>
        <p:nvSpPr>
          <p:cNvPr id="20" name="TextBox 19">
            <a:extLst>
              <a:ext uri="{FF2B5EF4-FFF2-40B4-BE49-F238E27FC236}">
                <a16:creationId xmlns:a16="http://schemas.microsoft.com/office/drawing/2014/main" id="{57557C5D-BB52-41B1-B515-C48513079D24}"/>
              </a:ext>
            </a:extLst>
          </p:cNvPr>
          <p:cNvSpPr txBox="1"/>
          <p:nvPr/>
        </p:nvSpPr>
        <p:spPr>
          <a:xfrm>
            <a:off x="9889434" y="6440761"/>
            <a:ext cx="2566202" cy="369332"/>
          </a:xfrm>
          <a:prstGeom prst="rect">
            <a:avLst/>
          </a:prstGeom>
          <a:noFill/>
        </p:spPr>
        <p:txBody>
          <a:bodyPr wrap="square" rtlCol="0">
            <a:spAutoFit/>
          </a:bodyPr>
          <a:lstStyle/>
          <a:p>
            <a:r>
              <a:rPr lang="en-GB" dirty="0"/>
              <a:t>See Smith 1993</a:t>
            </a:r>
          </a:p>
        </p:txBody>
      </p:sp>
      <p:sp>
        <p:nvSpPr>
          <p:cNvPr id="21" name="TextBox 20">
            <a:extLst>
              <a:ext uri="{FF2B5EF4-FFF2-40B4-BE49-F238E27FC236}">
                <a16:creationId xmlns:a16="http://schemas.microsoft.com/office/drawing/2014/main" id="{216AC08D-DC44-400E-8255-139A27084B31}"/>
              </a:ext>
            </a:extLst>
          </p:cNvPr>
          <p:cNvSpPr txBox="1"/>
          <p:nvPr/>
        </p:nvSpPr>
        <p:spPr>
          <a:xfrm>
            <a:off x="5095262" y="3335200"/>
            <a:ext cx="2686180" cy="523220"/>
          </a:xfrm>
          <a:prstGeom prst="rect">
            <a:avLst/>
          </a:prstGeom>
          <a:noFill/>
        </p:spPr>
        <p:txBody>
          <a:bodyPr wrap="square" rtlCol="0">
            <a:spAutoFit/>
          </a:bodyPr>
          <a:lstStyle/>
          <a:p>
            <a:r>
              <a:rPr lang="en-GB" sz="2800" b="1" dirty="0">
                <a:solidFill>
                  <a:schemeClr val="accent3"/>
                </a:solidFill>
              </a:rPr>
              <a:t>Action</a:t>
            </a:r>
          </a:p>
        </p:txBody>
      </p:sp>
      <p:sp>
        <p:nvSpPr>
          <p:cNvPr id="22" name="TextBox 21">
            <a:extLst>
              <a:ext uri="{FF2B5EF4-FFF2-40B4-BE49-F238E27FC236}">
                <a16:creationId xmlns:a16="http://schemas.microsoft.com/office/drawing/2014/main" id="{A18D123E-3568-4100-94C1-C06E6FF84F6F}"/>
              </a:ext>
            </a:extLst>
          </p:cNvPr>
          <p:cNvSpPr txBox="1"/>
          <p:nvPr/>
        </p:nvSpPr>
        <p:spPr>
          <a:xfrm>
            <a:off x="7212086" y="2051793"/>
            <a:ext cx="4620890" cy="954107"/>
          </a:xfrm>
          <a:prstGeom prst="rect">
            <a:avLst/>
          </a:prstGeom>
          <a:noFill/>
        </p:spPr>
        <p:txBody>
          <a:bodyPr wrap="square" rtlCol="0">
            <a:spAutoFit/>
          </a:bodyPr>
          <a:lstStyle/>
          <a:p>
            <a:r>
              <a:rPr lang="en-GB" sz="2800" b="1" dirty="0">
                <a:solidFill>
                  <a:schemeClr val="accent2"/>
                </a:solidFill>
              </a:rPr>
              <a:t>Reason for action</a:t>
            </a:r>
          </a:p>
          <a:p>
            <a:r>
              <a:rPr lang="en-GB" sz="2800" b="1" dirty="0">
                <a:solidFill>
                  <a:schemeClr val="accent2"/>
                </a:solidFill>
              </a:rPr>
              <a:t>= desire + belief</a:t>
            </a:r>
          </a:p>
        </p:txBody>
      </p:sp>
    </p:spTree>
    <p:extLst>
      <p:ext uri="{BB962C8B-B14F-4D97-AF65-F5344CB8AC3E}">
        <p14:creationId xmlns:p14="http://schemas.microsoft.com/office/powerpoint/2010/main" val="39120772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a:extLst>
              <a:ext uri="{FF2B5EF4-FFF2-40B4-BE49-F238E27FC236}">
                <a16:creationId xmlns:a16="http://schemas.microsoft.com/office/drawing/2014/main" id="{362810D9-2C5A-477D-949C-C191895477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467"/>
            <a:ext cx="12191999" cy="6866467"/>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Picture 4" descr="A group of apples on a tree&#10;&#10;">
            <a:extLst>
              <a:ext uri="{FF2B5EF4-FFF2-40B4-BE49-F238E27FC236}">
                <a16:creationId xmlns:a16="http://schemas.microsoft.com/office/drawing/2014/main" id="{BC0AA123-576A-4013-9C21-07B4750FCAB7}"/>
              </a:ext>
            </a:extLst>
          </p:cNvPr>
          <p:cNvPicPr>
            <a:picLocks noChangeAspect="1"/>
          </p:cNvPicPr>
          <p:nvPr/>
        </p:nvPicPr>
        <p:blipFill rotWithShape="1">
          <a:blip r:embed="rId2">
            <a:alphaModFix amt="55000"/>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t="5700" b="11882"/>
          <a:stretch>
            <a:fillRect/>
          </a:stretch>
        </p:blipFill>
        <p:spPr>
          <a:xfrm>
            <a:off x="20" y="-9107"/>
            <a:ext cx="12191980" cy="6858000"/>
          </a:xfrm>
          <a:prstGeom prst="rect">
            <a:avLst/>
          </a:prstGeom>
        </p:spPr>
      </p:pic>
      <p:sp>
        <p:nvSpPr>
          <p:cNvPr id="2" name="Title 1">
            <a:extLst>
              <a:ext uri="{FF2B5EF4-FFF2-40B4-BE49-F238E27FC236}">
                <a16:creationId xmlns:a16="http://schemas.microsoft.com/office/drawing/2014/main" id="{448FCC4D-2887-4194-AE02-0705C234A223}"/>
              </a:ext>
            </a:extLst>
          </p:cNvPr>
          <p:cNvSpPr>
            <a:spLocks noGrp="1"/>
          </p:cNvSpPr>
          <p:nvPr>
            <p:ph type="title"/>
          </p:nvPr>
        </p:nvSpPr>
        <p:spPr>
          <a:xfrm>
            <a:off x="686834" y="591344"/>
            <a:ext cx="3200400" cy="5585619"/>
          </a:xfrm>
        </p:spPr>
        <p:txBody>
          <a:bodyPr>
            <a:normAutofit/>
          </a:bodyPr>
          <a:lstStyle/>
          <a:p>
            <a:r>
              <a:rPr lang="en-GB">
                <a:solidFill>
                  <a:srgbClr val="FFFFFF"/>
                </a:solidFill>
              </a:rPr>
              <a:t>Hume: ‘no ought from an is’</a:t>
            </a:r>
          </a:p>
        </p:txBody>
      </p:sp>
      <p:sp>
        <p:nvSpPr>
          <p:cNvPr id="13" name="Arc 12">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F509E9E0-5F57-4949-91C5-894FD548D947}"/>
              </a:ext>
            </a:extLst>
          </p:cNvPr>
          <p:cNvSpPr>
            <a:spLocks noGrp="1"/>
          </p:cNvSpPr>
          <p:nvPr>
            <p:ph idx="1"/>
          </p:nvPr>
        </p:nvSpPr>
        <p:spPr>
          <a:xfrm>
            <a:off x="4447308" y="591344"/>
            <a:ext cx="6906491" cy="5585619"/>
          </a:xfrm>
        </p:spPr>
        <p:txBody>
          <a:bodyPr anchor="ctr">
            <a:normAutofit/>
          </a:bodyPr>
          <a:lstStyle/>
          <a:p>
            <a:pPr marL="0" indent="0">
              <a:buNone/>
            </a:pPr>
            <a:r>
              <a:rPr lang="en-GB" sz="2200">
                <a:solidFill>
                  <a:srgbClr val="FFFFFF"/>
                </a:solidFill>
              </a:rPr>
              <a:t>On Hume’s account, moral reasoning is often flawed insofar as we expect to move from a description to a prescription. Description of ‘matters of fact’ never produces an ‘ought’ or an ‘ought not’:</a:t>
            </a:r>
          </a:p>
          <a:p>
            <a:pPr marL="180975" indent="0">
              <a:buNone/>
            </a:pPr>
            <a:r>
              <a:rPr lang="en-GB" sz="2200">
                <a:solidFill>
                  <a:srgbClr val="FFFFFF"/>
                </a:solidFill>
              </a:rPr>
              <a:t>‘Wilful murder, for instance. Examine it in all its lights, and see if you can find that matter of fact, or real existence, which you call vice. In whichever way you take it, you find only certain passions, motives, volitions, and thoughts. There is no other matter of fact in the case. The vice entirely escapes you, as long as you consider the object. You never can find it, till you turn your reflection into your own breast, and find a sentiment of disapprobation, which arises in you, towards this action. Here is a matter of fact; but it is the object of feeling, not of reason. It lies in yourself, not in the object.’ (Hume in Wolff 2018: 21)</a:t>
            </a:r>
          </a:p>
        </p:txBody>
      </p:sp>
      <p:sp>
        <p:nvSpPr>
          <p:cNvPr id="6" name="TextBox 5">
            <a:extLst>
              <a:ext uri="{FF2B5EF4-FFF2-40B4-BE49-F238E27FC236}">
                <a16:creationId xmlns:a16="http://schemas.microsoft.com/office/drawing/2014/main" id="{1F48B0F2-9832-4EF5-9DA7-12D4BC5D0FC9}"/>
              </a:ext>
            </a:extLst>
          </p:cNvPr>
          <p:cNvSpPr txBox="1"/>
          <p:nvPr/>
        </p:nvSpPr>
        <p:spPr>
          <a:xfrm>
            <a:off x="9759924" y="6648838"/>
            <a:ext cx="2432076" cy="200055"/>
          </a:xfrm>
          <a:prstGeom prst="rect">
            <a:avLst/>
          </a:prstGeom>
          <a:solidFill>
            <a:srgbClr val="000000"/>
          </a:solidFill>
        </p:spPr>
        <p:txBody>
          <a:bodyPr wrap="none" rtlCol="0">
            <a:spAutoFit/>
          </a:bodyPr>
          <a:lstStyle/>
          <a:p>
            <a:pPr algn="r">
              <a:spcAft>
                <a:spcPts val="600"/>
              </a:spcAft>
            </a:pPr>
            <a:r>
              <a:rPr lang="en-GB" sz="700">
                <a:solidFill>
                  <a:srgbClr val="FFFFFF"/>
                </a:solidFill>
                <a:hlinkClick r:id="rId3" tooltip="https://en.wikipedia.org/wiki/Spartan_(apple)">
                  <a:extLst>
                    <a:ext uri="{A12FA001-AC4F-418D-AE19-62706E023703}">
                      <ahyp:hlinkClr xmlns:ahyp="http://schemas.microsoft.com/office/drawing/2018/hyperlinkcolor" val="tx"/>
                    </a:ext>
                  </a:extLst>
                </a:hlinkClick>
              </a:rPr>
              <a:t>This Photo</a:t>
            </a:r>
            <a:r>
              <a:rPr lang="en-GB" sz="700">
                <a:solidFill>
                  <a:srgbClr val="FFFFFF"/>
                </a:solidFill>
              </a:rPr>
              <a:t> by Unknown Author is licensed under </a:t>
            </a:r>
            <a:r>
              <a:rPr lang="en-GB" sz="700">
                <a:solidFill>
                  <a:srgbClr val="FFFFFF"/>
                </a:solidFill>
                <a:hlinkClick r:id="rId4" tooltip="https://creativecommons.org/licenses/by-sa/3.0/">
                  <a:extLst>
                    <a:ext uri="{A12FA001-AC4F-418D-AE19-62706E023703}">
                      <ahyp:hlinkClr xmlns:ahyp="http://schemas.microsoft.com/office/drawing/2018/hyperlinkcolor" val="tx"/>
                    </a:ext>
                  </a:extLst>
                </a:hlinkClick>
              </a:rPr>
              <a:t>CC BY-SA</a:t>
            </a:r>
            <a:endParaRPr lang="en-GB" sz="700">
              <a:solidFill>
                <a:srgbClr val="FFFFFF"/>
              </a:solidFill>
            </a:endParaRPr>
          </a:p>
        </p:txBody>
      </p:sp>
    </p:spTree>
    <p:extLst>
      <p:ext uri="{BB962C8B-B14F-4D97-AF65-F5344CB8AC3E}">
        <p14:creationId xmlns:p14="http://schemas.microsoft.com/office/powerpoint/2010/main" val="4602143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9228552E-C8B1-4A80-8448-0787CE0FC7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group of apples on a tree&#10;&#10;">
            <a:extLst>
              <a:ext uri="{FF2B5EF4-FFF2-40B4-BE49-F238E27FC236}">
                <a16:creationId xmlns:a16="http://schemas.microsoft.com/office/drawing/2014/main" id="{BC0AA123-576A-4013-9C21-07B4750FCAB7}"/>
              </a:ext>
            </a:extLst>
          </p:cNvPr>
          <p:cNvPicPr>
            <a:picLocks noChangeAspect="1"/>
          </p:cNvPicPr>
          <p:nvPr/>
        </p:nvPicPr>
        <p:blipFill rotWithShape="1">
          <a:blip r:embed="rId2">
            <a:alphaModFix amt="35000"/>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t="5700" b="11882"/>
          <a:stretch>
            <a:fillRect/>
          </a:stretch>
        </p:blipFill>
        <p:spPr>
          <a:xfrm>
            <a:off x="20" y="10"/>
            <a:ext cx="12191981" cy="6857990"/>
          </a:xfrm>
          <a:prstGeom prst="rect">
            <a:avLst/>
          </a:prstGeom>
        </p:spPr>
      </p:pic>
      <p:sp>
        <p:nvSpPr>
          <p:cNvPr id="2" name="Title 1">
            <a:extLst>
              <a:ext uri="{FF2B5EF4-FFF2-40B4-BE49-F238E27FC236}">
                <a16:creationId xmlns:a16="http://schemas.microsoft.com/office/drawing/2014/main" id="{448FCC4D-2887-4194-AE02-0705C234A223}"/>
              </a:ext>
            </a:extLst>
          </p:cNvPr>
          <p:cNvSpPr>
            <a:spLocks noGrp="1"/>
          </p:cNvSpPr>
          <p:nvPr>
            <p:ph type="title"/>
          </p:nvPr>
        </p:nvSpPr>
        <p:spPr>
          <a:xfrm>
            <a:off x="838200" y="365125"/>
            <a:ext cx="10515600" cy="1325563"/>
          </a:xfrm>
        </p:spPr>
        <p:txBody>
          <a:bodyPr>
            <a:normAutofit/>
          </a:bodyPr>
          <a:lstStyle/>
          <a:p>
            <a:r>
              <a:rPr lang="en-GB">
                <a:solidFill>
                  <a:srgbClr val="FFFFFF"/>
                </a:solidFill>
              </a:rPr>
              <a:t>Hume: ‘no ought from an is’</a:t>
            </a:r>
          </a:p>
        </p:txBody>
      </p:sp>
      <p:sp>
        <p:nvSpPr>
          <p:cNvPr id="3" name="Content Placeholder 2">
            <a:extLst>
              <a:ext uri="{FF2B5EF4-FFF2-40B4-BE49-F238E27FC236}">
                <a16:creationId xmlns:a16="http://schemas.microsoft.com/office/drawing/2014/main" id="{F509E9E0-5F57-4949-91C5-894FD548D947}"/>
              </a:ext>
            </a:extLst>
          </p:cNvPr>
          <p:cNvSpPr>
            <a:spLocks noGrp="1"/>
          </p:cNvSpPr>
          <p:nvPr>
            <p:ph idx="1"/>
          </p:nvPr>
        </p:nvSpPr>
        <p:spPr>
          <a:xfrm>
            <a:off x="838200" y="1825625"/>
            <a:ext cx="10515600" cy="4351338"/>
          </a:xfrm>
        </p:spPr>
        <p:txBody>
          <a:bodyPr>
            <a:normAutofit/>
          </a:bodyPr>
          <a:lstStyle/>
          <a:p>
            <a:pPr marL="0" indent="0">
              <a:buNone/>
            </a:pPr>
            <a:r>
              <a:rPr lang="en-GB" sz="2400">
                <a:solidFill>
                  <a:srgbClr val="FFFFFF"/>
                </a:solidFill>
              </a:rPr>
              <a:t>So Hume suggests that moral properties can be compared to ‘secondary qualities’, like sound, or colour, or taste:</a:t>
            </a:r>
          </a:p>
          <a:p>
            <a:r>
              <a:rPr lang="en-GB" sz="2400">
                <a:solidFill>
                  <a:srgbClr val="FFFFFF"/>
                </a:solidFill>
              </a:rPr>
              <a:t>The ‘redness’ of an apple is not something that can be found in the apple itself; rather, the redness is a secondary quality that describes the way that the apple affects us;</a:t>
            </a:r>
          </a:p>
          <a:p>
            <a:r>
              <a:rPr lang="en-GB" sz="2400">
                <a:solidFill>
                  <a:srgbClr val="FFFFFF"/>
                </a:solidFill>
              </a:rPr>
              <a:t>So moral properties – like ‘badness’ or ‘wrongness’ are not something that are to be found in the objective, external world, but in our responses to the world:</a:t>
            </a:r>
          </a:p>
          <a:p>
            <a:pPr marL="0" indent="0">
              <a:buNone/>
            </a:pPr>
            <a:r>
              <a:rPr lang="en-GB" sz="2400">
                <a:solidFill>
                  <a:srgbClr val="FFFFFF"/>
                </a:solidFill>
              </a:rPr>
              <a:t>‘So that when you pronounce any action of character to be vicious , you </a:t>
            </a:r>
            <a:r>
              <a:rPr lang="en-GB" sz="2400" b="1">
                <a:solidFill>
                  <a:srgbClr val="FFFFFF"/>
                </a:solidFill>
              </a:rPr>
              <a:t>mean</a:t>
            </a:r>
            <a:r>
              <a:rPr lang="en-GB" sz="2400">
                <a:solidFill>
                  <a:srgbClr val="FFFFFF"/>
                </a:solidFill>
              </a:rPr>
              <a:t> nothing, but that from the constitution of your nature you have a feeling or sentiment of blame from the contemplation of it.’ (Hume in Wolff 2018: 21)</a:t>
            </a:r>
          </a:p>
        </p:txBody>
      </p:sp>
      <p:sp>
        <p:nvSpPr>
          <p:cNvPr id="6" name="TextBox 5">
            <a:extLst>
              <a:ext uri="{FF2B5EF4-FFF2-40B4-BE49-F238E27FC236}">
                <a16:creationId xmlns:a16="http://schemas.microsoft.com/office/drawing/2014/main" id="{1F48B0F2-9832-4EF5-9DA7-12D4BC5D0FC9}"/>
              </a:ext>
            </a:extLst>
          </p:cNvPr>
          <p:cNvSpPr txBox="1"/>
          <p:nvPr/>
        </p:nvSpPr>
        <p:spPr>
          <a:xfrm>
            <a:off x="9759924" y="6657945"/>
            <a:ext cx="2432076" cy="200055"/>
          </a:xfrm>
          <a:prstGeom prst="rect">
            <a:avLst/>
          </a:prstGeom>
          <a:solidFill>
            <a:srgbClr val="000000"/>
          </a:solidFill>
        </p:spPr>
        <p:txBody>
          <a:bodyPr wrap="none" rtlCol="0">
            <a:spAutoFit/>
          </a:bodyPr>
          <a:lstStyle/>
          <a:p>
            <a:pPr algn="r">
              <a:spcAft>
                <a:spcPts val="600"/>
              </a:spcAft>
            </a:pPr>
            <a:r>
              <a:rPr lang="en-GB" sz="700">
                <a:solidFill>
                  <a:srgbClr val="FFFFFF"/>
                </a:solidFill>
                <a:hlinkClick r:id="rId3" tooltip="https://en.wikipedia.org/wiki/Spartan_(apple)">
                  <a:extLst>
                    <a:ext uri="{A12FA001-AC4F-418D-AE19-62706E023703}">
                      <ahyp:hlinkClr xmlns:ahyp="http://schemas.microsoft.com/office/drawing/2018/hyperlinkcolor" val="tx"/>
                    </a:ext>
                  </a:extLst>
                </a:hlinkClick>
              </a:rPr>
              <a:t>This Photo</a:t>
            </a:r>
            <a:r>
              <a:rPr lang="en-GB" sz="700">
                <a:solidFill>
                  <a:srgbClr val="FFFFFF"/>
                </a:solidFill>
              </a:rPr>
              <a:t> by Unknown Author is licensed under </a:t>
            </a:r>
            <a:r>
              <a:rPr lang="en-GB" sz="700">
                <a:solidFill>
                  <a:srgbClr val="FFFFFF"/>
                </a:solidFill>
                <a:hlinkClick r:id="rId4" tooltip="https://creativecommons.org/licenses/by-sa/3.0/">
                  <a:extLst>
                    <a:ext uri="{A12FA001-AC4F-418D-AE19-62706E023703}">
                      <ahyp:hlinkClr xmlns:ahyp="http://schemas.microsoft.com/office/drawing/2018/hyperlinkcolor" val="tx"/>
                    </a:ext>
                  </a:extLst>
                </a:hlinkClick>
              </a:rPr>
              <a:t>CC BY-SA</a:t>
            </a:r>
            <a:endParaRPr lang="en-GB" sz="700">
              <a:solidFill>
                <a:srgbClr val="FFFFFF"/>
              </a:solidFill>
            </a:endParaRPr>
          </a:p>
        </p:txBody>
      </p:sp>
    </p:spTree>
    <p:extLst>
      <p:ext uri="{BB962C8B-B14F-4D97-AF65-F5344CB8AC3E}">
        <p14:creationId xmlns:p14="http://schemas.microsoft.com/office/powerpoint/2010/main" val="826355626"/>
      </p:ext>
    </p:extLst>
  </p:cSld>
  <p:clrMapOvr>
    <a:overrideClrMapping bg1="dk1" tx1="lt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D73576-949F-957D-1F0E-3CAAC5DF3AA8}"/>
              </a:ext>
            </a:extLst>
          </p:cNvPr>
          <p:cNvSpPr>
            <a:spLocks noGrp="1"/>
          </p:cNvSpPr>
          <p:nvPr>
            <p:ph type="title"/>
          </p:nvPr>
        </p:nvSpPr>
        <p:spPr/>
        <p:txBody>
          <a:bodyPr/>
          <a:lstStyle/>
          <a:p>
            <a:r>
              <a:rPr lang="en-GB" dirty="0"/>
              <a:t>References</a:t>
            </a:r>
          </a:p>
        </p:txBody>
      </p:sp>
      <p:sp>
        <p:nvSpPr>
          <p:cNvPr id="3" name="Content Placeholder 2">
            <a:extLst>
              <a:ext uri="{FF2B5EF4-FFF2-40B4-BE49-F238E27FC236}">
                <a16:creationId xmlns:a16="http://schemas.microsoft.com/office/drawing/2014/main" id="{88F4CA97-4BD2-CBEC-30BF-E63E4F1911FB}"/>
              </a:ext>
            </a:extLst>
          </p:cNvPr>
          <p:cNvSpPr>
            <a:spLocks noGrp="1"/>
          </p:cNvSpPr>
          <p:nvPr>
            <p:ph idx="1"/>
          </p:nvPr>
        </p:nvSpPr>
        <p:spPr/>
        <p:txBody>
          <a:bodyPr>
            <a:normAutofit lnSpcReduction="10000"/>
          </a:bodyPr>
          <a:lstStyle/>
          <a:p>
            <a:pPr marL="177800" indent="-177800">
              <a:buNone/>
            </a:pPr>
            <a:r>
              <a:rPr lang="en-GB" dirty="0"/>
              <a:t>Nussbaum, Martha C. ‘Emotions as judgements of value and importance’ in Solomon, ed. </a:t>
            </a:r>
            <a:r>
              <a:rPr lang="en-GB" i="1" dirty="0"/>
              <a:t>Thinking about Feelings: Contemporary Philosophers on Emotions</a:t>
            </a:r>
            <a:r>
              <a:rPr lang="en-GB" dirty="0"/>
              <a:t> (2010: Oxford, Oxford University Press). </a:t>
            </a:r>
          </a:p>
          <a:p>
            <a:pPr marL="177800" indent="-177800">
              <a:buNone/>
            </a:pPr>
            <a:r>
              <a:rPr lang="en-GB" dirty="0"/>
              <a:t>Scarantino, Andrea and Ronald de Sousa, "Emotion", </a:t>
            </a:r>
            <a:r>
              <a:rPr lang="en-GB" i="1" dirty="0"/>
              <a:t>The Stanford </a:t>
            </a:r>
            <a:r>
              <a:rPr lang="en-GB" i="1" dirty="0" err="1"/>
              <a:t>Encyclopedia</a:t>
            </a:r>
            <a:r>
              <a:rPr lang="en-GB" i="1" dirty="0"/>
              <a:t> of Philosophy </a:t>
            </a:r>
            <a:r>
              <a:rPr lang="en-GB" dirty="0"/>
              <a:t>(Summer 2021 Edition), Edward N. Zalta (ed.), URL = &lt;https://plato.stanford.edu/archives/sum2021/entries/emotion/&gt;.</a:t>
            </a:r>
          </a:p>
          <a:p>
            <a:pPr marL="177800" indent="-177800">
              <a:buNone/>
            </a:pPr>
            <a:r>
              <a:rPr lang="en-GB" dirty="0"/>
              <a:t>Solomon, R. C. (1977) ‘The logic of emotion’ in </a:t>
            </a:r>
            <a:r>
              <a:rPr lang="en-GB" i="1" dirty="0"/>
              <a:t>Nous</a:t>
            </a:r>
            <a:r>
              <a:rPr lang="en-GB" dirty="0"/>
              <a:t> vol. 11: 1</a:t>
            </a:r>
          </a:p>
          <a:p>
            <a:pPr marL="177800" indent="-177800">
              <a:buNone/>
            </a:pPr>
            <a:r>
              <a:rPr lang="en-GB" dirty="0"/>
              <a:t>Solomon, R. C. (2008). ‘The philosophy of emotions’. In M. Lewis, J. M. Haviland-Jones, &amp; L. F. Barrett (Eds.), </a:t>
            </a:r>
            <a:r>
              <a:rPr lang="en-GB" i="1" dirty="0"/>
              <a:t>Handbook of emotions</a:t>
            </a:r>
            <a:r>
              <a:rPr lang="en-GB" dirty="0"/>
              <a:t> (3rd ed., pp. 3–16). The Guilford Press.</a:t>
            </a:r>
          </a:p>
        </p:txBody>
      </p:sp>
    </p:spTree>
    <p:extLst>
      <p:ext uri="{BB962C8B-B14F-4D97-AF65-F5344CB8AC3E}">
        <p14:creationId xmlns:p14="http://schemas.microsoft.com/office/powerpoint/2010/main" val="1076014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21E434-D6C9-EE36-8452-22C881EF3511}"/>
              </a:ext>
            </a:extLst>
          </p:cNvPr>
          <p:cNvSpPr>
            <a:spLocks noGrp="1"/>
          </p:cNvSpPr>
          <p:nvPr>
            <p:ph type="title"/>
          </p:nvPr>
        </p:nvSpPr>
        <p:spPr/>
        <p:txBody>
          <a:bodyPr/>
          <a:lstStyle/>
          <a:p>
            <a:r>
              <a:rPr lang="en-GB" dirty="0"/>
              <a:t>Emotion, actions and reason</a:t>
            </a:r>
          </a:p>
        </p:txBody>
      </p:sp>
      <p:sp>
        <p:nvSpPr>
          <p:cNvPr id="3" name="Content Placeholder 2">
            <a:extLst>
              <a:ext uri="{FF2B5EF4-FFF2-40B4-BE49-F238E27FC236}">
                <a16:creationId xmlns:a16="http://schemas.microsoft.com/office/drawing/2014/main" id="{F4956F37-E43E-62A2-7CA2-21795DA5E5BB}"/>
              </a:ext>
            </a:extLst>
          </p:cNvPr>
          <p:cNvSpPr>
            <a:spLocks noGrp="1"/>
          </p:cNvSpPr>
          <p:nvPr>
            <p:ph idx="1"/>
          </p:nvPr>
        </p:nvSpPr>
        <p:spPr/>
        <p:txBody>
          <a:bodyPr vert="horz" lIns="91440" tIns="45720" rIns="91440" bIns="45720" rtlCol="0" anchor="t">
            <a:normAutofit fontScale="92500" lnSpcReduction="10000"/>
          </a:bodyPr>
          <a:lstStyle/>
          <a:p>
            <a:pPr marL="0" indent="0">
              <a:buNone/>
            </a:pPr>
            <a:r>
              <a:rPr lang="en-GB" dirty="0"/>
              <a:t>Two connected issues: </a:t>
            </a:r>
            <a:endParaRPr lang="en-US" dirty="0"/>
          </a:p>
          <a:p>
            <a:pPr marL="514350" indent="-514350">
              <a:buAutoNum type="arabicPeriod"/>
            </a:pPr>
            <a:r>
              <a:rPr lang="en-GB" dirty="0"/>
              <a:t>What is the place of action and motivation in understanding what emotions are? Does it make sense to say that emotions are defined in terms of motivation? </a:t>
            </a:r>
            <a:endParaRPr lang="en-US"/>
          </a:p>
          <a:p>
            <a:pPr marL="971550" lvl="1" indent="-514350">
              <a:buFont typeface="Courier New" panose="020B0604020202020204" pitchFamily="34" charset="0"/>
              <a:buChar char="o"/>
            </a:pPr>
            <a:r>
              <a:rPr lang="en-GB" dirty="0"/>
              <a:t>For example: that to be afraid to want to avoid some danger; to be angry is to desire payback in some way? </a:t>
            </a:r>
            <a:endParaRPr lang="en-US"/>
          </a:p>
          <a:p>
            <a:pPr marL="514350" indent="-514350">
              <a:buAutoNum type="arabicPeriod"/>
            </a:pPr>
            <a:r>
              <a:rPr lang="en-GB" dirty="0"/>
              <a:t>Secondly, how should we situate the motivational dimension of emotions in relation to moral life?</a:t>
            </a:r>
            <a:endParaRPr lang="en-US"/>
          </a:p>
          <a:p>
            <a:pPr marL="0" indent="0">
              <a:buNone/>
            </a:pPr>
            <a:r>
              <a:rPr lang="en-GB" dirty="0"/>
              <a:t>If emotions are strongly  connected with action, and responses that are not always consciously/deliberately intended, then this might change our understanding of the ethical significance of our actions, but also how we understand the emotional aspect of ourselves. </a:t>
            </a:r>
          </a:p>
        </p:txBody>
      </p:sp>
    </p:spTree>
    <p:extLst>
      <p:ext uri="{BB962C8B-B14F-4D97-AF65-F5344CB8AC3E}">
        <p14:creationId xmlns:p14="http://schemas.microsoft.com/office/powerpoint/2010/main" val="12643301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86E2C-8D09-EF65-1260-3D61026F2000}"/>
              </a:ext>
            </a:extLst>
          </p:cNvPr>
          <p:cNvSpPr>
            <a:spLocks noGrp="1"/>
          </p:cNvSpPr>
          <p:nvPr>
            <p:ph type="title"/>
          </p:nvPr>
        </p:nvSpPr>
        <p:spPr/>
        <p:txBody>
          <a:bodyPr/>
          <a:lstStyle/>
          <a:p>
            <a:r>
              <a:rPr lang="en-GB" dirty="0"/>
              <a:t>Emotion, actions and reason</a:t>
            </a:r>
          </a:p>
        </p:txBody>
      </p:sp>
      <p:sp>
        <p:nvSpPr>
          <p:cNvPr id="3" name="Content Placeholder 2">
            <a:extLst>
              <a:ext uri="{FF2B5EF4-FFF2-40B4-BE49-F238E27FC236}">
                <a16:creationId xmlns:a16="http://schemas.microsoft.com/office/drawing/2014/main" id="{4D80B4C3-12AC-E22D-E15B-50848C667510}"/>
              </a:ext>
            </a:extLst>
          </p:cNvPr>
          <p:cNvSpPr>
            <a:spLocks noGrp="1"/>
          </p:cNvSpPr>
          <p:nvPr>
            <p:ph idx="1"/>
          </p:nvPr>
        </p:nvSpPr>
        <p:spPr/>
        <p:txBody>
          <a:bodyPr vert="horz" lIns="91440" tIns="45720" rIns="91440" bIns="45720" rtlCol="0" anchor="t">
            <a:normAutofit fontScale="85000" lnSpcReduction="10000"/>
          </a:bodyPr>
          <a:lstStyle/>
          <a:p>
            <a:pPr marL="0" indent="0">
              <a:buNone/>
            </a:pPr>
            <a:r>
              <a:rPr lang="en-GB" dirty="0"/>
              <a:t>Some have argued that emotions should be understood as ways of activating particular behaviours:</a:t>
            </a:r>
            <a:endParaRPr lang="en-US"/>
          </a:p>
          <a:p>
            <a:pPr marL="400050" indent="0">
              <a:buNone/>
            </a:pPr>
            <a:r>
              <a:rPr lang="en-GB" dirty="0"/>
              <a:t>'the modularity of our emotional responses can be seen as a mechanism for saving us from our own intelligence by rapidly and involuntarily initiating essential behaviors. If central cognitive processes conform more or less closely to rational decision theory and implement plans designed to maximize expected outcomes, there may be evolutionary advantages in retaining more cautious and conservative mechanisms to handle certain vital responses. (1997, p. 95)</a:t>
            </a:r>
          </a:p>
          <a:p>
            <a:pPr marL="0" indent="0">
              <a:buNone/>
            </a:pPr>
            <a:r>
              <a:rPr lang="en-GB" dirty="0"/>
              <a:t>It makes evolutionary sense that we should have responses are 'quick and dirty' in that way...</a:t>
            </a:r>
          </a:p>
          <a:p>
            <a:pPr marL="0" indent="0">
              <a:buNone/>
            </a:pPr>
            <a:r>
              <a:rPr lang="en-GB" dirty="0"/>
              <a:t>… and this explains why emotional responses can easily be disproportionate, or misplaced.</a:t>
            </a:r>
          </a:p>
        </p:txBody>
      </p:sp>
    </p:spTree>
    <p:extLst>
      <p:ext uri="{BB962C8B-B14F-4D97-AF65-F5344CB8AC3E}">
        <p14:creationId xmlns:p14="http://schemas.microsoft.com/office/powerpoint/2010/main" val="14511297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6CD2B9-62BF-424D-AE22-B3D6651BB184}"/>
              </a:ext>
            </a:extLst>
          </p:cNvPr>
          <p:cNvSpPr>
            <a:spLocks noGrp="1"/>
          </p:cNvSpPr>
          <p:nvPr>
            <p:ph type="title"/>
          </p:nvPr>
        </p:nvSpPr>
        <p:spPr>
          <a:xfrm>
            <a:off x="876692" y="741391"/>
            <a:ext cx="5479719" cy="1616203"/>
          </a:xfrm>
        </p:spPr>
        <p:txBody>
          <a:bodyPr anchor="b">
            <a:normAutofit/>
          </a:bodyPr>
          <a:lstStyle/>
          <a:p>
            <a:r>
              <a:rPr lang="en-GB" sz="3200"/>
              <a:t>Emotion, motivation and 'direction of fit'</a:t>
            </a:r>
          </a:p>
        </p:txBody>
      </p:sp>
      <p:sp>
        <p:nvSpPr>
          <p:cNvPr id="3" name="Content Placeholder 2">
            <a:extLst>
              <a:ext uri="{FF2B5EF4-FFF2-40B4-BE49-F238E27FC236}">
                <a16:creationId xmlns:a16="http://schemas.microsoft.com/office/drawing/2014/main" id="{03F10754-C132-4939-A8A7-9643071507B5}"/>
              </a:ext>
            </a:extLst>
          </p:cNvPr>
          <p:cNvSpPr>
            <a:spLocks noGrp="1"/>
          </p:cNvSpPr>
          <p:nvPr>
            <p:ph idx="1"/>
          </p:nvPr>
        </p:nvSpPr>
        <p:spPr>
          <a:xfrm>
            <a:off x="876692" y="2533476"/>
            <a:ext cx="5479719" cy="3447832"/>
          </a:xfrm>
        </p:spPr>
        <p:txBody>
          <a:bodyPr anchor="t">
            <a:normAutofit/>
          </a:bodyPr>
          <a:lstStyle/>
          <a:p>
            <a:pPr marL="0" indent="0">
              <a:buNone/>
            </a:pPr>
            <a:r>
              <a:rPr lang="en-GB" sz="1900"/>
              <a:t>On Hume’s account, reason has no power to influence our action except insofar as it is connected to some ‘passion’, or desire:</a:t>
            </a:r>
          </a:p>
          <a:p>
            <a:pPr marL="361950" indent="0">
              <a:buNone/>
            </a:pPr>
            <a:r>
              <a:rPr lang="en-GB" sz="1900"/>
              <a:t>‘It has been observed that reason, in a strict and philosophical sense, can have an influence on our conduct only after two ways: either when it excites a passion by informing us of the existence of something which is a proper object of it; or when it discovers the connection of causes and effects, so as to afford us means of exerting any passion.’ (Hume in Wolff 2018: 18)</a:t>
            </a:r>
          </a:p>
        </p:txBody>
      </p:sp>
      <p:pic>
        <p:nvPicPr>
          <p:cNvPr id="4" name="Picture 3" descr="A chocolate cookie with a hot chocolate sauce&#10;&#10;AI-generated content may be incorrect.">
            <a:extLst>
              <a:ext uri="{FF2B5EF4-FFF2-40B4-BE49-F238E27FC236}">
                <a16:creationId xmlns:a16="http://schemas.microsoft.com/office/drawing/2014/main" id="{E330F9AE-ABFF-F248-B8DF-B1A7C33AAF93}"/>
              </a:ext>
            </a:extLst>
          </p:cNvPr>
          <p:cNvPicPr>
            <a:picLocks noChangeAspect="1"/>
          </p:cNvPicPr>
          <p:nvPr/>
        </p:nvPicPr>
        <p:blipFill>
          <a:blip r:embed="rId2">
            <a:extLst>
              <a:ext uri="{837473B0-CC2E-450A-ABE3-18F120FF3D39}">
                <a1611:picAttrSrcUrl xmlns:a1611="http://schemas.microsoft.com/office/drawing/2016/11/main" r:id="rId3"/>
              </a:ext>
            </a:extLst>
          </a:blip>
          <a:srcRect t="6980" r="-2" b="-2"/>
          <a:stretch>
            <a:fillRect/>
          </a:stretch>
        </p:blipFill>
        <p:spPr>
          <a:xfrm>
            <a:off x="7270812" y="10"/>
            <a:ext cx="4921187" cy="6857990"/>
          </a:xfrm>
          <a:prstGeom prst="rect">
            <a:avLst/>
          </a:prstGeom>
        </p:spPr>
      </p:pic>
      <p:grpSp>
        <p:nvGrpSpPr>
          <p:cNvPr id="10" name="Group 9">
            <a:extLst>
              <a:ext uri="{FF2B5EF4-FFF2-40B4-BE49-F238E27FC236}">
                <a16:creationId xmlns:a16="http://schemas.microsoft.com/office/drawing/2014/main" id="{8CE57D37-C2D0-066B-1AE3-6F4244344F2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2068638" y="0"/>
            <a:ext cx="123362" cy="6858000"/>
            <a:chOff x="12068638" y="0"/>
            <a:chExt cx="123362" cy="6858000"/>
          </a:xfrm>
        </p:grpSpPr>
        <p:sp>
          <p:nvSpPr>
            <p:cNvPr id="11" name="Rectangle 10">
              <a:extLst>
                <a:ext uri="{FF2B5EF4-FFF2-40B4-BE49-F238E27FC236}">
                  <a16:creationId xmlns:a16="http://schemas.microsoft.com/office/drawing/2014/main" id="{A24DCA44-89CF-872A-903F-96C50780EA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068638" y="0"/>
              <a:ext cx="123362" cy="6858000"/>
            </a:xfrm>
            <a:prstGeom prst="rect">
              <a:avLst/>
            </a:prstGeom>
            <a:gradFill>
              <a:gsLst>
                <a:gs pos="0">
                  <a:schemeClr val="accent2"/>
                </a:gs>
                <a:gs pos="100000">
                  <a:schemeClr val="accent5"/>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4B0CC4F5-AC85-FFFA-7EB5-33C4FCE90A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068638" y="3527553"/>
              <a:ext cx="123362" cy="3330447"/>
            </a:xfrm>
            <a:prstGeom prst="rect">
              <a:avLst/>
            </a:prstGeom>
            <a:gradFill>
              <a:gsLst>
                <a:gs pos="19000">
                  <a:schemeClr val="accent5">
                    <a:lumMod val="60000"/>
                    <a:lumOff val="40000"/>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 name="TextBox 4">
            <a:extLst>
              <a:ext uri="{FF2B5EF4-FFF2-40B4-BE49-F238E27FC236}">
                <a16:creationId xmlns:a16="http://schemas.microsoft.com/office/drawing/2014/main" id="{2DBD1206-F82D-3B14-C8F9-084979E48721}"/>
              </a:ext>
            </a:extLst>
          </p:cNvPr>
          <p:cNvSpPr txBox="1"/>
          <p:nvPr/>
        </p:nvSpPr>
        <p:spPr>
          <a:xfrm>
            <a:off x="7270812" y="6172201"/>
            <a:ext cx="4921187" cy="685799"/>
          </a:xfrm>
          <a:prstGeom prst="rect">
            <a:avLst/>
          </a:prstGeom>
          <a:solidFill>
            <a:srgbClr val="000000">
              <a:alpha val="50000"/>
            </a:srgbClr>
          </a:solidFill>
          <a:ln>
            <a:noFill/>
          </a:ln>
        </p:spPr>
        <p:txBody>
          <a:bodyPr wrap="square">
            <a:noAutofit/>
          </a:bodyPr>
          <a:lstStyle/>
          <a:p>
            <a:pPr algn="ctr">
              <a:spcAft>
                <a:spcPts val="600"/>
              </a:spcAft>
            </a:pPr>
            <a:r>
              <a:rPr lang="en-US" sz="1300">
                <a:solidFill>
                  <a:srgbClr val="FFFFFF"/>
                </a:solidFill>
              </a:rPr>
              <a:t>ThePhoto by PhotoAuthor is licensed under CCYYSA.</a:t>
            </a:r>
          </a:p>
        </p:txBody>
      </p:sp>
    </p:spTree>
    <p:extLst>
      <p:ext uri="{BB962C8B-B14F-4D97-AF65-F5344CB8AC3E}">
        <p14:creationId xmlns:p14="http://schemas.microsoft.com/office/powerpoint/2010/main" val="18987821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F1993D-6D67-4A17-AF8D-2A17BA16D5EC}"/>
              </a:ext>
            </a:extLst>
          </p:cNvPr>
          <p:cNvSpPr>
            <a:spLocks noGrp="1"/>
          </p:cNvSpPr>
          <p:nvPr>
            <p:ph type="title"/>
          </p:nvPr>
        </p:nvSpPr>
        <p:spPr/>
        <p:txBody>
          <a:bodyPr/>
          <a:lstStyle/>
          <a:p>
            <a:r>
              <a:rPr lang="en-GB" dirty="0"/>
              <a:t>Emotion, motivation and 'direction of fit'</a:t>
            </a:r>
            <a:endParaRPr lang="en-US" dirty="0"/>
          </a:p>
        </p:txBody>
      </p:sp>
      <p:sp>
        <p:nvSpPr>
          <p:cNvPr id="3" name="Content Placeholder 2">
            <a:extLst>
              <a:ext uri="{FF2B5EF4-FFF2-40B4-BE49-F238E27FC236}">
                <a16:creationId xmlns:a16="http://schemas.microsoft.com/office/drawing/2014/main" id="{74D26917-0445-486E-AFB2-771D2240DE36}"/>
              </a:ext>
            </a:extLst>
          </p:cNvPr>
          <p:cNvSpPr>
            <a:spLocks noGrp="1"/>
          </p:cNvSpPr>
          <p:nvPr>
            <p:ph idx="1"/>
          </p:nvPr>
        </p:nvSpPr>
        <p:spPr/>
        <p:txBody>
          <a:bodyPr/>
          <a:lstStyle/>
          <a:p>
            <a:pPr marL="0" indent="0">
              <a:buNone/>
            </a:pPr>
            <a:endParaRPr lang="en-GB" dirty="0"/>
          </a:p>
          <a:p>
            <a:pPr marL="0" indent="0">
              <a:buNone/>
            </a:pPr>
            <a:endParaRPr lang="en-GB" dirty="0"/>
          </a:p>
        </p:txBody>
      </p:sp>
      <p:sp>
        <p:nvSpPr>
          <p:cNvPr id="5" name="TextBox 4">
            <a:extLst>
              <a:ext uri="{FF2B5EF4-FFF2-40B4-BE49-F238E27FC236}">
                <a16:creationId xmlns:a16="http://schemas.microsoft.com/office/drawing/2014/main" id="{49F8A6E3-F403-42EF-B343-C4E2EE346210}"/>
              </a:ext>
            </a:extLst>
          </p:cNvPr>
          <p:cNvSpPr txBox="1"/>
          <p:nvPr/>
        </p:nvSpPr>
        <p:spPr>
          <a:xfrm>
            <a:off x="760709" y="2440724"/>
            <a:ext cx="1551963" cy="523220"/>
          </a:xfrm>
          <a:prstGeom prst="rect">
            <a:avLst/>
          </a:prstGeom>
          <a:noFill/>
        </p:spPr>
        <p:txBody>
          <a:bodyPr wrap="square" lIns="91440" tIns="45720" rIns="91440" bIns="45720" rtlCol="0" anchor="t">
            <a:spAutoFit/>
          </a:bodyPr>
          <a:lstStyle/>
          <a:p>
            <a:r>
              <a:rPr lang="en-GB" sz="2800" b="1" dirty="0">
                <a:solidFill>
                  <a:schemeClr val="accent4"/>
                </a:solidFill>
              </a:rPr>
              <a:t>Belief</a:t>
            </a:r>
            <a:endParaRPr lang="en-GB" sz="2800" dirty="0"/>
          </a:p>
        </p:txBody>
      </p:sp>
      <p:sp>
        <p:nvSpPr>
          <p:cNvPr id="6" name="TextBox 5">
            <a:extLst>
              <a:ext uri="{FF2B5EF4-FFF2-40B4-BE49-F238E27FC236}">
                <a16:creationId xmlns:a16="http://schemas.microsoft.com/office/drawing/2014/main" id="{C3F1840D-9C87-4F43-B499-B1020C37967C}"/>
              </a:ext>
            </a:extLst>
          </p:cNvPr>
          <p:cNvSpPr txBox="1"/>
          <p:nvPr/>
        </p:nvSpPr>
        <p:spPr>
          <a:xfrm>
            <a:off x="725999" y="4108621"/>
            <a:ext cx="1391036" cy="523220"/>
          </a:xfrm>
          <a:prstGeom prst="rect">
            <a:avLst/>
          </a:prstGeom>
          <a:noFill/>
        </p:spPr>
        <p:txBody>
          <a:bodyPr wrap="square" rtlCol="0">
            <a:spAutoFit/>
          </a:bodyPr>
          <a:lstStyle/>
          <a:p>
            <a:r>
              <a:rPr lang="en-GB" sz="2800" b="1" dirty="0">
                <a:solidFill>
                  <a:schemeClr val="accent4"/>
                </a:solidFill>
              </a:rPr>
              <a:t>Desire</a:t>
            </a:r>
            <a:endParaRPr lang="en-GB" sz="2800" dirty="0"/>
          </a:p>
        </p:txBody>
      </p:sp>
      <p:cxnSp>
        <p:nvCxnSpPr>
          <p:cNvPr id="8" name="Connector: Curved 7">
            <a:extLst>
              <a:ext uri="{FF2B5EF4-FFF2-40B4-BE49-F238E27FC236}">
                <a16:creationId xmlns:a16="http://schemas.microsoft.com/office/drawing/2014/main" id="{12C804F1-F650-49E8-BBD2-FA4C07015862}"/>
              </a:ext>
            </a:extLst>
          </p:cNvPr>
          <p:cNvCxnSpPr/>
          <p:nvPr/>
        </p:nvCxnSpPr>
        <p:spPr>
          <a:xfrm flipV="1">
            <a:off x="3403766" y="2488531"/>
            <a:ext cx="4630366" cy="523220"/>
          </a:xfrm>
          <a:prstGeom prst="curvedConnector3">
            <a:avLst/>
          </a:prstGeom>
          <a:ln w="63500">
            <a:tailEnd type="triangle"/>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51AE61A7-7AD7-4073-BEBF-DE8549C2E0F4}"/>
              </a:ext>
            </a:extLst>
          </p:cNvPr>
          <p:cNvSpPr txBox="1"/>
          <p:nvPr/>
        </p:nvSpPr>
        <p:spPr>
          <a:xfrm>
            <a:off x="8167600" y="2101623"/>
            <a:ext cx="2843158" cy="523220"/>
          </a:xfrm>
          <a:prstGeom prst="rect">
            <a:avLst/>
          </a:prstGeom>
          <a:noFill/>
        </p:spPr>
        <p:txBody>
          <a:bodyPr wrap="square" rtlCol="0">
            <a:spAutoFit/>
          </a:bodyPr>
          <a:lstStyle/>
          <a:p>
            <a:r>
              <a:rPr lang="en-GB" sz="2800" dirty="0"/>
              <a:t>How the world </a:t>
            </a:r>
            <a:r>
              <a:rPr lang="en-GB" sz="2800" i="1" dirty="0"/>
              <a:t>is</a:t>
            </a:r>
          </a:p>
        </p:txBody>
      </p:sp>
      <p:cxnSp>
        <p:nvCxnSpPr>
          <p:cNvPr id="10" name="Connector: Curved 9">
            <a:extLst>
              <a:ext uri="{FF2B5EF4-FFF2-40B4-BE49-F238E27FC236}">
                <a16:creationId xmlns:a16="http://schemas.microsoft.com/office/drawing/2014/main" id="{D0463642-0C7A-41E2-873A-860FB0CD0E9F}"/>
              </a:ext>
            </a:extLst>
          </p:cNvPr>
          <p:cNvCxnSpPr>
            <a:cxnSpLocks/>
          </p:cNvCxnSpPr>
          <p:nvPr/>
        </p:nvCxnSpPr>
        <p:spPr>
          <a:xfrm>
            <a:off x="3168016" y="4537594"/>
            <a:ext cx="4507146" cy="257673"/>
          </a:xfrm>
          <a:prstGeom prst="curvedConnector3">
            <a:avLst/>
          </a:prstGeom>
          <a:ln w="63500">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BD77562F-A866-438C-9C8A-F6781BB25EDB}"/>
              </a:ext>
            </a:extLst>
          </p:cNvPr>
          <p:cNvSpPr txBox="1"/>
          <p:nvPr/>
        </p:nvSpPr>
        <p:spPr>
          <a:xfrm>
            <a:off x="7946195" y="4519079"/>
            <a:ext cx="2843158" cy="954107"/>
          </a:xfrm>
          <a:prstGeom prst="rect">
            <a:avLst/>
          </a:prstGeom>
          <a:noFill/>
        </p:spPr>
        <p:txBody>
          <a:bodyPr wrap="square" rtlCol="0">
            <a:spAutoFit/>
          </a:bodyPr>
          <a:lstStyle/>
          <a:p>
            <a:r>
              <a:rPr lang="en-GB" sz="2800" dirty="0"/>
              <a:t>How the world </a:t>
            </a:r>
            <a:r>
              <a:rPr lang="en-GB" sz="2800" i="1" dirty="0"/>
              <a:t>is to be</a:t>
            </a:r>
          </a:p>
        </p:txBody>
      </p:sp>
      <p:sp>
        <p:nvSpPr>
          <p:cNvPr id="13" name="TextBox 12">
            <a:extLst>
              <a:ext uri="{FF2B5EF4-FFF2-40B4-BE49-F238E27FC236}">
                <a16:creationId xmlns:a16="http://schemas.microsoft.com/office/drawing/2014/main" id="{3A7B193D-A41F-41D7-8205-EBDD81EFE550}"/>
              </a:ext>
            </a:extLst>
          </p:cNvPr>
          <p:cNvSpPr txBox="1"/>
          <p:nvPr/>
        </p:nvSpPr>
        <p:spPr>
          <a:xfrm>
            <a:off x="4504889" y="2178567"/>
            <a:ext cx="3319670" cy="369332"/>
          </a:xfrm>
          <a:prstGeom prst="rect">
            <a:avLst/>
          </a:prstGeom>
          <a:noFill/>
        </p:spPr>
        <p:txBody>
          <a:bodyPr wrap="square" rtlCol="0">
            <a:spAutoFit/>
          </a:bodyPr>
          <a:lstStyle/>
          <a:p>
            <a:r>
              <a:rPr lang="en-GB" dirty="0"/>
              <a:t>(represents)</a:t>
            </a:r>
          </a:p>
        </p:txBody>
      </p:sp>
      <p:sp>
        <p:nvSpPr>
          <p:cNvPr id="14" name="TextBox 13">
            <a:extLst>
              <a:ext uri="{FF2B5EF4-FFF2-40B4-BE49-F238E27FC236}">
                <a16:creationId xmlns:a16="http://schemas.microsoft.com/office/drawing/2014/main" id="{F3F8BB7B-9A12-4BCA-9C32-0B8574AEFA2E}"/>
              </a:ext>
            </a:extLst>
          </p:cNvPr>
          <p:cNvSpPr txBox="1"/>
          <p:nvPr/>
        </p:nvSpPr>
        <p:spPr>
          <a:xfrm>
            <a:off x="4534976" y="4216343"/>
            <a:ext cx="3319670" cy="369332"/>
          </a:xfrm>
          <a:prstGeom prst="rect">
            <a:avLst/>
          </a:prstGeom>
          <a:noFill/>
        </p:spPr>
        <p:txBody>
          <a:bodyPr wrap="square" rtlCol="0">
            <a:spAutoFit/>
          </a:bodyPr>
          <a:lstStyle/>
          <a:p>
            <a:r>
              <a:rPr lang="en-GB" dirty="0"/>
              <a:t>(represents)</a:t>
            </a:r>
          </a:p>
        </p:txBody>
      </p:sp>
      <p:sp>
        <p:nvSpPr>
          <p:cNvPr id="15" name="TextBox 14">
            <a:extLst>
              <a:ext uri="{FF2B5EF4-FFF2-40B4-BE49-F238E27FC236}">
                <a16:creationId xmlns:a16="http://schemas.microsoft.com/office/drawing/2014/main" id="{2C5BA03D-EA24-464C-AA73-FF1903E8A1B4}"/>
              </a:ext>
            </a:extLst>
          </p:cNvPr>
          <p:cNvSpPr txBox="1"/>
          <p:nvPr/>
        </p:nvSpPr>
        <p:spPr>
          <a:xfrm>
            <a:off x="4432852" y="3046029"/>
            <a:ext cx="3319670" cy="369332"/>
          </a:xfrm>
          <a:prstGeom prst="rect">
            <a:avLst/>
          </a:prstGeom>
          <a:noFill/>
        </p:spPr>
        <p:txBody>
          <a:bodyPr wrap="square" rtlCol="0">
            <a:spAutoFit/>
          </a:bodyPr>
          <a:lstStyle/>
          <a:p>
            <a:r>
              <a:rPr lang="en-GB" b="1" dirty="0">
                <a:solidFill>
                  <a:schemeClr val="accent2"/>
                </a:solidFill>
              </a:rPr>
              <a:t>can be true/false</a:t>
            </a:r>
          </a:p>
        </p:txBody>
      </p:sp>
      <p:sp>
        <p:nvSpPr>
          <p:cNvPr id="17" name="TextBox 16">
            <a:extLst>
              <a:ext uri="{FF2B5EF4-FFF2-40B4-BE49-F238E27FC236}">
                <a16:creationId xmlns:a16="http://schemas.microsoft.com/office/drawing/2014/main" id="{D3CBE690-5D9A-4902-BE6A-BA3C3315D6F8}"/>
              </a:ext>
            </a:extLst>
          </p:cNvPr>
          <p:cNvSpPr txBox="1"/>
          <p:nvPr/>
        </p:nvSpPr>
        <p:spPr>
          <a:xfrm>
            <a:off x="359024" y="2894288"/>
            <a:ext cx="3044742" cy="707886"/>
          </a:xfrm>
          <a:prstGeom prst="rect">
            <a:avLst/>
          </a:prstGeom>
          <a:noFill/>
        </p:spPr>
        <p:txBody>
          <a:bodyPr wrap="square" rtlCol="0">
            <a:spAutoFit/>
          </a:bodyPr>
          <a:lstStyle/>
          <a:p>
            <a:r>
              <a:rPr lang="en-GB" sz="2000" dirty="0">
                <a:solidFill>
                  <a:schemeClr val="accent4"/>
                </a:solidFill>
              </a:rPr>
              <a:t>“there are no biscuits in the cupboard”</a:t>
            </a:r>
            <a:endParaRPr lang="en-GB" sz="2000" dirty="0"/>
          </a:p>
        </p:txBody>
      </p:sp>
      <p:sp>
        <p:nvSpPr>
          <p:cNvPr id="19" name="TextBox 18">
            <a:extLst>
              <a:ext uri="{FF2B5EF4-FFF2-40B4-BE49-F238E27FC236}">
                <a16:creationId xmlns:a16="http://schemas.microsoft.com/office/drawing/2014/main" id="{87FA9868-19CA-49D7-8851-1034EE55A553}"/>
              </a:ext>
            </a:extLst>
          </p:cNvPr>
          <p:cNvSpPr txBox="1"/>
          <p:nvPr/>
        </p:nvSpPr>
        <p:spPr>
          <a:xfrm>
            <a:off x="412795" y="4654411"/>
            <a:ext cx="3523918" cy="400110"/>
          </a:xfrm>
          <a:prstGeom prst="rect">
            <a:avLst/>
          </a:prstGeom>
          <a:noFill/>
        </p:spPr>
        <p:txBody>
          <a:bodyPr wrap="square" rtlCol="0">
            <a:spAutoFit/>
          </a:bodyPr>
          <a:lstStyle/>
          <a:p>
            <a:r>
              <a:rPr lang="en-GB" sz="2000" dirty="0">
                <a:solidFill>
                  <a:schemeClr val="accent4"/>
                </a:solidFill>
              </a:rPr>
              <a:t>“I really want a biscuit”</a:t>
            </a:r>
            <a:endParaRPr lang="en-GB" sz="2000" dirty="0"/>
          </a:p>
        </p:txBody>
      </p:sp>
      <p:sp>
        <p:nvSpPr>
          <p:cNvPr id="20" name="TextBox 19">
            <a:extLst>
              <a:ext uri="{FF2B5EF4-FFF2-40B4-BE49-F238E27FC236}">
                <a16:creationId xmlns:a16="http://schemas.microsoft.com/office/drawing/2014/main" id="{57557C5D-BB52-41B1-B515-C48513079D24}"/>
              </a:ext>
            </a:extLst>
          </p:cNvPr>
          <p:cNvSpPr txBox="1"/>
          <p:nvPr/>
        </p:nvSpPr>
        <p:spPr>
          <a:xfrm>
            <a:off x="9889434" y="6440761"/>
            <a:ext cx="2566202" cy="369332"/>
          </a:xfrm>
          <a:prstGeom prst="rect">
            <a:avLst/>
          </a:prstGeom>
          <a:noFill/>
        </p:spPr>
        <p:txBody>
          <a:bodyPr wrap="square" rtlCol="0">
            <a:spAutoFit/>
          </a:bodyPr>
          <a:lstStyle/>
          <a:p>
            <a:r>
              <a:rPr lang="en-GB" dirty="0"/>
              <a:t>See Smith 1993</a:t>
            </a:r>
          </a:p>
        </p:txBody>
      </p:sp>
      <p:sp>
        <p:nvSpPr>
          <p:cNvPr id="16" name="TextBox 15">
            <a:extLst>
              <a:ext uri="{FF2B5EF4-FFF2-40B4-BE49-F238E27FC236}">
                <a16:creationId xmlns:a16="http://schemas.microsoft.com/office/drawing/2014/main" id="{BF07DF87-BB70-4D58-83AE-2A8FB24E8DA6}"/>
              </a:ext>
            </a:extLst>
          </p:cNvPr>
          <p:cNvSpPr txBox="1"/>
          <p:nvPr/>
        </p:nvSpPr>
        <p:spPr>
          <a:xfrm>
            <a:off x="4281619" y="4854466"/>
            <a:ext cx="3319670" cy="369332"/>
          </a:xfrm>
          <a:prstGeom prst="rect">
            <a:avLst/>
          </a:prstGeom>
          <a:noFill/>
        </p:spPr>
        <p:txBody>
          <a:bodyPr wrap="square" rtlCol="0">
            <a:spAutoFit/>
          </a:bodyPr>
          <a:lstStyle/>
          <a:p>
            <a:r>
              <a:rPr lang="en-GB" b="1" dirty="0">
                <a:solidFill>
                  <a:schemeClr val="accent2"/>
                </a:solidFill>
              </a:rPr>
              <a:t>neither true nor false</a:t>
            </a:r>
          </a:p>
        </p:txBody>
      </p:sp>
      <p:sp>
        <p:nvSpPr>
          <p:cNvPr id="4" name="TextBox 3">
            <a:extLst>
              <a:ext uri="{FF2B5EF4-FFF2-40B4-BE49-F238E27FC236}">
                <a16:creationId xmlns:a16="http://schemas.microsoft.com/office/drawing/2014/main" id="{40A75AEC-8488-99EF-D42C-8F11BB2E9712}"/>
              </a:ext>
            </a:extLst>
          </p:cNvPr>
          <p:cNvSpPr txBox="1"/>
          <p:nvPr/>
        </p:nvSpPr>
        <p:spPr>
          <a:xfrm>
            <a:off x="6803447" y="3345680"/>
            <a:ext cx="3790690" cy="646331"/>
          </a:xfrm>
          <a:prstGeom prst="rect">
            <a:avLst/>
          </a:prstGeom>
          <a:noFill/>
        </p:spPr>
        <p:txBody>
          <a:bodyPr wrap="square" lIns="91440" tIns="45720" rIns="91440" bIns="45720" rtlCol="0" anchor="t">
            <a:spAutoFit/>
          </a:bodyPr>
          <a:lstStyle/>
          <a:p>
            <a:r>
              <a:rPr lang="en-GB" sz="3600" b="1" dirty="0">
                <a:solidFill>
                  <a:srgbClr val="C00000"/>
                </a:solidFill>
              </a:rPr>
              <a:t>Emotions?</a:t>
            </a:r>
          </a:p>
        </p:txBody>
      </p:sp>
      <p:cxnSp>
        <p:nvCxnSpPr>
          <p:cNvPr id="11" name="Connector: Curved 10">
            <a:extLst>
              <a:ext uri="{FF2B5EF4-FFF2-40B4-BE49-F238E27FC236}">
                <a16:creationId xmlns:a16="http://schemas.microsoft.com/office/drawing/2014/main" id="{DC238764-0B52-8585-B8D8-0D85F2303E33}"/>
              </a:ext>
            </a:extLst>
          </p:cNvPr>
          <p:cNvCxnSpPr/>
          <p:nvPr/>
        </p:nvCxnSpPr>
        <p:spPr>
          <a:xfrm flipV="1">
            <a:off x="8407657" y="2592641"/>
            <a:ext cx="1171051" cy="519203"/>
          </a:xfrm>
          <a:prstGeom prst="curvedConnector3">
            <a:avLst/>
          </a:prstGeom>
          <a:ln>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21" name="Connector: Curved 20">
            <a:extLst>
              <a:ext uri="{FF2B5EF4-FFF2-40B4-BE49-F238E27FC236}">
                <a16:creationId xmlns:a16="http://schemas.microsoft.com/office/drawing/2014/main" id="{C67FA9C0-A07C-8EC0-F6F2-1A26D580291D}"/>
              </a:ext>
            </a:extLst>
          </p:cNvPr>
          <p:cNvCxnSpPr/>
          <p:nvPr/>
        </p:nvCxnSpPr>
        <p:spPr>
          <a:xfrm>
            <a:off x="8657039" y="4095517"/>
            <a:ext cx="686143" cy="492179"/>
          </a:xfrm>
          <a:prstGeom prst="curvedConnector3">
            <a:avLst/>
          </a:prstGeom>
          <a:ln>
            <a:headEnd type="triangle"/>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118905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5983A4-58F2-4A92-BDD2-CA0CD8E75D7B}"/>
              </a:ext>
            </a:extLst>
          </p:cNvPr>
          <p:cNvSpPr>
            <a:spLocks noGrp="1"/>
          </p:cNvSpPr>
          <p:nvPr>
            <p:ph type="title"/>
          </p:nvPr>
        </p:nvSpPr>
        <p:spPr/>
        <p:txBody>
          <a:bodyPr/>
          <a:lstStyle/>
          <a:p>
            <a:r>
              <a:rPr lang="en-GB" dirty="0"/>
              <a:t>Belief, desire and reasons for action</a:t>
            </a:r>
          </a:p>
        </p:txBody>
      </p:sp>
      <p:sp>
        <p:nvSpPr>
          <p:cNvPr id="3" name="Content Placeholder 2">
            <a:extLst>
              <a:ext uri="{FF2B5EF4-FFF2-40B4-BE49-F238E27FC236}">
                <a16:creationId xmlns:a16="http://schemas.microsoft.com/office/drawing/2014/main" id="{91851054-B45B-4083-BB38-65D0B12ECB8B}"/>
              </a:ext>
            </a:extLst>
          </p:cNvPr>
          <p:cNvSpPr>
            <a:spLocks noGrp="1"/>
          </p:cNvSpPr>
          <p:nvPr>
            <p:ph idx="1"/>
          </p:nvPr>
        </p:nvSpPr>
        <p:spPr/>
        <p:txBody>
          <a:bodyPr>
            <a:normAutofit lnSpcReduction="10000"/>
          </a:bodyPr>
          <a:lstStyle/>
          <a:p>
            <a:pPr marL="0" indent="0">
              <a:buNone/>
            </a:pPr>
            <a:r>
              <a:rPr lang="en-GB" dirty="0"/>
              <a:t>So on </a:t>
            </a:r>
            <a:r>
              <a:rPr lang="en-GB"/>
              <a:t>this picture, beliefs </a:t>
            </a:r>
            <a:r>
              <a:rPr lang="en-GB" dirty="0"/>
              <a:t>on their own do not give reasons for action; they only do so given the presence of a desire:</a:t>
            </a:r>
          </a:p>
          <a:p>
            <a:pPr marL="357188" indent="0">
              <a:buNone/>
            </a:pPr>
            <a:r>
              <a:rPr lang="en-GB" dirty="0"/>
              <a:t>‘Crudely, our beliefs tell us how the world is, and thus how it has to be changed , so as to make it the way our desire tell us it is to be. An action is thus the product of these two forces: a desire representing the way the world is to be and a belief telling us how the world has to be changed so as to make it that way’ (Smith 1993: 401)</a:t>
            </a:r>
          </a:p>
          <a:p>
            <a:pPr marL="0" indent="0">
              <a:buNone/>
            </a:pPr>
            <a:r>
              <a:rPr lang="en-GB" dirty="0"/>
              <a:t>So: we expect to be able to resolve disagreements about beliefs by finding out about the world, but we don’t expect beliefs about the world to motivate us in the absence of a relevant desire. And we don’t expect to evaluate desires rationally…</a:t>
            </a:r>
          </a:p>
          <a:p>
            <a:pPr marL="0" indent="0">
              <a:buNone/>
            </a:pPr>
            <a:endParaRPr lang="en-GB" dirty="0"/>
          </a:p>
        </p:txBody>
      </p:sp>
    </p:spTree>
    <p:extLst>
      <p:ext uri="{BB962C8B-B14F-4D97-AF65-F5344CB8AC3E}">
        <p14:creationId xmlns:p14="http://schemas.microsoft.com/office/powerpoint/2010/main" val="20241254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F1993D-6D67-4A17-AF8D-2A17BA16D5EC}"/>
              </a:ext>
            </a:extLst>
          </p:cNvPr>
          <p:cNvSpPr>
            <a:spLocks noGrp="1"/>
          </p:cNvSpPr>
          <p:nvPr>
            <p:ph type="title"/>
          </p:nvPr>
        </p:nvSpPr>
        <p:spPr/>
        <p:txBody>
          <a:bodyPr/>
          <a:lstStyle/>
          <a:p>
            <a:r>
              <a:rPr lang="en-GB" dirty="0"/>
              <a:t>Belief, desire and reasons for action </a:t>
            </a:r>
          </a:p>
        </p:txBody>
      </p:sp>
      <p:sp>
        <p:nvSpPr>
          <p:cNvPr id="3" name="Content Placeholder 2">
            <a:extLst>
              <a:ext uri="{FF2B5EF4-FFF2-40B4-BE49-F238E27FC236}">
                <a16:creationId xmlns:a16="http://schemas.microsoft.com/office/drawing/2014/main" id="{74D26917-0445-486E-AFB2-771D2240DE36}"/>
              </a:ext>
            </a:extLst>
          </p:cNvPr>
          <p:cNvSpPr>
            <a:spLocks noGrp="1"/>
          </p:cNvSpPr>
          <p:nvPr>
            <p:ph idx="1"/>
          </p:nvPr>
        </p:nvSpPr>
        <p:spPr/>
        <p:txBody>
          <a:bodyPr/>
          <a:lstStyle/>
          <a:p>
            <a:pPr marL="0" indent="0">
              <a:buNone/>
            </a:pPr>
            <a:endParaRPr lang="en-GB" dirty="0"/>
          </a:p>
          <a:p>
            <a:pPr marL="0" indent="0">
              <a:buNone/>
            </a:pPr>
            <a:endParaRPr lang="en-GB" dirty="0"/>
          </a:p>
        </p:txBody>
      </p:sp>
      <p:sp>
        <p:nvSpPr>
          <p:cNvPr id="5" name="TextBox 4">
            <a:extLst>
              <a:ext uri="{FF2B5EF4-FFF2-40B4-BE49-F238E27FC236}">
                <a16:creationId xmlns:a16="http://schemas.microsoft.com/office/drawing/2014/main" id="{49F8A6E3-F403-42EF-B343-C4E2EE346210}"/>
              </a:ext>
            </a:extLst>
          </p:cNvPr>
          <p:cNvSpPr txBox="1"/>
          <p:nvPr/>
        </p:nvSpPr>
        <p:spPr>
          <a:xfrm>
            <a:off x="760709" y="2427809"/>
            <a:ext cx="1371149" cy="523220"/>
          </a:xfrm>
          <a:prstGeom prst="rect">
            <a:avLst/>
          </a:prstGeom>
          <a:noFill/>
        </p:spPr>
        <p:txBody>
          <a:bodyPr wrap="square" rtlCol="0">
            <a:spAutoFit/>
          </a:bodyPr>
          <a:lstStyle/>
          <a:p>
            <a:r>
              <a:rPr lang="en-GB" sz="2800" b="1" dirty="0">
                <a:solidFill>
                  <a:schemeClr val="accent4"/>
                </a:solidFill>
              </a:rPr>
              <a:t>Belief</a:t>
            </a:r>
            <a:endParaRPr lang="en-GB" sz="2800" dirty="0"/>
          </a:p>
        </p:txBody>
      </p:sp>
      <p:sp>
        <p:nvSpPr>
          <p:cNvPr id="6" name="TextBox 5">
            <a:extLst>
              <a:ext uri="{FF2B5EF4-FFF2-40B4-BE49-F238E27FC236}">
                <a16:creationId xmlns:a16="http://schemas.microsoft.com/office/drawing/2014/main" id="{C3F1840D-9C87-4F43-B499-B1020C37967C}"/>
              </a:ext>
            </a:extLst>
          </p:cNvPr>
          <p:cNvSpPr txBox="1"/>
          <p:nvPr/>
        </p:nvSpPr>
        <p:spPr>
          <a:xfrm>
            <a:off x="725999" y="4108621"/>
            <a:ext cx="1391036" cy="523220"/>
          </a:xfrm>
          <a:prstGeom prst="rect">
            <a:avLst/>
          </a:prstGeom>
          <a:noFill/>
        </p:spPr>
        <p:txBody>
          <a:bodyPr wrap="square" rtlCol="0">
            <a:spAutoFit/>
          </a:bodyPr>
          <a:lstStyle/>
          <a:p>
            <a:r>
              <a:rPr lang="en-GB" sz="2800" b="1" dirty="0">
                <a:solidFill>
                  <a:schemeClr val="accent4"/>
                </a:solidFill>
              </a:rPr>
              <a:t>Desire</a:t>
            </a:r>
            <a:endParaRPr lang="en-GB" sz="2800" dirty="0"/>
          </a:p>
        </p:txBody>
      </p:sp>
      <p:cxnSp>
        <p:nvCxnSpPr>
          <p:cNvPr id="8" name="Connector: Curved 7">
            <a:extLst>
              <a:ext uri="{FF2B5EF4-FFF2-40B4-BE49-F238E27FC236}">
                <a16:creationId xmlns:a16="http://schemas.microsoft.com/office/drawing/2014/main" id="{12C804F1-F650-49E8-BBD2-FA4C07015862}"/>
              </a:ext>
            </a:extLst>
          </p:cNvPr>
          <p:cNvCxnSpPr>
            <a:cxnSpLocks/>
          </p:cNvCxnSpPr>
          <p:nvPr/>
        </p:nvCxnSpPr>
        <p:spPr>
          <a:xfrm>
            <a:off x="3403766" y="3011751"/>
            <a:ext cx="1579295" cy="642635"/>
          </a:xfrm>
          <a:prstGeom prst="curvedConnector3">
            <a:avLst/>
          </a:prstGeom>
          <a:ln w="63500">
            <a:tailEnd type="triangle"/>
          </a:ln>
        </p:spPr>
        <p:style>
          <a:lnRef idx="1">
            <a:schemeClr val="accent1"/>
          </a:lnRef>
          <a:fillRef idx="0">
            <a:schemeClr val="accent1"/>
          </a:fillRef>
          <a:effectRef idx="0">
            <a:schemeClr val="accent1"/>
          </a:effectRef>
          <a:fontRef idx="minor">
            <a:schemeClr val="tx1"/>
          </a:fontRef>
        </p:style>
      </p:cxnSp>
      <p:cxnSp>
        <p:nvCxnSpPr>
          <p:cNvPr id="10" name="Connector: Curved 9">
            <a:extLst>
              <a:ext uri="{FF2B5EF4-FFF2-40B4-BE49-F238E27FC236}">
                <a16:creationId xmlns:a16="http://schemas.microsoft.com/office/drawing/2014/main" id="{D0463642-0C7A-41E2-873A-860FB0CD0E9F}"/>
              </a:ext>
            </a:extLst>
          </p:cNvPr>
          <p:cNvCxnSpPr>
            <a:cxnSpLocks/>
          </p:cNvCxnSpPr>
          <p:nvPr/>
        </p:nvCxnSpPr>
        <p:spPr>
          <a:xfrm flipV="1">
            <a:off x="3168016" y="4041294"/>
            <a:ext cx="1647265" cy="496300"/>
          </a:xfrm>
          <a:prstGeom prst="curvedConnector3">
            <a:avLst/>
          </a:prstGeom>
          <a:ln w="63500">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F3F8BB7B-9A12-4BCA-9C32-0B8574AEFA2E}"/>
              </a:ext>
            </a:extLst>
          </p:cNvPr>
          <p:cNvSpPr txBox="1"/>
          <p:nvPr/>
        </p:nvSpPr>
        <p:spPr>
          <a:xfrm>
            <a:off x="5077191" y="3762396"/>
            <a:ext cx="3319670" cy="369332"/>
          </a:xfrm>
          <a:prstGeom prst="rect">
            <a:avLst/>
          </a:prstGeom>
          <a:noFill/>
        </p:spPr>
        <p:txBody>
          <a:bodyPr wrap="square" rtlCol="0">
            <a:spAutoFit/>
          </a:bodyPr>
          <a:lstStyle/>
          <a:p>
            <a:r>
              <a:rPr lang="en-GB" dirty="0">
                <a:solidFill>
                  <a:schemeClr val="accent3"/>
                </a:solidFill>
              </a:rPr>
              <a:t>*goes to cupboard, gets biscuit*</a:t>
            </a:r>
          </a:p>
        </p:txBody>
      </p:sp>
      <p:sp>
        <p:nvSpPr>
          <p:cNvPr id="17" name="TextBox 16">
            <a:extLst>
              <a:ext uri="{FF2B5EF4-FFF2-40B4-BE49-F238E27FC236}">
                <a16:creationId xmlns:a16="http://schemas.microsoft.com/office/drawing/2014/main" id="{D3CBE690-5D9A-4902-BE6A-BA3C3315D6F8}"/>
              </a:ext>
            </a:extLst>
          </p:cNvPr>
          <p:cNvSpPr txBox="1"/>
          <p:nvPr/>
        </p:nvSpPr>
        <p:spPr>
          <a:xfrm>
            <a:off x="359024" y="2894288"/>
            <a:ext cx="2686180" cy="707886"/>
          </a:xfrm>
          <a:prstGeom prst="rect">
            <a:avLst/>
          </a:prstGeom>
          <a:noFill/>
        </p:spPr>
        <p:txBody>
          <a:bodyPr wrap="square" rtlCol="0">
            <a:spAutoFit/>
          </a:bodyPr>
          <a:lstStyle/>
          <a:p>
            <a:r>
              <a:rPr lang="en-GB" sz="2000" dirty="0">
                <a:solidFill>
                  <a:schemeClr val="accent4"/>
                </a:solidFill>
              </a:rPr>
              <a:t>“there are biscuits in the cupboard”</a:t>
            </a:r>
            <a:endParaRPr lang="en-GB" sz="2000" dirty="0"/>
          </a:p>
        </p:txBody>
      </p:sp>
      <p:sp>
        <p:nvSpPr>
          <p:cNvPr id="19" name="TextBox 18">
            <a:extLst>
              <a:ext uri="{FF2B5EF4-FFF2-40B4-BE49-F238E27FC236}">
                <a16:creationId xmlns:a16="http://schemas.microsoft.com/office/drawing/2014/main" id="{87FA9868-19CA-49D7-8851-1034EE55A553}"/>
              </a:ext>
            </a:extLst>
          </p:cNvPr>
          <p:cNvSpPr txBox="1"/>
          <p:nvPr/>
        </p:nvSpPr>
        <p:spPr>
          <a:xfrm>
            <a:off x="412795" y="4654411"/>
            <a:ext cx="3523918" cy="400110"/>
          </a:xfrm>
          <a:prstGeom prst="rect">
            <a:avLst/>
          </a:prstGeom>
          <a:noFill/>
        </p:spPr>
        <p:txBody>
          <a:bodyPr wrap="square" rtlCol="0">
            <a:spAutoFit/>
          </a:bodyPr>
          <a:lstStyle/>
          <a:p>
            <a:r>
              <a:rPr lang="en-GB" sz="2000" dirty="0">
                <a:solidFill>
                  <a:schemeClr val="accent4"/>
                </a:solidFill>
              </a:rPr>
              <a:t>“I really want a biscuit”</a:t>
            </a:r>
            <a:endParaRPr lang="en-GB" sz="2000" dirty="0"/>
          </a:p>
        </p:txBody>
      </p:sp>
      <p:sp>
        <p:nvSpPr>
          <p:cNvPr id="20" name="TextBox 19">
            <a:extLst>
              <a:ext uri="{FF2B5EF4-FFF2-40B4-BE49-F238E27FC236}">
                <a16:creationId xmlns:a16="http://schemas.microsoft.com/office/drawing/2014/main" id="{57557C5D-BB52-41B1-B515-C48513079D24}"/>
              </a:ext>
            </a:extLst>
          </p:cNvPr>
          <p:cNvSpPr txBox="1"/>
          <p:nvPr/>
        </p:nvSpPr>
        <p:spPr>
          <a:xfrm>
            <a:off x="9889434" y="6440761"/>
            <a:ext cx="2566202" cy="369332"/>
          </a:xfrm>
          <a:prstGeom prst="rect">
            <a:avLst/>
          </a:prstGeom>
          <a:noFill/>
        </p:spPr>
        <p:txBody>
          <a:bodyPr wrap="square" rtlCol="0">
            <a:spAutoFit/>
          </a:bodyPr>
          <a:lstStyle/>
          <a:p>
            <a:r>
              <a:rPr lang="en-GB" dirty="0"/>
              <a:t>See Smith 1993</a:t>
            </a:r>
          </a:p>
        </p:txBody>
      </p:sp>
      <p:sp>
        <p:nvSpPr>
          <p:cNvPr id="21" name="TextBox 20">
            <a:extLst>
              <a:ext uri="{FF2B5EF4-FFF2-40B4-BE49-F238E27FC236}">
                <a16:creationId xmlns:a16="http://schemas.microsoft.com/office/drawing/2014/main" id="{216AC08D-DC44-400E-8255-139A27084B31}"/>
              </a:ext>
            </a:extLst>
          </p:cNvPr>
          <p:cNvSpPr txBox="1"/>
          <p:nvPr/>
        </p:nvSpPr>
        <p:spPr>
          <a:xfrm>
            <a:off x="5095262" y="3335200"/>
            <a:ext cx="2686180" cy="523220"/>
          </a:xfrm>
          <a:prstGeom prst="rect">
            <a:avLst/>
          </a:prstGeom>
          <a:noFill/>
        </p:spPr>
        <p:txBody>
          <a:bodyPr wrap="square" rtlCol="0">
            <a:spAutoFit/>
          </a:bodyPr>
          <a:lstStyle/>
          <a:p>
            <a:r>
              <a:rPr lang="en-GB" sz="2800" b="1" dirty="0">
                <a:solidFill>
                  <a:schemeClr val="accent3"/>
                </a:solidFill>
              </a:rPr>
              <a:t>Action</a:t>
            </a:r>
          </a:p>
        </p:txBody>
      </p:sp>
      <p:cxnSp>
        <p:nvCxnSpPr>
          <p:cNvPr id="15" name="Connector: Curved 14">
            <a:extLst>
              <a:ext uri="{FF2B5EF4-FFF2-40B4-BE49-F238E27FC236}">
                <a16:creationId xmlns:a16="http://schemas.microsoft.com/office/drawing/2014/main" id="{0E9E01B6-7766-4D1E-8E7D-A64EA5DAFD60}"/>
              </a:ext>
            </a:extLst>
          </p:cNvPr>
          <p:cNvCxnSpPr>
            <a:cxnSpLocks/>
          </p:cNvCxnSpPr>
          <p:nvPr/>
        </p:nvCxnSpPr>
        <p:spPr>
          <a:xfrm flipV="1">
            <a:off x="2117035" y="2117706"/>
            <a:ext cx="1584168" cy="699000"/>
          </a:xfrm>
          <a:prstGeom prst="curvedConnector3">
            <a:avLst>
              <a:gd name="adj1" fmla="val 50000"/>
            </a:avLst>
          </a:prstGeom>
          <a:ln w="63500">
            <a:solidFill>
              <a:schemeClr val="accent2">
                <a:lumMod val="20000"/>
                <a:lumOff val="8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CD607508-51DA-4D7E-BD26-18DA451B8AFB}"/>
              </a:ext>
            </a:extLst>
          </p:cNvPr>
          <p:cNvSpPr txBox="1"/>
          <p:nvPr/>
        </p:nvSpPr>
        <p:spPr>
          <a:xfrm>
            <a:off x="3813404" y="1839585"/>
            <a:ext cx="3319670" cy="646331"/>
          </a:xfrm>
          <a:prstGeom prst="rect">
            <a:avLst/>
          </a:prstGeom>
          <a:noFill/>
        </p:spPr>
        <p:txBody>
          <a:bodyPr wrap="square" rtlCol="0">
            <a:spAutoFit/>
          </a:bodyPr>
          <a:lstStyle/>
          <a:p>
            <a:r>
              <a:rPr lang="en-GB" i="1" dirty="0">
                <a:solidFill>
                  <a:schemeClr val="accent6"/>
                </a:solidFill>
              </a:rPr>
              <a:t>= false, if belief conflicts with reality</a:t>
            </a:r>
          </a:p>
        </p:txBody>
      </p:sp>
    </p:spTree>
    <p:extLst>
      <p:ext uri="{BB962C8B-B14F-4D97-AF65-F5344CB8AC3E}">
        <p14:creationId xmlns:p14="http://schemas.microsoft.com/office/powerpoint/2010/main" val="13793394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F1993D-6D67-4A17-AF8D-2A17BA16D5EC}"/>
              </a:ext>
            </a:extLst>
          </p:cNvPr>
          <p:cNvSpPr>
            <a:spLocks noGrp="1"/>
          </p:cNvSpPr>
          <p:nvPr>
            <p:ph type="title"/>
          </p:nvPr>
        </p:nvSpPr>
        <p:spPr/>
        <p:txBody>
          <a:bodyPr/>
          <a:lstStyle/>
          <a:p>
            <a:r>
              <a:rPr lang="en-GB" dirty="0"/>
              <a:t>Belief, desire and reasons for action (‘the standard picture’)</a:t>
            </a:r>
          </a:p>
        </p:txBody>
      </p:sp>
      <p:sp>
        <p:nvSpPr>
          <p:cNvPr id="3" name="Content Placeholder 2">
            <a:extLst>
              <a:ext uri="{FF2B5EF4-FFF2-40B4-BE49-F238E27FC236}">
                <a16:creationId xmlns:a16="http://schemas.microsoft.com/office/drawing/2014/main" id="{74D26917-0445-486E-AFB2-771D2240DE36}"/>
              </a:ext>
            </a:extLst>
          </p:cNvPr>
          <p:cNvSpPr>
            <a:spLocks noGrp="1"/>
          </p:cNvSpPr>
          <p:nvPr>
            <p:ph idx="1"/>
          </p:nvPr>
        </p:nvSpPr>
        <p:spPr/>
        <p:txBody>
          <a:bodyPr/>
          <a:lstStyle/>
          <a:p>
            <a:pPr marL="0" indent="0">
              <a:buNone/>
            </a:pPr>
            <a:endParaRPr lang="en-GB" dirty="0"/>
          </a:p>
          <a:p>
            <a:pPr marL="0" indent="0">
              <a:buNone/>
            </a:pPr>
            <a:endParaRPr lang="en-GB" dirty="0"/>
          </a:p>
        </p:txBody>
      </p:sp>
      <p:sp>
        <p:nvSpPr>
          <p:cNvPr id="5" name="TextBox 4">
            <a:extLst>
              <a:ext uri="{FF2B5EF4-FFF2-40B4-BE49-F238E27FC236}">
                <a16:creationId xmlns:a16="http://schemas.microsoft.com/office/drawing/2014/main" id="{49F8A6E3-F403-42EF-B343-C4E2EE346210}"/>
              </a:ext>
            </a:extLst>
          </p:cNvPr>
          <p:cNvSpPr txBox="1"/>
          <p:nvPr/>
        </p:nvSpPr>
        <p:spPr>
          <a:xfrm>
            <a:off x="838200" y="2363233"/>
            <a:ext cx="1099930" cy="523220"/>
          </a:xfrm>
          <a:prstGeom prst="rect">
            <a:avLst/>
          </a:prstGeom>
          <a:noFill/>
        </p:spPr>
        <p:txBody>
          <a:bodyPr wrap="square" rtlCol="0">
            <a:spAutoFit/>
          </a:bodyPr>
          <a:lstStyle/>
          <a:p>
            <a:r>
              <a:rPr lang="en-GB" sz="2800" b="1" dirty="0">
                <a:solidFill>
                  <a:schemeClr val="accent4"/>
                </a:solidFill>
              </a:rPr>
              <a:t>Belief</a:t>
            </a:r>
            <a:endParaRPr lang="en-GB" sz="2800" dirty="0"/>
          </a:p>
        </p:txBody>
      </p:sp>
      <p:sp>
        <p:nvSpPr>
          <p:cNvPr id="6" name="TextBox 5">
            <a:extLst>
              <a:ext uri="{FF2B5EF4-FFF2-40B4-BE49-F238E27FC236}">
                <a16:creationId xmlns:a16="http://schemas.microsoft.com/office/drawing/2014/main" id="{C3F1840D-9C87-4F43-B499-B1020C37967C}"/>
              </a:ext>
            </a:extLst>
          </p:cNvPr>
          <p:cNvSpPr txBox="1"/>
          <p:nvPr/>
        </p:nvSpPr>
        <p:spPr>
          <a:xfrm>
            <a:off x="725999" y="4108621"/>
            <a:ext cx="1391036" cy="523220"/>
          </a:xfrm>
          <a:prstGeom prst="rect">
            <a:avLst/>
          </a:prstGeom>
          <a:noFill/>
        </p:spPr>
        <p:txBody>
          <a:bodyPr wrap="square" rtlCol="0">
            <a:spAutoFit/>
          </a:bodyPr>
          <a:lstStyle/>
          <a:p>
            <a:r>
              <a:rPr lang="en-GB" sz="2800" b="1" dirty="0">
                <a:solidFill>
                  <a:schemeClr val="accent4"/>
                </a:solidFill>
              </a:rPr>
              <a:t>Desire</a:t>
            </a:r>
            <a:endParaRPr lang="en-GB" sz="2800" dirty="0"/>
          </a:p>
        </p:txBody>
      </p:sp>
      <p:cxnSp>
        <p:nvCxnSpPr>
          <p:cNvPr id="8" name="Connector: Curved 7">
            <a:extLst>
              <a:ext uri="{FF2B5EF4-FFF2-40B4-BE49-F238E27FC236}">
                <a16:creationId xmlns:a16="http://schemas.microsoft.com/office/drawing/2014/main" id="{12C804F1-F650-49E8-BBD2-FA4C07015862}"/>
              </a:ext>
            </a:extLst>
          </p:cNvPr>
          <p:cNvCxnSpPr>
            <a:cxnSpLocks/>
          </p:cNvCxnSpPr>
          <p:nvPr/>
        </p:nvCxnSpPr>
        <p:spPr>
          <a:xfrm>
            <a:off x="3403766" y="3011751"/>
            <a:ext cx="1579295" cy="642635"/>
          </a:xfrm>
          <a:prstGeom prst="curvedConnector3">
            <a:avLst/>
          </a:prstGeom>
          <a:ln w="63500">
            <a:tailEnd type="triangle"/>
          </a:ln>
        </p:spPr>
        <p:style>
          <a:lnRef idx="1">
            <a:schemeClr val="accent1"/>
          </a:lnRef>
          <a:fillRef idx="0">
            <a:schemeClr val="accent1"/>
          </a:fillRef>
          <a:effectRef idx="0">
            <a:schemeClr val="accent1"/>
          </a:effectRef>
          <a:fontRef idx="minor">
            <a:schemeClr val="tx1"/>
          </a:fontRef>
        </p:style>
      </p:cxnSp>
      <p:cxnSp>
        <p:nvCxnSpPr>
          <p:cNvPr id="10" name="Connector: Curved 9">
            <a:extLst>
              <a:ext uri="{FF2B5EF4-FFF2-40B4-BE49-F238E27FC236}">
                <a16:creationId xmlns:a16="http://schemas.microsoft.com/office/drawing/2014/main" id="{D0463642-0C7A-41E2-873A-860FB0CD0E9F}"/>
              </a:ext>
            </a:extLst>
          </p:cNvPr>
          <p:cNvCxnSpPr>
            <a:cxnSpLocks/>
          </p:cNvCxnSpPr>
          <p:nvPr/>
        </p:nvCxnSpPr>
        <p:spPr>
          <a:xfrm flipV="1">
            <a:off x="3168016" y="4041294"/>
            <a:ext cx="1647265" cy="496300"/>
          </a:xfrm>
          <a:prstGeom prst="curvedConnector3">
            <a:avLst/>
          </a:prstGeom>
          <a:ln w="63500">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F3F8BB7B-9A12-4BCA-9C32-0B8574AEFA2E}"/>
              </a:ext>
            </a:extLst>
          </p:cNvPr>
          <p:cNvSpPr txBox="1"/>
          <p:nvPr/>
        </p:nvSpPr>
        <p:spPr>
          <a:xfrm>
            <a:off x="5077191" y="3762396"/>
            <a:ext cx="3319670" cy="369332"/>
          </a:xfrm>
          <a:prstGeom prst="rect">
            <a:avLst/>
          </a:prstGeom>
          <a:noFill/>
        </p:spPr>
        <p:txBody>
          <a:bodyPr wrap="square" rtlCol="0">
            <a:spAutoFit/>
          </a:bodyPr>
          <a:lstStyle/>
          <a:p>
            <a:r>
              <a:rPr lang="en-GB" dirty="0">
                <a:solidFill>
                  <a:schemeClr val="accent3"/>
                </a:solidFill>
              </a:rPr>
              <a:t>*goes to cupboard, gets biscuit*</a:t>
            </a:r>
          </a:p>
        </p:txBody>
      </p:sp>
      <p:sp>
        <p:nvSpPr>
          <p:cNvPr id="17" name="TextBox 16">
            <a:extLst>
              <a:ext uri="{FF2B5EF4-FFF2-40B4-BE49-F238E27FC236}">
                <a16:creationId xmlns:a16="http://schemas.microsoft.com/office/drawing/2014/main" id="{D3CBE690-5D9A-4902-BE6A-BA3C3315D6F8}"/>
              </a:ext>
            </a:extLst>
          </p:cNvPr>
          <p:cNvSpPr txBox="1"/>
          <p:nvPr/>
        </p:nvSpPr>
        <p:spPr>
          <a:xfrm>
            <a:off x="359024" y="2894288"/>
            <a:ext cx="2686180" cy="707886"/>
          </a:xfrm>
          <a:prstGeom prst="rect">
            <a:avLst/>
          </a:prstGeom>
          <a:noFill/>
        </p:spPr>
        <p:txBody>
          <a:bodyPr wrap="square" rtlCol="0">
            <a:spAutoFit/>
          </a:bodyPr>
          <a:lstStyle/>
          <a:p>
            <a:r>
              <a:rPr lang="en-GB" sz="2000" dirty="0">
                <a:solidFill>
                  <a:schemeClr val="accent4"/>
                </a:solidFill>
              </a:rPr>
              <a:t>“there are no biscuits in the cupboard”</a:t>
            </a:r>
            <a:endParaRPr lang="en-GB" sz="2000" dirty="0"/>
          </a:p>
        </p:txBody>
      </p:sp>
      <p:sp>
        <p:nvSpPr>
          <p:cNvPr id="19" name="TextBox 18">
            <a:extLst>
              <a:ext uri="{FF2B5EF4-FFF2-40B4-BE49-F238E27FC236}">
                <a16:creationId xmlns:a16="http://schemas.microsoft.com/office/drawing/2014/main" id="{87FA9868-19CA-49D7-8851-1034EE55A553}"/>
              </a:ext>
            </a:extLst>
          </p:cNvPr>
          <p:cNvSpPr txBox="1"/>
          <p:nvPr/>
        </p:nvSpPr>
        <p:spPr>
          <a:xfrm>
            <a:off x="412795" y="4654411"/>
            <a:ext cx="3523918" cy="400110"/>
          </a:xfrm>
          <a:prstGeom prst="rect">
            <a:avLst/>
          </a:prstGeom>
          <a:noFill/>
        </p:spPr>
        <p:txBody>
          <a:bodyPr wrap="square" rtlCol="0">
            <a:spAutoFit/>
          </a:bodyPr>
          <a:lstStyle/>
          <a:p>
            <a:r>
              <a:rPr lang="en-GB" sz="2000" dirty="0">
                <a:solidFill>
                  <a:schemeClr val="accent4"/>
                </a:solidFill>
              </a:rPr>
              <a:t>“I really want a biscuit”</a:t>
            </a:r>
            <a:endParaRPr lang="en-GB" sz="2000" dirty="0"/>
          </a:p>
        </p:txBody>
      </p:sp>
      <p:sp>
        <p:nvSpPr>
          <p:cNvPr id="20" name="TextBox 19">
            <a:extLst>
              <a:ext uri="{FF2B5EF4-FFF2-40B4-BE49-F238E27FC236}">
                <a16:creationId xmlns:a16="http://schemas.microsoft.com/office/drawing/2014/main" id="{57557C5D-BB52-41B1-B515-C48513079D24}"/>
              </a:ext>
            </a:extLst>
          </p:cNvPr>
          <p:cNvSpPr txBox="1"/>
          <p:nvPr/>
        </p:nvSpPr>
        <p:spPr>
          <a:xfrm>
            <a:off x="9889434" y="6440761"/>
            <a:ext cx="2566202" cy="369332"/>
          </a:xfrm>
          <a:prstGeom prst="rect">
            <a:avLst/>
          </a:prstGeom>
          <a:noFill/>
        </p:spPr>
        <p:txBody>
          <a:bodyPr wrap="square" rtlCol="0">
            <a:spAutoFit/>
          </a:bodyPr>
          <a:lstStyle/>
          <a:p>
            <a:r>
              <a:rPr lang="en-GB" dirty="0"/>
              <a:t>See Smith 1993</a:t>
            </a:r>
          </a:p>
        </p:txBody>
      </p:sp>
      <p:sp>
        <p:nvSpPr>
          <p:cNvPr id="21" name="TextBox 20">
            <a:extLst>
              <a:ext uri="{FF2B5EF4-FFF2-40B4-BE49-F238E27FC236}">
                <a16:creationId xmlns:a16="http://schemas.microsoft.com/office/drawing/2014/main" id="{216AC08D-DC44-400E-8255-139A27084B31}"/>
              </a:ext>
            </a:extLst>
          </p:cNvPr>
          <p:cNvSpPr txBox="1"/>
          <p:nvPr/>
        </p:nvSpPr>
        <p:spPr>
          <a:xfrm>
            <a:off x="5095262" y="3335200"/>
            <a:ext cx="2686180" cy="523220"/>
          </a:xfrm>
          <a:prstGeom prst="rect">
            <a:avLst/>
          </a:prstGeom>
          <a:noFill/>
        </p:spPr>
        <p:txBody>
          <a:bodyPr wrap="square" rtlCol="0">
            <a:spAutoFit/>
          </a:bodyPr>
          <a:lstStyle/>
          <a:p>
            <a:r>
              <a:rPr lang="en-GB" sz="2800" b="1" dirty="0">
                <a:solidFill>
                  <a:schemeClr val="accent3"/>
                </a:solidFill>
              </a:rPr>
              <a:t>Action</a:t>
            </a:r>
          </a:p>
        </p:txBody>
      </p:sp>
      <p:cxnSp>
        <p:nvCxnSpPr>
          <p:cNvPr id="15" name="Connector: Curved 14">
            <a:extLst>
              <a:ext uri="{FF2B5EF4-FFF2-40B4-BE49-F238E27FC236}">
                <a16:creationId xmlns:a16="http://schemas.microsoft.com/office/drawing/2014/main" id="{0E9E01B6-7766-4D1E-8E7D-A64EA5DAFD60}"/>
              </a:ext>
            </a:extLst>
          </p:cNvPr>
          <p:cNvCxnSpPr>
            <a:cxnSpLocks/>
          </p:cNvCxnSpPr>
          <p:nvPr/>
        </p:nvCxnSpPr>
        <p:spPr>
          <a:xfrm>
            <a:off x="6033634" y="4487429"/>
            <a:ext cx="1747810" cy="367039"/>
          </a:xfrm>
          <a:prstGeom prst="curvedConnector3">
            <a:avLst>
              <a:gd name="adj1" fmla="val 50000"/>
            </a:avLst>
          </a:prstGeom>
          <a:ln w="63500">
            <a:solidFill>
              <a:schemeClr val="accent2">
                <a:lumMod val="20000"/>
                <a:lumOff val="8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F2BFE0DC-B820-4FDB-ACB1-281403CE01D6}"/>
              </a:ext>
            </a:extLst>
          </p:cNvPr>
          <p:cNvSpPr txBox="1"/>
          <p:nvPr/>
        </p:nvSpPr>
        <p:spPr>
          <a:xfrm>
            <a:off x="7862696" y="4416939"/>
            <a:ext cx="3319670" cy="646331"/>
          </a:xfrm>
          <a:prstGeom prst="rect">
            <a:avLst/>
          </a:prstGeom>
          <a:noFill/>
        </p:spPr>
        <p:txBody>
          <a:bodyPr wrap="square" rtlCol="0">
            <a:spAutoFit/>
          </a:bodyPr>
          <a:lstStyle/>
          <a:p>
            <a:r>
              <a:rPr lang="en-GB" i="1" dirty="0">
                <a:solidFill>
                  <a:schemeClr val="accent6"/>
                </a:solidFill>
              </a:rPr>
              <a:t>Irrational, because action conflicts with belief</a:t>
            </a:r>
          </a:p>
        </p:txBody>
      </p:sp>
    </p:spTree>
    <p:extLst>
      <p:ext uri="{BB962C8B-B14F-4D97-AF65-F5344CB8AC3E}">
        <p14:creationId xmlns:p14="http://schemas.microsoft.com/office/powerpoint/2010/main" val="36988519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F1993D-6D67-4A17-AF8D-2A17BA16D5EC}"/>
              </a:ext>
            </a:extLst>
          </p:cNvPr>
          <p:cNvSpPr>
            <a:spLocks noGrp="1"/>
          </p:cNvSpPr>
          <p:nvPr>
            <p:ph type="title"/>
          </p:nvPr>
        </p:nvSpPr>
        <p:spPr/>
        <p:txBody>
          <a:bodyPr/>
          <a:lstStyle/>
          <a:p>
            <a:r>
              <a:rPr lang="en-GB" dirty="0"/>
              <a:t>Belief, desire and reasons for action (‘the standard picture’)</a:t>
            </a:r>
          </a:p>
        </p:txBody>
      </p:sp>
      <p:sp>
        <p:nvSpPr>
          <p:cNvPr id="3" name="Content Placeholder 2">
            <a:extLst>
              <a:ext uri="{FF2B5EF4-FFF2-40B4-BE49-F238E27FC236}">
                <a16:creationId xmlns:a16="http://schemas.microsoft.com/office/drawing/2014/main" id="{74D26917-0445-486E-AFB2-771D2240DE36}"/>
              </a:ext>
            </a:extLst>
          </p:cNvPr>
          <p:cNvSpPr>
            <a:spLocks noGrp="1"/>
          </p:cNvSpPr>
          <p:nvPr>
            <p:ph idx="1"/>
          </p:nvPr>
        </p:nvSpPr>
        <p:spPr/>
        <p:txBody>
          <a:bodyPr/>
          <a:lstStyle/>
          <a:p>
            <a:pPr marL="0" indent="0">
              <a:buNone/>
            </a:pPr>
            <a:endParaRPr lang="en-GB" dirty="0"/>
          </a:p>
          <a:p>
            <a:pPr marL="0" indent="0">
              <a:buNone/>
            </a:pPr>
            <a:endParaRPr lang="en-GB" dirty="0"/>
          </a:p>
        </p:txBody>
      </p:sp>
      <p:sp>
        <p:nvSpPr>
          <p:cNvPr id="5" name="TextBox 4">
            <a:extLst>
              <a:ext uri="{FF2B5EF4-FFF2-40B4-BE49-F238E27FC236}">
                <a16:creationId xmlns:a16="http://schemas.microsoft.com/office/drawing/2014/main" id="{49F8A6E3-F403-42EF-B343-C4E2EE346210}"/>
              </a:ext>
            </a:extLst>
          </p:cNvPr>
          <p:cNvSpPr txBox="1"/>
          <p:nvPr/>
        </p:nvSpPr>
        <p:spPr>
          <a:xfrm>
            <a:off x="838200" y="2363233"/>
            <a:ext cx="1099930" cy="523220"/>
          </a:xfrm>
          <a:prstGeom prst="rect">
            <a:avLst/>
          </a:prstGeom>
          <a:noFill/>
        </p:spPr>
        <p:txBody>
          <a:bodyPr wrap="square" rtlCol="0">
            <a:spAutoFit/>
          </a:bodyPr>
          <a:lstStyle/>
          <a:p>
            <a:r>
              <a:rPr lang="en-GB" sz="2800" b="1" dirty="0">
                <a:solidFill>
                  <a:schemeClr val="accent4"/>
                </a:solidFill>
              </a:rPr>
              <a:t>Belief</a:t>
            </a:r>
            <a:endParaRPr lang="en-GB" sz="2800" dirty="0"/>
          </a:p>
        </p:txBody>
      </p:sp>
      <p:sp>
        <p:nvSpPr>
          <p:cNvPr id="6" name="TextBox 5">
            <a:extLst>
              <a:ext uri="{FF2B5EF4-FFF2-40B4-BE49-F238E27FC236}">
                <a16:creationId xmlns:a16="http://schemas.microsoft.com/office/drawing/2014/main" id="{C3F1840D-9C87-4F43-B499-B1020C37967C}"/>
              </a:ext>
            </a:extLst>
          </p:cNvPr>
          <p:cNvSpPr txBox="1"/>
          <p:nvPr/>
        </p:nvSpPr>
        <p:spPr>
          <a:xfrm>
            <a:off x="725999" y="4108621"/>
            <a:ext cx="1391036" cy="523220"/>
          </a:xfrm>
          <a:prstGeom prst="rect">
            <a:avLst/>
          </a:prstGeom>
          <a:noFill/>
        </p:spPr>
        <p:txBody>
          <a:bodyPr wrap="square" rtlCol="0">
            <a:spAutoFit/>
          </a:bodyPr>
          <a:lstStyle/>
          <a:p>
            <a:r>
              <a:rPr lang="en-GB" sz="2800" b="1" dirty="0">
                <a:solidFill>
                  <a:schemeClr val="accent4"/>
                </a:solidFill>
              </a:rPr>
              <a:t>Desire</a:t>
            </a:r>
            <a:endParaRPr lang="en-GB" sz="2800" dirty="0"/>
          </a:p>
        </p:txBody>
      </p:sp>
      <p:cxnSp>
        <p:nvCxnSpPr>
          <p:cNvPr id="8" name="Connector: Curved 7">
            <a:extLst>
              <a:ext uri="{FF2B5EF4-FFF2-40B4-BE49-F238E27FC236}">
                <a16:creationId xmlns:a16="http://schemas.microsoft.com/office/drawing/2014/main" id="{12C804F1-F650-49E8-BBD2-FA4C07015862}"/>
              </a:ext>
            </a:extLst>
          </p:cNvPr>
          <p:cNvCxnSpPr>
            <a:cxnSpLocks/>
          </p:cNvCxnSpPr>
          <p:nvPr/>
        </p:nvCxnSpPr>
        <p:spPr>
          <a:xfrm>
            <a:off x="3403766" y="3011751"/>
            <a:ext cx="1579295" cy="642635"/>
          </a:xfrm>
          <a:prstGeom prst="curvedConnector3">
            <a:avLst/>
          </a:prstGeom>
          <a:ln w="63500">
            <a:tailEnd type="triangle"/>
          </a:ln>
        </p:spPr>
        <p:style>
          <a:lnRef idx="1">
            <a:schemeClr val="accent1"/>
          </a:lnRef>
          <a:fillRef idx="0">
            <a:schemeClr val="accent1"/>
          </a:fillRef>
          <a:effectRef idx="0">
            <a:schemeClr val="accent1"/>
          </a:effectRef>
          <a:fontRef idx="minor">
            <a:schemeClr val="tx1"/>
          </a:fontRef>
        </p:style>
      </p:cxnSp>
      <p:cxnSp>
        <p:nvCxnSpPr>
          <p:cNvPr id="10" name="Connector: Curved 9">
            <a:extLst>
              <a:ext uri="{FF2B5EF4-FFF2-40B4-BE49-F238E27FC236}">
                <a16:creationId xmlns:a16="http://schemas.microsoft.com/office/drawing/2014/main" id="{D0463642-0C7A-41E2-873A-860FB0CD0E9F}"/>
              </a:ext>
            </a:extLst>
          </p:cNvPr>
          <p:cNvCxnSpPr>
            <a:cxnSpLocks/>
          </p:cNvCxnSpPr>
          <p:nvPr/>
        </p:nvCxnSpPr>
        <p:spPr>
          <a:xfrm flipV="1">
            <a:off x="3168016" y="4041294"/>
            <a:ext cx="1647265" cy="496300"/>
          </a:xfrm>
          <a:prstGeom prst="curvedConnector3">
            <a:avLst/>
          </a:prstGeom>
          <a:ln w="63500">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F3F8BB7B-9A12-4BCA-9C32-0B8574AEFA2E}"/>
              </a:ext>
            </a:extLst>
          </p:cNvPr>
          <p:cNvSpPr txBox="1"/>
          <p:nvPr/>
        </p:nvSpPr>
        <p:spPr>
          <a:xfrm>
            <a:off x="5077191" y="3762396"/>
            <a:ext cx="3319670" cy="646331"/>
          </a:xfrm>
          <a:prstGeom prst="rect">
            <a:avLst/>
          </a:prstGeom>
          <a:noFill/>
        </p:spPr>
        <p:txBody>
          <a:bodyPr wrap="square" rtlCol="0">
            <a:spAutoFit/>
          </a:bodyPr>
          <a:lstStyle/>
          <a:p>
            <a:r>
              <a:rPr lang="en-GB" dirty="0">
                <a:solidFill>
                  <a:schemeClr val="accent3"/>
                </a:solidFill>
              </a:rPr>
              <a:t>*goes to cupboard, gets biscuit*</a:t>
            </a:r>
          </a:p>
          <a:p>
            <a:endParaRPr lang="en-GB" i="1" dirty="0">
              <a:solidFill>
                <a:schemeClr val="accent3"/>
              </a:solidFill>
            </a:endParaRPr>
          </a:p>
        </p:txBody>
      </p:sp>
      <p:sp>
        <p:nvSpPr>
          <p:cNvPr id="17" name="TextBox 16">
            <a:extLst>
              <a:ext uri="{FF2B5EF4-FFF2-40B4-BE49-F238E27FC236}">
                <a16:creationId xmlns:a16="http://schemas.microsoft.com/office/drawing/2014/main" id="{D3CBE690-5D9A-4902-BE6A-BA3C3315D6F8}"/>
              </a:ext>
            </a:extLst>
          </p:cNvPr>
          <p:cNvSpPr txBox="1"/>
          <p:nvPr/>
        </p:nvSpPr>
        <p:spPr>
          <a:xfrm>
            <a:off x="359024" y="2894288"/>
            <a:ext cx="2686180" cy="707886"/>
          </a:xfrm>
          <a:prstGeom prst="rect">
            <a:avLst/>
          </a:prstGeom>
          <a:noFill/>
        </p:spPr>
        <p:txBody>
          <a:bodyPr wrap="square" rtlCol="0">
            <a:spAutoFit/>
          </a:bodyPr>
          <a:lstStyle/>
          <a:p>
            <a:r>
              <a:rPr lang="en-GB" sz="2000" dirty="0">
                <a:solidFill>
                  <a:schemeClr val="accent4"/>
                </a:solidFill>
              </a:rPr>
              <a:t>“there are biscuits in the cupboard”</a:t>
            </a:r>
            <a:endParaRPr lang="en-GB" sz="2000" dirty="0"/>
          </a:p>
        </p:txBody>
      </p:sp>
      <p:sp>
        <p:nvSpPr>
          <p:cNvPr id="19" name="TextBox 18">
            <a:extLst>
              <a:ext uri="{FF2B5EF4-FFF2-40B4-BE49-F238E27FC236}">
                <a16:creationId xmlns:a16="http://schemas.microsoft.com/office/drawing/2014/main" id="{87FA9868-19CA-49D7-8851-1034EE55A553}"/>
              </a:ext>
            </a:extLst>
          </p:cNvPr>
          <p:cNvSpPr txBox="1"/>
          <p:nvPr/>
        </p:nvSpPr>
        <p:spPr>
          <a:xfrm>
            <a:off x="412795" y="4654411"/>
            <a:ext cx="3523918" cy="1015663"/>
          </a:xfrm>
          <a:prstGeom prst="rect">
            <a:avLst/>
          </a:prstGeom>
          <a:noFill/>
        </p:spPr>
        <p:txBody>
          <a:bodyPr wrap="square" rtlCol="0">
            <a:spAutoFit/>
          </a:bodyPr>
          <a:lstStyle/>
          <a:p>
            <a:r>
              <a:rPr lang="en-GB" sz="2000" dirty="0">
                <a:solidFill>
                  <a:schemeClr val="accent4"/>
                </a:solidFill>
              </a:rPr>
              <a:t>“I really want a biscuit, because biscuits make you more intelligent”</a:t>
            </a:r>
            <a:endParaRPr lang="en-GB" sz="2000" dirty="0"/>
          </a:p>
        </p:txBody>
      </p:sp>
      <p:sp>
        <p:nvSpPr>
          <p:cNvPr id="20" name="TextBox 19">
            <a:extLst>
              <a:ext uri="{FF2B5EF4-FFF2-40B4-BE49-F238E27FC236}">
                <a16:creationId xmlns:a16="http://schemas.microsoft.com/office/drawing/2014/main" id="{57557C5D-BB52-41B1-B515-C48513079D24}"/>
              </a:ext>
            </a:extLst>
          </p:cNvPr>
          <p:cNvSpPr txBox="1"/>
          <p:nvPr/>
        </p:nvSpPr>
        <p:spPr>
          <a:xfrm>
            <a:off x="9889434" y="6440761"/>
            <a:ext cx="2566202" cy="369332"/>
          </a:xfrm>
          <a:prstGeom prst="rect">
            <a:avLst/>
          </a:prstGeom>
          <a:noFill/>
        </p:spPr>
        <p:txBody>
          <a:bodyPr wrap="square" rtlCol="0">
            <a:spAutoFit/>
          </a:bodyPr>
          <a:lstStyle/>
          <a:p>
            <a:r>
              <a:rPr lang="en-GB" dirty="0"/>
              <a:t>See Smith 1993</a:t>
            </a:r>
          </a:p>
        </p:txBody>
      </p:sp>
      <p:sp>
        <p:nvSpPr>
          <p:cNvPr id="21" name="TextBox 20">
            <a:extLst>
              <a:ext uri="{FF2B5EF4-FFF2-40B4-BE49-F238E27FC236}">
                <a16:creationId xmlns:a16="http://schemas.microsoft.com/office/drawing/2014/main" id="{216AC08D-DC44-400E-8255-139A27084B31}"/>
              </a:ext>
            </a:extLst>
          </p:cNvPr>
          <p:cNvSpPr txBox="1"/>
          <p:nvPr/>
        </p:nvSpPr>
        <p:spPr>
          <a:xfrm>
            <a:off x="5095262" y="3335200"/>
            <a:ext cx="2686180" cy="523220"/>
          </a:xfrm>
          <a:prstGeom prst="rect">
            <a:avLst/>
          </a:prstGeom>
          <a:noFill/>
        </p:spPr>
        <p:txBody>
          <a:bodyPr wrap="square" rtlCol="0">
            <a:spAutoFit/>
          </a:bodyPr>
          <a:lstStyle/>
          <a:p>
            <a:r>
              <a:rPr lang="en-GB" sz="2800" b="1" dirty="0">
                <a:solidFill>
                  <a:schemeClr val="accent3"/>
                </a:solidFill>
              </a:rPr>
              <a:t>Action</a:t>
            </a:r>
          </a:p>
        </p:txBody>
      </p:sp>
      <p:cxnSp>
        <p:nvCxnSpPr>
          <p:cNvPr id="15" name="Connector: Curved 14">
            <a:extLst>
              <a:ext uri="{FF2B5EF4-FFF2-40B4-BE49-F238E27FC236}">
                <a16:creationId xmlns:a16="http://schemas.microsoft.com/office/drawing/2014/main" id="{0E9E01B6-7766-4D1E-8E7D-A64EA5DAFD60}"/>
              </a:ext>
            </a:extLst>
          </p:cNvPr>
          <p:cNvCxnSpPr>
            <a:cxnSpLocks/>
          </p:cNvCxnSpPr>
          <p:nvPr/>
        </p:nvCxnSpPr>
        <p:spPr>
          <a:xfrm>
            <a:off x="3403766" y="5223022"/>
            <a:ext cx="1747810" cy="367039"/>
          </a:xfrm>
          <a:prstGeom prst="curvedConnector3">
            <a:avLst>
              <a:gd name="adj1" fmla="val 50000"/>
            </a:avLst>
          </a:prstGeom>
          <a:ln w="63500">
            <a:solidFill>
              <a:schemeClr val="accent2">
                <a:lumMod val="20000"/>
                <a:lumOff val="8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F2BFE0DC-B820-4FDB-ACB1-281403CE01D6}"/>
              </a:ext>
            </a:extLst>
          </p:cNvPr>
          <p:cNvSpPr txBox="1"/>
          <p:nvPr/>
        </p:nvSpPr>
        <p:spPr>
          <a:xfrm>
            <a:off x="5194198" y="5482620"/>
            <a:ext cx="3319670" cy="369332"/>
          </a:xfrm>
          <a:prstGeom prst="rect">
            <a:avLst/>
          </a:prstGeom>
          <a:noFill/>
        </p:spPr>
        <p:txBody>
          <a:bodyPr wrap="square" rtlCol="0">
            <a:spAutoFit/>
          </a:bodyPr>
          <a:lstStyle/>
          <a:p>
            <a:r>
              <a:rPr lang="en-GB" i="1" dirty="0">
                <a:solidFill>
                  <a:schemeClr val="accent6"/>
                </a:solidFill>
              </a:rPr>
              <a:t>irrational because of false belief</a:t>
            </a:r>
          </a:p>
        </p:txBody>
      </p:sp>
    </p:spTree>
    <p:extLst>
      <p:ext uri="{BB962C8B-B14F-4D97-AF65-F5344CB8AC3E}">
        <p14:creationId xmlns:p14="http://schemas.microsoft.com/office/powerpoint/2010/main" val="23564594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2_Office Them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91f26f25-1717-4b86-a1b4-8d7140b77ed9">
      <Terms xmlns="http://schemas.microsoft.com/office/infopath/2007/PartnerControls"/>
    </lcf76f155ced4ddcb4097134ff3c332f>
    <TaxCatchAll xmlns="c8e8acce-9069-4d32-802f-c81c2b98ca36"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45177A376361E4097C7A579BA2D6EB3" ma:contentTypeVersion="15" ma:contentTypeDescription="Create a new document." ma:contentTypeScope="" ma:versionID="9f930703bb118c88126740165fae9337">
  <xsd:schema xmlns:xsd="http://www.w3.org/2001/XMLSchema" xmlns:xs="http://www.w3.org/2001/XMLSchema" xmlns:p="http://schemas.microsoft.com/office/2006/metadata/properties" xmlns:ns2="91f26f25-1717-4b86-a1b4-8d7140b77ed9" xmlns:ns3="c8e8acce-9069-4d32-802f-c81c2b98ca36" targetNamespace="http://schemas.microsoft.com/office/2006/metadata/properties" ma:root="true" ma:fieldsID="3d128f301fb7b3d2f473a5b1c88eb1bb" ns2:_="" ns3:_="">
    <xsd:import namespace="91f26f25-1717-4b86-a1b4-8d7140b77ed9"/>
    <xsd:import namespace="c8e8acce-9069-4d32-802f-c81c2b98ca36"/>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LengthInSecond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1f26f25-1717-4b86-a1b4-8d7140b77ed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2" nillable="true" ma:displayName="MediaLengthInSeconds" ma:hidden="true" ma:internalName="MediaLengthInSeconds" ma:readOnly="true">
      <xsd:simpleType>
        <xsd:restriction base="dms:Unknown"/>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97e797dd-a372-4630-b35c-17781ee6705e"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dexed="true" ma:internalName="MediaServiceLocation" ma:readOnly="true">
      <xsd:simpleType>
        <xsd:restriction base="dms:Text"/>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8e8acce-9069-4d32-802f-c81c2b98ca36"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50283d9e-c408-46fb-a1b8-65ee7e6218c4}" ma:internalName="TaxCatchAll" ma:showField="CatchAllData" ma:web="c8e8acce-9069-4d32-802f-c81c2b98ca3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2BDF1C2-E12D-43FE-91D0-D6E7DC7C99B7}">
  <ds:schemaRefs>
    <ds:schemaRef ds:uri="http://schemas.microsoft.com/sharepoint/v3/contenttype/forms"/>
  </ds:schemaRefs>
</ds:datastoreItem>
</file>

<file path=customXml/itemProps2.xml><?xml version="1.0" encoding="utf-8"?>
<ds:datastoreItem xmlns:ds="http://schemas.openxmlformats.org/officeDocument/2006/customXml" ds:itemID="{A5658665-9A9D-412A-A887-9B6D2D2EF2F1}">
  <ds:schemaRefs>
    <ds:schemaRef ds:uri="http://schemas.microsoft.com/office/2006/metadata/properties"/>
    <ds:schemaRef ds:uri="http://schemas.microsoft.com/office/infopath/2007/PartnerControls"/>
    <ds:schemaRef ds:uri="91f26f25-1717-4b86-a1b4-8d7140b77ed9"/>
    <ds:schemaRef ds:uri="c8e8acce-9069-4d32-802f-c81c2b98ca36"/>
  </ds:schemaRefs>
</ds:datastoreItem>
</file>

<file path=customXml/itemProps3.xml><?xml version="1.0" encoding="utf-8"?>
<ds:datastoreItem xmlns:ds="http://schemas.openxmlformats.org/officeDocument/2006/customXml" ds:itemID="{4E51950C-6E18-4E19-82F2-55CEA96AF2B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1f26f25-1717-4b86-a1b4-8d7140b77ed9"/>
    <ds:schemaRef ds:uri="c8e8acce-9069-4d32-802f-c81c2b98ca3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2859</TotalTime>
  <Words>176</Words>
  <Application>Microsoft Office PowerPoint</Application>
  <PresentationFormat>Widescreen</PresentationFormat>
  <Paragraphs>8</Paragraphs>
  <Slides>13</Slides>
  <Notes>0</Notes>
  <HiddenSlides>0</HiddenSlides>
  <MMClips>0</MMClips>
  <ScaleCrop>false</ScaleCrop>
  <HeadingPairs>
    <vt:vector size="4" baseType="variant">
      <vt:variant>
        <vt:lpstr>Theme</vt:lpstr>
      </vt:variant>
      <vt:variant>
        <vt:i4>2</vt:i4>
      </vt:variant>
      <vt:variant>
        <vt:lpstr>Slide Titles</vt:lpstr>
      </vt:variant>
      <vt:variant>
        <vt:i4>13</vt:i4>
      </vt:variant>
    </vt:vector>
  </HeadingPairs>
  <TitlesOfParts>
    <vt:vector size="15" baseType="lpstr">
      <vt:lpstr>Office Theme</vt:lpstr>
      <vt:lpstr>2_Office Theme</vt:lpstr>
      <vt:lpstr>Emotions and Moral Life: Emotion, action and reasons</vt:lpstr>
      <vt:lpstr>Emotion, actions and reason</vt:lpstr>
      <vt:lpstr>Emotion, actions and reason</vt:lpstr>
      <vt:lpstr>Emotion, motivation and 'direction of fit'</vt:lpstr>
      <vt:lpstr>Emotion, motivation and 'direction of fit'</vt:lpstr>
      <vt:lpstr>Belief, desire and reasons for action</vt:lpstr>
      <vt:lpstr>Belief, desire and reasons for action </vt:lpstr>
      <vt:lpstr>Belief, desire and reasons for action (‘the standard picture’)</vt:lpstr>
      <vt:lpstr>Belief, desire and reasons for action (‘the standard picture’)</vt:lpstr>
      <vt:lpstr>Belief, desire and reasons for action (‘the standard picture’)</vt:lpstr>
      <vt:lpstr>Hume: ‘no ought from an is’</vt:lpstr>
      <vt:lpstr>Hume: ‘no ought from an is’</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 Stuart Jesson</dc:creator>
  <cp:lastModifiedBy>Dr Stuart Jesson</cp:lastModifiedBy>
  <cp:revision>88</cp:revision>
  <dcterms:created xsi:type="dcterms:W3CDTF">2026-01-08T16:14:17Z</dcterms:created>
  <dcterms:modified xsi:type="dcterms:W3CDTF">2026-01-28T12:10:39Z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0x010100745177A376361E4097C7A579BA2D6EB3</vt:lpwstr>
  </property>
  <property fmtid="{D5CDD505-2E9C-101B-9397-08002B2CF9AE}" pid="3" name="MediaServiceImageTags">
    <vt:lpwstr/>
  </property>
</Properties>
</file>