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60" r:id="rId7"/>
    <p:sldId id="325" r:id="rId8"/>
    <p:sldId id="285" r:id="rId9"/>
    <p:sldId id="326" r:id="rId10"/>
    <p:sldId id="296" r:id="rId11"/>
    <p:sldId id="286" r:id="rId12"/>
    <p:sldId id="327" r:id="rId13"/>
    <p:sldId id="329" r:id="rId14"/>
    <p:sldId id="330" r:id="rId15"/>
    <p:sldId id="279" r:id="rId16"/>
    <p:sldId id="280" r:id="rId17"/>
    <p:sldId id="331" r:id="rId18"/>
    <p:sldId id="33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EB170-BEAC-43B7-90A6-DB2B1DBD890A}" v="356" dt="2026-02-04T10:43:50.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101" d="100"/>
          <a:sy n="101" d="100"/>
        </p:scale>
        <p:origin x="8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7a6cdab2-0b91-456f-b32b-829a06cc1939" providerId="ADAL" clId="{42430043-A023-4EB1-9F73-CDEECBDCDBFD}"/>
    <pc:docChg chg="undo custSel addSld modSld">
      <pc:chgData name="Dr Stuart Jesson" userId="7a6cdab2-0b91-456f-b32b-829a06cc1939" providerId="ADAL" clId="{42430043-A023-4EB1-9F73-CDEECBDCDBFD}" dt="2026-02-04T10:44:52.350" v="881" actId="20577"/>
      <pc:docMkLst>
        <pc:docMk/>
      </pc:docMkLst>
      <pc:sldChg chg="modSp mod">
        <pc:chgData name="Dr Stuart Jesson" userId="7a6cdab2-0b91-456f-b32b-829a06cc1939" providerId="ADAL" clId="{42430043-A023-4EB1-9F73-CDEECBDCDBFD}" dt="2026-02-04T10:44:52.350" v="881" actId="20577"/>
        <pc:sldMkLst>
          <pc:docMk/>
          <pc:sldMk cId="4040161538" sldId="257"/>
        </pc:sldMkLst>
        <pc:spChg chg="mod">
          <ac:chgData name="Dr Stuart Jesson" userId="7a6cdab2-0b91-456f-b32b-829a06cc1939" providerId="ADAL" clId="{42430043-A023-4EB1-9F73-CDEECBDCDBFD}" dt="2026-02-04T10:44:52.350" v="881" actId="20577"/>
          <ac:spMkLst>
            <pc:docMk/>
            <pc:sldMk cId="4040161538" sldId="257"/>
            <ac:spMk id="2" creationId="{00000000-0000-0000-0000-000000000000}"/>
          </ac:spMkLst>
        </pc:spChg>
        <pc:spChg chg="mod">
          <ac:chgData name="Dr Stuart Jesson" userId="7a6cdab2-0b91-456f-b32b-829a06cc1939" providerId="ADAL" clId="{42430043-A023-4EB1-9F73-CDEECBDCDBFD}" dt="2026-02-04T10:44:40.089" v="854" actId="20577"/>
          <ac:spMkLst>
            <pc:docMk/>
            <pc:sldMk cId="4040161538" sldId="257"/>
            <ac:spMk id="3" creationId="{00000000-0000-0000-0000-000000000000}"/>
          </ac:spMkLst>
        </pc:spChg>
      </pc:sldChg>
      <pc:sldChg chg="modSp add mod modAnim">
        <pc:chgData name="Dr Stuart Jesson" userId="7a6cdab2-0b91-456f-b32b-829a06cc1939" providerId="ADAL" clId="{42430043-A023-4EB1-9F73-CDEECBDCDBFD}" dt="2026-02-04T10:43:50.469" v="846" actId="20577"/>
        <pc:sldMkLst>
          <pc:docMk/>
          <pc:sldMk cId="1410722387" sldId="332"/>
        </pc:sldMkLst>
        <pc:spChg chg="mod">
          <ac:chgData name="Dr Stuart Jesson" userId="7a6cdab2-0b91-456f-b32b-829a06cc1939" providerId="ADAL" clId="{42430043-A023-4EB1-9F73-CDEECBDCDBFD}" dt="2026-02-04T10:43:50.469" v="846" actId="20577"/>
          <ac:spMkLst>
            <pc:docMk/>
            <pc:sldMk cId="1410722387" sldId="332"/>
            <ac:spMk id="3" creationId="{1540F40E-80A1-C832-6C42-9561DFA891B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D0B4-8F56-49DF-8324-69FC78102E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4A96A1-ED75-4820-9D49-FB935C2A8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8D4780-13E6-4690-B4E9-58B5FA93D621}"/>
              </a:ext>
            </a:extLst>
          </p:cNvPr>
          <p:cNvSpPr>
            <a:spLocks noGrp="1"/>
          </p:cNvSpPr>
          <p:nvPr>
            <p:ph type="dt" sz="half" idx="10"/>
          </p:nvPr>
        </p:nvSpPr>
        <p:spPr/>
        <p:txBody>
          <a:bodyPr/>
          <a:lstStyle/>
          <a:p>
            <a:fld id="{C5559086-BF56-4288-A8B0-D48D60043F05}" type="datetimeFigureOut">
              <a:rPr lang="en-GB" smtClean="0"/>
              <a:t>03/02/2026</a:t>
            </a:fld>
            <a:endParaRPr lang="en-GB"/>
          </a:p>
        </p:txBody>
      </p:sp>
      <p:sp>
        <p:nvSpPr>
          <p:cNvPr id="5" name="Footer Placeholder 4">
            <a:extLst>
              <a:ext uri="{FF2B5EF4-FFF2-40B4-BE49-F238E27FC236}">
                <a16:creationId xmlns:a16="http://schemas.microsoft.com/office/drawing/2014/main" id="{5C3B79A2-A0F2-4A3D-A7C9-F9799FC9F6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C2E350-6C4C-41C6-95FD-CC2202B9DF01}"/>
              </a:ext>
            </a:extLst>
          </p:cNvPr>
          <p:cNvSpPr>
            <a:spLocks noGrp="1"/>
          </p:cNvSpPr>
          <p:nvPr>
            <p:ph type="sldNum" sz="quarter" idx="12"/>
          </p:nvPr>
        </p:nvSpPr>
        <p:spPr/>
        <p:txBody>
          <a:bodyPr/>
          <a:lstStyle/>
          <a:p>
            <a:fld id="{994BFE69-6812-40F7-88D0-B147777EE2CE}" type="slidenum">
              <a:rPr lang="en-GB" smtClean="0"/>
              <a:t>‹#›</a:t>
            </a:fld>
            <a:endParaRPr lang="en-GB"/>
          </a:p>
        </p:txBody>
      </p:sp>
    </p:spTree>
    <p:extLst>
      <p:ext uri="{BB962C8B-B14F-4D97-AF65-F5344CB8AC3E}">
        <p14:creationId xmlns:p14="http://schemas.microsoft.com/office/powerpoint/2010/main" val="366579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E2DE-1D55-4414-9C1D-A9F7C7E978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AA8128-C4C2-4C57-8B44-77075726F7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2AA2D2-4691-4392-9834-07EF79DE163E}"/>
              </a:ext>
            </a:extLst>
          </p:cNvPr>
          <p:cNvSpPr>
            <a:spLocks noGrp="1"/>
          </p:cNvSpPr>
          <p:nvPr>
            <p:ph type="dt" sz="half" idx="10"/>
          </p:nvPr>
        </p:nvSpPr>
        <p:spPr/>
        <p:txBody>
          <a:bodyPr/>
          <a:lstStyle/>
          <a:p>
            <a:fld id="{C5559086-BF56-4288-A8B0-D48D60043F05}" type="datetimeFigureOut">
              <a:rPr lang="en-GB" smtClean="0"/>
              <a:t>03/02/2026</a:t>
            </a:fld>
            <a:endParaRPr lang="en-GB"/>
          </a:p>
        </p:txBody>
      </p:sp>
      <p:sp>
        <p:nvSpPr>
          <p:cNvPr id="5" name="Footer Placeholder 4">
            <a:extLst>
              <a:ext uri="{FF2B5EF4-FFF2-40B4-BE49-F238E27FC236}">
                <a16:creationId xmlns:a16="http://schemas.microsoft.com/office/drawing/2014/main" id="{922306F1-E8A8-4432-8FF7-038148CC9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622FC6-8D1E-4F29-A389-D6CA67C87C6E}"/>
              </a:ext>
            </a:extLst>
          </p:cNvPr>
          <p:cNvSpPr>
            <a:spLocks noGrp="1"/>
          </p:cNvSpPr>
          <p:nvPr>
            <p:ph type="sldNum" sz="quarter" idx="12"/>
          </p:nvPr>
        </p:nvSpPr>
        <p:spPr/>
        <p:txBody>
          <a:bodyPr/>
          <a:lstStyle/>
          <a:p>
            <a:fld id="{994BFE69-6812-40F7-88D0-B147777EE2CE}" type="slidenum">
              <a:rPr lang="en-GB" smtClean="0"/>
              <a:t>‹#›</a:t>
            </a:fld>
            <a:endParaRPr lang="en-GB"/>
          </a:p>
        </p:txBody>
      </p:sp>
    </p:spTree>
    <p:extLst>
      <p:ext uri="{BB962C8B-B14F-4D97-AF65-F5344CB8AC3E}">
        <p14:creationId xmlns:p14="http://schemas.microsoft.com/office/powerpoint/2010/main" val="100936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AC27CB-D31B-4EEA-85A5-DA71BEE730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13C778-F16E-4BCA-BFB5-D5DFB6E721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9F1802-109B-4AD0-869D-08B3F9A39BED}"/>
              </a:ext>
            </a:extLst>
          </p:cNvPr>
          <p:cNvSpPr>
            <a:spLocks noGrp="1"/>
          </p:cNvSpPr>
          <p:nvPr>
            <p:ph type="dt" sz="half" idx="10"/>
          </p:nvPr>
        </p:nvSpPr>
        <p:spPr/>
        <p:txBody>
          <a:bodyPr/>
          <a:lstStyle/>
          <a:p>
            <a:fld id="{C5559086-BF56-4288-A8B0-D48D60043F05}" type="datetimeFigureOut">
              <a:rPr lang="en-GB" smtClean="0"/>
              <a:t>03/02/2026</a:t>
            </a:fld>
            <a:endParaRPr lang="en-GB"/>
          </a:p>
        </p:txBody>
      </p:sp>
      <p:sp>
        <p:nvSpPr>
          <p:cNvPr id="5" name="Footer Placeholder 4">
            <a:extLst>
              <a:ext uri="{FF2B5EF4-FFF2-40B4-BE49-F238E27FC236}">
                <a16:creationId xmlns:a16="http://schemas.microsoft.com/office/drawing/2014/main" id="{769DD73F-D8D1-435D-B398-0269062CC7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F816D5-F179-4C17-84F3-ED4A26C09FE5}"/>
              </a:ext>
            </a:extLst>
          </p:cNvPr>
          <p:cNvSpPr>
            <a:spLocks noGrp="1"/>
          </p:cNvSpPr>
          <p:nvPr>
            <p:ph type="sldNum" sz="quarter" idx="12"/>
          </p:nvPr>
        </p:nvSpPr>
        <p:spPr/>
        <p:txBody>
          <a:bodyPr/>
          <a:lstStyle/>
          <a:p>
            <a:fld id="{994BFE69-6812-40F7-88D0-B147777EE2CE}" type="slidenum">
              <a:rPr lang="en-GB" smtClean="0"/>
              <a:t>‹#›</a:t>
            </a:fld>
            <a:endParaRPr lang="en-GB"/>
          </a:p>
        </p:txBody>
      </p:sp>
    </p:spTree>
    <p:extLst>
      <p:ext uri="{BB962C8B-B14F-4D97-AF65-F5344CB8AC3E}">
        <p14:creationId xmlns:p14="http://schemas.microsoft.com/office/powerpoint/2010/main" val="344803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39EC-958A-4D9B-ACBC-1075C73417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398269-4728-40E5-AB92-89BE22E5A6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538C9E-95AE-4687-A2AB-3273B92F74E6}"/>
              </a:ext>
            </a:extLst>
          </p:cNvPr>
          <p:cNvSpPr>
            <a:spLocks noGrp="1"/>
          </p:cNvSpPr>
          <p:nvPr>
            <p:ph type="dt" sz="half" idx="10"/>
          </p:nvPr>
        </p:nvSpPr>
        <p:spPr/>
        <p:txBody>
          <a:bodyPr/>
          <a:lstStyle/>
          <a:p>
            <a:fld id="{C5559086-BF56-4288-A8B0-D48D60043F05}" type="datetimeFigureOut">
              <a:rPr lang="en-GB" smtClean="0"/>
              <a:t>03/02/2026</a:t>
            </a:fld>
            <a:endParaRPr lang="en-GB"/>
          </a:p>
        </p:txBody>
      </p:sp>
      <p:sp>
        <p:nvSpPr>
          <p:cNvPr id="5" name="Footer Placeholder 4">
            <a:extLst>
              <a:ext uri="{FF2B5EF4-FFF2-40B4-BE49-F238E27FC236}">
                <a16:creationId xmlns:a16="http://schemas.microsoft.com/office/drawing/2014/main" id="{DF385EAC-A20A-4458-8C1F-34EE662A8D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71C779-2ADD-436B-8B0C-8DDE7AFFC8CA}"/>
              </a:ext>
            </a:extLst>
          </p:cNvPr>
          <p:cNvSpPr>
            <a:spLocks noGrp="1"/>
          </p:cNvSpPr>
          <p:nvPr>
            <p:ph type="sldNum" sz="quarter" idx="12"/>
          </p:nvPr>
        </p:nvSpPr>
        <p:spPr/>
        <p:txBody>
          <a:bodyPr/>
          <a:lstStyle/>
          <a:p>
            <a:fld id="{994BFE69-6812-40F7-88D0-B147777EE2CE}" type="slidenum">
              <a:rPr lang="en-GB" smtClean="0"/>
              <a:t>‹#›</a:t>
            </a:fld>
            <a:endParaRPr lang="en-GB"/>
          </a:p>
        </p:txBody>
      </p:sp>
    </p:spTree>
    <p:extLst>
      <p:ext uri="{BB962C8B-B14F-4D97-AF65-F5344CB8AC3E}">
        <p14:creationId xmlns:p14="http://schemas.microsoft.com/office/powerpoint/2010/main" val="357008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E82A-DA72-41FF-BE67-759FF4357A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A266B8-E9C2-4CAA-A744-75FD26C6B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53A1E7-086E-4B5F-8346-A94343A23A45}"/>
              </a:ext>
            </a:extLst>
          </p:cNvPr>
          <p:cNvSpPr>
            <a:spLocks noGrp="1"/>
          </p:cNvSpPr>
          <p:nvPr>
            <p:ph type="dt" sz="half" idx="10"/>
          </p:nvPr>
        </p:nvSpPr>
        <p:spPr/>
        <p:txBody>
          <a:bodyPr/>
          <a:lstStyle/>
          <a:p>
            <a:fld id="{C5559086-BF56-4288-A8B0-D48D60043F05}" type="datetimeFigureOut">
              <a:rPr lang="en-GB" smtClean="0"/>
              <a:t>03/02/2026</a:t>
            </a:fld>
            <a:endParaRPr lang="en-GB"/>
          </a:p>
        </p:txBody>
      </p:sp>
      <p:sp>
        <p:nvSpPr>
          <p:cNvPr id="5" name="Footer Placeholder 4">
            <a:extLst>
              <a:ext uri="{FF2B5EF4-FFF2-40B4-BE49-F238E27FC236}">
                <a16:creationId xmlns:a16="http://schemas.microsoft.com/office/drawing/2014/main" id="{3E49AB86-6D75-4077-926E-CAE07F315F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9EF0F9-25AB-4FB3-9F24-4EA6F13467F0}"/>
              </a:ext>
            </a:extLst>
          </p:cNvPr>
          <p:cNvSpPr>
            <a:spLocks noGrp="1"/>
          </p:cNvSpPr>
          <p:nvPr>
            <p:ph type="sldNum" sz="quarter" idx="12"/>
          </p:nvPr>
        </p:nvSpPr>
        <p:spPr/>
        <p:txBody>
          <a:bodyPr/>
          <a:lstStyle/>
          <a:p>
            <a:fld id="{994BFE69-6812-40F7-88D0-B147777EE2CE}" type="slidenum">
              <a:rPr lang="en-GB" smtClean="0"/>
              <a:t>‹#›</a:t>
            </a:fld>
            <a:endParaRPr lang="en-GB"/>
          </a:p>
        </p:txBody>
      </p:sp>
    </p:spTree>
    <p:extLst>
      <p:ext uri="{BB962C8B-B14F-4D97-AF65-F5344CB8AC3E}">
        <p14:creationId xmlns:p14="http://schemas.microsoft.com/office/powerpoint/2010/main" val="334085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F20B-8D66-4493-84D2-BA8F35CC91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32360B-D6B6-49EE-8F9F-BA1062B69F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D71013-A049-490C-8D56-7B5F174EE0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D810A7-9E54-4174-A52C-4D49F785B786}"/>
              </a:ext>
            </a:extLst>
          </p:cNvPr>
          <p:cNvSpPr>
            <a:spLocks noGrp="1"/>
          </p:cNvSpPr>
          <p:nvPr>
            <p:ph type="dt" sz="half" idx="10"/>
          </p:nvPr>
        </p:nvSpPr>
        <p:spPr/>
        <p:txBody>
          <a:bodyPr/>
          <a:lstStyle/>
          <a:p>
            <a:fld id="{C5559086-BF56-4288-A8B0-D48D60043F05}" type="datetimeFigureOut">
              <a:rPr lang="en-GB" smtClean="0"/>
              <a:t>03/02/2026</a:t>
            </a:fld>
            <a:endParaRPr lang="en-GB"/>
          </a:p>
        </p:txBody>
      </p:sp>
      <p:sp>
        <p:nvSpPr>
          <p:cNvPr id="6" name="Footer Placeholder 5">
            <a:extLst>
              <a:ext uri="{FF2B5EF4-FFF2-40B4-BE49-F238E27FC236}">
                <a16:creationId xmlns:a16="http://schemas.microsoft.com/office/drawing/2014/main" id="{0FD28F74-BB9E-4D89-A205-4D6970C74A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141017-A7C4-49F3-BF23-EC36D0EA81C2}"/>
              </a:ext>
            </a:extLst>
          </p:cNvPr>
          <p:cNvSpPr>
            <a:spLocks noGrp="1"/>
          </p:cNvSpPr>
          <p:nvPr>
            <p:ph type="sldNum" sz="quarter" idx="12"/>
          </p:nvPr>
        </p:nvSpPr>
        <p:spPr/>
        <p:txBody>
          <a:bodyPr/>
          <a:lstStyle/>
          <a:p>
            <a:fld id="{994BFE69-6812-40F7-88D0-B147777EE2CE}" type="slidenum">
              <a:rPr lang="en-GB" smtClean="0"/>
              <a:t>‹#›</a:t>
            </a:fld>
            <a:endParaRPr lang="en-GB"/>
          </a:p>
        </p:txBody>
      </p:sp>
    </p:spTree>
    <p:extLst>
      <p:ext uri="{BB962C8B-B14F-4D97-AF65-F5344CB8AC3E}">
        <p14:creationId xmlns:p14="http://schemas.microsoft.com/office/powerpoint/2010/main" val="232389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15D7-8AD1-4876-A1E6-58A06B5136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B44260-CB89-439C-979A-E118F9042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190C81-88D6-42B6-AFBC-37CF665EF6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EEE197-FBF4-4F2C-B65E-89CC88E0CF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332FB9-040D-4628-8C8D-D72B14821A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B96736-4782-4650-A580-340633701479}"/>
              </a:ext>
            </a:extLst>
          </p:cNvPr>
          <p:cNvSpPr>
            <a:spLocks noGrp="1"/>
          </p:cNvSpPr>
          <p:nvPr>
            <p:ph type="dt" sz="half" idx="10"/>
          </p:nvPr>
        </p:nvSpPr>
        <p:spPr/>
        <p:txBody>
          <a:bodyPr/>
          <a:lstStyle/>
          <a:p>
            <a:fld id="{C5559086-BF56-4288-A8B0-D48D60043F05}" type="datetimeFigureOut">
              <a:rPr lang="en-GB" smtClean="0"/>
              <a:t>03/02/2026</a:t>
            </a:fld>
            <a:endParaRPr lang="en-GB"/>
          </a:p>
        </p:txBody>
      </p:sp>
      <p:sp>
        <p:nvSpPr>
          <p:cNvPr id="8" name="Footer Placeholder 7">
            <a:extLst>
              <a:ext uri="{FF2B5EF4-FFF2-40B4-BE49-F238E27FC236}">
                <a16:creationId xmlns:a16="http://schemas.microsoft.com/office/drawing/2014/main" id="{B41D0B0E-DFC7-43BA-9071-4720C68676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6AF228-E6E9-4D04-AE85-60EB8B2B5D13}"/>
              </a:ext>
            </a:extLst>
          </p:cNvPr>
          <p:cNvSpPr>
            <a:spLocks noGrp="1"/>
          </p:cNvSpPr>
          <p:nvPr>
            <p:ph type="sldNum" sz="quarter" idx="12"/>
          </p:nvPr>
        </p:nvSpPr>
        <p:spPr/>
        <p:txBody>
          <a:bodyPr/>
          <a:lstStyle/>
          <a:p>
            <a:fld id="{994BFE69-6812-40F7-88D0-B147777EE2CE}" type="slidenum">
              <a:rPr lang="en-GB" smtClean="0"/>
              <a:t>‹#›</a:t>
            </a:fld>
            <a:endParaRPr lang="en-GB"/>
          </a:p>
        </p:txBody>
      </p:sp>
    </p:spTree>
    <p:extLst>
      <p:ext uri="{BB962C8B-B14F-4D97-AF65-F5344CB8AC3E}">
        <p14:creationId xmlns:p14="http://schemas.microsoft.com/office/powerpoint/2010/main" val="413666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1A3B-8954-44B0-B5EF-06BD8DB203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2E44C8-8C67-4807-9F4B-BBE23ACE6ACE}"/>
              </a:ext>
            </a:extLst>
          </p:cNvPr>
          <p:cNvSpPr>
            <a:spLocks noGrp="1"/>
          </p:cNvSpPr>
          <p:nvPr>
            <p:ph type="dt" sz="half" idx="10"/>
          </p:nvPr>
        </p:nvSpPr>
        <p:spPr/>
        <p:txBody>
          <a:bodyPr/>
          <a:lstStyle/>
          <a:p>
            <a:fld id="{C5559086-BF56-4288-A8B0-D48D60043F05}" type="datetimeFigureOut">
              <a:rPr lang="en-GB" smtClean="0"/>
              <a:t>03/02/2026</a:t>
            </a:fld>
            <a:endParaRPr lang="en-GB"/>
          </a:p>
        </p:txBody>
      </p:sp>
      <p:sp>
        <p:nvSpPr>
          <p:cNvPr id="4" name="Footer Placeholder 3">
            <a:extLst>
              <a:ext uri="{FF2B5EF4-FFF2-40B4-BE49-F238E27FC236}">
                <a16:creationId xmlns:a16="http://schemas.microsoft.com/office/drawing/2014/main" id="{F9A96E90-52F5-47A0-A8CD-F96CD82C2B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01863E-856C-488F-B611-3F325FC19B22}"/>
              </a:ext>
            </a:extLst>
          </p:cNvPr>
          <p:cNvSpPr>
            <a:spLocks noGrp="1"/>
          </p:cNvSpPr>
          <p:nvPr>
            <p:ph type="sldNum" sz="quarter" idx="12"/>
          </p:nvPr>
        </p:nvSpPr>
        <p:spPr/>
        <p:txBody>
          <a:bodyPr/>
          <a:lstStyle/>
          <a:p>
            <a:fld id="{994BFE69-6812-40F7-88D0-B147777EE2CE}" type="slidenum">
              <a:rPr lang="en-GB" smtClean="0"/>
              <a:t>‹#›</a:t>
            </a:fld>
            <a:endParaRPr lang="en-GB"/>
          </a:p>
        </p:txBody>
      </p:sp>
    </p:spTree>
    <p:extLst>
      <p:ext uri="{BB962C8B-B14F-4D97-AF65-F5344CB8AC3E}">
        <p14:creationId xmlns:p14="http://schemas.microsoft.com/office/powerpoint/2010/main" val="160230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57A8F5-FD3D-4D2C-85B7-CD2B7AAA8C9F}"/>
              </a:ext>
            </a:extLst>
          </p:cNvPr>
          <p:cNvSpPr>
            <a:spLocks noGrp="1"/>
          </p:cNvSpPr>
          <p:nvPr>
            <p:ph type="dt" sz="half" idx="10"/>
          </p:nvPr>
        </p:nvSpPr>
        <p:spPr/>
        <p:txBody>
          <a:bodyPr/>
          <a:lstStyle/>
          <a:p>
            <a:fld id="{C5559086-BF56-4288-A8B0-D48D60043F05}" type="datetimeFigureOut">
              <a:rPr lang="en-GB" smtClean="0"/>
              <a:t>03/02/2026</a:t>
            </a:fld>
            <a:endParaRPr lang="en-GB"/>
          </a:p>
        </p:txBody>
      </p:sp>
      <p:sp>
        <p:nvSpPr>
          <p:cNvPr id="3" name="Footer Placeholder 2">
            <a:extLst>
              <a:ext uri="{FF2B5EF4-FFF2-40B4-BE49-F238E27FC236}">
                <a16:creationId xmlns:a16="http://schemas.microsoft.com/office/drawing/2014/main" id="{C34445A6-19B4-4105-8C92-48AFC8770C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5C67C5-6136-4DB0-A4BF-40E5E27D7CAE}"/>
              </a:ext>
            </a:extLst>
          </p:cNvPr>
          <p:cNvSpPr>
            <a:spLocks noGrp="1"/>
          </p:cNvSpPr>
          <p:nvPr>
            <p:ph type="sldNum" sz="quarter" idx="12"/>
          </p:nvPr>
        </p:nvSpPr>
        <p:spPr/>
        <p:txBody>
          <a:bodyPr/>
          <a:lstStyle/>
          <a:p>
            <a:fld id="{994BFE69-6812-40F7-88D0-B147777EE2CE}" type="slidenum">
              <a:rPr lang="en-GB" smtClean="0"/>
              <a:t>‹#›</a:t>
            </a:fld>
            <a:endParaRPr lang="en-GB"/>
          </a:p>
        </p:txBody>
      </p:sp>
    </p:spTree>
    <p:extLst>
      <p:ext uri="{BB962C8B-B14F-4D97-AF65-F5344CB8AC3E}">
        <p14:creationId xmlns:p14="http://schemas.microsoft.com/office/powerpoint/2010/main" val="334044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D52A-6562-4567-91A4-7644FF054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D361F1-8411-4F4E-818F-315A9877D8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F25F62-B200-4B53-9C9D-E4AB0EC5C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C64E03-3236-494B-B608-DCE8AB14C050}"/>
              </a:ext>
            </a:extLst>
          </p:cNvPr>
          <p:cNvSpPr>
            <a:spLocks noGrp="1"/>
          </p:cNvSpPr>
          <p:nvPr>
            <p:ph type="dt" sz="half" idx="10"/>
          </p:nvPr>
        </p:nvSpPr>
        <p:spPr/>
        <p:txBody>
          <a:bodyPr/>
          <a:lstStyle/>
          <a:p>
            <a:fld id="{C5559086-BF56-4288-A8B0-D48D60043F05}" type="datetimeFigureOut">
              <a:rPr lang="en-GB" smtClean="0"/>
              <a:t>03/02/2026</a:t>
            </a:fld>
            <a:endParaRPr lang="en-GB"/>
          </a:p>
        </p:txBody>
      </p:sp>
      <p:sp>
        <p:nvSpPr>
          <p:cNvPr id="6" name="Footer Placeholder 5">
            <a:extLst>
              <a:ext uri="{FF2B5EF4-FFF2-40B4-BE49-F238E27FC236}">
                <a16:creationId xmlns:a16="http://schemas.microsoft.com/office/drawing/2014/main" id="{E4AEB722-FBDE-4C1E-AF93-176DD3381F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6CA3CD-CD83-46E4-BB68-8C4205638E40}"/>
              </a:ext>
            </a:extLst>
          </p:cNvPr>
          <p:cNvSpPr>
            <a:spLocks noGrp="1"/>
          </p:cNvSpPr>
          <p:nvPr>
            <p:ph type="sldNum" sz="quarter" idx="12"/>
          </p:nvPr>
        </p:nvSpPr>
        <p:spPr/>
        <p:txBody>
          <a:bodyPr/>
          <a:lstStyle/>
          <a:p>
            <a:fld id="{994BFE69-6812-40F7-88D0-B147777EE2CE}" type="slidenum">
              <a:rPr lang="en-GB" smtClean="0"/>
              <a:t>‹#›</a:t>
            </a:fld>
            <a:endParaRPr lang="en-GB"/>
          </a:p>
        </p:txBody>
      </p:sp>
    </p:spTree>
    <p:extLst>
      <p:ext uri="{BB962C8B-B14F-4D97-AF65-F5344CB8AC3E}">
        <p14:creationId xmlns:p14="http://schemas.microsoft.com/office/powerpoint/2010/main" val="326717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5149-5261-46DC-944F-403AC504B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F8AA3D-9405-4DE9-ABA3-DF260E5FA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7A4B0-B3C1-41DD-AE21-3D3467A4B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C98CC4-2533-4D82-8C40-771066A9AD30}"/>
              </a:ext>
            </a:extLst>
          </p:cNvPr>
          <p:cNvSpPr>
            <a:spLocks noGrp="1"/>
          </p:cNvSpPr>
          <p:nvPr>
            <p:ph type="dt" sz="half" idx="10"/>
          </p:nvPr>
        </p:nvSpPr>
        <p:spPr/>
        <p:txBody>
          <a:bodyPr/>
          <a:lstStyle/>
          <a:p>
            <a:fld id="{C5559086-BF56-4288-A8B0-D48D60043F05}" type="datetimeFigureOut">
              <a:rPr lang="en-GB" smtClean="0"/>
              <a:t>03/02/2026</a:t>
            </a:fld>
            <a:endParaRPr lang="en-GB"/>
          </a:p>
        </p:txBody>
      </p:sp>
      <p:sp>
        <p:nvSpPr>
          <p:cNvPr id="6" name="Footer Placeholder 5">
            <a:extLst>
              <a:ext uri="{FF2B5EF4-FFF2-40B4-BE49-F238E27FC236}">
                <a16:creationId xmlns:a16="http://schemas.microsoft.com/office/drawing/2014/main" id="{5B4B9879-109D-4964-B0C3-84A2DE0D49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184580-DFCF-4EBC-B9F7-BC2F49633996}"/>
              </a:ext>
            </a:extLst>
          </p:cNvPr>
          <p:cNvSpPr>
            <a:spLocks noGrp="1"/>
          </p:cNvSpPr>
          <p:nvPr>
            <p:ph type="sldNum" sz="quarter" idx="12"/>
          </p:nvPr>
        </p:nvSpPr>
        <p:spPr/>
        <p:txBody>
          <a:bodyPr/>
          <a:lstStyle/>
          <a:p>
            <a:fld id="{994BFE69-6812-40F7-88D0-B147777EE2CE}" type="slidenum">
              <a:rPr lang="en-GB" smtClean="0"/>
              <a:t>‹#›</a:t>
            </a:fld>
            <a:endParaRPr lang="en-GB"/>
          </a:p>
        </p:txBody>
      </p:sp>
    </p:spTree>
    <p:extLst>
      <p:ext uri="{BB962C8B-B14F-4D97-AF65-F5344CB8AC3E}">
        <p14:creationId xmlns:p14="http://schemas.microsoft.com/office/powerpoint/2010/main" val="13833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FD8A1-68F9-415F-BAD3-C44419076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C950C6-B926-465A-9D1B-2A12508457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B0D86C-E6B3-4CB0-ABDE-4FE75F0E1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59086-BF56-4288-A8B0-D48D60043F05}" type="datetimeFigureOut">
              <a:rPr lang="en-GB" smtClean="0"/>
              <a:t>03/02/2026</a:t>
            </a:fld>
            <a:endParaRPr lang="en-GB"/>
          </a:p>
        </p:txBody>
      </p:sp>
      <p:sp>
        <p:nvSpPr>
          <p:cNvPr id="5" name="Footer Placeholder 4">
            <a:extLst>
              <a:ext uri="{FF2B5EF4-FFF2-40B4-BE49-F238E27FC236}">
                <a16:creationId xmlns:a16="http://schemas.microsoft.com/office/drawing/2014/main" id="{1EE448DD-6BE8-418B-9911-31EEAEE994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5A385C-CCD8-4AEC-AA5B-2C3F95AE6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BFE69-6812-40F7-88D0-B147777EE2CE}" type="slidenum">
              <a:rPr lang="en-GB" smtClean="0"/>
              <a:t>‹#›</a:t>
            </a:fld>
            <a:endParaRPr lang="en-GB"/>
          </a:p>
        </p:txBody>
      </p:sp>
    </p:spTree>
    <p:extLst>
      <p:ext uri="{BB962C8B-B14F-4D97-AF65-F5344CB8AC3E}">
        <p14:creationId xmlns:p14="http://schemas.microsoft.com/office/powerpoint/2010/main" val="4128049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Joseph_Butler"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historia-biografia.com/immanuel-kant/" TargetMode="External"/><Relationship Id="rId7" Type="http://schemas.openxmlformats.org/officeDocument/2006/relationships/hyperlink" Target="https://creativecommons.org/licenses/by-sa/3.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en.wikipedia.org/wiki/David_Hume"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ru.qaz.wiki/wiki/Henry_Sidgwick"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u.qaz.wiki/wiki/Henry_Sidgwick"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u.qaz.wiki/wiki/Henry_Sidgwick"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629293"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Martha_Nussbaum"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Martha_Nussbaum"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27208" y="857251"/>
            <a:ext cx="4747280" cy="3098061"/>
          </a:xfrm>
        </p:spPr>
        <p:txBody>
          <a:bodyPr anchor="b">
            <a:normAutofit/>
          </a:bodyPr>
          <a:lstStyle/>
          <a:p>
            <a:pPr algn="l"/>
            <a:r>
              <a:rPr lang="en-GB" sz="4800" dirty="0">
                <a:solidFill>
                  <a:srgbClr val="FFFFFF"/>
                </a:solidFill>
              </a:rPr>
              <a:t>Anger, resentment </a:t>
            </a:r>
            <a:r>
              <a:rPr lang="en-GB" sz="4800">
                <a:solidFill>
                  <a:srgbClr val="FFFFFF"/>
                </a:solidFill>
              </a:rPr>
              <a:t>and blame</a:t>
            </a:r>
            <a:endParaRPr lang="en-GB" sz="4800" dirty="0">
              <a:solidFill>
                <a:srgbClr val="FFFFFF"/>
              </a:solidFill>
            </a:endParaRPr>
          </a:p>
        </p:txBody>
      </p:sp>
      <p:sp>
        <p:nvSpPr>
          <p:cNvPr id="61" name="Rectangle 60">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1127208" y="4756265"/>
            <a:ext cx="4393278" cy="1244483"/>
          </a:xfrm>
        </p:spPr>
        <p:txBody>
          <a:bodyPr anchor="t">
            <a:normAutofit/>
          </a:bodyPr>
          <a:lstStyle/>
          <a:p>
            <a:pPr algn="l"/>
            <a:r>
              <a:rPr lang="en-GB" sz="1700" b="1" i="1" dirty="0">
                <a:solidFill>
                  <a:srgbClr val="FFFFFF"/>
                </a:solidFill>
              </a:rPr>
              <a:t>Philosophy Through the Year: Emotions</a:t>
            </a:r>
          </a:p>
          <a:p>
            <a:pPr algn="l"/>
            <a:r>
              <a:rPr lang="en-GB" sz="1700" dirty="0">
                <a:solidFill>
                  <a:srgbClr val="FFFFFF"/>
                </a:solidFill>
              </a:rPr>
              <a:t>Dr Stuart Jesson</a:t>
            </a:r>
          </a:p>
          <a:p>
            <a:pPr algn="l"/>
            <a:r>
              <a:rPr lang="en-GB" sz="1700" dirty="0">
                <a:solidFill>
                  <a:srgbClr val="FFFFFF"/>
                </a:solidFill>
              </a:rPr>
              <a:t>London Jesuit Centre</a:t>
            </a:r>
          </a:p>
        </p:txBody>
      </p:sp>
      <p:sp>
        <p:nvSpPr>
          <p:cNvPr id="63" name="Oval 62">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olorful stained glass window&#10;&#10;Description automatically generated">
            <a:extLst>
              <a:ext uri="{FF2B5EF4-FFF2-40B4-BE49-F238E27FC236}">
                <a16:creationId xmlns:a16="http://schemas.microsoft.com/office/drawing/2014/main" id="{7972EB04-C4A3-D205-34EB-4376B9BD8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559" y="2805497"/>
            <a:ext cx="3737164" cy="1261292"/>
          </a:xfrm>
          <a:prstGeom prst="rect">
            <a:avLst/>
          </a:prstGeom>
        </p:spPr>
      </p:pic>
    </p:spTree>
    <p:extLst>
      <p:ext uri="{BB962C8B-B14F-4D97-AF65-F5344CB8AC3E}">
        <p14:creationId xmlns:p14="http://schemas.microsoft.com/office/powerpoint/2010/main" val="404016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ump Berates Zelensky in Fiery Exchange at the White House - The New York  Times">
            <a:extLst>
              <a:ext uri="{FF2B5EF4-FFF2-40B4-BE49-F238E27FC236}">
                <a16:creationId xmlns:a16="http://schemas.microsoft.com/office/drawing/2014/main" id="{A0C97B2D-DA06-6C84-038C-9DECBE652595}"/>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3C11F7-634B-4D6B-9161-EE8565B81BD1}"/>
              </a:ext>
            </a:extLst>
          </p:cNvPr>
          <p:cNvSpPr>
            <a:spLocks noGrp="1"/>
          </p:cNvSpPr>
          <p:nvPr>
            <p:ph type="title"/>
          </p:nvPr>
        </p:nvSpPr>
        <p:spPr>
          <a:xfrm>
            <a:off x="838200" y="365125"/>
            <a:ext cx="10515600" cy="1325563"/>
          </a:xfrm>
        </p:spPr>
        <p:txBody>
          <a:bodyPr>
            <a:normAutofit/>
          </a:bodyPr>
          <a:lstStyle/>
          <a:p>
            <a:r>
              <a:rPr lang="en-GB">
                <a:solidFill>
                  <a:srgbClr val="FFFFFF"/>
                </a:solidFill>
              </a:rPr>
              <a:t>Anger and ‘payback’</a:t>
            </a:r>
          </a:p>
        </p:txBody>
      </p:sp>
      <p:sp>
        <p:nvSpPr>
          <p:cNvPr id="3" name="Content Placeholder 2">
            <a:extLst>
              <a:ext uri="{FF2B5EF4-FFF2-40B4-BE49-F238E27FC236}">
                <a16:creationId xmlns:a16="http://schemas.microsoft.com/office/drawing/2014/main" id="{468BBCA9-B101-40C8-9526-58381C1465DA}"/>
              </a:ext>
            </a:extLst>
          </p:cNvPr>
          <p:cNvSpPr>
            <a:spLocks noGrp="1"/>
          </p:cNvSpPr>
          <p:nvPr>
            <p:ph idx="1"/>
          </p:nvPr>
        </p:nvSpPr>
        <p:spPr>
          <a:xfrm>
            <a:off x="838200" y="1825625"/>
            <a:ext cx="10515600" cy="4351338"/>
          </a:xfrm>
        </p:spPr>
        <p:txBody>
          <a:bodyPr>
            <a:normAutofit/>
          </a:bodyPr>
          <a:lstStyle/>
          <a:p>
            <a:pPr marL="0" indent="0">
              <a:buNone/>
            </a:pPr>
            <a:r>
              <a:rPr lang="en-GB" sz="2400" dirty="0">
                <a:solidFill>
                  <a:srgbClr val="FFFFFF"/>
                </a:solidFill>
              </a:rPr>
              <a:t>Anger is a forward-facing emotion, with its own distinct motivational force;</a:t>
            </a:r>
          </a:p>
          <a:p>
            <a:pPr marL="0" indent="0">
              <a:buNone/>
            </a:pPr>
            <a:r>
              <a:rPr lang="en-GB" sz="2400" dirty="0">
                <a:solidFill>
                  <a:srgbClr val="FFFFFF"/>
                </a:solidFill>
              </a:rPr>
              <a:t>It involves desire for payback of some kind; as an </a:t>
            </a:r>
            <a:r>
              <a:rPr lang="en-GB" sz="2400" b="1" dirty="0">
                <a:solidFill>
                  <a:srgbClr val="FFFFFF"/>
                </a:solidFill>
              </a:rPr>
              <a:t>answer</a:t>
            </a:r>
            <a:r>
              <a:rPr lang="en-GB" sz="2400" dirty="0">
                <a:solidFill>
                  <a:srgbClr val="FFFFFF"/>
                </a:solidFill>
              </a:rPr>
              <a:t> to a perceived wrongdoing (anger takes payback to be ‘fitting’).</a:t>
            </a:r>
          </a:p>
          <a:p>
            <a:pPr marL="0" indent="0">
              <a:buNone/>
            </a:pPr>
            <a:r>
              <a:rPr lang="en-GB" sz="2400" dirty="0">
                <a:solidFill>
                  <a:srgbClr val="FFFFFF"/>
                </a:solidFill>
              </a:rPr>
              <a:t>Two ways to desire payback:</a:t>
            </a:r>
          </a:p>
          <a:p>
            <a:pPr marL="514350" indent="-514350">
              <a:buAutoNum type="arabicPeriod"/>
            </a:pPr>
            <a:r>
              <a:rPr lang="en-GB" sz="2400" dirty="0">
                <a:solidFill>
                  <a:srgbClr val="FFFFFF"/>
                </a:solidFill>
              </a:rPr>
              <a:t>Retributive idea of search for moral balance;</a:t>
            </a:r>
          </a:p>
          <a:p>
            <a:pPr marL="514350" indent="-514350">
              <a:buAutoNum type="arabicPeriod"/>
            </a:pPr>
            <a:r>
              <a:rPr lang="en-GB" sz="2400" dirty="0">
                <a:solidFill>
                  <a:srgbClr val="FFFFFF"/>
                </a:solidFill>
              </a:rPr>
              <a:t>Personal satisfaction – idea of ‘lowering’ someone in response to status injury</a:t>
            </a:r>
          </a:p>
        </p:txBody>
      </p:sp>
    </p:spTree>
    <p:extLst>
      <p:ext uri="{BB962C8B-B14F-4D97-AF65-F5344CB8AC3E}">
        <p14:creationId xmlns:p14="http://schemas.microsoft.com/office/powerpoint/2010/main" val="9740916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4F80BC-90DB-C828-BCC1-46C16A257A9C}"/>
            </a:ext>
          </a:extLst>
        </p:cNvPr>
        <p:cNvGrpSpPr/>
        <p:nvPr/>
      </p:nvGrpSpPr>
      <p:grpSpPr>
        <a:xfrm>
          <a:off x="0" y="0"/>
          <a:ext cx="0" cy="0"/>
          <a:chOff x="0" y="0"/>
          <a:chExt cx="0" cy="0"/>
        </a:xfrm>
      </p:grpSpPr>
      <p:sp>
        <p:nvSpPr>
          <p:cNvPr id="1039" name="Rectangle 1038">
            <a:extLst>
              <a:ext uri="{FF2B5EF4-FFF2-40B4-BE49-F238E27FC236}">
                <a16:creationId xmlns:a16="http://schemas.microsoft.com/office/drawing/2014/main" id="{D3127103-0FBA-2BB1-66EE-7627D0F5C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ump Berates Zelensky in Fiery Exchange at the White House - The New York  Times">
            <a:extLst>
              <a:ext uri="{FF2B5EF4-FFF2-40B4-BE49-F238E27FC236}">
                <a16:creationId xmlns:a16="http://schemas.microsoft.com/office/drawing/2014/main" id="{FA288DDD-D1AA-FDB1-BC03-579FC0F3BFD1}"/>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B47942-FDC3-34BC-EDF7-630CEF294E7B}"/>
              </a:ext>
            </a:extLst>
          </p:cNvPr>
          <p:cNvSpPr>
            <a:spLocks noGrp="1"/>
          </p:cNvSpPr>
          <p:nvPr>
            <p:ph type="title"/>
          </p:nvPr>
        </p:nvSpPr>
        <p:spPr>
          <a:xfrm>
            <a:off x="838200" y="365125"/>
            <a:ext cx="10515600" cy="1325563"/>
          </a:xfrm>
        </p:spPr>
        <p:txBody>
          <a:bodyPr>
            <a:normAutofit/>
          </a:bodyPr>
          <a:lstStyle/>
          <a:p>
            <a:r>
              <a:rPr lang="en-GB">
                <a:solidFill>
                  <a:srgbClr val="FFFFFF"/>
                </a:solidFill>
              </a:rPr>
              <a:t>Anger and ‘payback’</a:t>
            </a:r>
          </a:p>
        </p:txBody>
      </p:sp>
      <p:sp>
        <p:nvSpPr>
          <p:cNvPr id="3" name="Content Placeholder 2">
            <a:extLst>
              <a:ext uri="{FF2B5EF4-FFF2-40B4-BE49-F238E27FC236}">
                <a16:creationId xmlns:a16="http://schemas.microsoft.com/office/drawing/2014/main" id="{3E995F59-CB22-E5B9-3BC4-A4051FB9D0C5}"/>
              </a:ext>
            </a:extLst>
          </p:cNvPr>
          <p:cNvSpPr>
            <a:spLocks noGrp="1"/>
          </p:cNvSpPr>
          <p:nvPr>
            <p:ph idx="1"/>
          </p:nvPr>
        </p:nvSpPr>
        <p:spPr>
          <a:xfrm>
            <a:off x="838200" y="1825625"/>
            <a:ext cx="10515600" cy="4351338"/>
          </a:xfrm>
        </p:spPr>
        <p:txBody>
          <a:bodyPr>
            <a:normAutofit/>
          </a:bodyPr>
          <a:lstStyle/>
          <a:p>
            <a:pPr marL="0" indent="0">
              <a:buNone/>
            </a:pPr>
            <a:r>
              <a:rPr lang="en-GB" sz="2400" dirty="0">
                <a:solidFill>
                  <a:srgbClr val="FFFFFF"/>
                </a:solidFill>
              </a:rPr>
              <a:t>Two problems with this: </a:t>
            </a:r>
          </a:p>
          <a:p>
            <a:pPr marL="457200" indent="-457200">
              <a:buFont typeface="+mj-lt"/>
              <a:buAutoNum type="arabicPeriod"/>
            </a:pPr>
            <a:r>
              <a:rPr lang="en-GB" sz="2400" dirty="0">
                <a:solidFill>
                  <a:srgbClr val="FFFFFF"/>
                </a:solidFill>
              </a:rPr>
              <a:t>The search for equilibrium; ‘bad because imaginary’! </a:t>
            </a:r>
          </a:p>
          <a:p>
            <a:pPr lvl="1"/>
            <a:r>
              <a:rPr lang="en-GB" sz="2000" dirty="0">
                <a:solidFill>
                  <a:srgbClr val="FFFFFF"/>
                </a:solidFill>
              </a:rPr>
              <a:t>moral balance is </a:t>
            </a:r>
            <a:r>
              <a:rPr lang="en-GB" sz="2000" i="1" dirty="0">
                <a:solidFill>
                  <a:srgbClr val="FFFFFF"/>
                </a:solidFill>
              </a:rPr>
              <a:t>not </a:t>
            </a:r>
            <a:r>
              <a:rPr lang="en-GB" sz="2000" dirty="0">
                <a:solidFill>
                  <a:srgbClr val="FFFFFF"/>
                </a:solidFill>
              </a:rPr>
              <a:t>restored by punishment, or revenge, etc.</a:t>
            </a:r>
          </a:p>
          <a:p>
            <a:pPr marL="457200" indent="-457200">
              <a:buFont typeface="+mj-lt"/>
              <a:buAutoNum type="arabicPeriod"/>
            </a:pPr>
            <a:r>
              <a:rPr lang="en-GB" sz="2400" dirty="0">
                <a:solidFill>
                  <a:srgbClr val="FFFFFF"/>
                </a:solidFill>
              </a:rPr>
              <a:t>Status injury shows investment in prestige-based system of valuing… but this is bad in itself! </a:t>
            </a:r>
          </a:p>
          <a:p>
            <a:pPr marL="0" indent="0">
              <a:buNone/>
            </a:pPr>
            <a:r>
              <a:rPr lang="en-GB" sz="2400" dirty="0">
                <a:solidFill>
                  <a:srgbClr val="FFFFFF"/>
                </a:solidFill>
              </a:rPr>
              <a:t>So payback is either irrational, or immoral!</a:t>
            </a:r>
          </a:p>
          <a:p>
            <a:pPr marL="0" indent="0">
              <a:buNone/>
            </a:pPr>
            <a:endParaRPr lang="en-GB" sz="2400" dirty="0">
              <a:solidFill>
                <a:srgbClr val="FFFFFF"/>
              </a:solidFill>
            </a:endParaRPr>
          </a:p>
          <a:p>
            <a:pPr marL="0" indent="0">
              <a:buNone/>
            </a:pPr>
            <a:r>
              <a:rPr lang="en-GB" sz="2400" dirty="0">
                <a:solidFill>
                  <a:srgbClr val="FFFFFF"/>
                </a:solidFill>
              </a:rPr>
              <a:t>In the first case, people who genuinely want justice would be better off investing their energies elsewhere;</a:t>
            </a:r>
          </a:p>
          <a:p>
            <a:pPr marL="0" indent="0">
              <a:buNone/>
            </a:pPr>
            <a:r>
              <a:rPr lang="en-GB" sz="2400" dirty="0">
                <a:solidFill>
                  <a:srgbClr val="FFFFFF"/>
                </a:solidFill>
              </a:rPr>
              <a:t>In the second case, desire for payback is actually a symptom of the same problem.</a:t>
            </a:r>
          </a:p>
        </p:txBody>
      </p:sp>
    </p:spTree>
    <p:extLst>
      <p:ext uri="{BB962C8B-B14F-4D97-AF65-F5344CB8AC3E}">
        <p14:creationId xmlns:p14="http://schemas.microsoft.com/office/powerpoint/2010/main" val="16789432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Butler on resentment</a:t>
            </a:r>
          </a:p>
        </p:txBody>
      </p:sp>
      <p:sp>
        <p:nvSpPr>
          <p:cNvPr id="2" name="Content Placeholder 1"/>
          <p:cNvSpPr>
            <a:spLocks noGrp="1"/>
          </p:cNvSpPr>
          <p:nvPr>
            <p:ph idx="1"/>
          </p:nvPr>
        </p:nvSpPr>
        <p:spPr/>
        <p:txBody>
          <a:bodyPr>
            <a:normAutofit lnSpcReduction="10000"/>
          </a:bodyPr>
          <a:lstStyle/>
          <a:p>
            <a:pPr marL="45720" indent="0">
              <a:buNone/>
            </a:pPr>
            <a:r>
              <a:rPr lang="en-GB" dirty="0"/>
              <a:t>Might it be that resentment has a particular kind of value? In the 18</a:t>
            </a:r>
            <a:r>
              <a:rPr lang="en-GB" baseline="30000" dirty="0"/>
              <a:t>th</a:t>
            </a:r>
            <a:r>
              <a:rPr lang="en-GB" dirty="0"/>
              <a:t> century, Bishop Butler thought so:</a:t>
            </a:r>
          </a:p>
          <a:p>
            <a:pPr marL="360000" indent="0">
              <a:buNone/>
            </a:pPr>
            <a:r>
              <a:rPr lang="en-GB" dirty="0"/>
              <a:t>‘The indignation raised by cruelty and injustice, and the desire of having it punished, which persons unconcerned would feel, is by no means malice. No; it is resentment against vice and wickedness: it is one of the common bonds, by which society is held together; a fellow feeling which each individual has on behalf of the whole species, as well as of himself.’</a:t>
            </a:r>
          </a:p>
          <a:p>
            <a:pPr marL="360000" indent="0">
              <a:buNone/>
            </a:pPr>
            <a:r>
              <a:rPr lang="en-GB" dirty="0"/>
              <a:t>‘It is to be considered as a weapon put into our hands by nature, against injury, injustice and cruelty.’</a:t>
            </a:r>
          </a:p>
          <a:p>
            <a:pPr marL="360000" indent="0">
              <a:buNone/>
            </a:pPr>
            <a:r>
              <a:rPr lang="en-GB" sz="1000" dirty="0"/>
              <a:t>Bishop Butler, </a:t>
            </a:r>
            <a:r>
              <a:rPr lang="en-GB" sz="1000" i="1" dirty="0"/>
              <a:t>Fifteen Sermons Preached at the Rolls Chapel</a:t>
            </a:r>
            <a:r>
              <a:rPr lang="en-GB" sz="1000" dirty="0"/>
              <a:t> (1726), 'Sermon VIII – Upon resentment and forgiveness of injuries'.</a:t>
            </a:r>
            <a:endParaRPr lang="en-GB" dirty="0"/>
          </a:p>
        </p:txBody>
      </p:sp>
    </p:spTree>
    <p:extLst>
      <p:ext uri="{BB962C8B-B14F-4D97-AF65-F5344CB8AC3E}">
        <p14:creationId xmlns:p14="http://schemas.microsoft.com/office/powerpoint/2010/main" val="42299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24780BD-DE09-9D87-F49F-152ADA2186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4298"/>
          <a:stretch>
            <a:fillRect/>
          </a:stretch>
        </p:blipFill>
        <p:spPr>
          <a:xfrm>
            <a:off x="-1" y="-2"/>
            <a:ext cx="5410198" cy="6858002"/>
          </a:xfrm>
          <a:prstGeom prst="rect">
            <a:avLst/>
          </a:prstGeom>
        </p:spPr>
      </p:pic>
      <p:sp useBgFill="1">
        <p:nvSpPr>
          <p:cNvPr id="22" name="Rectangle 2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115317" y="405685"/>
            <a:ext cx="5464968" cy="1559301"/>
          </a:xfrm>
        </p:spPr>
        <p:txBody>
          <a:bodyPr>
            <a:normAutofit/>
          </a:bodyPr>
          <a:lstStyle/>
          <a:p>
            <a:r>
              <a:rPr lang="en-GB" sz="4000" dirty="0"/>
              <a:t>Butler on resentment</a:t>
            </a:r>
          </a:p>
        </p:txBody>
      </p:sp>
      <p:sp>
        <p:nvSpPr>
          <p:cNvPr id="2" name="Content Placeholder 1"/>
          <p:cNvSpPr>
            <a:spLocks noGrp="1"/>
          </p:cNvSpPr>
          <p:nvPr>
            <p:ph idx="1"/>
          </p:nvPr>
        </p:nvSpPr>
        <p:spPr>
          <a:xfrm>
            <a:off x="6115317" y="2743200"/>
            <a:ext cx="5247340" cy="3496878"/>
          </a:xfrm>
        </p:spPr>
        <p:txBody>
          <a:bodyPr anchor="ctr">
            <a:normAutofit/>
          </a:bodyPr>
          <a:lstStyle/>
          <a:p>
            <a:pPr marL="45720" indent="0">
              <a:buNone/>
            </a:pPr>
            <a:r>
              <a:rPr lang="en-GB" sz="1700" dirty="0"/>
              <a:t>Although the administration of justice is based on reason, rather than passion, the </a:t>
            </a:r>
            <a:r>
              <a:rPr lang="en-GB" sz="1700" i="1" dirty="0"/>
              <a:t>passion</a:t>
            </a:r>
            <a:r>
              <a:rPr lang="en-GB" sz="1700" dirty="0"/>
              <a:t> of resentment is necessary to motivate the actual implementation of justice:</a:t>
            </a:r>
          </a:p>
          <a:p>
            <a:pPr marL="363538" indent="0">
              <a:buNone/>
            </a:pPr>
            <a:r>
              <a:rPr lang="en-GB" sz="1700" dirty="0"/>
              <a:t>‘Since therefore it is necessary for the very subsistence of the world, that injury, injustice, and cruelty, should be punished; and since compassion, which is so natural to mankind, would render that execution of justice exceedingly difficult and uneasy; indignation against vice and wickedness is, and may be allowed to be, a balance to that weakness of pity, and also to anything else which would prevent the necessary methods of severity.’</a:t>
            </a:r>
          </a:p>
        </p:txBody>
      </p:sp>
      <p:sp>
        <p:nvSpPr>
          <p:cNvPr id="15" name="TextBox 14">
            <a:extLst>
              <a:ext uri="{FF2B5EF4-FFF2-40B4-BE49-F238E27FC236}">
                <a16:creationId xmlns:a16="http://schemas.microsoft.com/office/drawing/2014/main" id="{5B6F1D2F-64F3-B337-4B1E-4647D0AEEFF1}"/>
              </a:ext>
            </a:extLst>
          </p:cNvPr>
          <p:cNvSpPr txBox="1"/>
          <p:nvPr/>
        </p:nvSpPr>
        <p:spPr>
          <a:xfrm>
            <a:off x="3103155"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Joseph_Butler">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91994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tephen darwall - Yale University">
            <a:extLst>
              <a:ext uri="{FF2B5EF4-FFF2-40B4-BE49-F238E27FC236}">
                <a16:creationId xmlns:a16="http://schemas.microsoft.com/office/drawing/2014/main" id="{D65D6FB2-606C-24A3-A45F-6924AAE2C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930"/>
          <a:stretch>
            <a:fillRect/>
          </a:stretch>
        </p:blipFill>
        <p:spPr bwMode="auto">
          <a:xfrm>
            <a:off x="6781799" y="1714500"/>
            <a:ext cx="5410201" cy="51435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81" name="Rectangle 3080">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EA35D-3FBC-9CE3-9ED9-12190EC5E87C}"/>
              </a:ext>
            </a:extLst>
          </p:cNvPr>
          <p:cNvSpPr>
            <a:spLocks noGrp="1"/>
          </p:cNvSpPr>
          <p:nvPr>
            <p:ph type="title"/>
          </p:nvPr>
        </p:nvSpPr>
        <p:spPr>
          <a:xfrm>
            <a:off x="761801" y="250409"/>
            <a:ext cx="10222952" cy="1228299"/>
          </a:xfrm>
        </p:spPr>
        <p:txBody>
          <a:bodyPr>
            <a:normAutofit/>
          </a:bodyPr>
          <a:lstStyle/>
          <a:p>
            <a:r>
              <a:rPr lang="en-GB" sz="4000"/>
              <a:t>Darwall on resentment</a:t>
            </a:r>
          </a:p>
        </p:txBody>
      </p:sp>
      <p:sp>
        <p:nvSpPr>
          <p:cNvPr id="3" name="Content Placeholder 2">
            <a:extLst>
              <a:ext uri="{FF2B5EF4-FFF2-40B4-BE49-F238E27FC236}">
                <a16:creationId xmlns:a16="http://schemas.microsoft.com/office/drawing/2014/main" id="{03B60965-C525-597F-E672-426AC04B9B92}"/>
              </a:ext>
            </a:extLst>
          </p:cNvPr>
          <p:cNvSpPr>
            <a:spLocks noGrp="1"/>
          </p:cNvSpPr>
          <p:nvPr>
            <p:ph idx="1"/>
          </p:nvPr>
        </p:nvSpPr>
        <p:spPr>
          <a:xfrm>
            <a:off x="761801" y="2183642"/>
            <a:ext cx="5334199" cy="4115018"/>
          </a:xfrm>
        </p:spPr>
        <p:txBody>
          <a:bodyPr anchor="ctr">
            <a:normAutofit/>
          </a:bodyPr>
          <a:lstStyle/>
          <a:p>
            <a:pPr marL="0" indent="0">
              <a:buNone/>
            </a:pPr>
            <a:r>
              <a:rPr lang="en-GB" sz="1600" dirty="0"/>
              <a:t>‘Resentment [. . .] is felt in response to apparent injustice, as if from the victim’s point of view. We resent </a:t>
            </a:r>
            <a:r>
              <a:rPr lang="en-GB" sz="1600" b="1" dirty="0">
                <a:solidFill>
                  <a:srgbClr val="C00000"/>
                </a:solidFill>
              </a:rPr>
              <a:t>what we take to be violations against ourselves or those with whom we identify</a:t>
            </a:r>
            <a:r>
              <a:rPr lang="en-GB" sz="1600" dirty="0"/>
              <a:t>. If you resent someone’s treading on your foot or, even more, his rejecting your request or demand that he stop doing so, you feel as if he has violated a valid claim or demand and as if some claim-exacting or responsibility-seeking response by you, or on your behalf, is justified. What you feel is not just (or even) that this response would be justified as an effective or desirable means to desirable relief. And although you might think that some such response would make for a more morally fitting whole, that thought is not itself part of resentment. Resentment seems rather to be </a:t>
            </a:r>
            <a:r>
              <a:rPr lang="en-GB" sz="1600" b="1" dirty="0">
                <a:solidFill>
                  <a:srgbClr val="C00000"/>
                </a:solidFill>
              </a:rPr>
              <a:t>warranted simply by the other’s conduct and by what you and he can validly, that is, authoritatively, claim and demand of one another</a:t>
            </a:r>
            <a:r>
              <a:rPr lang="en-GB" sz="1600" dirty="0"/>
              <a:t>. “You can’t do that to me,” you might think, referring, </a:t>
            </a:r>
            <a:r>
              <a:rPr lang="en-GB" sz="1600" b="1" dirty="0">
                <a:solidFill>
                  <a:schemeClr val="accent6">
                    <a:lumMod val="50000"/>
                  </a:schemeClr>
                </a:solidFill>
              </a:rPr>
              <a:t>not to your respective power, but to your authority</a:t>
            </a:r>
            <a:r>
              <a:rPr lang="en-GB" sz="1600" dirty="0"/>
              <a:t>.’ (Stephen Darwall)</a:t>
            </a:r>
          </a:p>
          <a:p>
            <a:pPr marL="0" indent="0">
              <a:buNone/>
            </a:pPr>
            <a:endParaRPr lang="en-GB" sz="1600" dirty="0"/>
          </a:p>
        </p:txBody>
      </p:sp>
    </p:spTree>
    <p:extLst>
      <p:ext uri="{BB962C8B-B14F-4D97-AF65-F5344CB8AC3E}">
        <p14:creationId xmlns:p14="http://schemas.microsoft.com/office/powerpoint/2010/main" val="165099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2D95BF-A5FD-AB13-F298-25552D06A07F}"/>
            </a:ext>
          </a:extLst>
        </p:cNvPr>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B1D0E7D6-DFD4-5C05-A4D2-4C8636823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tephen darwall - Yale University">
            <a:extLst>
              <a:ext uri="{FF2B5EF4-FFF2-40B4-BE49-F238E27FC236}">
                <a16:creationId xmlns:a16="http://schemas.microsoft.com/office/drawing/2014/main" id="{FD92837D-171D-93C5-8407-C2D0E5F83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930"/>
          <a:stretch>
            <a:fillRect/>
          </a:stretch>
        </p:blipFill>
        <p:spPr bwMode="auto">
          <a:xfrm>
            <a:off x="6781799" y="1714500"/>
            <a:ext cx="5410201" cy="51435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81" name="Rectangle 3080">
            <a:extLst>
              <a:ext uri="{FF2B5EF4-FFF2-40B4-BE49-F238E27FC236}">
                <a16:creationId xmlns:a16="http://schemas.microsoft.com/office/drawing/2014/main" id="{383AE757-D033-49AA-449D-CBF42ABF86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1E07E-B7B2-A906-3499-4A06374830E3}"/>
              </a:ext>
            </a:extLst>
          </p:cNvPr>
          <p:cNvSpPr>
            <a:spLocks noGrp="1"/>
          </p:cNvSpPr>
          <p:nvPr>
            <p:ph type="title"/>
          </p:nvPr>
        </p:nvSpPr>
        <p:spPr>
          <a:xfrm>
            <a:off x="761801" y="250409"/>
            <a:ext cx="10222952" cy="1228299"/>
          </a:xfrm>
        </p:spPr>
        <p:txBody>
          <a:bodyPr>
            <a:normAutofit/>
          </a:bodyPr>
          <a:lstStyle/>
          <a:p>
            <a:r>
              <a:rPr lang="en-GB" sz="4000"/>
              <a:t>Darwall on resentment</a:t>
            </a:r>
          </a:p>
        </p:txBody>
      </p:sp>
      <p:sp>
        <p:nvSpPr>
          <p:cNvPr id="3" name="Content Placeholder 2">
            <a:extLst>
              <a:ext uri="{FF2B5EF4-FFF2-40B4-BE49-F238E27FC236}">
                <a16:creationId xmlns:a16="http://schemas.microsoft.com/office/drawing/2014/main" id="{1540F40E-80A1-C832-6C42-9561DFA891BE}"/>
              </a:ext>
            </a:extLst>
          </p:cNvPr>
          <p:cNvSpPr>
            <a:spLocks noGrp="1"/>
          </p:cNvSpPr>
          <p:nvPr>
            <p:ph idx="1"/>
          </p:nvPr>
        </p:nvSpPr>
        <p:spPr>
          <a:xfrm>
            <a:off x="761801" y="2183642"/>
            <a:ext cx="5334199" cy="4115018"/>
          </a:xfrm>
        </p:spPr>
        <p:txBody>
          <a:bodyPr anchor="ctr">
            <a:normAutofit/>
          </a:bodyPr>
          <a:lstStyle/>
          <a:p>
            <a:pPr marL="0" indent="0">
              <a:buNone/>
            </a:pPr>
            <a:r>
              <a:rPr lang="en-GB" sz="1600" dirty="0"/>
              <a:t>So resentment is a ‘second-personal reactive attitude’. </a:t>
            </a:r>
          </a:p>
          <a:p>
            <a:pPr marL="0" indent="0">
              <a:buNone/>
            </a:pPr>
            <a:r>
              <a:rPr lang="en-GB" sz="1600" dirty="0"/>
              <a:t>Morality is fundamentally second-personal: moral concepts of obligation, right and wrong, responsibility, etc. arise from the second-personal perspective.</a:t>
            </a:r>
          </a:p>
          <a:p>
            <a:pPr marL="0" indent="0">
              <a:buNone/>
            </a:pPr>
            <a:r>
              <a:rPr lang="en-GB" sz="1600" dirty="0"/>
              <a:t>Morality as ‘equal accountability’.</a:t>
            </a:r>
          </a:p>
          <a:p>
            <a:pPr marL="0" indent="0">
              <a:buNone/>
            </a:pPr>
            <a:r>
              <a:rPr lang="en-GB" sz="1600" dirty="0"/>
              <a:t>Resentment is the attitude through which we address each other second-personally, with moral demands. A ‘participant’ attitude. Resentment issues an ‘RSVP’; it looks for answerability.</a:t>
            </a:r>
          </a:p>
          <a:p>
            <a:pPr marL="0" indent="0">
              <a:buNone/>
            </a:pPr>
            <a:r>
              <a:rPr lang="en-GB" sz="1600" dirty="0"/>
              <a:t>To be feel oneself to be blameworthy = to feel that one would be the appropriate target of another’s resentment. </a:t>
            </a:r>
          </a:p>
          <a:p>
            <a:pPr marL="0" indent="0">
              <a:buNone/>
            </a:pPr>
            <a:endParaRPr lang="en-GB" sz="1600" dirty="0"/>
          </a:p>
        </p:txBody>
      </p:sp>
    </p:spTree>
    <p:extLst>
      <p:ext uri="{BB962C8B-B14F-4D97-AF65-F5344CB8AC3E}">
        <p14:creationId xmlns:p14="http://schemas.microsoft.com/office/powerpoint/2010/main" val="141072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93E1-77E3-0511-F29A-D3D7EF689846}"/>
              </a:ext>
            </a:extLst>
          </p:cNvPr>
          <p:cNvSpPr>
            <a:spLocks noGrp="1"/>
          </p:cNvSpPr>
          <p:nvPr>
            <p:ph type="title"/>
          </p:nvPr>
        </p:nvSpPr>
        <p:spPr/>
        <p:txBody>
          <a:bodyPr/>
          <a:lstStyle/>
          <a:p>
            <a:r>
              <a:rPr lang="en-GB" dirty="0"/>
              <a:t>The legacy of Hume and Kant</a:t>
            </a:r>
          </a:p>
        </p:txBody>
      </p:sp>
      <p:sp>
        <p:nvSpPr>
          <p:cNvPr id="3" name="Content Placeholder 2">
            <a:extLst>
              <a:ext uri="{FF2B5EF4-FFF2-40B4-BE49-F238E27FC236}">
                <a16:creationId xmlns:a16="http://schemas.microsoft.com/office/drawing/2014/main" id="{AB64C918-C71C-2983-F55A-C8FAD2359BDD}"/>
              </a:ext>
            </a:extLst>
          </p:cNvPr>
          <p:cNvSpPr>
            <a:spLocks noGrp="1"/>
          </p:cNvSpPr>
          <p:nvPr>
            <p:ph sz="half" idx="1"/>
          </p:nvPr>
        </p:nvSpPr>
        <p:spPr/>
        <p:txBody>
          <a:bodyPr>
            <a:normAutofit fontScale="85000" lnSpcReduction="20000"/>
          </a:bodyPr>
          <a:lstStyle/>
          <a:p>
            <a:pPr marL="0" indent="0">
              <a:buNone/>
            </a:pPr>
            <a:r>
              <a:rPr lang="en-GB" dirty="0"/>
              <a:t>Hume: moral judgements founded on ‘passions’;</a:t>
            </a:r>
          </a:p>
          <a:p>
            <a:r>
              <a:rPr lang="en-GB" dirty="0"/>
              <a:t>Approval of benevolence;</a:t>
            </a:r>
          </a:p>
          <a:p>
            <a:r>
              <a:rPr lang="en-GB" dirty="0"/>
              <a:t>Disapproval of cruelty;</a:t>
            </a:r>
          </a:p>
          <a:p>
            <a:pPr marL="0" indent="0">
              <a:buNone/>
            </a:pPr>
            <a:r>
              <a:rPr lang="en-GB" dirty="0"/>
              <a:t>Moral passions based on capacity for ‘sympathy’;</a:t>
            </a:r>
          </a:p>
          <a:p>
            <a:r>
              <a:rPr lang="en-GB" dirty="0"/>
              <a:t>sympathy based on instinctive response to resemblance;</a:t>
            </a:r>
          </a:p>
          <a:p>
            <a:r>
              <a:rPr lang="en-GB" dirty="0"/>
              <a:t>similarly instinctive responses underlie many rational principles</a:t>
            </a:r>
          </a:p>
          <a:p>
            <a:pPr marL="0" indent="0">
              <a:buNone/>
            </a:pPr>
            <a:r>
              <a:rPr lang="en-GB" dirty="0"/>
              <a:t>So we don’t have rational insight into the basis of our moral lives; ultimately based on the brute fact of our passions.</a:t>
            </a:r>
          </a:p>
        </p:txBody>
      </p:sp>
      <p:sp>
        <p:nvSpPr>
          <p:cNvPr id="4" name="Content Placeholder 3">
            <a:extLst>
              <a:ext uri="{FF2B5EF4-FFF2-40B4-BE49-F238E27FC236}">
                <a16:creationId xmlns:a16="http://schemas.microsoft.com/office/drawing/2014/main" id="{6E497FDD-D51D-6170-C098-B8BA91469C15}"/>
              </a:ext>
            </a:extLst>
          </p:cNvPr>
          <p:cNvSpPr>
            <a:spLocks noGrp="1"/>
          </p:cNvSpPr>
          <p:nvPr>
            <p:ph sz="half" idx="2"/>
          </p:nvPr>
        </p:nvSpPr>
        <p:spPr/>
        <p:txBody>
          <a:bodyPr>
            <a:normAutofit fontScale="85000" lnSpcReduction="20000"/>
          </a:bodyPr>
          <a:lstStyle/>
          <a:p>
            <a:pPr marL="0" indent="0">
              <a:buNone/>
            </a:pPr>
            <a:r>
              <a:rPr lang="en-GB" dirty="0"/>
              <a:t>Kant: insists that moral judgements must involve necessity;</a:t>
            </a:r>
          </a:p>
          <a:p>
            <a:r>
              <a:rPr lang="en-GB" dirty="0"/>
              <a:t>E.g. it somehow </a:t>
            </a:r>
            <a:r>
              <a:rPr lang="en-GB" i="1" dirty="0"/>
              <a:t>has </a:t>
            </a:r>
            <a:r>
              <a:rPr lang="en-GB" dirty="0"/>
              <a:t>to be the case that lying is wrong);</a:t>
            </a:r>
          </a:p>
          <a:p>
            <a:pPr marL="0" indent="0">
              <a:buNone/>
            </a:pPr>
            <a:r>
              <a:rPr lang="en-GB" dirty="0"/>
              <a:t>Moral reasoning is based on rational insight, not passions;</a:t>
            </a:r>
          </a:p>
          <a:p>
            <a:r>
              <a:rPr lang="en-GB" dirty="0"/>
              <a:t>Feelings inspire us unreliably towards some of the same actions that our moral reason prescribes;</a:t>
            </a:r>
          </a:p>
          <a:p>
            <a:r>
              <a:rPr lang="en-GB" dirty="0"/>
              <a:t>So moral action is ‘out of duty’ not just ‘in accordance with duty’</a:t>
            </a:r>
          </a:p>
          <a:p>
            <a:pPr marL="0" indent="0">
              <a:buNone/>
            </a:pPr>
            <a:r>
              <a:rPr lang="en-GB" dirty="0"/>
              <a:t>The basis of morality is ultimately our own ‘rational nature’; rational nature is that before which we stand in awe.</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855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person&#10;&#10;Description automatically generated">
            <a:extLst>
              <a:ext uri="{FF2B5EF4-FFF2-40B4-BE49-F238E27FC236}">
                <a16:creationId xmlns:a16="http://schemas.microsoft.com/office/drawing/2014/main" id="{CA071D06-A3CE-99AC-A5CC-0234A2D8E5F2}"/>
              </a:ext>
            </a:extLst>
          </p:cNvPr>
          <p:cNvPicPr>
            <a:picLocks noChangeAspect="1"/>
          </p:cNvPicPr>
          <p:nvPr/>
        </p:nvPicPr>
        <p:blipFill>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29" r="28730" b="1"/>
          <a:stretch/>
        </p:blipFill>
        <p:spPr>
          <a:xfrm>
            <a:off x="20" y="10"/>
            <a:ext cx="8450297" cy="6857990"/>
          </a:xfrm>
          <a:prstGeom prst="rect">
            <a:avLst/>
          </a:prstGeom>
        </p:spPr>
      </p:pic>
      <p:sp>
        <p:nvSpPr>
          <p:cNvPr id="2" name="Title 1">
            <a:extLst>
              <a:ext uri="{FF2B5EF4-FFF2-40B4-BE49-F238E27FC236}">
                <a16:creationId xmlns:a16="http://schemas.microsoft.com/office/drawing/2014/main" id="{61AB47DE-156C-5172-CA34-E7E2F256D58D}"/>
              </a:ext>
            </a:extLst>
          </p:cNvPr>
          <p:cNvSpPr>
            <a:spLocks noGrp="1"/>
          </p:cNvSpPr>
          <p:nvPr>
            <p:ph type="title"/>
          </p:nvPr>
        </p:nvSpPr>
        <p:spPr>
          <a:xfrm>
            <a:off x="838201" y="365125"/>
            <a:ext cx="5251316" cy="1627636"/>
          </a:xfrm>
        </p:spPr>
        <p:txBody>
          <a:bodyPr>
            <a:normAutofit/>
          </a:bodyPr>
          <a:lstStyle/>
          <a:p>
            <a:r>
              <a:rPr lang="en-GB">
                <a:solidFill>
                  <a:srgbClr val="FFFFFF"/>
                </a:solidFill>
              </a:rPr>
              <a:t>The legacy of Hume and Kant</a:t>
            </a:r>
          </a:p>
        </p:txBody>
      </p:sp>
      <p:sp>
        <p:nvSpPr>
          <p:cNvPr id="3" name="Content Placeholder 2">
            <a:extLst>
              <a:ext uri="{FF2B5EF4-FFF2-40B4-BE49-F238E27FC236}">
                <a16:creationId xmlns:a16="http://schemas.microsoft.com/office/drawing/2014/main" id="{31145B34-31B2-C255-2E82-0FCBA25E1118}"/>
              </a:ext>
            </a:extLst>
          </p:cNvPr>
          <p:cNvSpPr>
            <a:spLocks noGrp="1"/>
          </p:cNvSpPr>
          <p:nvPr>
            <p:ph idx="1"/>
          </p:nvPr>
        </p:nvSpPr>
        <p:spPr>
          <a:xfrm>
            <a:off x="838200" y="2219785"/>
            <a:ext cx="4619621" cy="3957178"/>
          </a:xfrm>
        </p:spPr>
        <p:txBody>
          <a:bodyPr>
            <a:normAutofit/>
          </a:bodyPr>
          <a:lstStyle/>
          <a:p>
            <a:pPr marL="0" indent="0">
              <a:spcAft>
                <a:spcPts val="800"/>
              </a:spcAft>
              <a:buNone/>
            </a:pPr>
            <a:r>
              <a:rPr lang="en-GB" sz="16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So a crude reading of the development of moral philosophy in the modern world seems to leave us with an unenviable choice: </a:t>
            </a:r>
          </a:p>
          <a:p>
            <a:pPr marL="342900" lvl="0" indent="-342900">
              <a:buFont typeface="Aptos" panose="020B0004020202020204" pitchFamily="34" charset="0"/>
              <a:buChar char="-"/>
            </a:pPr>
            <a:r>
              <a:rPr lang="en-GB" sz="16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Either moral life is understood in terms of reason, duty and the moral law; founded, ultimately, on our nature as rational beings, or;</a:t>
            </a:r>
          </a:p>
          <a:p>
            <a:pPr marL="342900" lvl="0" indent="-342900">
              <a:spcAft>
                <a:spcPts val="800"/>
              </a:spcAft>
              <a:buFont typeface="Aptos" panose="020B0004020202020204" pitchFamily="34" charset="0"/>
              <a:buChar char="-"/>
            </a:pPr>
            <a:r>
              <a:rPr lang="en-GB" sz="16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Moral life is understood in terms of sentiments, and ‘fellow-feeling’, but lacks any deep rational integrity, and is founded ultimately and how we just happen to be. </a:t>
            </a:r>
          </a:p>
          <a:p>
            <a:pPr marL="0" indent="0">
              <a:buNone/>
            </a:pPr>
            <a:r>
              <a:rPr lang="en-GB" sz="16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One key development in moral philosophy that responds to this apparent disjunction is by those who want to understand the importance of emotions in our intellectual lives. </a:t>
            </a:r>
            <a:endParaRPr lang="en-GB" sz="1600" dirty="0">
              <a:solidFill>
                <a:srgbClr val="FFFFFF"/>
              </a:solidFill>
            </a:endParaRPr>
          </a:p>
        </p:txBody>
      </p:sp>
      <p:pic>
        <p:nvPicPr>
          <p:cNvPr id="6" name="Picture 5" descr="A person in a red turban&#10;&#10;Description automatically generated">
            <a:extLst>
              <a:ext uri="{FF2B5EF4-FFF2-40B4-BE49-F238E27FC236}">
                <a16:creationId xmlns:a16="http://schemas.microsoft.com/office/drawing/2014/main" id="{E3E11C32-FC92-0093-7AD5-FD674180DE7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 b="6266"/>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89306936-1D46-DF02-C9DE-A7FF0CF7974E}"/>
              </a:ext>
            </a:extLst>
          </p:cNvPr>
          <p:cNvSpPr txBox="1"/>
          <p:nvPr/>
        </p:nvSpPr>
        <p:spPr>
          <a:xfrm>
            <a:off x="6010226" y="665794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historia-biografia.com/immanuel-kant/">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
        <p:nvSpPr>
          <p:cNvPr id="7" name="TextBox 6">
            <a:extLst>
              <a:ext uri="{FF2B5EF4-FFF2-40B4-BE49-F238E27FC236}">
                <a16:creationId xmlns:a16="http://schemas.microsoft.com/office/drawing/2014/main" id="{569EFFF9-DC39-10A3-865D-356446F90096}"/>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en.wikipedia.org/wiki/David_Hume">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11043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CCF6-C876-4561-BEC1-BF4BB403E518}"/>
              </a:ext>
            </a:extLst>
          </p:cNvPr>
          <p:cNvSpPr>
            <a:spLocks noGrp="1"/>
          </p:cNvSpPr>
          <p:nvPr>
            <p:ph type="title"/>
          </p:nvPr>
        </p:nvSpPr>
        <p:spPr>
          <a:xfrm>
            <a:off x="5214579" y="629266"/>
            <a:ext cx="6422849" cy="1676603"/>
          </a:xfrm>
        </p:spPr>
        <p:txBody>
          <a:bodyPr>
            <a:normAutofit/>
          </a:bodyPr>
          <a:lstStyle/>
          <a:p>
            <a:r>
              <a:rPr lang="en-GB" dirty="0"/>
              <a:t>Happiness, benevolence and reason</a:t>
            </a:r>
          </a:p>
        </p:txBody>
      </p:sp>
      <p:pic>
        <p:nvPicPr>
          <p:cNvPr id="8" name="Picture 7" descr="Henry Sidgwick (Victorian Utilitarian)">
            <a:extLst>
              <a:ext uri="{FF2B5EF4-FFF2-40B4-BE49-F238E27FC236}">
                <a16:creationId xmlns:a16="http://schemas.microsoft.com/office/drawing/2014/main" id="{1143A278-90F0-4EA2-955B-3E4E4755C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409"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6D19DA81-263C-46A8-A2F3-753F14DE1D02}"/>
              </a:ext>
            </a:extLst>
          </p:cNvPr>
          <p:cNvSpPr>
            <a:spLocks noGrp="1"/>
          </p:cNvSpPr>
          <p:nvPr>
            <p:ph idx="1"/>
          </p:nvPr>
        </p:nvSpPr>
        <p:spPr>
          <a:xfrm>
            <a:off x="5214581" y="2438400"/>
            <a:ext cx="6422848" cy="3785419"/>
          </a:xfrm>
        </p:spPr>
        <p:txBody>
          <a:bodyPr>
            <a:normAutofit/>
          </a:bodyPr>
          <a:lstStyle/>
          <a:p>
            <a:pPr marL="0" indent="0">
              <a:buNone/>
            </a:pPr>
            <a:r>
              <a:rPr lang="en-GB" sz="2000" dirty="0"/>
              <a:t>An interesting problem emerges in Utilitarian thinking: what kind of </a:t>
            </a:r>
            <a:r>
              <a:rPr lang="en-GB" sz="2000" i="1" dirty="0"/>
              <a:t>reason</a:t>
            </a:r>
            <a:r>
              <a:rPr lang="en-GB" sz="2000" dirty="0"/>
              <a:t> do we have to act so as to increase the happiness of others? </a:t>
            </a:r>
          </a:p>
          <a:p>
            <a:pPr marL="0" indent="0">
              <a:buNone/>
            </a:pPr>
            <a:r>
              <a:rPr lang="en-GB" sz="2000" dirty="0"/>
              <a:t>The increased happiness of the greatest number only gives me a reason to act IF I already desire the happiness of the greatest number, or feel that to be significant…</a:t>
            </a:r>
          </a:p>
          <a:p>
            <a:pPr marL="0" indent="0">
              <a:buNone/>
            </a:pPr>
            <a:r>
              <a:rPr lang="en-GB" sz="2000" dirty="0"/>
              <a:t>So the problem is that an egoist could be completely rational in seeking only their own pleasure. </a:t>
            </a:r>
          </a:p>
          <a:p>
            <a:pPr marL="0" indent="0">
              <a:buNone/>
            </a:pPr>
            <a:r>
              <a:rPr lang="en-GB" sz="2000" dirty="0"/>
              <a:t>Henry Sedgewick (1838-1900), one of the most important Utilitarian thinkers after Mill, ends up pointing out what seems to be an impasse: ‘the dualism of practical reason’…</a:t>
            </a:r>
          </a:p>
          <a:p>
            <a:pPr marL="0" indent="0">
              <a:buNone/>
            </a:pPr>
            <a:endParaRPr lang="en-GB" sz="2000" dirty="0"/>
          </a:p>
        </p:txBody>
      </p:sp>
      <p:sp>
        <p:nvSpPr>
          <p:cNvPr id="9" name="TextBox 8">
            <a:extLst>
              <a:ext uri="{FF2B5EF4-FFF2-40B4-BE49-F238E27FC236}">
                <a16:creationId xmlns:a16="http://schemas.microsoft.com/office/drawing/2014/main" id="{39234DEE-B550-4AAF-A895-B11F11030914}"/>
              </a:ext>
            </a:extLst>
          </p:cNvPr>
          <p:cNvSpPr txBox="1"/>
          <p:nvPr/>
        </p:nvSpPr>
        <p:spPr>
          <a:xfrm>
            <a:off x="1679742" y="5935569"/>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u.qaz.wiki/wiki/Henry_Sidgwick">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6311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CCF6-C876-4561-BEC1-BF4BB403E518}"/>
              </a:ext>
            </a:extLst>
          </p:cNvPr>
          <p:cNvSpPr>
            <a:spLocks noGrp="1"/>
          </p:cNvSpPr>
          <p:nvPr>
            <p:ph type="title"/>
          </p:nvPr>
        </p:nvSpPr>
        <p:spPr>
          <a:xfrm>
            <a:off x="5214579" y="629266"/>
            <a:ext cx="6422849" cy="1676603"/>
          </a:xfrm>
        </p:spPr>
        <p:txBody>
          <a:bodyPr>
            <a:normAutofit/>
          </a:bodyPr>
          <a:lstStyle/>
          <a:p>
            <a:r>
              <a:rPr lang="en-GB" dirty="0"/>
              <a:t>Happiness, benevolence and reason</a:t>
            </a:r>
          </a:p>
        </p:txBody>
      </p:sp>
      <p:pic>
        <p:nvPicPr>
          <p:cNvPr id="8" name="Picture 7" descr="Henry Sidgwick (Victorian Utilitarian)">
            <a:extLst>
              <a:ext uri="{FF2B5EF4-FFF2-40B4-BE49-F238E27FC236}">
                <a16:creationId xmlns:a16="http://schemas.microsoft.com/office/drawing/2014/main" id="{1143A278-90F0-4EA2-955B-3E4E4755C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409"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6D19DA81-263C-46A8-A2F3-753F14DE1D02}"/>
              </a:ext>
            </a:extLst>
          </p:cNvPr>
          <p:cNvSpPr>
            <a:spLocks noGrp="1"/>
          </p:cNvSpPr>
          <p:nvPr>
            <p:ph idx="1"/>
          </p:nvPr>
        </p:nvSpPr>
        <p:spPr>
          <a:xfrm>
            <a:off x="5214581" y="2438400"/>
            <a:ext cx="6422848" cy="3785419"/>
          </a:xfrm>
        </p:spPr>
        <p:txBody>
          <a:bodyPr>
            <a:normAutofit lnSpcReduction="10000"/>
          </a:bodyPr>
          <a:lstStyle/>
          <a:p>
            <a:pPr marL="0" indent="0">
              <a:buNone/>
            </a:pPr>
            <a:r>
              <a:rPr lang="en-GB" sz="2000" dirty="0"/>
              <a:t>If the intrinsic value of pleasure seems intuitively obvious, so does the intrinsic </a:t>
            </a:r>
            <a:r>
              <a:rPr lang="en-GB" sz="2000" i="1" dirty="0"/>
              <a:t>difference</a:t>
            </a:r>
            <a:r>
              <a:rPr lang="en-GB" sz="2000" dirty="0"/>
              <a:t> between my own experiences and that of others:</a:t>
            </a:r>
          </a:p>
          <a:p>
            <a:pPr marL="360363" indent="0">
              <a:buNone/>
            </a:pPr>
            <a:r>
              <a:rPr lang="en-GB" sz="2000" dirty="0"/>
              <a:t>‘It would be contrary to Common Sense to deny that the distinction between any one individual and any other is real and fundamental, and that consequently ‘I’ am concerned with the quality of my existence as an individual in a sense, fundamentally important, in which I am not concerned with the quality of the existence of other individuals: and this being so, I do not see how it is to be </a:t>
            </a:r>
            <a:r>
              <a:rPr lang="en-GB" sz="2000" b="1" dirty="0">
                <a:solidFill>
                  <a:srgbClr val="7030A0"/>
                </a:solidFill>
              </a:rPr>
              <a:t>proved</a:t>
            </a:r>
            <a:r>
              <a:rPr lang="en-GB" sz="2000" dirty="0"/>
              <a:t> that this distinction is not to be taken as fundamental in determining the ultimate end of rational action for an individual.’ (Sidgwick in </a:t>
            </a:r>
            <a:r>
              <a:rPr lang="en-GB" sz="2000" dirty="0" err="1"/>
              <a:t>Schneewind</a:t>
            </a:r>
            <a:r>
              <a:rPr lang="en-GB" sz="2000" dirty="0"/>
              <a:t> 1986: 365)</a:t>
            </a:r>
          </a:p>
        </p:txBody>
      </p:sp>
      <p:sp>
        <p:nvSpPr>
          <p:cNvPr id="9" name="TextBox 8">
            <a:extLst>
              <a:ext uri="{FF2B5EF4-FFF2-40B4-BE49-F238E27FC236}">
                <a16:creationId xmlns:a16="http://schemas.microsoft.com/office/drawing/2014/main" id="{39234DEE-B550-4AAF-A895-B11F11030914}"/>
              </a:ext>
            </a:extLst>
          </p:cNvPr>
          <p:cNvSpPr txBox="1"/>
          <p:nvPr/>
        </p:nvSpPr>
        <p:spPr>
          <a:xfrm>
            <a:off x="1679742" y="5935569"/>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u.qaz.wiki/wiki/Henry_Sidgwick">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71739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CCF6-C876-4561-BEC1-BF4BB403E518}"/>
              </a:ext>
            </a:extLst>
          </p:cNvPr>
          <p:cNvSpPr>
            <a:spLocks noGrp="1"/>
          </p:cNvSpPr>
          <p:nvPr>
            <p:ph type="title"/>
          </p:nvPr>
        </p:nvSpPr>
        <p:spPr>
          <a:xfrm>
            <a:off x="5214579" y="629266"/>
            <a:ext cx="6422849" cy="1676603"/>
          </a:xfrm>
        </p:spPr>
        <p:txBody>
          <a:bodyPr>
            <a:normAutofit/>
          </a:bodyPr>
          <a:lstStyle/>
          <a:p>
            <a:r>
              <a:rPr lang="en-GB" dirty="0"/>
              <a:t>Happiness, benevolence and reason</a:t>
            </a:r>
          </a:p>
        </p:txBody>
      </p:sp>
      <p:pic>
        <p:nvPicPr>
          <p:cNvPr id="8" name="Picture 7" descr="Henry Sidgwick (Victorian Utilitarian)">
            <a:extLst>
              <a:ext uri="{FF2B5EF4-FFF2-40B4-BE49-F238E27FC236}">
                <a16:creationId xmlns:a16="http://schemas.microsoft.com/office/drawing/2014/main" id="{1143A278-90F0-4EA2-955B-3E4E4755C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409"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6D19DA81-263C-46A8-A2F3-753F14DE1D02}"/>
              </a:ext>
            </a:extLst>
          </p:cNvPr>
          <p:cNvSpPr>
            <a:spLocks noGrp="1"/>
          </p:cNvSpPr>
          <p:nvPr>
            <p:ph idx="1"/>
          </p:nvPr>
        </p:nvSpPr>
        <p:spPr>
          <a:xfrm>
            <a:off x="5214581" y="2438400"/>
            <a:ext cx="6422848" cy="3785419"/>
          </a:xfrm>
        </p:spPr>
        <p:txBody>
          <a:bodyPr>
            <a:normAutofit lnSpcReduction="10000"/>
          </a:bodyPr>
          <a:lstStyle/>
          <a:p>
            <a:pPr marL="0" indent="0">
              <a:buNone/>
            </a:pPr>
            <a:r>
              <a:rPr lang="en-GB" sz="2000" dirty="0"/>
              <a:t>So if it is not always in my own interests to promote the greatest happiness, what </a:t>
            </a:r>
            <a:r>
              <a:rPr lang="en-GB" sz="2000" i="1" dirty="0"/>
              <a:t>reasons</a:t>
            </a:r>
            <a:r>
              <a:rPr lang="en-GB" sz="2000" dirty="0"/>
              <a:t> do I have to act according to the principle of utility?</a:t>
            </a:r>
          </a:p>
          <a:p>
            <a:pPr marL="0" indent="0">
              <a:buNone/>
            </a:pPr>
            <a:r>
              <a:rPr lang="en-GB" sz="2000" dirty="0"/>
              <a:t>Hence the dualism of practical reason:</a:t>
            </a:r>
          </a:p>
          <a:p>
            <a:pPr>
              <a:buFontTx/>
              <a:buChar char="-"/>
            </a:pPr>
            <a:r>
              <a:rPr lang="en-GB" sz="2000" dirty="0"/>
              <a:t>It appears that the principle of utility (acting so as to maximise the general happiness) and rational egoism (acting prudently to maximise my own happiness) are </a:t>
            </a:r>
            <a:r>
              <a:rPr lang="en-GB" sz="2000" i="1" dirty="0"/>
              <a:t>equally</a:t>
            </a:r>
            <a:r>
              <a:rPr lang="en-GB" sz="2000" dirty="0"/>
              <a:t> rational…</a:t>
            </a:r>
          </a:p>
          <a:p>
            <a:pPr>
              <a:buFontTx/>
              <a:buChar char="-"/>
            </a:pPr>
            <a:r>
              <a:rPr lang="en-GB" sz="2000" dirty="0"/>
              <a:t>But they could easily be </a:t>
            </a:r>
            <a:r>
              <a:rPr lang="en-GB" sz="2000" i="1" dirty="0"/>
              <a:t>opposed</a:t>
            </a:r>
            <a:r>
              <a:rPr lang="en-GB" sz="2000" dirty="0"/>
              <a:t> in many circumstances</a:t>
            </a:r>
          </a:p>
          <a:p>
            <a:pPr marL="0" indent="0">
              <a:buNone/>
            </a:pPr>
            <a:r>
              <a:rPr lang="en-GB" sz="2000" dirty="0"/>
              <a:t>Which suite of emotions are more rational? Those responsive to my own well-being? Or those responsive to the well-being of others?</a:t>
            </a:r>
          </a:p>
        </p:txBody>
      </p:sp>
      <p:sp>
        <p:nvSpPr>
          <p:cNvPr id="9" name="TextBox 8">
            <a:extLst>
              <a:ext uri="{FF2B5EF4-FFF2-40B4-BE49-F238E27FC236}">
                <a16:creationId xmlns:a16="http://schemas.microsoft.com/office/drawing/2014/main" id="{39234DEE-B550-4AAF-A895-B11F11030914}"/>
              </a:ext>
            </a:extLst>
          </p:cNvPr>
          <p:cNvSpPr txBox="1"/>
          <p:nvPr/>
        </p:nvSpPr>
        <p:spPr>
          <a:xfrm>
            <a:off x="1679742" y="5935569"/>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u.qaz.wiki/wiki/Henry_Sidgwick">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42264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767EF-1903-45AA-84EE-0371E0C8F613}"/>
              </a:ext>
            </a:extLst>
          </p:cNvPr>
          <p:cNvSpPr>
            <a:spLocks noGrp="1"/>
          </p:cNvSpPr>
          <p:nvPr>
            <p:ph type="title"/>
          </p:nvPr>
        </p:nvSpPr>
        <p:spPr>
          <a:xfrm>
            <a:off x="836679" y="723898"/>
            <a:ext cx="6002110" cy="1495425"/>
          </a:xfrm>
        </p:spPr>
        <p:txBody>
          <a:bodyPr>
            <a:normAutofit/>
          </a:bodyPr>
          <a:lstStyle/>
          <a:p>
            <a:r>
              <a:rPr lang="en-GB" sz="4000" dirty="0"/>
              <a:t>Anger</a:t>
            </a:r>
          </a:p>
        </p:txBody>
      </p:sp>
      <p:sp>
        <p:nvSpPr>
          <p:cNvPr id="3" name="Content Placeholder 2">
            <a:extLst>
              <a:ext uri="{FF2B5EF4-FFF2-40B4-BE49-F238E27FC236}">
                <a16:creationId xmlns:a16="http://schemas.microsoft.com/office/drawing/2014/main" id="{CAE91FDA-82DA-4462-A1C7-28F24186C85C}"/>
              </a:ext>
            </a:extLst>
          </p:cNvPr>
          <p:cNvSpPr>
            <a:spLocks noGrp="1"/>
          </p:cNvSpPr>
          <p:nvPr>
            <p:ph idx="1"/>
          </p:nvPr>
        </p:nvSpPr>
        <p:spPr>
          <a:xfrm>
            <a:off x="836680" y="2405067"/>
            <a:ext cx="6002110" cy="3729034"/>
          </a:xfrm>
        </p:spPr>
        <p:txBody>
          <a:bodyPr>
            <a:normAutofit/>
          </a:bodyPr>
          <a:lstStyle/>
          <a:p>
            <a:pPr marL="0" indent="0">
              <a:buNone/>
            </a:pPr>
            <a:r>
              <a:rPr lang="en-GB" sz="1900" dirty="0"/>
              <a:t>What, if anything, is valuable about anger? </a:t>
            </a:r>
          </a:p>
          <a:p>
            <a:pPr marL="0" indent="0">
              <a:buNone/>
            </a:pPr>
            <a:r>
              <a:rPr lang="en-GB" sz="1900" dirty="0"/>
              <a:t>Are there occasions on which it is right to be angry?</a:t>
            </a:r>
          </a:p>
          <a:p>
            <a:pPr marL="0" indent="0">
              <a:buNone/>
            </a:pPr>
            <a:r>
              <a:rPr lang="en-GB" sz="1900" dirty="0"/>
              <a:t>If so, what makes the anger a ‘fitting’ response?</a:t>
            </a:r>
          </a:p>
          <a:p>
            <a:pPr marL="0" indent="0">
              <a:buNone/>
            </a:pPr>
            <a:r>
              <a:rPr lang="en-GB" sz="1900" dirty="0"/>
              <a:t>On Nussbaum’s account, we can ask questions about the value of our emotional states – even though it is also obvious that our emotional states are not something that we can straightforwardly make decisions </a:t>
            </a:r>
            <a:r>
              <a:rPr lang="en-GB" sz="1900" i="1" dirty="0"/>
              <a:t>about</a:t>
            </a:r>
            <a:r>
              <a:rPr lang="en-GB" sz="1900" dirty="0"/>
              <a:t>. </a:t>
            </a:r>
          </a:p>
          <a:p>
            <a:pPr marL="0" indent="0">
              <a:buNone/>
            </a:pPr>
            <a:r>
              <a:rPr lang="en-GB" sz="1900" dirty="0"/>
              <a:t>E.g. I cannot just decide to stop being afraid of something; but my sense that my fear is irrational and unhelpful might provide a ground for me to work on my fear, over time. </a:t>
            </a:r>
          </a:p>
        </p:txBody>
      </p:sp>
      <p:pic>
        <p:nvPicPr>
          <p:cNvPr id="5" name="Picture 4" descr="A lego person holding a flower&#10;&#10;Description automatically generated">
            <a:extLst>
              <a:ext uri="{FF2B5EF4-FFF2-40B4-BE49-F238E27FC236}">
                <a16:creationId xmlns:a16="http://schemas.microsoft.com/office/drawing/2014/main" id="{8BF9253F-CB5A-21DD-7A84-C45BEAAED7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25" r="20142"/>
          <a:stretch/>
        </p:blipFill>
        <p:spPr>
          <a:xfrm>
            <a:off x="7199440" y="10"/>
            <a:ext cx="4992560" cy="6857990"/>
          </a:xfrm>
          <a:prstGeom prst="rect">
            <a:avLst/>
          </a:prstGeom>
          <a:effectLst/>
        </p:spPr>
      </p:pic>
    </p:spTree>
    <p:extLst>
      <p:ext uri="{BB962C8B-B14F-4D97-AF65-F5344CB8AC3E}">
        <p14:creationId xmlns:p14="http://schemas.microsoft.com/office/powerpoint/2010/main" val="260205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iling at the camera&#10;&#10;Description automatically generated">
            <a:extLst>
              <a:ext uri="{FF2B5EF4-FFF2-40B4-BE49-F238E27FC236}">
                <a16:creationId xmlns:a16="http://schemas.microsoft.com/office/drawing/2014/main" id="{2C8CE16F-BB96-D8F2-A5D2-64694FE2A6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453" b="-1"/>
          <a:stretch/>
        </p:blipFill>
        <p:spPr>
          <a:xfrm>
            <a:off x="1" y="10"/>
            <a:ext cx="4196496" cy="6857990"/>
          </a:xfrm>
          <a:prstGeom prst="rect">
            <a:avLst/>
          </a:prstGeom>
          <a:effectLst/>
        </p:spPr>
      </p:pic>
      <p:sp>
        <p:nvSpPr>
          <p:cNvPr id="2" name="Content Placeholder 1"/>
          <p:cNvSpPr>
            <a:spLocks noGrp="1"/>
          </p:cNvSpPr>
          <p:nvPr>
            <p:ph idx="1"/>
          </p:nvPr>
        </p:nvSpPr>
        <p:spPr>
          <a:xfrm>
            <a:off x="4556234" y="425670"/>
            <a:ext cx="6796039" cy="5990896"/>
          </a:xfrm>
        </p:spPr>
        <p:txBody>
          <a:bodyPr>
            <a:noAutofit/>
          </a:bodyPr>
          <a:lstStyle/>
          <a:p>
            <a:pPr marL="45720" indent="0">
              <a:buNone/>
            </a:pPr>
            <a:r>
              <a:rPr lang="en-GB" sz="2000" dirty="0"/>
              <a:t>To recall, according to Nussbaum have a number of features which means that they should be thought of as ‘intelligent’. This is designed to counter the thought that emotions are just irrational forces that take us over. She says: </a:t>
            </a:r>
          </a:p>
          <a:p>
            <a:r>
              <a:rPr lang="en-GB" sz="2000" dirty="0"/>
              <a:t>They are </a:t>
            </a:r>
            <a:r>
              <a:rPr lang="en-GB" sz="2000" b="1" i="1" dirty="0"/>
              <a:t>about</a:t>
            </a:r>
            <a:r>
              <a:rPr lang="en-GB" sz="2000" i="1" dirty="0"/>
              <a:t> </a:t>
            </a:r>
            <a:r>
              <a:rPr lang="en-GB" sz="2000" dirty="0"/>
              <a:t>something;</a:t>
            </a:r>
          </a:p>
          <a:p>
            <a:pPr lvl="1"/>
            <a:r>
              <a:rPr lang="en-GB" sz="2000" dirty="0"/>
              <a:t>E.g. my grief is about a deceased relative; my fear is about the risk of assault</a:t>
            </a:r>
          </a:p>
          <a:p>
            <a:r>
              <a:rPr lang="en-GB" sz="2000" dirty="0"/>
              <a:t>Their ‘aboutness’ is a </a:t>
            </a:r>
            <a:r>
              <a:rPr lang="en-GB" sz="2000" i="1" dirty="0"/>
              <a:t>way </a:t>
            </a:r>
            <a:r>
              <a:rPr lang="en-GB" sz="2000" dirty="0"/>
              <a:t>of </a:t>
            </a:r>
            <a:r>
              <a:rPr lang="en-GB" sz="2000" b="1" i="1" dirty="0"/>
              <a:t>seeing</a:t>
            </a:r>
            <a:r>
              <a:rPr lang="en-GB" sz="2000" dirty="0"/>
              <a:t>; perception is active, and involves interpretation, from a point of view</a:t>
            </a:r>
          </a:p>
          <a:p>
            <a:pPr lvl="1"/>
            <a:r>
              <a:rPr lang="en-GB" sz="2000" dirty="0"/>
              <a:t>E.g. in grief we perceive something as lost </a:t>
            </a:r>
            <a:r>
              <a:rPr lang="en-GB" sz="2000" i="1" dirty="0"/>
              <a:t>to us</a:t>
            </a:r>
            <a:r>
              <a:rPr lang="en-GB" sz="2000" dirty="0"/>
              <a:t>; in fear I perceive something as a threat </a:t>
            </a:r>
            <a:r>
              <a:rPr lang="en-GB" sz="2000" i="1" dirty="0"/>
              <a:t>to me</a:t>
            </a:r>
          </a:p>
          <a:p>
            <a:r>
              <a:rPr lang="en-GB" sz="2000" dirty="0"/>
              <a:t>So they involve </a:t>
            </a:r>
            <a:r>
              <a:rPr lang="en-GB" sz="2000" b="1" i="1" dirty="0"/>
              <a:t>beliefs</a:t>
            </a:r>
            <a:r>
              <a:rPr lang="en-GB" sz="2000" dirty="0"/>
              <a:t>;</a:t>
            </a:r>
          </a:p>
          <a:p>
            <a:pPr lvl="1"/>
            <a:r>
              <a:rPr lang="en-GB" sz="2000" dirty="0"/>
              <a:t>E.g. in order to fear I must believe that non-trivial bad events, out of my control are approaching</a:t>
            </a:r>
          </a:p>
          <a:p>
            <a:r>
              <a:rPr lang="en-GB" sz="2000" dirty="0"/>
              <a:t>They are concerned with </a:t>
            </a:r>
            <a:r>
              <a:rPr lang="en-GB" sz="2000" b="1" i="1" dirty="0"/>
              <a:t>value</a:t>
            </a:r>
            <a:r>
              <a:rPr lang="en-GB" sz="2000" dirty="0"/>
              <a:t>; </a:t>
            </a:r>
          </a:p>
          <a:p>
            <a:pPr lvl="1"/>
            <a:r>
              <a:rPr lang="en-GB" sz="2000" dirty="0"/>
              <a:t>The relationship with the lost relative was central to my sense of self; fear arises because my physical well-being is valuable. (Nussbaum 2001 : 27-33]</a:t>
            </a:r>
          </a:p>
        </p:txBody>
      </p:sp>
      <p:sp>
        <p:nvSpPr>
          <p:cNvPr id="6" name="TextBox 5">
            <a:extLst>
              <a:ext uri="{FF2B5EF4-FFF2-40B4-BE49-F238E27FC236}">
                <a16:creationId xmlns:a16="http://schemas.microsoft.com/office/drawing/2014/main" id="{DED67AAA-265E-7BFE-D69A-DD4F37D8C868}"/>
              </a:ext>
            </a:extLst>
          </p:cNvPr>
          <p:cNvSpPr txBox="1"/>
          <p:nvPr/>
        </p:nvSpPr>
        <p:spPr>
          <a:xfrm>
            <a:off x="1889455"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Martha_Nussbaum">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85591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6BB1FE-74A6-3041-D7A6-8B627746EAA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4FBDBFE-D2B7-3FE8-7E7C-DEAF8915D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iling at the camera&#10;&#10;Description automatically generated">
            <a:extLst>
              <a:ext uri="{FF2B5EF4-FFF2-40B4-BE49-F238E27FC236}">
                <a16:creationId xmlns:a16="http://schemas.microsoft.com/office/drawing/2014/main" id="{C483893F-EC04-AFAD-5C1B-2292A22909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453" b="-1"/>
          <a:stretch/>
        </p:blipFill>
        <p:spPr>
          <a:xfrm>
            <a:off x="1" y="10"/>
            <a:ext cx="4196496" cy="6857990"/>
          </a:xfrm>
          <a:prstGeom prst="rect">
            <a:avLst/>
          </a:prstGeom>
          <a:effectLst/>
        </p:spPr>
      </p:pic>
      <p:sp>
        <p:nvSpPr>
          <p:cNvPr id="2" name="Content Placeholder 1">
            <a:extLst>
              <a:ext uri="{FF2B5EF4-FFF2-40B4-BE49-F238E27FC236}">
                <a16:creationId xmlns:a16="http://schemas.microsoft.com/office/drawing/2014/main" id="{77971997-65DA-C90B-3544-0A9C18CC26B4}"/>
              </a:ext>
            </a:extLst>
          </p:cNvPr>
          <p:cNvSpPr>
            <a:spLocks noGrp="1"/>
          </p:cNvSpPr>
          <p:nvPr>
            <p:ph idx="1"/>
          </p:nvPr>
        </p:nvSpPr>
        <p:spPr>
          <a:xfrm>
            <a:off x="4556234" y="425670"/>
            <a:ext cx="6796039" cy="5990896"/>
          </a:xfrm>
        </p:spPr>
        <p:txBody>
          <a:bodyPr>
            <a:noAutofit/>
          </a:bodyPr>
          <a:lstStyle/>
          <a:p>
            <a:pPr marL="45720" indent="0">
              <a:buNone/>
            </a:pPr>
            <a:r>
              <a:rPr lang="en-GB" sz="2000" dirty="0"/>
              <a:t>But intriguingly, Nussbaum’s book </a:t>
            </a:r>
            <a:r>
              <a:rPr lang="en-GB" sz="2000" i="1" dirty="0"/>
              <a:t>Anger and Forgiveness </a:t>
            </a:r>
            <a:r>
              <a:rPr lang="en-GB" sz="2000" dirty="0"/>
              <a:t>is designed to challenge the contemporary </a:t>
            </a:r>
            <a:r>
              <a:rPr lang="en-GB" sz="2000" dirty="0" err="1"/>
              <a:t>valourisation</a:t>
            </a:r>
            <a:r>
              <a:rPr lang="en-GB" sz="2000" dirty="0"/>
              <a:t> of anger (often on feminist principles).</a:t>
            </a:r>
          </a:p>
          <a:p>
            <a:pPr marL="45720" indent="0">
              <a:buNone/>
            </a:pPr>
            <a:r>
              <a:rPr lang="en-GB" sz="2000" dirty="0"/>
              <a:t>She identifies three intuitions about the value of anger:</a:t>
            </a:r>
          </a:p>
          <a:p>
            <a:pPr marL="502920" indent="-457200">
              <a:buAutoNum type="arabicPeriod"/>
            </a:pPr>
            <a:r>
              <a:rPr lang="en-GB" sz="2000" b="1" dirty="0">
                <a:solidFill>
                  <a:srgbClr val="C00000"/>
                </a:solidFill>
              </a:rPr>
              <a:t>Anger is necessary for the protection of dignity and self-respect;</a:t>
            </a:r>
          </a:p>
          <a:p>
            <a:pPr marL="502920" indent="-457200">
              <a:buAutoNum type="arabicPeriod"/>
            </a:pPr>
            <a:r>
              <a:rPr lang="en-GB" sz="2000" b="1" dirty="0">
                <a:solidFill>
                  <a:schemeClr val="accent6">
                    <a:lumMod val="50000"/>
                  </a:schemeClr>
                </a:solidFill>
              </a:rPr>
              <a:t>Anger is necessary if one is to take wrongdoers seriously, as responsible beings;</a:t>
            </a:r>
          </a:p>
          <a:p>
            <a:pPr marL="502920" indent="-457200">
              <a:buAutoNum type="arabicPeriod"/>
            </a:pPr>
            <a:r>
              <a:rPr lang="en-GB" sz="2000" b="1" dirty="0">
                <a:solidFill>
                  <a:srgbClr val="7030A0"/>
                </a:solidFill>
              </a:rPr>
              <a:t>Anger pushes us to combat injustice</a:t>
            </a:r>
          </a:p>
          <a:p>
            <a:pPr marL="45720" indent="0">
              <a:buNone/>
            </a:pPr>
            <a:endParaRPr lang="en-GB" sz="2000" b="1" dirty="0"/>
          </a:p>
          <a:p>
            <a:pPr marL="45720" indent="0">
              <a:buNone/>
            </a:pPr>
            <a:r>
              <a:rPr lang="en-GB" sz="2000" b="1" dirty="0"/>
              <a:t>In challenge to these views, Nussbaum argues that anger is ‘normatively irrational’, and that the good person has a responsibility to ‘transition’ from anger into a determined, resolute hope…</a:t>
            </a:r>
          </a:p>
        </p:txBody>
      </p:sp>
      <p:sp>
        <p:nvSpPr>
          <p:cNvPr id="6" name="TextBox 5">
            <a:extLst>
              <a:ext uri="{FF2B5EF4-FFF2-40B4-BE49-F238E27FC236}">
                <a16:creationId xmlns:a16="http://schemas.microsoft.com/office/drawing/2014/main" id="{CF5242AF-D4BE-9F09-99C5-B6AE326B69CC}"/>
              </a:ext>
            </a:extLst>
          </p:cNvPr>
          <p:cNvSpPr txBox="1"/>
          <p:nvPr/>
        </p:nvSpPr>
        <p:spPr>
          <a:xfrm>
            <a:off x="1889455"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Martha_Nussbaum">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1423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9f930703bb118c88126740165fae9337">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3d128f301fb7b3d2f473a5b1c88eb1bb"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19264A-984A-4CA1-AC86-C78C684BC47C}"/>
</file>

<file path=customXml/itemProps2.xml><?xml version="1.0" encoding="utf-8"?>
<ds:datastoreItem xmlns:ds="http://schemas.openxmlformats.org/officeDocument/2006/customXml" ds:itemID="{CC150207-A6B6-454A-B8C7-FE662EC0A631}">
  <ds:schemaRefs>
    <ds:schemaRef ds:uri="http://schemas.microsoft.com/office/2006/metadata/properties"/>
    <ds:schemaRef ds:uri="http://schemas.microsoft.com/office/infopath/2007/PartnerControls"/>
    <ds:schemaRef ds:uri="91f26f25-1717-4b86-a1b4-8d7140b77ed9"/>
    <ds:schemaRef ds:uri="c8e8acce-9069-4d32-802f-c81c2b98ca36"/>
  </ds:schemaRefs>
</ds:datastoreItem>
</file>

<file path=customXml/itemProps3.xml><?xml version="1.0" encoding="utf-8"?>
<ds:datastoreItem xmlns:ds="http://schemas.openxmlformats.org/officeDocument/2006/customXml" ds:itemID="{CCD12A62-F3FF-4368-B005-8A077DD355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1321</TotalTime>
  <Words>1866</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Calibri</vt:lpstr>
      <vt:lpstr>Calibri Light</vt:lpstr>
      <vt:lpstr>1_Office Theme</vt:lpstr>
      <vt:lpstr>Anger, resentment and blame</vt:lpstr>
      <vt:lpstr>The legacy of Hume and Kant</vt:lpstr>
      <vt:lpstr>The legacy of Hume and Kant</vt:lpstr>
      <vt:lpstr>Happiness, benevolence and reason</vt:lpstr>
      <vt:lpstr>Happiness, benevolence and reason</vt:lpstr>
      <vt:lpstr>Happiness, benevolence and reason</vt:lpstr>
      <vt:lpstr>Anger</vt:lpstr>
      <vt:lpstr>PowerPoint Presentation</vt:lpstr>
      <vt:lpstr>PowerPoint Presentation</vt:lpstr>
      <vt:lpstr>Anger and ‘payback’</vt:lpstr>
      <vt:lpstr>Anger and ‘payback’</vt:lpstr>
      <vt:lpstr>Butler on resentment</vt:lpstr>
      <vt:lpstr>Butler on resentment</vt:lpstr>
      <vt:lpstr>Darwall on resentment</vt:lpstr>
      <vt:lpstr>Darwall on resentment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Stuart Jesson</dc:creator>
  <cp:lastModifiedBy>Dr Stuart Jesson</cp:lastModifiedBy>
  <cp:revision>2</cp:revision>
  <dcterms:created xsi:type="dcterms:W3CDTF">2024-11-20T09:57:43Z</dcterms:created>
  <dcterms:modified xsi:type="dcterms:W3CDTF">2026-02-04T10:44:53Z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