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3" r:id="rId6"/>
    <p:sldId id="274" r:id="rId7"/>
    <p:sldId id="275" r:id="rId8"/>
    <p:sldId id="276" r:id="rId9"/>
    <p:sldId id="277" r:id="rId10"/>
    <p:sldId id="266" r:id="rId11"/>
    <p:sldId id="267" r:id="rId12"/>
    <p:sldId id="268" r:id="rId13"/>
    <p:sldId id="271" r:id="rId14"/>
    <p:sldId id="272" r:id="rId15"/>
    <p:sldId id="270"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Stuart Jesson" userId="7a6cdab2-0b91-456f-b32b-829a06cc1939" providerId="ADAL" clId="{42430043-A023-4EB1-9F73-CDEECBDCDBFD}"/>
    <pc:docChg chg="undo custSel addSld modSld sldOrd">
      <pc:chgData name="Dr Stuart Jesson" userId="7a6cdab2-0b91-456f-b32b-829a06cc1939" providerId="ADAL" clId="{42430043-A023-4EB1-9F73-CDEECBDCDBFD}" dt="2026-04-29T09:41:14.855" v="666" actId="6549"/>
      <pc:docMkLst>
        <pc:docMk/>
      </pc:docMkLst>
      <pc:sldChg chg="modSp mod">
        <pc:chgData name="Dr Stuart Jesson" userId="7a6cdab2-0b91-456f-b32b-829a06cc1939" providerId="ADAL" clId="{42430043-A023-4EB1-9F73-CDEECBDCDBFD}" dt="2026-04-27T14:09:43.604" v="657" actId="115"/>
        <pc:sldMkLst>
          <pc:docMk/>
          <pc:sldMk cId="163615355" sldId="256"/>
        </pc:sldMkLst>
        <pc:spChg chg="mod">
          <ac:chgData name="Dr Stuart Jesson" userId="7a6cdab2-0b91-456f-b32b-829a06cc1939" providerId="ADAL" clId="{42430043-A023-4EB1-9F73-CDEECBDCDBFD}" dt="2026-04-27T14:09:43.604" v="657" actId="115"/>
          <ac:spMkLst>
            <pc:docMk/>
            <pc:sldMk cId="163615355" sldId="256"/>
            <ac:spMk id="3" creationId="{D56107AD-AFC6-F3E8-89FB-341FF61C76A7}"/>
          </ac:spMkLst>
        </pc:spChg>
      </pc:sldChg>
      <pc:sldChg chg="modSp mod">
        <pc:chgData name="Dr Stuart Jesson" userId="7a6cdab2-0b91-456f-b32b-829a06cc1939" providerId="ADAL" clId="{42430043-A023-4EB1-9F73-CDEECBDCDBFD}" dt="2026-04-29T09:40:47.570" v="665" actId="6549"/>
        <pc:sldMkLst>
          <pc:docMk/>
          <pc:sldMk cId="313883824" sldId="266"/>
        </pc:sldMkLst>
        <pc:spChg chg="mod">
          <ac:chgData name="Dr Stuart Jesson" userId="7a6cdab2-0b91-456f-b32b-829a06cc1939" providerId="ADAL" clId="{42430043-A023-4EB1-9F73-CDEECBDCDBFD}" dt="2026-04-27T13:08:26.256" v="35" actId="313"/>
          <ac:spMkLst>
            <pc:docMk/>
            <pc:sldMk cId="313883824" sldId="266"/>
            <ac:spMk id="2" creationId="{00000000-0000-0000-0000-000000000000}"/>
          </ac:spMkLst>
        </pc:spChg>
        <pc:spChg chg="mod">
          <ac:chgData name="Dr Stuart Jesson" userId="7a6cdab2-0b91-456f-b32b-829a06cc1939" providerId="ADAL" clId="{42430043-A023-4EB1-9F73-CDEECBDCDBFD}" dt="2026-04-29T09:40:47.570" v="665" actId="6549"/>
          <ac:spMkLst>
            <pc:docMk/>
            <pc:sldMk cId="313883824" sldId="266"/>
            <ac:spMk id="3" creationId="{00000000-0000-0000-0000-000000000000}"/>
          </ac:spMkLst>
        </pc:spChg>
      </pc:sldChg>
      <pc:sldChg chg="modSp mod">
        <pc:chgData name="Dr Stuart Jesson" userId="7a6cdab2-0b91-456f-b32b-829a06cc1939" providerId="ADAL" clId="{42430043-A023-4EB1-9F73-CDEECBDCDBFD}" dt="2026-04-29T09:41:14.855" v="666" actId="6549"/>
        <pc:sldMkLst>
          <pc:docMk/>
          <pc:sldMk cId="686235315" sldId="267"/>
        </pc:sldMkLst>
        <pc:spChg chg="mod">
          <ac:chgData name="Dr Stuart Jesson" userId="7a6cdab2-0b91-456f-b32b-829a06cc1939" providerId="ADAL" clId="{42430043-A023-4EB1-9F73-CDEECBDCDBFD}" dt="2026-04-27T13:08:41.915" v="36"/>
          <ac:spMkLst>
            <pc:docMk/>
            <pc:sldMk cId="686235315" sldId="267"/>
            <ac:spMk id="2" creationId="{00000000-0000-0000-0000-000000000000}"/>
          </ac:spMkLst>
        </pc:spChg>
        <pc:spChg chg="mod">
          <ac:chgData name="Dr Stuart Jesson" userId="7a6cdab2-0b91-456f-b32b-829a06cc1939" providerId="ADAL" clId="{42430043-A023-4EB1-9F73-CDEECBDCDBFD}" dt="2026-04-29T09:41:14.855" v="666" actId="6549"/>
          <ac:spMkLst>
            <pc:docMk/>
            <pc:sldMk cId="686235315" sldId="267"/>
            <ac:spMk id="3" creationId="{00000000-0000-0000-0000-000000000000}"/>
          </ac:spMkLst>
        </pc:spChg>
      </pc:sldChg>
      <pc:sldChg chg="modSp">
        <pc:chgData name="Dr Stuart Jesson" userId="7a6cdab2-0b91-456f-b32b-829a06cc1939" providerId="ADAL" clId="{42430043-A023-4EB1-9F73-CDEECBDCDBFD}" dt="2026-04-27T14:08:09.520" v="624"/>
        <pc:sldMkLst>
          <pc:docMk/>
          <pc:sldMk cId="4065889108" sldId="268"/>
        </pc:sldMkLst>
        <pc:spChg chg="mod">
          <ac:chgData name="Dr Stuart Jesson" userId="7a6cdab2-0b91-456f-b32b-829a06cc1939" providerId="ADAL" clId="{42430043-A023-4EB1-9F73-CDEECBDCDBFD}" dt="2026-04-27T14:08:09.520" v="624"/>
          <ac:spMkLst>
            <pc:docMk/>
            <pc:sldMk cId="4065889108" sldId="268"/>
            <ac:spMk id="2" creationId="{00000000-0000-0000-0000-000000000000}"/>
          </ac:spMkLst>
        </pc:spChg>
      </pc:sldChg>
      <pc:sldChg chg="modSp mod modAnim">
        <pc:chgData name="Dr Stuart Jesson" userId="7a6cdab2-0b91-456f-b32b-829a06cc1939" providerId="ADAL" clId="{42430043-A023-4EB1-9F73-CDEECBDCDBFD}" dt="2026-04-27T14:08:25.529" v="625" actId="113"/>
        <pc:sldMkLst>
          <pc:docMk/>
          <pc:sldMk cId="190095462" sldId="270"/>
        </pc:sldMkLst>
        <pc:spChg chg="mod">
          <ac:chgData name="Dr Stuart Jesson" userId="7a6cdab2-0b91-456f-b32b-829a06cc1939" providerId="ADAL" clId="{42430043-A023-4EB1-9F73-CDEECBDCDBFD}" dt="2026-04-27T13:09:36.757" v="40"/>
          <ac:spMkLst>
            <pc:docMk/>
            <pc:sldMk cId="190095462" sldId="270"/>
            <ac:spMk id="2" creationId="{00000000-0000-0000-0000-000000000000}"/>
          </ac:spMkLst>
        </pc:spChg>
        <pc:spChg chg="mod">
          <ac:chgData name="Dr Stuart Jesson" userId="7a6cdab2-0b91-456f-b32b-829a06cc1939" providerId="ADAL" clId="{42430043-A023-4EB1-9F73-CDEECBDCDBFD}" dt="2026-04-27T14:08:25.529" v="625" actId="113"/>
          <ac:spMkLst>
            <pc:docMk/>
            <pc:sldMk cId="190095462" sldId="270"/>
            <ac:spMk id="3" creationId="{00000000-0000-0000-0000-000000000000}"/>
          </ac:spMkLst>
        </pc:spChg>
      </pc:sldChg>
      <pc:sldChg chg="modSp mod">
        <pc:chgData name="Dr Stuart Jesson" userId="7a6cdab2-0b91-456f-b32b-829a06cc1939" providerId="ADAL" clId="{42430043-A023-4EB1-9F73-CDEECBDCDBFD}" dt="2026-04-27T13:08:58.871" v="38" actId="27636"/>
        <pc:sldMkLst>
          <pc:docMk/>
          <pc:sldMk cId="980570348" sldId="271"/>
        </pc:sldMkLst>
        <pc:spChg chg="mod">
          <ac:chgData name="Dr Stuart Jesson" userId="7a6cdab2-0b91-456f-b32b-829a06cc1939" providerId="ADAL" clId="{42430043-A023-4EB1-9F73-CDEECBDCDBFD}" dt="2026-04-27T13:08:58.871" v="38" actId="27636"/>
          <ac:spMkLst>
            <pc:docMk/>
            <pc:sldMk cId="980570348" sldId="271"/>
            <ac:spMk id="3" creationId="{00000000-0000-0000-0000-000000000000}"/>
          </ac:spMkLst>
        </pc:spChg>
      </pc:sldChg>
      <pc:sldChg chg="modSp mod">
        <pc:chgData name="Dr Stuart Jesson" userId="7a6cdab2-0b91-456f-b32b-829a06cc1939" providerId="ADAL" clId="{42430043-A023-4EB1-9F73-CDEECBDCDBFD}" dt="2026-04-27T13:09:03.495" v="39" actId="14100"/>
        <pc:sldMkLst>
          <pc:docMk/>
          <pc:sldMk cId="4282928110" sldId="272"/>
        </pc:sldMkLst>
        <pc:spChg chg="mod">
          <ac:chgData name="Dr Stuart Jesson" userId="7a6cdab2-0b91-456f-b32b-829a06cc1939" providerId="ADAL" clId="{42430043-A023-4EB1-9F73-CDEECBDCDBFD}" dt="2026-04-27T13:09:03.495" v="39" actId="14100"/>
          <ac:spMkLst>
            <pc:docMk/>
            <pc:sldMk cId="4282928110" sldId="272"/>
            <ac:spMk id="3" creationId="{00000000-0000-0000-0000-000000000000}"/>
          </ac:spMkLst>
        </pc:spChg>
      </pc:sldChg>
      <pc:sldChg chg="modSp new mod ord">
        <pc:chgData name="Dr Stuart Jesson" userId="7a6cdab2-0b91-456f-b32b-829a06cc1939" providerId="ADAL" clId="{42430043-A023-4EB1-9F73-CDEECBDCDBFD}" dt="2026-04-27T13:59:33.053" v="586"/>
        <pc:sldMkLst>
          <pc:docMk/>
          <pc:sldMk cId="4233276110" sldId="273"/>
        </pc:sldMkLst>
        <pc:spChg chg="mod">
          <ac:chgData name="Dr Stuart Jesson" userId="7a6cdab2-0b91-456f-b32b-829a06cc1939" providerId="ADAL" clId="{42430043-A023-4EB1-9F73-CDEECBDCDBFD}" dt="2026-04-27T13:59:33.053" v="586"/>
          <ac:spMkLst>
            <pc:docMk/>
            <pc:sldMk cId="4233276110" sldId="273"/>
            <ac:spMk id="2" creationId="{5AF67FF2-96E0-D927-9208-2D8F4DBBE218}"/>
          </ac:spMkLst>
        </pc:spChg>
        <pc:spChg chg="mod">
          <ac:chgData name="Dr Stuart Jesson" userId="7a6cdab2-0b91-456f-b32b-829a06cc1939" providerId="ADAL" clId="{42430043-A023-4EB1-9F73-CDEECBDCDBFD}" dt="2026-04-27T13:58:46.563" v="552" actId="113"/>
          <ac:spMkLst>
            <pc:docMk/>
            <pc:sldMk cId="4233276110" sldId="273"/>
            <ac:spMk id="3" creationId="{F69BD899-1F7D-7A4B-83EE-BDCC4CA68CF7}"/>
          </ac:spMkLst>
        </pc:spChg>
      </pc:sldChg>
      <pc:sldChg chg="modSp add mod">
        <pc:chgData name="Dr Stuart Jesson" userId="7a6cdab2-0b91-456f-b32b-829a06cc1939" providerId="ADAL" clId="{42430043-A023-4EB1-9F73-CDEECBDCDBFD}" dt="2026-04-27T13:59:35.485" v="587"/>
        <pc:sldMkLst>
          <pc:docMk/>
          <pc:sldMk cId="3662631073" sldId="274"/>
        </pc:sldMkLst>
        <pc:spChg chg="mod">
          <ac:chgData name="Dr Stuart Jesson" userId="7a6cdab2-0b91-456f-b32b-829a06cc1939" providerId="ADAL" clId="{42430043-A023-4EB1-9F73-CDEECBDCDBFD}" dt="2026-04-27T13:59:35.485" v="587"/>
          <ac:spMkLst>
            <pc:docMk/>
            <pc:sldMk cId="3662631073" sldId="274"/>
            <ac:spMk id="2" creationId="{BF66BBEF-7D4A-30E9-E7CB-3946D4E03EE8}"/>
          </ac:spMkLst>
        </pc:spChg>
        <pc:spChg chg="mod">
          <ac:chgData name="Dr Stuart Jesson" userId="7a6cdab2-0b91-456f-b32b-829a06cc1939" providerId="ADAL" clId="{42430043-A023-4EB1-9F73-CDEECBDCDBFD}" dt="2026-04-27T13:38:16.348" v="390" actId="113"/>
          <ac:spMkLst>
            <pc:docMk/>
            <pc:sldMk cId="3662631073" sldId="274"/>
            <ac:spMk id="3" creationId="{267A5B43-471A-F4C8-F330-FD7113C48E97}"/>
          </ac:spMkLst>
        </pc:spChg>
      </pc:sldChg>
      <pc:sldChg chg="modSp add mod">
        <pc:chgData name="Dr Stuart Jesson" userId="7a6cdab2-0b91-456f-b32b-829a06cc1939" providerId="ADAL" clId="{42430043-A023-4EB1-9F73-CDEECBDCDBFD}" dt="2026-04-29T09:34:42.670" v="660" actId="20577"/>
        <pc:sldMkLst>
          <pc:docMk/>
          <pc:sldMk cId="2690777035" sldId="275"/>
        </pc:sldMkLst>
        <pc:spChg chg="mod">
          <ac:chgData name="Dr Stuart Jesson" userId="7a6cdab2-0b91-456f-b32b-829a06cc1939" providerId="ADAL" clId="{42430043-A023-4EB1-9F73-CDEECBDCDBFD}" dt="2026-04-27T13:59:37.613" v="588"/>
          <ac:spMkLst>
            <pc:docMk/>
            <pc:sldMk cId="2690777035" sldId="275"/>
            <ac:spMk id="2" creationId="{77D883D1-5774-C300-90AE-2E79FC0A1934}"/>
          </ac:spMkLst>
        </pc:spChg>
        <pc:spChg chg="mod">
          <ac:chgData name="Dr Stuart Jesson" userId="7a6cdab2-0b91-456f-b32b-829a06cc1939" providerId="ADAL" clId="{42430043-A023-4EB1-9F73-CDEECBDCDBFD}" dt="2026-04-29T09:34:42.670" v="660" actId="20577"/>
          <ac:spMkLst>
            <pc:docMk/>
            <pc:sldMk cId="2690777035" sldId="275"/>
            <ac:spMk id="3" creationId="{F78921DF-5459-CA5E-A5F1-220BE09A4D0A}"/>
          </ac:spMkLst>
        </pc:spChg>
      </pc:sldChg>
      <pc:sldChg chg="modSp add mod">
        <pc:chgData name="Dr Stuart Jesson" userId="7a6cdab2-0b91-456f-b32b-829a06cc1939" providerId="ADAL" clId="{42430043-A023-4EB1-9F73-CDEECBDCDBFD}" dt="2026-04-27T13:59:40.071" v="589"/>
        <pc:sldMkLst>
          <pc:docMk/>
          <pc:sldMk cId="3097996154" sldId="276"/>
        </pc:sldMkLst>
        <pc:spChg chg="mod">
          <ac:chgData name="Dr Stuart Jesson" userId="7a6cdab2-0b91-456f-b32b-829a06cc1939" providerId="ADAL" clId="{42430043-A023-4EB1-9F73-CDEECBDCDBFD}" dt="2026-04-27T13:59:40.071" v="589"/>
          <ac:spMkLst>
            <pc:docMk/>
            <pc:sldMk cId="3097996154" sldId="276"/>
            <ac:spMk id="2" creationId="{AD5E21DB-6A4B-7CDE-6CFE-2ECC675BFC15}"/>
          </ac:spMkLst>
        </pc:spChg>
        <pc:spChg chg="mod">
          <ac:chgData name="Dr Stuart Jesson" userId="7a6cdab2-0b91-456f-b32b-829a06cc1939" providerId="ADAL" clId="{42430043-A023-4EB1-9F73-CDEECBDCDBFD}" dt="2026-04-27T13:50:06.785" v="522" actId="113"/>
          <ac:spMkLst>
            <pc:docMk/>
            <pc:sldMk cId="3097996154" sldId="276"/>
            <ac:spMk id="3" creationId="{A1A57E57-4E1E-4692-9A27-FF5EAB07E20B}"/>
          </ac:spMkLst>
        </pc:spChg>
      </pc:sldChg>
      <pc:sldChg chg="modSp add mod">
        <pc:chgData name="Dr Stuart Jesson" userId="7a6cdab2-0b91-456f-b32b-829a06cc1939" providerId="ADAL" clId="{42430043-A023-4EB1-9F73-CDEECBDCDBFD}" dt="2026-04-29T09:38:45.822" v="664" actId="113"/>
        <pc:sldMkLst>
          <pc:docMk/>
          <pc:sldMk cId="2980660552" sldId="277"/>
        </pc:sldMkLst>
        <pc:spChg chg="mod">
          <ac:chgData name="Dr Stuart Jesson" userId="7a6cdab2-0b91-456f-b32b-829a06cc1939" providerId="ADAL" clId="{42430043-A023-4EB1-9F73-CDEECBDCDBFD}" dt="2026-04-27T13:59:42.658" v="590"/>
          <ac:spMkLst>
            <pc:docMk/>
            <pc:sldMk cId="2980660552" sldId="277"/>
            <ac:spMk id="2" creationId="{89A54A9A-C027-36FD-26F1-8525B2DA0718}"/>
          </ac:spMkLst>
        </pc:spChg>
        <pc:spChg chg="mod">
          <ac:chgData name="Dr Stuart Jesson" userId="7a6cdab2-0b91-456f-b32b-829a06cc1939" providerId="ADAL" clId="{42430043-A023-4EB1-9F73-CDEECBDCDBFD}" dt="2026-04-29T09:38:45.822" v="664" actId="113"/>
          <ac:spMkLst>
            <pc:docMk/>
            <pc:sldMk cId="2980660552" sldId="277"/>
            <ac:spMk id="3" creationId="{57956678-F2E0-FA2C-703F-041419EC78A9}"/>
          </ac:spMkLst>
        </pc:spChg>
      </pc:sldChg>
      <pc:sldChg chg="modSp new mod">
        <pc:chgData name="Dr Stuart Jesson" userId="7a6cdab2-0b91-456f-b32b-829a06cc1939" providerId="ADAL" clId="{42430043-A023-4EB1-9F73-CDEECBDCDBFD}" dt="2026-04-27T14:08:57.790" v="646" actId="20577"/>
        <pc:sldMkLst>
          <pc:docMk/>
          <pc:sldMk cId="48029050" sldId="278"/>
        </pc:sldMkLst>
        <pc:spChg chg="mod">
          <ac:chgData name="Dr Stuart Jesson" userId="7a6cdab2-0b91-456f-b32b-829a06cc1939" providerId="ADAL" clId="{42430043-A023-4EB1-9F73-CDEECBDCDBFD}" dt="2026-04-27T14:08:57.790" v="646" actId="20577"/>
          <ac:spMkLst>
            <pc:docMk/>
            <pc:sldMk cId="48029050" sldId="278"/>
            <ac:spMk id="2" creationId="{263ADD19-14DE-F045-A92C-797176A3DE59}"/>
          </ac:spMkLst>
        </pc:spChg>
        <pc:spChg chg="mod">
          <ac:chgData name="Dr Stuart Jesson" userId="7a6cdab2-0b91-456f-b32b-829a06cc1939" providerId="ADAL" clId="{42430043-A023-4EB1-9F73-CDEECBDCDBFD}" dt="2026-04-27T14:08:53.907" v="628"/>
          <ac:spMkLst>
            <pc:docMk/>
            <pc:sldMk cId="48029050" sldId="278"/>
            <ac:spMk id="3" creationId="{CD247E5A-6EE2-B0C1-89CC-0A4AED2803F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644A9-CCC3-F255-C226-D7E7766EDC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0FF65B-9FEC-F750-DD5D-9C4E43EF8D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5B67C7-1E51-CE66-E271-849648A7A43D}"/>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AA8A79DB-EB2F-A754-8C12-E93EC688D2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7851EB-512E-55CE-02C6-3C9D9E9F3005}"/>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1790309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6607F-DDC0-4151-6637-EE92A1B633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FADEB9-71F5-A6CE-3401-7E7D735A52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E0F6C8-1F5C-FF51-BBAD-B32608E26D5C}"/>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3005D5DA-88D7-E416-ECDD-8C075CDA7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921417-B7FF-FE22-B7F1-ECF2DF1093A6}"/>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365612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B1691D-EC5E-C965-3163-26D35AF740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F20740-97E3-6646-31C8-44A35BC2D0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3606BC-7BB7-E372-AC50-40B39A4B3F94}"/>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1E5B84D8-8339-262A-E232-EC87EEBA74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C7207A-0E90-1E8A-6112-F5888924DFA3}"/>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106690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DA22B-6275-F88E-F434-FA2404B2510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7CCF5C-E490-DA9F-6B0C-ED27D49B12C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B31AD3-5A20-7742-8271-04D70069DD10}"/>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B5D5066C-CCD9-E8DC-DC5A-C96B15898C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C90BE1-54D0-7C58-0578-F7CE94E4EAEB}"/>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598101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AC7B5-C3A6-D1BF-9BCA-BC0F611440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A409B8-BB09-C2C4-2E60-AA695CF132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534D49-6D67-2055-8E00-B9F0FD3BEBA4}"/>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5578D565-C631-B1D7-13E5-85CB81E2E1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CF8515-F007-AA50-6AD2-E5EE372D7048}"/>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339305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41477-6D78-4ABE-6F0C-3E31D976AF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55423C-D9DA-1BA5-5281-5DC396971A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45E492-6A11-0832-4B36-B792B6E4A7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3378D8-D73E-1F3A-10C2-6B8EBAB7500B}"/>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6" name="Footer Placeholder 5">
            <a:extLst>
              <a:ext uri="{FF2B5EF4-FFF2-40B4-BE49-F238E27FC236}">
                <a16:creationId xmlns:a16="http://schemas.microsoft.com/office/drawing/2014/main" id="{A741CEBD-E90A-3A47-B214-185892FCF6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9E47B0-4CDF-151F-093C-53ABC9465551}"/>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61054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C83EE-5FD4-C1A3-B4EC-B3014F2269D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C69E7E-7725-8D0D-3A52-F7F35D3836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FF8A28-B43B-05B5-3700-CDA3A0D7097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FD2880-B4F2-0253-F22F-AC79C017F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16DB71-272A-4DCA-F167-8930F90BAE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9361986-508C-B952-25A0-61AB4F719F35}"/>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8" name="Footer Placeholder 7">
            <a:extLst>
              <a:ext uri="{FF2B5EF4-FFF2-40B4-BE49-F238E27FC236}">
                <a16:creationId xmlns:a16="http://schemas.microsoft.com/office/drawing/2014/main" id="{9BE94655-F946-30E6-9B62-9E1B913217B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27EC2D8-79E5-D8A0-61F1-3D2E6384130B}"/>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13257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56614-AAD7-E6AB-6D95-ACBA17F2A55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45FE7F-46D9-DE71-A6A9-F1BE34DDE657}"/>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4" name="Footer Placeholder 3">
            <a:extLst>
              <a:ext uri="{FF2B5EF4-FFF2-40B4-BE49-F238E27FC236}">
                <a16:creationId xmlns:a16="http://schemas.microsoft.com/office/drawing/2014/main" id="{C349FB48-0900-5A99-CD83-B6DEF460BCA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DC82E48-3A76-BB25-DFFD-53F481502463}"/>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174455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EE2619-5CAE-5D5F-C283-18BA330A7EBE}"/>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3" name="Footer Placeholder 2">
            <a:extLst>
              <a:ext uri="{FF2B5EF4-FFF2-40B4-BE49-F238E27FC236}">
                <a16:creationId xmlns:a16="http://schemas.microsoft.com/office/drawing/2014/main" id="{F761B1B9-20D7-C648-B545-5586B152578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D570364-1108-47FD-CFC9-29294F69800E}"/>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2310918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FA311-A906-F401-8C18-9F5F3F2B4A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EF1CAAD-B80F-A296-A07F-C2DDC884B3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2D0555-5998-E241-3CB2-29E4249BDD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ED3608-5F91-373B-6364-EC86694C373F}"/>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6" name="Footer Placeholder 5">
            <a:extLst>
              <a:ext uri="{FF2B5EF4-FFF2-40B4-BE49-F238E27FC236}">
                <a16:creationId xmlns:a16="http://schemas.microsoft.com/office/drawing/2014/main" id="{3B1FAC65-F9D9-1146-338F-069666C490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41DEB2-D418-84CA-B653-79FAD1A621D6}"/>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3640077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4BD6-C613-7148-734D-9EFE79D5FC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720EC58-115F-1066-85BC-F3E7AC3506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3516E3-AA00-DF87-2B50-4CE2025BE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A67216-FE16-109E-81BF-22AEF43423C2}"/>
              </a:ext>
            </a:extLst>
          </p:cNvPr>
          <p:cNvSpPr>
            <a:spLocks noGrp="1"/>
          </p:cNvSpPr>
          <p:nvPr>
            <p:ph type="dt" sz="half" idx="10"/>
          </p:nvPr>
        </p:nvSpPr>
        <p:spPr/>
        <p:txBody>
          <a:bodyPr/>
          <a:lstStyle/>
          <a:p>
            <a:fld id="{8361F341-F350-4683-8600-EC32ABDB5E79}" type="datetimeFigureOut">
              <a:rPr lang="en-GB" smtClean="0"/>
              <a:t>29/04/2026</a:t>
            </a:fld>
            <a:endParaRPr lang="en-GB"/>
          </a:p>
        </p:txBody>
      </p:sp>
      <p:sp>
        <p:nvSpPr>
          <p:cNvPr id="6" name="Footer Placeholder 5">
            <a:extLst>
              <a:ext uri="{FF2B5EF4-FFF2-40B4-BE49-F238E27FC236}">
                <a16:creationId xmlns:a16="http://schemas.microsoft.com/office/drawing/2014/main" id="{F3C6BD48-F9A4-4967-F677-D236036AC9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A26624-2378-85C4-CFB8-5E49451B35A9}"/>
              </a:ext>
            </a:extLst>
          </p:cNvPr>
          <p:cNvSpPr>
            <a:spLocks noGrp="1"/>
          </p:cNvSpPr>
          <p:nvPr>
            <p:ph type="sldNum" sz="quarter" idx="12"/>
          </p:nvPr>
        </p:nvSpPr>
        <p:spPr/>
        <p:txBody>
          <a:bodyPr/>
          <a:lstStyle/>
          <a:p>
            <a:fld id="{93F6AC79-9602-4B1D-869C-1374E2CAEC7C}" type="slidenum">
              <a:rPr lang="en-GB" smtClean="0"/>
              <a:t>‹#›</a:t>
            </a:fld>
            <a:endParaRPr lang="en-GB"/>
          </a:p>
        </p:txBody>
      </p:sp>
    </p:spTree>
    <p:extLst>
      <p:ext uri="{BB962C8B-B14F-4D97-AF65-F5344CB8AC3E}">
        <p14:creationId xmlns:p14="http://schemas.microsoft.com/office/powerpoint/2010/main" val="3326573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0C9FA2-97A7-4C32-21BE-DB7FC180FB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B6A70D0-79E9-C2CD-68B1-FB8947C70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2F4734-5CE1-9CDB-A33C-C742B6708E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61F341-F350-4683-8600-EC32ABDB5E79}" type="datetimeFigureOut">
              <a:rPr lang="en-GB" smtClean="0"/>
              <a:t>29/04/2026</a:t>
            </a:fld>
            <a:endParaRPr lang="en-GB"/>
          </a:p>
        </p:txBody>
      </p:sp>
      <p:sp>
        <p:nvSpPr>
          <p:cNvPr id="5" name="Footer Placeholder 4">
            <a:extLst>
              <a:ext uri="{FF2B5EF4-FFF2-40B4-BE49-F238E27FC236}">
                <a16:creationId xmlns:a16="http://schemas.microsoft.com/office/drawing/2014/main" id="{3F4C8DC2-E0A6-C006-2EAF-5E554794C5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D45FCBD-2E20-F2C1-54D5-A07E11EEDF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F6AC79-9602-4B1D-869C-1374E2CAEC7C}" type="slidenum">
              <a:rPr lang="en-GB" smtClean="0"/>
              <a:t>‹#›</a:t>
            </a:fld>
            <a:endParaRPr lang="en-GB"/>
          </a:p>
        </p:txBody>
      </p:sp>
    </p:spTree>
    <p:extLst>
      <p:ext uri="{BB962C8B-B14F-4D97-AF65-F5344CB8AC3E}">
        <p14:creationId xmlns:p14="http://schemas.microsoft.com/office/powerpoint/2010/main" val="2579070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EEC34-F17F-08D4-506D-5B09FF9ABECA}"/>
              </a:ext>
            </a:extLst>
          </p:cNvPr>
          <p:cNvSpPr>
            <a:spLocks noGrp="1"/>
          </p:cNvSpPr>
          <p:nvPr>
            <p:ph type="ctrTitle"/>
          </p:nvPr>
        </p:nvSpPr>
        <p:spPr/>
        <p:txBody>
          <a:bodyPr/>
          <a:lstStyle/>
          <a:p>
            <a:r>
              <a:rPr lang="en-GB" dirty="0"/>
              <a:t>Philosophy Through the Year: Friedrich Nietzsche</a:t>
            </a:r>
          </a:p>
        </p:txBody>
      </p:sp>
      <p:sp>
        <p:nvSpPr>
          <p:cNvPr id="3" name="Subtitle 2">
            <a:extLst>
              <a:ext uri="{FF2B5EF4-FFF2-40B4-BE49-F238E27FC236}">
                <a16:creationId xmlns:a16="http://schemas.microsoft.com/office/drawing/2014/main" id="{D56107AD-AFC6-F3E8-89FB-341FF61C76A7}"/>
              </a:ext>
            </a:extLst>
          </p:cNvPr>
          <p:cNvSpPr>
            <a:spLocks noGrp="1"/>
          </p:cNvSpPr>
          <p:nvPr>
            <p:ph type="subTitle" idx="1"/>
          </p:nvPr>
        </p:nvSpPr>
        <p:spPr/>
        <p:txBody>
          <a:bodyPr/>
          <a:lstStyle/>
          <a:p>
            <a:r>
              <a:rPr lang="en-GB" dirty="0"/>
              <a:t>Week 1: Nietzsche’s ‘strange and crazy project’</a:t>
            </a:r>
          </a:p>
          <a:p>
            <a:endParaRPr lang="en-GB" dirty="0"/>
          </a:p>
        </p:txBody>
      </p:sp>
    </p:spTree>
    <p:extLst>
      <p:ext uri="{BB962C8B-B14F-4D97-AF65-F5344CB8AC3E}">
        <p14:creationId xmlns:p14="http://schemas.microsoft.com/office/powerpoint/2010/main" val="163615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chemeClr val="accent1">
                    <a:lumMod val="50000"/>
                  </a:schemeClr>
                </a:solidFill>
              </a:rPr>
              <a:t>Nietzsche and naturalism</a:t>
            </a:r>
          </a:p>
        </p:txBody>
      </p:sp>
      <p:sp>
        <p:nvSpPr>
          <p:cNvPr id="3" name="Content Placeholder 2"/>
          <p:cNvSpPr>
            <a:spLocks noGrp="1"/>
          </p:cNvSpPr>
          <p:nvPr>
            <p:ph sz="quarter" idx="1"/>
          </p:nvPr>
        </p:nvSpPr>
        <p:spPr>
          <a:xfrm>
            <a:off x="838200" y="1600200"/>
            <a:ext cx="9372600" cy="4853136"/>
          </a:xfrm>
        </p:spPr>
        <p:txBody>
          <a:bodyPr>
            <a:normAutofit/>
          </a:bodyPr>
          <a:lstStyle/>
          <a:p>
            <a:pPr marL="0" indent="0">
              <a:buNone/>
            </a:pPr>
            <a:r>
              <a:rPr lang="en-GB" dirty="0"/>
              <a:t>One of the things that this seems to involve is to refuse to see the intellect, or consciousness, as central to the meaning of existence. From a very early unpublished essay:</a:t>
            </a:r>
          </a:p>
          <a:p>
            <a:pPr marL="355600" indent="0">
              <a:buNone/>
            </a:pPr>
            <a:r>
              <a:rPr lang="en-GB" dirty="0"/>
              <a:t>‘. . . how purposeless and arbitrary the human intellect looks within nature; there were eternities during which it did not exist; and when it disappears again, nothing will have happened, nothing will have happened. For this intellect has no further mission that might extend beyond the bounds of human life. Rather, the intellect is human, and only its own possessor and progenitor regards it with such pathos, as if it housed the axis around which the entire world revolved.’</a:t>
            </a:r>
            <a:r>
              <a:rPr lang="en-GB" sz="1500" dirty="0"/>
              <a:t>(Nietzsche 1999: 141 [‘Truth and lying in a non-moral sense]’)</a:t>
            </a:r>
          </a:p>
        </p:txBody>
      </p:sp>
    </p:spTree>
    <p:extLst>
      <p:ext uri="{BB962C8B-B14F-4D97-AF65-F5344CB8AC3E}">
        <p14:creationId xmlns:p14="http://schemas.microsoft.com/office/powerpoint/2010/main" val="980570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chemeClr val="accent1">
                    <a:lumMod val="50000"/>
                  </a:schemeClr>
                </a:solidFill>
              </a:rPr>
              <a:t>Nietzsche and naturalism</a:t>
            </a:r>
          </a:p>
        </p:txBody>
      </p:sp>
      <p:sp>
        <p:nvSpPr>
          <p:cNvPr id="3" name="Content Placeholder 2"/>
          <p:cNvSpPr>
            <a:spLocks noGrp="1"/>
          </p:cNvSpPr>
          <p:nvPr>
            <p:ph sz="quarter" idx="1"/>
          </p:nvPr>
        </p:nvSpPr>
        <p:spPr>
          <a:xfrm>
            <a:off x="838200" y="1600200"/>
            <a:ext cx="9372600" cy="4853136"/>
          </a:xfrm>
        </p:spPr>
        <p:txBody>
          <a:bodyPr>
            <a:normAutofit/>
          </a:bodyPr>
          <a:lstStyle/>
          <a:p>
            <a:pPr marL="0" indent="0">
              <a:buNone/>
            </a:pPr>
            <a:r>
              <a:rPr lang="en-GB" sz="2300" dirty="0"/>
              <a:t>So one of Nietzsche’s basic aims is to give an entirely </a:t>
            </a:r>
            <a:r>
              <a:rPr lang="en-GB" sz="2300" i="1" dirty="0"/>
              <a:t>naturalistic</a:t>
            </a:r>
            <a:r>
              <a:rPr lang="en-GB" sz="2300" dirty="0"/>
              <a:t> account of human existence. However, ironically this means to resist certain seemingly </a:t>
            </a:r>
            <a:r>
              <a:rPr lang="en-GB" sz="2300" i="1" dirty="0"/>
              <a:t>natural</a:t>
            </a:r>
            <a:r>
              <a:rPr lang="en-GB" sz="2300" dirty="0"/>
              <a:t> illusions….</a:t>
            </a:r>
          </a:p>
          <a:p>
            <a:pPr marL="0" indent="0">
              <a:buNone/>
            </a:pPr>
            <a:r>
              <a:rPr lang="en-GB" sz="2300" dirty="0"/>
              <a:t>For example, he suggests that the experience of consciousness deceives us into thinking of ourselves as essentially mind:</a:t>
            </a:r>
          </a:p>
          <a:p>
            <a:pPr marL="450850" indent="0">
              <a:buNone/>
            </a:pPr>
            <a:r>
              <a:rPr lang="en-GB" sz="2300" dirty="0"/>
              <a:t>‘What do human beings really know about themselves? Are they even capable of perceiving themselves in their entirety just once, stretched out as in an illuminated glass case? Does nature not remain silent about almost everything, even about our bodies, banishing and enclosing us within a proud, illusory consciousness, far away from the twists and turns of the bowels, the rapid flow of the blood stream and the complicated </a:t>
            </a:r>
            <a:r>
              <a:rPr lang="en-GB" sz="2300" dirty="0" err="1"/>
              <a:t>tremblings</a:t>
            </a:r>
            <a:r>
              <a:rPr lang="en-GB" sz="2300" dirty="0"/>
              <a:t> of the nerve fibres?’ (Nietzsche 1999: 142 [‘Truth and lying in a non-moral sense’])</a:t>
            </a:r>
          </a:p>
        </p:txBody>
      </p:sp>
    </p:spTree>
    <p:extLst>
      <p:ext uri="{BB962C8B-B14F-4D97-AF65-F5344CB8AC3E}">
        <p14:creationId xmlns:p14="http://schemas.microsoft.com/office/powerpoint/2010/main" val="428292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lumMod val="50000"/>
                  </a:schemeClr>
                </a:solidFill>
              </a:rPr>
              <a:t>Nietzsche’s ‘crazy project’</a:t>
            </a:r>
          </a:p>
        </p:txBody>
      </p:sp>
      <p:sp>
        <p:nvSpPr>
          <p:cNvPr id="3" name="Content Placeholder 2"/>
          <p:cNvSpPr>
            <a:spLocks noGrp="1"/>
          </p:cNvSpPr>
          <p:nvPr>
            <p:ph idx="1"/>
          </p:nvPr>
        </p:nvSpPr>
        <p:spPr/>
        <p:txBody>
          <a:bodyPr>
            <a:normAutofit/>
          </a:bodyPr>
          <a:lstStyle/>
          <a:p>
            <a:pPr marL="514350" indent="-514350">
              <a:buFont typeface="+mj-lt"/>
              <a:buAutoNum type="arabicPeriod" startAt="2"/>
            </a:pPr>
            <a:r>
              <a:rPr lang="en-GB" dirty="0"/>
              <a:t>‘to re-establish the innocence of becoming’/’to redeem the world’</a:t>
            </a:r>
          </a:p>
          <a:p>
            <a:pPr marL="914400" lvl="1" indent="-514350"/>
            <a:r>
              <a:rPr lang="en-GB" dirty="0"/>
              <a:t>to find a way of affirming existence without reference to a ‘true’ or ‘real’ world behind, beyond or above the world of the senses</a:t>
            </a:r>
          </a:p>
          <a:p>
            <a:pPr marL="3175" lvl="1" indent="0">
              <a:buNone/>
            </a:pPr>
            <a:r>
              <a:rPr lang="en-GB" dirty="0"/>
              <a:t>In both cases, the point is </a:t>
            </a:r>
            <a:r>
              <a:rPr lang="en-GB" dirty="0">
                <a:solidFill>
                  <a:srgbClr val="C00000"/>
                </a:solidFill>
              </a:rPr>
              <a:t>to completely refuse any way thinking, or evaluating, or living, based on an ‘other’ world, or a ‘true world’.</a:t>
            </a:r>
          </a:p>
          <a:p>
            <a:pPr marL="3175" lvl="1" indent="0">
              <a:buNone/>
            </a:pPr>
            <a:endParaRPr lang="en-GB" dirty="0">
              <a:solidFill>
                <a:srgbClr val="C00000"/>
              </a:solidFill>
            </a:endParaRPr>
          </a:p>
          <a:p>
            <a:pPr marL="346075" lvl="1" indent="-342900"/>
            <a:r>
              <a:rPr lang="en-GB" b="1" dirty="0">
                <a:solidFill>
                  <a:srgbClr val="7030A0"/>
                </a:solidFill>
              </a:rPr>
              <a:t>Nietzsche aims to decisively reject a ‘two-worlds’ metaphysics, </a:t>
            </a:r>
            <a:r>
              <a:rPr lang="en-GB" b="1" i="1" dirty="0">
                <a:solidFill>
                  <a:srgbClr val="7030A0"/>
                </a:solidFill>
              </a:rPr>
              <a:t>and to spell out what it means to do so</a:t>
            </a:r>
            <a:r>
              <a:rPr lang="en-GB" b="1" dirty="0">
                <a:solidFill>
                  <a:srgbClr val="7030A0"/>
                </a:solidFill>
              </a:rPr>
              <a:t>.</a:t>
            </a:r>
          </a:p>
        </p:txBody>
      </p:sp>
    </p:spTree>
    <p:extLst>
      <p:ext uri="{BB962C8B-B14F-4D97-AF65-F5344CB8AC3E}">
        <p14:creationId xmlns:p14="http://schemas.microsoft.com/office/powerpoint/2010/main" val="19009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ADD19-14DE-F045-A92C-797176A3DE59}"/>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CD247E5A-6EE2-B0C1-89CC-0A4AED2803F0}"/>
              </a:ext>
            </a:extLst>
          </p:cNvPr>
          <p:cNvSpPr>
            <a:spLocks noGrp="1"/>
          </p:cNvSpPr>
          <p:nvPr>
            <p:ph idx="1"/>
          </p:nvPr>
        </p:nvSpPr>
        <p:spPr/>
        <p:txBody>
          <a:bodyPr/>
          <a:lstStyle/>
          <a:p>
            <a:pPr marL="185738" indent="-185738">
              <a:buNone/>
            </a:pPr>
            <a:r>
              <a:rPr lang="en-GB" dirty="0"/>
              <a:t>NIETZSCHE, F. 2006). </a:t>
            </a:r>
            <a:r>
              <a:rPr lang="en-GB" i="1" dirty="0"/>
              <a:t>The</a:t>
            </a:r>
            <a:r>
              <a:rPr lang="en-GB" dirty="0"/>
              <a:t> </a:t>
            </a:r>
            <a:r>
              <a:rPr lang="en-GB" i="1" dirty="0"/>
              <a:t>Nietzsche Reader</a:t>
            </a:r>
            <a:r>
              <a:rPr lang="en-GB" dirty="0"/>
              <a:t>, ed ANSELL PEARSON, K., &amp; LARGE, D. Chichester, Wiley-Blackwell.</a:t>
            </a:r>
          </a:p>
          <a:p>
            <a:pPr marL="185738" indent="-185738">
              <a:buNone/>
            </a:pPr>
            <a:r>
              <a:rPr lang="en-GB" dirty="0"/>
              <a:t>NIETZSCHE, F. (1999). </a:t>
            </a:r>
            <a:r>
              <a:rPr lang="en-GB" i="1" dirty="0"/>
              <a:t>"The Birth of Tragedy" and Other Writings</a:t>
            </a:r>
            <a:r>
              <a:rPr lang="en-GB" dirty="0"/>
              <a:t>, ed. </a:t>
            </a:r>
            <a:r>
              <a:rPr lang="en-GB" dirty="0" err="1"/>
              <a:t>Geuss</a:t>
            </a:r>
            <a:r>
              <a:rPr lang="en-GB" dirty="0"/>
              <a:t> and Spiers, trans. Spiers. Cambridge, Cambridge University Press. </a:t>
            </a:r>
          </a:p>
          <a:p>
            <a:pPr marL="0" indent="0">
              <a:buNone/>
            </a:pPr>
            <a:endParaRPr lang="en-GB" dirty="0"/>
          </a:p>
        </p:txBody>
      </p:sp>
    </p:spTree>
    <p:extLst>
      <p:ext uri="{BB962C8B-B14F-4D97-AF65-F5344CB8AC3E}">
        <p14:creationId xmlns:p14="http://schemas.microsoft.com/office/powerpoint/2010/main" val="4802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67FF2-96E0-D927-9208-2D8F4DBBE218}"/>
              </a:ext>
            </a:extLst>
          </p:cNvPr>
          <p:cNvSpPr>
            <a:spLocks noGrp="1"/>
          </p:cNvSpPr>
          <p:nvPr>
            <p:ph type="title"/>
          </p:nvPr>
        </p:nvSpPr>
        <p:spPr/>
        <p:txBody>
          <a:bodyPr/>
          <a:lstStyle/>
          <a:p>
            <a:r>
              <a:rPr lang="en-GB" dirty="0">
                <a:solidFill>
                  <a:schemeClr val="accent1">
                    <a:lumMod val="50000"/>
                  </a:schemeClr>
                </a:solidFill>
              </a:rPr>
              <a:t>Nietzsche’s ‘crazy project’</a:t>
            </a:r>
            <a:endParaRPr lang="en-GB" dirty="0"/>
          </a:p>
        </p:txBody>
      </p:sp>
      <p:sp>
        <p:nvSpPr>
          <p:cNvPr id="3" name="Content Placeholder 2">
            <a:extLst>
              <a:ext uri="{FF2B5EF4-FFF2-40B4-BE49-F238E27FC236}">
                <a16:creationId xmlns:a16="http://schemas.microsoft.com/office/drawing/2014/main" id="{F69BD899-1F7D-7A4B-83EE-BDCC4CA68CF7}"/>
              </a:ext>
            </a:extLst>
          </p:cNvPr>
          <p:cNvSpPr>
            <a:spLocks noGrp="1"/>
          </p:cNvSpPr>
          <p:nvPr>
            <p:ph idx="1"/>
          </p:nvPr>
        </p:nvSpPr>
        <p:spPr/>
        <p:txBody>
          <a:bodyPr>
            <a:normAutofit fontScale="92500" lnSpcReduction="20000"/>
          </a:bodyPr>
          <a:lstStyle/>
          <a:p>
            <a:pPr marL="0" indent="0">
              <a:buNone/>
            </a:pPr>
            <a:r>
              <a:rPr lang="en-GB" dirty="0"/>
              <a:t>‘Whether I contemplate men with benevolence or with an evil eye, I always find them concerned with a single task, all of them and every one of them in particular: to do what is good for the preservation of the human race. Not from any feeling of love for the race, but merely because nothing in them is older, stronger, more inexorable and unconquerable than this instinct – because this instinct constitutes the essence of our species, our herd. It is easy enough to divide our </a:t>
            </a:r>
            <a:r>
              <a:rPr lang="en-GB" dirty="0" err="1"/>
              <a:t>neighbors</a:t>
            </a:r>
            <a:r>
              <a:rPr lang="en-GB" dirty="0"/>
              <a:t> quickly, with the usual myopia, from a mere five paces away, into </a:t>
            </a:r>
            <a:r>
              <a:rPr lang="en-GB" b="1" dirty="0">
                <a:solidFill>
                  <a:srgbClr val="C00000"/>
                </a:solidFill>
              </a:rPr>
              <a:t>useful and harmful, good and evil men</a:t>
            </a:r>
            <a:r>
              <a:rPr lang="en-GB" dirty="0"/>
              <a:t>; but in any large-scale accounting, when we reflect on the whole a little longer, we become suspicious of this neat division and finally abandon it. Even the most harmful man may really be the most useful when it comes to the preservation of the species; for he nurtures either in himself or in others, through his effects, </a:t>
            </a:r>
            <a:r>
              <a:rPr lang="en-GB" b="1" dirty="0">
                <a:solidFill>
                  <a:srgbClr val="002060"/>
                </a:solidFill>
              </a:rPr>
              <a:t>instincts without which humanity would long have become feeble or rotten</a:t>
            </a:r>
            <a:r>
              <a:rPr lang="en-GB" dirty="0"/>
              <a:t>.’</a:t>
            </a:r>
          </a:p>
          <a:p>
            <a:pPr marL="0" indent="0">
              <a:buNone/>
            </a:pPr>
            <a:endParaRPr lang="en-GB" dirty="0"/>
          </a:p>
        </p:txBody>
      </p:sp>
    </p:spTree>
    <p:extLst>
      <p:ext uri="{BB962C8B-B14F-4D97-AF65-F5344CB8AC3E}">
        <p14:creationId xmlns:p14="http://schemas.microsoft.com/office/powerpoint/2010/main" val="4233276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68D1B-A84D-3331-656D-EDF6E16515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6BBEF-7D4A-30E9-E7CB-3946D4E03EE8}"/>
              </a:ext>
            </a:extLst>
          </p:cNvPr>
          <p:cNvSpPr>
            <a:spLocks noGrp="1"/>
          </p:cNvSpPr>
          <p:nvPr>
            <p:ph type="title"/>
          </p:nvPr>
        </p:nvSpPr>
        <p:spPr/>
        <p:txBody>
          <a:bodyPr/>
          <a:lstStyle/>
          <a:p>
            <a:r>
              <a:rPr lang="en-GB" dirty="0">
                <a:solidFill>
                  <a:schemeClr val="accent1">
                    <a:lumMod val="50000"/>
                  </a:schemeClr>
                </a:solidFill>
              </a:rPr>
              <a:t>Nietzsche’s ‘crazy project’</a:t>
            </a:r>
            <a:endParaRPr lang="en-GB" dirty="0"/>
          </a:p>
        </p:txBody>
      </p:sp>
      <p:sp>
        <p:nvSpPr>
          <p:cNvPr id="3" name="Content Placeholder 2">
            <a:extLst>
              <a:ext uri="{FF2B5EF4-FFF2-40B4-BE49-F238E27FC236}">
                <a16:creationId xmlns:a16="http://schemas.microsoft.com/office/drawing/2014/main" id="{267A5B43-471A-F4C8-F330-FD7113C48E97}"/>
              </a:ext>
            </a:extLst>
          </p:cNvPr>
          <p:cNvSpPr>
            <a:spLocks noGrp="1"/>
          </p:cNvSpPr>
          <p:nvPr>
            <p:ph idx="1"/>
          </p:nvPr>
        </p:nvSpPr>
        <p:spPr/>
        <p:txBody>
          <a:bodyPr>
            <a:normAutofit fontScale="85000" lnSpcReduction="20000"/>
          </a:bodyPr>
          <a:lstStyle/>
          <a:p>
            <a:pPr marL="0" indent="0">
              <a:buNone/>
            </a:pPr>
            <a:r>
              <a:rPr lang="en-GB" dirty="0"/>
              <a:t>‘Pursue your best or your worst desires, and above all perish! In both cases you are probably still in some way a promoter and benefactor of humanity and therefore entitled to your eulogists – but also to your detractors. But you will never find anyone who could wholly mock you as an individual, also in your best qualities, bringing home to you to the limits of truth your boundless, </a:t>
            </a:r>
            <a:r>
              <a:rPr lang="en-GB" dirty="0" err="1"/>
              <a:t>flylike</a:t>
            </a:r>
            <a:r>
              <a:rPr lang="en-GB" dirty="0"/>
              <a:t>, froglike wretchedness! </a:t>
            </a:r>
            <a:r>
              <a:rPr lang="en-GB" b="1" dirty="0">
                <a:solidFill>
                  <a:srgbClr val="7030A0"/>
                </a:solidFill>
              </a:rPr>
              <a:t>To laugh at oneself as one would have to laugh in order to laugh out of the whole truth – to do that even the best so far lacked sufficient sense for the truth, and the most gifted had too little genius for that. </a:t>
            </a:r>
            <a:r>
              <a:rPr lang="en-GB" dirty="0"/>
              <a:t>Even laughter may yet have a future. I mean, when the proposition “the species is everything, one is always none” has become part of humanity, and </a:t>
            </a:r>
            <a:r>
              <a:rPr lang="en-GB" b="1" dirty="0">
                <a:solidFill>
                  <a:schemeClr val="accent3"/>
                </a:solidFill>
              </a:rPr>
              <a:t>this ultimate liberation and irresponsibility </a:t>
            </a:r>
            <a:r>
              <a:rPr lang="en-GB" dirty="0"/>
              <a:t>has become accessible to all at all times. Perhaps laughter will then have formed an alliance with wisdom, perhaps only “gay science” will then be left. For the present, things are still quite different. For the present, the comedy of existence has not yet “become conscious” of itself. For the present, </a:t>
            </a:r>
            <a:r>
              <a:rPr lang="en-GB" b="1" dirty="0">
                <a:solidFill>
                  <a:srgbClr val="C00000"/>
                </a:solidFill>
              </a:rPr>
              <a:t>we still live in the age of tragedy, the age of moralities and religions</a:t>
            </a:r>
            <a:r>
              <a:rPr lang="en-GB" dirty="0"/>
              <a:t>.’</a:t>
            </a:r>
          </a:p>
          <a:p>
            <a:pPr marL="0" indent="0">
              <a:buNone/>
            </a:pPr>
            <a:endParaRPr lang="en-GB" dirty="0"/>
          </a:p>
        </p:txBody>
      </p:sp>
    </p:spTree>
    <p:extLst>
      <p:ext uri="{BB962C8B-B14F-4D97-AF65-F5344CB8AC3E}">
        <p14:creationId xmlns:p14="http://schemas.microsoft.com/office/powerpoint/2010/main" val="366263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265CE-AA9B-4946-2FBD-0E36CCF0B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D883D1-5774-C300-90AE-2E79FC0A1934}"/>
              </a:ext>
            </a:extLst>
          </p:cNvPr>
          <p:cNvSpPr>
            <a:spLocks noGrp="1"/>
          </p:cNvSpPr>
          <p:nvPr>
            <p:ph type="title"/>
          </p:nvPr>
        </p:nvSpPr>
        <p:spPr/>
        <p:txBody>
          <a:bodyPr/>
          <a:lstStyle/>
          <a:p>
            <a:r>
              <a:rPr lang="en-GB" dirty="0">
                <a:solidFill>
                  <a:schemeClr val="accent1">
                    <a:lumMod val="50000"/>
                  </a:schemeClr>
                </a:solidFill>
              </a:rPr>
              <a:t>Nietzsche’s ‘crazy project’</a:t>
            </a:r>
            <a:endParaRPr lang="en-GB" dirty="0"/>
          </a:p>
        </p:txBody>
      </p:sp>
      <p:sp>
        <p:nvSpPr>
          <p:cNvPr id="3" name="Content Placeholder 2">
            <a:extLst>
              <a:ext uri="{FF2B5EF4-FFF2-40B4-BE49-F238E27FC236}">
                <a16:creationId xmlns:a16="http://schemas.microsoft.com/office/drawing/2014/main" id="{F78921DF-5459-CA5E-A5F1-220BE09A4D0A}"/>
              </a:ext>
            </a:extLst>
          </p:cNvPr>
          <p:cNvSpPr>
            <a:spLocks noGrp="1"/>
          </p:cNvSpPr>
          <p:nvPr>
            <p:ph idx="1"/>
          </p:nvPr>
        </p:nvSpPr>
        <p:spPr/>
        <p:txBody>
          <a:bodyPr>
            <a:normAutofit fontScale="77500" lnSpcReduction="20000"/>
          </a:bodyPr>
          <a:lstStyle/>
          <a:p>
            <a:pPr marL="0" indent="0">
              <a:buNone/>
            </a:pPr>
            <a:r>
              <a:rPr lang="en-GB" dirty="0"/>
              <a:t>‘It is obvious that these tragedians, too, promote the interests of the species, even if they should believe that they promote the interest of God or work as God’s emissaries. They, too, promote the life of the species, by promoting the faith in life. “Life is worth living,” every one of them shouts; “there is something to life, </a:t>
            </a:r>
            <a:r>
              <a:rPr lang="en-GB" b="1" dirty="0">
                <a:solidFill>
                  <a:srgbClr val="C00000"/>
                </a:solidFill>
              </a:rPr>
              <a:t>there is something behind life, beneath it; beware</a:t>
            </a:r>
            <a:r>
              <a:rPr lang="en-GB" dirty="0"/>
              <a:t>!” From time to time this instinct, which is at work equally in the highest and the basest men – </a:t>
            </a:r>
            <a:r>
              <a:rPr lang="en-GB" b="1" dirty="0">
                <a:solidFill>
                  <a:srgbClr val="FFC000"/>
                </a:solidFill>
              </a:rPr>
              <a:t>the instinct for the preservation of the species – erupts as reason and as passion of the spirit</a:t>
            </a:r>
            <a:r>
              <a:rPr lang="en-GB" dirty="0"/>
              <a:t>. Then it is surrounded by a resplendent retinue of reasons and tries with all the force at its command </a:t>
            </a:r>
            <a:r>
              <a:rPr lang="en-GB" b="1" dirty="0">
                <a:solidFill>
                  <a:schemeClr val="accent5">
                    <a:lumMod val="50000"/>
                  </a:schemeClr>
                </a:solidFill>
              </a:rPr>
              <a:t>to make us forget that at bottom it is instinct, drive, folly, lack of reasons. </a:t>
            </a:r>
            <a:r>
              <a:rPr lang="en-GB" dirty="0"/>
              <a:t>Life shall be loved, because – ! Man shall advance himself and his neighbour, because – ! What names all these </a:t>
            </a:r>
            <a:r>
              <a:rPr lang="en-GB" dirty="0" err="1"/>
              <a:t>Shalls</a:t>
            </a:r>
            <a:r>
              <a:rPr lang="en-GB" dirty="0"/>
              <a:t> and </a:t>
            </a:r>
            <a:r>
              <a:rPr lang="en-GB" dirty="0" err="1"/>
              <a:t>Becauses</a:t>
            </a:r>
            <a:r>
              <a:rPr lang="en-GB" dirty="0"/>
              <a:t> receive and may yet receive in the future! </a:t>
            </a:r>
            <a:r>
              <a:rPr lang="en-GB" b="1" dirty="0">
                <a:solidFill>
                  <a:schemeClr val="accent6">
                    <a:lumMod val="50000"/>
                  </a:schemeClr>
                </a:solidFill>
              </a:rPr>
              <a:t>In order that what happens necessarily and always, spontaneously and without any purpose</a:t>
            </a:r>
            <a:r>
              <a:rPr lang="en-GB" dirty="0"/>
              <a:t>, may henceforth appear to be done for some purpose and strike man as rational and an ultimate commandment, the ethical teacher comes on stage, as the teacher of the purpose of existence; and </a:t>
            </a:r>
            <a:r>
              <a:rPr lang="en-GB" b="1" dirty="0">
                <a:solidFill>
                  <a:srgbClr val="0070C0"/>
                </a:solidFill>
              </a:rPr>
              <a:t>to this end he invents a second, different existence and unhinges by means of his new mechanics the old, ordinary existence</a:t>
            </a:r>
            <a:r>
              <a:rPr lang="en-GB" dirty="0"/>
              <a:t>.’ </a:t>
            </a:r>
          </a:p>
        </p:txBody>
      </p:sp>
    </p:spTree>
    <p:extLst>
      <p:ext uri="{BB962C8B-B14F-4D97-AF65-F5344CB8AC3E}">
        <p14:creationId xmlns:p14="http://schemas.microsoft.com/office/powerpoint/2010/main" val="269077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F1169-B0DE-7143-70C3-E78E486933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5E21DB-6A4B-7CDE-6CFE-2ECC675BFC15}"/>
              </a:ext>
            </a:extLst>
          </p:cNvPr>
          <p:cNvSpPr>
            <a:spLocks noGrp="1"/>
          </p:cNvSpPr>
          <p:nvPr>
            <p:ph type="title"/>
          </p:nvPr>
        </p:nvSpPr>
        <p:spPr/>
        <p:txBody>
          <a:bodyPr/>
          <a:lstStyle/>
          <a:p>
            <a:r>
              <a:rPr lang="en-GB" dirty="0">
                <a:solidFill>
                  <a:schemeClr val="accent1">
                    <a:lumMod val="50000"/>
                  </a:schemeClr>
                </a:solidFill>
              </a:rPr>
              <a:t>Nietzsche’s ‘crazy project’</a:t>
            </a:r>
            <a:endParaRPr lang="en-GB" dirty="0"/>
          </a:p>
        </p:txBody>
      </p:sp>
      <p:sp>
        <p:nvSpPr>
          <p:cNvPr id="3" name="Content Placeholder 2">
            <a:extLst>
              <a:ext uri="{FF2B5EF4-FFF2-40B4-BE49-F238E27FC236}">
                <a16:creationId xmlns:a16="http://schemas.microsoft.com/office/drawing/2014/main" id="{A1A57E57-4E1E-4692-9A27-FF5EAB07E20B}"/>
              </a:ext>
            </a:extLst>
          </p:cNvPr>
          <p:cNvSpPr>
            <a:spLocks noGrp="1"/>
          </p:cNvSpPr>
          <p:nvPr>
            <p:ph idx="1"/>
          </p:nvPr>
        </p:nvSpPr>
        <p:spPr>
          <a:xfrm>
            <a:off x="838200" y="1577975"/>
            <a:ext cx="10515600" cy="4351338"/>
          </a:xfrm>
        </p:spPr>
        <p:txBody>
          <a:bodyPr>
            <a:noAutofit/>
          </a:bodyPr>
          <a:lstStyle/>
          <a:p>
            <a:pPr marL="0" indent="0">
              <a:buNone/>
            </a:pPr>
            <a:r>
              <a:rPr lang="en-GB" sz="2020" dirty="0"/>
              <a:t>‘His inventions and valuations may be utterly foolish and overenthusiastic; he may badly misjudge the course of nature and deny its conditions – and all ethical systems hitherto have been </a:t>
            </a:r>
            <a:r>
              <a:rPr lang="en-GB" sz="2020" b="1" dirty="0">
                <a:solidFill>
                  <a:schemeClr val="accent6">
                    <a:lumMod val="50000"/>
                  </a:schemeClr>
                </a:solidFill>
              </a:rPr>
              <a:t>so foolish and anti-natural that humanity would have perished of every one of them if it had gained power over humanity </a:t>
            </a:r>
            <a:r>
              <a:rPr lang="en-GB" sz="2020" dirty="0"/>
              <a:t>– and yet, whenever “the hero” appeared on the stage, something new was attained: </a:t>
            </a:r>
            <a:r>
              <a:rPr lang="en-GB" sz="2020" b="1" dirty="0">
                <a:solidFill>
                  <a:schemeClr val="accent5">
                    <a:lumMod val="50000"/>
                  </a:schemeClr>
                </a:solidFill>
              </a:rPr>
              <a:t>the gruesome counterpart of laughter, that profound emotional shock felt by many individuals at the thought: “Yes, I am worthy of living!” </a:t>
            </a:r>
            <a:r>
              <a:rPr lang="en-GB" sz="2020" dirty="0"/>
              <a:t>Life and I and you and all of us became interesting to ourselves once again for a little while. There is no denying that in the long run every one of these great teachers of a purpose was vanquished by laughter, reason, and nature: the short tragedy always gave way again and returned into the eternal comedy of existence; and “the waves of uncountable laughter” – to cite Aeschylus – must in the end overwhelm even the greatest of these tragedians. In spite of all this laughter which makes the required corrections, human nature has nevertheless been changed by the ever new appearance of these teachers of the purpose of existence: </a:t>
            </a:r>
            <a:r>
              <a:rPr lang="en-GB" sz="2020" b="1" dirty="0">
                <a:solidFill>
                  <a:srgbClr val="C00000"/>
                </a:solidFill>
              </a:rPr>
              <a:t>It now has one additional need</a:t>
            </a:r>
            <a:r>
              <a:rPr lang="en-GB" sz="2020" dirty="0"/>
              <a:t> – the need for the ever new appearance of such teachers and teachings of a “purpose.” Gradually, man has become a fantastic animal that has to fulfil one more condition of existence than any other animal: </a:t>
            </a:r>
            <a:r>
              <a:rPr lang="en-GB" sz="2020" b="1" dirty="0">
                <a:solidFill>
                  <a:srgbClr val="0070C0"/>
                </a:solidFill>
              </a:rPr>
              <a:t>man </a:t>
            </a:r>
            <a:r>
              <a:rPr lang="en-GB" sz="2020" b="1" i="1" dirty="0">
                <a:solidFill>
                  <a:srgbClr val="0070C0"/>
                </a:solidFill>
              </a:rPr>
              <a:t>has</a:t>
            </a:r>
            <a:r>
              <a:rPr lang="en-GB" sz="2020" b="1" dirty="0">
                <a:solidFill>
                  <a:srgbClr val="0070C0"/>
                </a:solidFill>
              </a:rPr>
              <a:t> to believe, to know, from time to time </a:t>
            </a:r>
            <a:r>
              <a:rPr lang="en-GB" sz="2020" b="1" i="1" dirty="0">
                <a:solidFill>
                  <a:srgbClr val="0070C0"/>
                </a:solidFill>
              </a:rPr>
              <a:t>why</a:t>
            </a:r>
            <a:r>
              <a:rPr lang="en-GB" sz="2020" b="1" dirty="0">
                <a:solidFill>
                  <a:srgbClr val="0070C0"/>
                </a:solidFill>
              </a:rPr>
              <a:t> he exists; his race cannot flourish without a periodic trust in life – without faith in </a:t>
            </a:r>
            <a:r>
              <a:rPr lang="en-GB" sz="2020" b="1" i="1" dirty="0">
                <a:solidFill>
                  <a:srgbClr val="0070C0"/>
                </a:solidFill>
              </a:rPr>
              <a:t>reason in life</a:t>
            </a:r>
            <a:r>
              <a:rPr lang="en-GB" sz="2020" dirty="0"/>
              <a:t>.’ </a:t>
            </a:r>
          </a:p>
        </p:txBody>
      </p:sp>
    </p:spTree>
    <p:extLst>
      <p:ext uri="{BB962C8B-B14F-4D97-AF65-F5344CB8AC3E}">
        <p14:creationId xmlns:p14="http://schemas.microsoft.com/office/powerpoint/2010/main" val="3097996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C60E6-D58A-984F-6DC7-76A3BFFF72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54A9A-C027-36FD-26F1-8525B2DA0718}"/>
              </a:ext>
            </a:extLst>
          </p:cNvPr>
          <p:cNvSpPr>
            <a:spLocks noGrp="1"/>
          </p:cNvSpPr>
          <p:nvPr>
            <p:ph type="title"/>
          </p:nvPr>
        </p:nvSpPr>
        <p:spPr/>
        <p:txBody>
          <a:bodyPr/>
          <a:lstStyle/>
          <a:p>
            <a:r>
              <a:rPr lang="en-GB" dirty="0">
                <a:solidFill>
                  <a:schemeClr val="accent1">
                    <a:lumMod val="50000"/>
                  </a:schemeClr>
                </a:solidFill>
              </a:rPr>
              <a:t>Nietzsche’s ‘crazy project’</a:t>
            </a:r>
            <a:endParaRPr lang="en-GB" dirty="0"/>
          </a:p>
        </p:txBody>
      </p:sp>
      <p:sp>
        <p:nvSpPr>
          <p:cNvPr id="3" name="Content Placeholder 2">
            <a:extLst>
              <a:ext uri="{FF2B5EF4-FFF2-40B4-BE49-F238E27FC236}">
                <a16:creationId xmlns:a16="http://schemas.microsoft.com/office/drawing/2014/main" id="{57956678-F2E0-FA2C-703F-041419EC78A9}"/>
              </a:ext>
            </a:extLst>
          </p:cNvPr>
          <p:cNvSpPr>
            <a:spLocks noGrp="1"/>
          </p:cNvSpPr>
          <p:nvPr>
            <p:ph idx="1"/>
          </p:nvPr>
        </p:nvSpPr>
        <p:spPr>
          <a:xfrm>
            <a:off x="838200" y="1577975"/>
            <a:ext cx="10515600" cy="4351338"/>
          </a:xfrm>
        </p:spPr>
        <p:txBody>
          <a:bodyPr>
            <a:noAutofit/>
          </a:bodyPr>
          <a:lstStyle/>
          <a:p>
            <a:pPr marL="0" indent="0">
              <a:lnSpc>
                <a:spcPct val="115000"/>
              </a:lnSpc>
              <a:spcAft>
                <a:spcPts val="800"/>
              </a:spcAft>
              <a:buNone/>
            </a:pPr>
            <a:r>
              <a:rPr lang="en-GB" sz="2400" kern="100" dirty="0">
                <a:latin typeface="Aptos" panose="020B0004020202020204" pitchFamily="34" charset="0"/>
                <a:ea typeface="Aptos" panose="020B0004020202020204" pitchFamily="34" charset="0"/>
                <a:cs typeface="Times New Roman" panose="02020603050405020304" pitchFamily="18" charset="0"/>
              </a:rPr>
              <a:t>‘ </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And again and again the human race will decree from time to time: “There is something at which it is </a:t>
            </a:r>
            <a:r>
              <a:rPr lang="en-GB" sz="2400" b="1" kern="100" dirty="0">
                <a:solidFill>
                  <a:schemeClr val="accent5">
                    <a:lumMod val="50000"/>
                  </a:schemeClr>
                </a:solidFill>
                <a:effectLst/>
                <a:latin typeface="Aptos" panose="020B0004020202020204" pitchFamily="34" charset="0"/>
                <a:ea typeface="Aptos" panose="020B0004020202020204" pitchFamily="34" charset="0"/>
                <a:cs typeface="Times New Roman" panose="02020603050405020304" pitchFamily="18" charset="0"/>
              </a:rPr>
              <a:t>absolutely forbidden henceforth to laugh</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The most cautious friend of man will add: “Not only laughter and gay wisdom but the tragic, too, with all its sublime unreason, belongs among the means and necessities of the preservation of the species.” – Consequently. Consequently. Consequently. O, do you understand me, my brothers? Do you understand this new law of ebb and flood? </a:t>
            </a:r>
            <a:r>
              <a:rPr lang="en-GB"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There is a time for us, too</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(GS, NR p.209)</a:t>
            </a:r>
          </a:p>
        </p:txBody>
      </p:sp>
    </p:spTree>
    <p:extLst>
      <p:ext uri="{BB962C8B-B14F-4D97-AF65-F5344CB8AC3E}">
        <p14:creationId xmlns:p14="http://schemas.microsoft.com/office/powerpoint/2010/main" val="2980660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lumMod val="50000"/>
                  </a:schemeClr>
                </a:solidFill>
              </a:rPr>
              <a:t>Nietzsche’s ‘crazy project’</a:t>
            </a:r>
          </a:p>
        </p:txBody>
      </p:sp>
      <p:sp>
        <p:nvSpPr>
          <p:cNvPr id="3" name="Content Placeholder 2"/>
          <p:cNvSpPr>
            <a:spLocks noGrp="1"/>
          </p:cNvSpPr>
          <p:nvPr>
            <p:ph idx="1"/>
          </p:nvPr>
        </p:nvSpPr>
        <p:spPr/>
        <p:txBody>
          <a:bodyPr>
            <a:normAutofit/>
          </a:bodyPr>
          <a:lstStyle/>
          <a:p>
            <a:pPr marL="0" indent="0">
              <a:buNone/>
            </a:pPr>
            <a:r>
              <a:rPr lang="en-GB" dirty="0"/>
              <a:t>‘For </a:t>
            </a:r>
            <a:r>
              <a:rPr lang="en-GB" b="1" dirty="0">
                <a:solidFill>
                  <a:srgbClr val="C00000"/>
                </a:solidFill>
              </a:rPr>
              <a:t>to return man to nature</a:t>
            </a:r>
            <a:r>
              <a:rPr lang="en-GB" dirty="0"/>
              <a:t>; to master the many conceited and gushing interpretations and secondary meanings that have heretofore been scribbled and painted over that eternal original text </a:t>
            </a:r>
            <a:r>
              <a:rPr lang="en-GB" i="1" dirty="0"/>
              <a:t>homo natura</a:t>
            </a:r>
            <a:r>
              <a:rPr lang="en-GB" dirty="0"/>
              <a:t>; to ensure that henceforth man faces man in the same way that currently, grown tough within the discipline of science, he faces the other nature, with </a:t>
            </a:r>
            <a:r>
              <a:rPr lang="en-GB" dirty="0" err="1"/>
              <a:t>unfrightened</a:t>
            </a:r>
            <a:r>
              <a:rPr lang="en-GB" dirty="0"/>
              <a:t> Oedipus-eyes and plugged Odysseus-ears, deaf to the seductive melodies of the old metaphysical </a:t>
            </a:r>
            <a:r>
              <a:rPr lang="en-GB" dirty="0" err="1"/>
              <a:t>birdcatchers</a:t>
            </a:r>
            <a:r>
              <a:rPr lang="en-GB" dirty="0"/>
              <a:t> who have too long been piping at him, ‘You are more! You are greater! You are of a different origin!’ – that may be a strange and crazy project, but it is a project – who could deny that!’ (</a:t>
            </a:r>
            <a:r>
              <a:rPr lang="en-GB" i="1" dirty="0"/>
              <a:t>BGE</a:t>
            </a:r>
            <a:r>
              <a:rPr lang="en-GB" dirty="0"/>
              <a:t> 230/NR p. 250)</a:t>
            </a:r>
          </a:p>
        </p:txBody>
      </p:sp>
    </p:spTree>
    <p:extLst>
      <p:ext uri="{BB962C8B-B14F-4D97-AF65-F5344CB8AC3E}">
        <p14:creationId xmlns:p14="http://schemas.microsoft.com/office/powerpoint/2010/main" val="313883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lumMod val="50000"/>
                  </a:schemeClr>
                </a:solidFill>
              </a:rPr>
              <a:t>Nietzsche’s ‘crazy project’</a:t>
            </a:r>
          </a:p>
        </p:txBody>
      </p:sp>
      <p:sp>
        <p:nvSpPr>
          <p:cNvPr id="3" name="Content Placeholder 2"/>
          <p:cNvSpPr>
            <a:spLocks noGrp="1"/>
          </p:cNvSpPr>
          <p:nvPr>
            <p:ph idx="1"/>
          </p:nvPr>
        </p:nvSpPr>
        <p:spPr/>
        <p:txBody>
          <a:bodyPr>
            <a:normAutofit fontScale="92500" lnSpcReduction="10000"/>
          </a:bodyPr>
          <a:lstStyle/>
          <a:p>
            <a:pPr marL="0" indent="0">
              <a:buNone/>
            </a:pPr>
            <a:r>
              <a:rPr lang="en-GB"/>
              <a:t>‘</a:t>
            </a:r>
            <a:r>
              <a:rPr lang="en-GB" i="1" dirty="0"/>
              <a:t>We</a:t>
            </a:r>
            <a:r>
              <a:rPr lang="en-GB" dirty="0"/>
              <a:t> invented the concept ‘purpose’: in reality, ‘purpose’ is absent . . . One is necessary, one is a piece of fate, one belongs to the whole, one is in the whole – </a:t>
            </a:r>
            <a:r>
              <a:rPr lang="en-GB" b="1" dirty="0">
                <a:solidFill>
                  <a:schemeClr val="accent5">
                    <a:lumMod val="50000"/>
                  </a:schemeClr>
                </a:solidFill>
              </a:rPr>
              <a:t>there is nothing which could judge, measure, compare, condemn our Being</a:t>
            </a:r>
            <a:r>
              <a:rPr lang="en-GB" dirty="0"/>
              <a:t>, for that would mean judging, measuring, comparing,  condemning the whole . . . But </a:t>
            </a:r>
            <a:r>
              <a:rPr lang="en-GB" i="1" dirty="0"/>
              <a:t>there is nothing apart from the whole</a:t>
            </a:r>
            <a:r>
              <a:rPr lang="en-GB" dirty="0"/>
              <a:t>! That no one is made responsible any more, that a kind of Being cannot be traced back to a </a:t>
            </a:r>
            <a:r>
              <a:rPr lang="en-GB" i="1" dirty="0"/>
              <a:t>causa prima</a:t>
            </a:r>
            <a:r>
              <a:rPr lang="en-GB" dirty="0"/>
              <a:t>, that the world is no unity, either as sensorium or as ‘mind’, </a:t>
            </a:r>
            <a:r>
              <a:rPr lang="en-GB" b="1" i="1" dirty="0">
                <a:solidFill>
                  <a:schemeClr val="accent6">
                    <a:lumMod val="50000"/>
                  </a:schemeClr>
                </a:solidFill>
              </a:rPr>
              <a:t>this alone is the great liberation </a:t>
            </a:r>
            <a:r>
              <a:rPr lang="en-GB" b="1" dirty="0">
                <a:solidFill>
                  <a:schemeClr val="accent6">
                    <a:lumMod val="50000"/>
                  </a:schemeClr>
                </a:solidFill>
              </a:rPr>
              <a:t>– this alone re-establishes the innocence of becoming </a:t>
            </a:r>
            <a:r>
              <a:rPr lang="en-GB" dirty="0"/>
              <a:t>. . . The concept ‘God’ has been the greatest </a:t>
            </a:r>
            <a:r>
              <a:rPr lang="en-GB" i="1" dirty="0"/>
              <a:t>objection</a:t>
            </a:r>
            <a:r>
              <a:rPr lang="en-GB" dirty="0"/>
              <a:t> to existence so far . . . We deny God, we deny responsibility in God: </a:t>
            </a:r>
            <a:r>
              <a:rPr lang="en-GB" b="1" i="1" dirty="0">
                <a:solidFill>
                  <a:srgbClr val="FF0000"/>
                </a:solidFill>
              </a:rPr>
              <a:t>this alone is how we redeem the world</a:t>
            </a:r>
            <a:r>
              <a:rPr lang="en-GB" dirty="0"/>
              <a:t>. –’ (TI ‘The Four Great Errors: 8/NR p. 473)</a:t>
            </a:r>
          </a:p>
        </p:txBody>
      </p:sp>
    </p:spTree>
    <p:extLst>
      <p:ext uri="{BB962C8B-B14F-4D97-AF65-F5344CB8AC3E}">
        <p14:creationId xmlns:p14="http://schemas.microsoft.com/office/powerpoint/2010/main" val="68623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accent1">
                    <a:lumMod val="50000"/>
                  </a:schemeClr>
                </a:solidFill>
              </a:rPr>
              <a:t>Nietzsche’s ‘crazy project’</a:t>
            </a:r>
          </a:p>
        </p:txBody>
      </p:sp>
      <p:sp>
        <p:nvSpPr>
          <p:cNvPr id="3" name="Content Placeholder 2"/>
          <p:cNvSpPr>
            <a:spLocks noGrp="1"/>
          </p:cNvSpPr>
          <p:nvPr>
            <p:ph idx="1"/>
          </p:nvPr>
        </p:nvSpPr>
        <p:spPr/>
        <p:txBody>
          <a:bodyPr>
            <a:normAutofit/>
          </a:bodyPr>
          <a:lstStyle/>
          <a:p>
            <a:pPr marL="514350" indent="-514350">
              <a:buAutoNum type="arabicPeriod"/>
            </a:pPr>
            <a:r>
              <a:rPr lang="en-GB" dirty="0"/>
              <a:t>‘to return man to nature’ (or in some translations ‘to translate man back into nature’)</a:t>
            </a:r>
          </a:p>
          <a:p>
            <a:pPr marL="914400" lvl="1" indent="-514350"/>
            <a:r>
              <a:rPr lang="en-GB" dirty="0"/>
              <a:t>to give a completely naturalistic account of human beings;</a:t>
            </a:r>
          </a:p>
        </p:txBody>
      </p:sp>
    </p:spTree>
    <p:extLst>
      <p:ext uri="{BB962C8B-B14F-4D97-AF65-F5344CB8AC3E}">
        <p14:creationId xmlns:p14="http://schemas.microsoft.com/office/powerpoint/2010/main" val="406588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5177A376361E4097C7A579BA2D6EB3" ma:contentTypeVersion="15" ma:contentTypeDescription="Create a new document." ma:contentTypeScope="" ma:versionID="9f930703bb118c88126740165fae9337">
  <xsd:schema xmlns:xsd="http://www.w3.org/2001/XMLSchema" xmlns:xs="http://www.w3.org/2001/XMLSchema" xmlns:p="http://schemas.microsoft.com/office/2006/metadata/properties" xmlns:ns2="91f26f25-1717-4b86-a1b4-8d7140b77ed9" xmlns:ns3="c8e8acce-9069-4d32-802f-c81c2b98ca36" targetNamespace="http://schemas.microsoft.com/office/2006/metadata/properties" ma:root="true" ma:fieldsID="3d128f301fb7b3d2f473a5b1c88eb1bb" ns2:_="" ns3:_="">
    <xsd:import namespace="91f26f25-1717-4b86-a1b4-8d7140b77ed9"/>
    <xsd:import namespace="c8e8acce-9069-4d32-802f-c81c2b98ca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6f25-1717-4b86-a1b4-8d7140b77e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7e797dd-a372-4630-b35c-17781ee6705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e8acce-9069-4d32-802f-c81c2b98ca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0283d9e-c408-46fb-a1b8-65ee7e6218c4}" ma:internalName="TaxCatchAll" ma:showField="CatchAllData" ma:web="c8e8acce-9069-4d32-802f-c81c2b98c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f26f25-1717-4b86-a1b4-8d7140b77ed9">
      <Terms xmlns="http://schemas.microsoft.com/office/infopath/2007/PartnerControls"/>
    </lcf76f155ced4ddcb4097134ff3c332f>
    <TaxCatchAll xmlns="c8e8acce-9069-4d32-802f-c81c2b98ca36" xsi:nil="true"/>
  </documentManagement>
</p:properties>
</file>

<file path=customXml/itemProps1.xml><?xml version="1.0" encoding="utf-8"?>
<ds:datastoreItem xmlns:ds="http://schemas.openxmlformats.org/officeDocument/2006/customXml" ds:itemID="{E94F1127-C6F0-4AD1-8EC4-DCAC5C0540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f26f25-1717-4b86-a1b4-8d7140b77ed9"/>
    <ds:schemaRef ds:uri="c8e8acce-9069-4d32-802f-c81c2b98ca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6331FB-D349-4AC0-BD67-64CB4B9C4BFC}">
  <ds:schemaRefs>
    <ds:schemaRef ds:uri="http://schemas.microsoft.com/sharepoint/v3/contenttype/forms"/>
  </ds:schemaRefs>
</ds:datastoreItem>
</file>

<file path=customXml/itemProps3.xml><?xml version="1.0" encoding="utf-8"?>
<ds:datastoreItem xmlns:ds="http://schemas.openxmlformats.org/officeDocument/2006/customXml" ds:itemID="{63B00717-4FC5-4293-956D-3D6B3DCAB111}">
  <ds:schemaRefs>
    <ds:schemaRef ds:uri="http://schemas.microsoft.com/office/2006/metadata/properties"/>
    <ds:schemaRef ds:uri="http://schemas.microsoft.com/office/infopath/2007/PartnerControls"/>
    <ds:schemaRef ds:uri="91f26f25-1717-4b86-a1b4-8d7140b77ed9"/>
    <ds:schemaRef ds:uri="c8e8acce-9069-4d32-802f-c81c2b98ca36"/>
  </ds:schemaRefs>
</ds:datastoreItem>
</file>

<file path=docProps/app.xml><?xml version="1.0" encoding="utf-8"?>
<Properties xmlns="http://schemas.openxmlformats.org/officeDocument/2006/extended-properties" xmlns:vt="http://schemas.openxmlformats.org/officeDocument/2006/docPropsVTypes">
  <TotalTime>19</TotalTime>
  <Words>1987</Words>
  <Application>Microsoft Office PowerPoint</Application>
  <PresentationFormat>Widescreen</PresentationFormat>
  <Paragraphs>35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Aptos</vt:lpstr>
      <vt:lpstr>Aptos Display</vt:lpstr>
      <vt:lpstr>Arial</vt:lpstr>
      <vt:lpstr>Office Theme</vt:lpstr>
      <vt:lpstr>Philosophy Through the Year: Friedrich Nietzsche</vt:lpstr>
      <vt:lpstr>Nietzsche’s ‘crazy project’</vt:lpstr>
      <vt:lpstr>Nietzsche’s ‘crazy project’</vt:lpstr>
      <vt:lpstr>Nietzsche’s ‘crazy project’</vt:lpstr>
      <vt:lpstr>Nietzsche’s ‘crazy project’</vt:lpstr>
      <vt:lpstr>Nietzsche’s ‘crazy project’</vt:lpstr>
      <vt:lpstr>Nietzsche’s ‘crazy project’</vt:lpstr>
      <vt:lpstr>Nietzsche’s ‘crazy project’</vt:lpstr>
      <vt:lpstr>Nietzsche’s ‘crazy project’</vt:lpstr>
      <vt:lpstr>Nietzsche and naturalism</vt:lpstr>
      <vt:lpstr>Nietzsche and naturalism</vt:lpstr>
      <vt:lpstr>Nietzsche’s ‘crazy project’</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Stuart Jesson</dc:creator>
  <cp:lastModifiedBy>Dr Stuart Jesson</cp:lastModifiedBy>
  <cp:revision>2</cp:revision>
  <dcterms:created xsi:type="dcterms:W3CDTF">2026-04-22T10:20:27Z</dcterms:created>
  <dcterms:modified xsi:type="dcterms:W3CDTF">2026-04-29T09:41:23Z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0x010100745177A376361E4097C7A579BA2D6EB3</vt:lpwstr>
  </property>
  <property fmtid="{D5CDD505-2E9C-101B-9397-08002B2CF9AE}" pid="3" name="MediaServiceImageTags">
    <vt:lpwstr/>
  </property>
</Properties>
</file>