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702" r:id="rId5"/>
    <p:sldId id="298" r:id="rId6"/>
    <p:sldId id="703" r:id="rId7"/>
    <p:sldId id="695" r:id="rId8"/>
    <p:sldId id="696" r:id="rId9"/>
    <p:sldId id="683" r:id="rId10"/>
    <p:sldId id="694" r:id="rId11"/>
    <p:sldId id="258" r:id="rId12"/>
    <p:sldId id="259" r:id="rId13"/>
    <p:sldId id="322" r:id="rId14"/>
    <p:sldId id="700" r:id="rId15"/>
    <p:sldId id="688" r:id="rId16"/>
    <p:sldId id="290" r:id="rId17"/>
    <p:sldId id="693" r:id="rId18"/>
    <p:sldId id="689" r:id="rId19"/>
    <p:sldId id="701" r:id="rId20"/>
    <p:sldId id="704" r:id="rId21"/>
  </p:sldIdLst>
  <p:sldSz cx="12192000" cy="6858000"/>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D44D68-A9A0-4D43-9152-89C5CFC2F81C}" v="1" dt="2026-05-06T15:18:49.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224" autoAdjust="0"/>
  </p:normalViewPr>
  <p:slideViewPr>
    <p:cSldViewPr snapToGrid="0">
      <p:cViewPr varScale="1">
        <p:scale>
          <a:sx n="82" d="100"/>
          <a:sy n="82" d="100"/>
        </p:scale>
        <p:origin x="1710" y="84"/>
      </p:cViewPr>
      <p:guideLst/>
    </p:cSldViewPr>
  </p:slideViewPr>
  <p:outlineViewPr>
    <p:cViewPr>
      <p:scale>
        <a:sx n="33" d="100"/>
        <a:sy n="33" d="100"/>
      </p:scale>
      <p:origin x="0" y="-28"/>
    </p:cViewPr>
  </p:outlineViewPr>
  <p:notesTextViewPr>
    <p:cViewPr>
      <p:scale>
        <a:sx n="1" d="1"/>
        <a:sy n="1" d="1"/>
      </p:scale>
      <p:origin x="0" y="0"/>
    </p:cViewPr>
  </p:notesTextViewPr>
  <p:sorterViewPr>
    <p:cViewPr>
      <p:scale>
        <a:sx n="100" d="100"/>
        <a:sy n="100" d="100"/>
      </p:scale>
      <p:origin x="0" y="-1504"/>
    </p:cViewPr>
  </p:sorterViewPr>
  <p:notesViewPr>
    <p:cSldViewPr snapToGrid="0">
      <p:cViewPr varScale="1">
        <p:scale>
          <a:sx n="44" d="100"/>
          <a:sy n="44" d="100"/>
        </p:scale>
        <p:origin x="284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A6B07FF8-BEA0-424F-BB86-AEAAE23E7556}" type="datetimeFigureOut">
              <a:rPr lang="en-GB" smtClean="0"/>
              <a:t>08/05/2026</a:t>
            </a:fld>
            <a:endParaRPr lang="en-GB"/>
          </a:p>
        </p:txBody>
      </p:sp>
      <p:sp>
        <p:nvSpPr>
          <p:cNvPr id="4" name="Slide Image Placeholder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en-GB"/>
          </a:p>
        </p:txBody>
      </p:sp>
      <p:sp>
        <p:nvSpPr>
          <p:cNvPr id="5" name="Notes Placehold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A60E0A18-D962-4DFD-ACEA-B20CC30F2CD2}" type="slidenum">
              <a:rPr lang="en-GB" smtClean="0"/>
              <a:t>‹#›</a:t>
            </a:fld>
            <a:endParaRPr lang="en-GB"/>
          </a:p>
        </p:txBody>
      </p:sp>
    </p:spTree>
    <p:extLst>
      <p:ext uri="{BB962C8B-B14F-4D97-AF65-F5344CB8AC3E}">
        <p14:creationId xmlns:p14="http://schemas.microsoft.com/office/powerpoint/2010/main" val="4189657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dirty="0"/>
          </a:p>
        </p:txBody>
      </p:sp>
      <p:sp>
        <p:nvSpPr>
          <p:cNvPr id="4" name="Slide Number Placeholder 3"/>
          <p:cNvSpPr>
            <a:spLocks noGrp="1"/>
          </p:cNvSpPr>
          <p:nvPr>
            <p:ph type="sldNum" sz="quarter" idx="5"/>
          </p:nvPr>
        </p:nvSpPr>
        <p:spPr/>
        <p:txBody>
          <a:bodyPr/>
          <a:lstStyle/>
          <a:p>
            <a:fld id="{A60E0A18-D962-4DFD-ACEA-B20CC30F2CD2}" type="slidenum">
              <a:rPr lang="en-GB" smtClean="0"/>
              <a:t>1</a:t>
            </a:fld>
            <a:endParaRPr lang="en-GB"/>
          </a:p>
        </p:txBody>
      </p:sp>
    </p:spTree>
    <p:extLst>
      <p:ext uri="{BB962C8B-B14F-4D97-AF65-F5344CB8AC3E}">
        <p14:creationId xmlns:p14="http://schemas.microsoft.com/office/powerpoint/2010/main" val="2314997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894A08-924E-4BF2-B6D0-21612FB240C7}" type="slidenum">
              <a:rPr lang="en-GB" smtClean="0"/>
              <a:pPr/>
              <a:t>10</a:t>
            </a:fld>
            <a:endParaRPr lang="en-GB"/>
          </a:p>
        </p:txBody>
      </p:sp>
    </p:spTree>
    <p:extLst>
      <p:ext uri="{BB962C8B-B14F-4D97-AF65-F5344CB8AC3E}">
        <p14:creationId xmlns:p14="http://schemas.microsoft.com/office/powerpoint/2010/main" val="182728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E0A18-D962-4DFD-ACEA-B20CC30F2CD2}" type="slidenum">
              <a:rPr lang="en-GB" smtClean="0"/>
              <a:t>11</a:t>
            </a:fld>
            <a:endParaRPr lang="en-GB"/>
          </a:p>
        </p:txBody>
      </p:sp>
    </p:spTree>
    <p:extLst>
      <p:ext uri="{BB962C8B-B14F-4D97-AF65-F5344CB8AC3E}">
        <p14:creationId xmlns:p14="http://schemas.microsoft.com/office/powerpoint/2010/main" val="213453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E0A18-D962-4DFD-ACEA-B20CC30F2CD2}" type="slidenum">
              <a:rPr lang="en-GB" smtClean="0"/>
              <a:t>12</a:t>
            </a:fld>
            <a:endParaRPr lang="en-GB"/>
          </a:p>
        </p:txBody>
      </p:sp>
    </p:spTree>
    <p:extLst>
      <p:ext uri="{BB962C8B-B14F-4D97-AF65-F5344CB8AC3E}">
        <p14:creationId xmlns:p14="http://schemas.microsoft.com/office/powerpoint/2010/main" val="250469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pPr marL="241196" indent="-241196">
              <a:buFont typeface="+mj-lt"/>
              <a:buAutoNum type="arabicPeriod"/>
            </a:pPr>
            <a:endParaRPr lang="en-GB" dirty="0"/>
          </a:p>
        </p:txBody>
      </p:sp>
      <p:sp>
        <p:nvSpPr>
          <p:cNvPr id="4" name="Slide Number Placeholder 3"/>
          <p:cNvSpPr>
            <a:spLocks noGrp="1"/>
          </p:cNvSpPr>
          <p:nvPr>
            <p:ph type="sldNum" sz="quarter" idx="10"/>
          </p:nvPr>
        </p:nvSpPr>
        <p:spPr/>
        <p:txBody>
          <a:bodyPr/>
          <a:lstStyle/>
          <a:p>
            <a:fld id="{B85F99DA-FC50-4032-B655-54333C0EC023}" type="slidenum">
              <a:rPr lang="en-GB" smtClean="0"/>
              <a:t>13</a:t>
            </a:fld>
            <a:endParaRPr lang="en-GB"/>
          </a:p>
        </p:txBody>
      </p:sp>
    </p:spTree>
    <p:extLst>
      <p:ext uri="{BB962C8B-B14F-4D97-AF65-F5344CB8AC3E}">
        <p14:creationId xmlns:p14="http://schemas.microsoft.com/office/powerpoint/2010/main" val="265057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15000"/>
              </a:lnSpc>
              <a:buNone/>
            </a:pPr>
            <a:r>
              <a:rPr lang="en-GB" sz="1800" dirty="0">
                <a:effectLst/>
                <a:latin typeface="Calibri" panose="020F0502020204030204" pitchFamily="34" charset="0"/>
                <a:ea typeface="Times New Roman" panose="02020603050405020304" pitchFamily="18" charset="0"/>
              </a:rPr>
              <a:t>This course will weave in </a:t>
            </a:r>
            <a:r>
              <a:rPr lang="en-GB" sz="1800" b="1" dirty="0">
                <a:effectLst/>
                <a:latin typeface="Calibri" panose="020F0502020204030204" pitchFamily="34" charset="0"/>
                <a:ea typeface="Times New Roman" panose="02020603050405020304" pitchFamily="18" charset="0"/>
              </a:rPr>
              <a:t>TWO MAIN THREADS</a:t>
            </a:r>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lnSpc>
                <a:spcPct val="115000"/>
              </a:lnSpc>
              <a:buSzPts val="10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 concrete skills thread, with inputs on listening skills, Ignatian discernment, a model of acc., and practical sessions to try these things out with peers and team and hear their observations.  </a:t>
            </a:r>
            <a:endParaRPr lang="en-GB" sz="1800" dirty="0">
              <a:effectLst/>
              <a:latin typeface="Times New Roman" panose="02020603050405020304" pitchFamily="18" charset="0"/>
              <a:ea typeface="Times New Roman" panose="02020603050405020304" pitchFamily="18" charset="0"/>
            </a:endParaRPr>
          </a:p>
          <a:p>
            <a:pPr marL="342900" lvl="0" indent="-342900" fontAlgn="base">
              <a:lnSpc>
                <a:spcPct val="115000"/>
              </a:lnSpc>
              <a:buSzPts val="10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And a personal/spiritual growth thread: the CORE STORY – focusing on who you are, who God is for you, your sense of how God acts, and what that might be saying about who you are being called to be as an accompanier.  </a:t>
            </a:r>
            <a:endParaRPr lang="en-GB" sz="1800" dirty="0">
              <a:effectLst/>
              <a:latin typeface="Times New Roman" panose="02020603050405020304" pitchFamily="18" charset="0"/>
              <a:ea typeface="Times New Roman" panose="02020603050405020304" pitchFamily="18" charset="0"/>
            </a:endParaRPr>
          </a:p>
          <a:p>
            <a:pPr fontAlgn="base">
              <a:lnSpc>
                <a:spcPct val="115000"/>
              </a:lnSpc>
              <a:buNone/>
            </a:pPr>
            <a:r>
              <a:rPr lang="en-GB" sz="1800" dirty="0">
                <a:effectLst/>
                <a:latin typeface="Calibri" panose="020F0502020204030204" pitchFamily="34" charset="0"/>
                <a:ea typeface="Times New Roman" panose="02020603050405020304" pitchFamily="18" charset="0"/>
              </a:rPr>
              <a:t>The inputs and skills practice will happen in these large group sessions timetabled (small group work will happen then too).  </a:t>
            </a:r>
          </a:p>
          <a:p>
            <a:pPr fontAlgn="base">
              <a:lnSpc>
                <a:spcPct val="115000"/>
              </a:lnSpc>
              <a:buNone/>
            </a:pPr>
            <a:endParaRPr lang="en-GB" sz="1800" dirty="0">
              <a:effectLst/>
              <a:latin typeface="Times New Roman" panose="02020603050405020304" pitchFamily="18" charset="0"/>
              <a:ea typeface="Times New Roman" panose="02020603050405020304" pitchFamily="18" charset="0"/>
            </a:endParaRPr>
          </a:p>
          <a:p>
            <a:pPr fontAlgn="base">
              <a:lnSpc>
                <a:spcPct val="115000"/>
              </a:lnSpc>
            </a:pPr>
            <a:r>
              <a:rPr lang="en-GB" sz="1800" dirty="0">
                <a:effectLst/>
                <a:latin typeface="Calibri" panose="020F0502020204030204" pitchFamily="34" charset="0"/>
                <a:ea typeface="Times New Roman" panose="02020603050405020304" pitchFamily="18" charset="0"/>
              </a:rPr>
              <a:t>The second thread of growth will be in your own time in between our modules (Core Story and some short articles</a:t>
            </a:r>
            <a:r>
              <a:rPr lang="en-GB" sz="1800">
                <a:effectLst/>
                <a:latin typeface="Calibri" panose="020F0502020204030204" pitchFamily="34" charset="0"/>
                <a:ea typeface="Times New Roman" panose="02020603050405020304" pitchFamily="18" charset="0"/>
              </a:rPr>
              <a:t>). </a:t>
            </a:r>
          </a:p>
          <a:p>
            <a:pPr fontAlgn="base">
              <a:lnSpc>
                <a:spcPct val="115000"/>
              </a:lnSpc>
            </a:pPr>
            <a:r>
              <a:rPr lang="en-GB" sz="1800">
                <a:effectLst/>
                <a:latin typeface="Calibri" panose="020F0502020204030204" pitchFamily="34" charset="0"/>
                <a:ea typeface="Times New Roman" panose="02020603050405020304" pitchFamily="18" charset="0"/>
              </a:rPr>
              <a:t>There </a:t>
            </a:r>
            <a:r>
              <a:rPr lang="en-GB" sz="1800" dirty="0">
                <a:effectLst/>
                <a:latin typeface="Calibri" panose="020F0502020204030204" pitchFamily="34" charset="0"/>
                <a:ea typeface="Times New Roman" panose="02020603050405020304" pitchFamily="18" charset="0"/>
              </a:rPr>
              <a:t>are also the contemplative prayer times every day on the course that give space for God to be at work in us, both team and participants and can very much contribute to our personal formation and experience on the course. </a:t>
            </a:r>
          </a:p>
          <a:p>
            <a:pPr marL="285750" indent="-285750" fontAlgn="base">
              <a:lnSpc>
                <a:spcPct val="115000"/>
              </a:lnSpc>
              <a:buFont typeface="Arial" panose="020B0604020202020204" pitchFamily="34" charset="0"/>
              <a:buChar char="•"/>
            </a:pPr>
            <a:endParaRPr lang="en-GB" sz="1800" b="1"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60E0A18-D962-4DFD-ACEA-B20CC30F2CD2}" type="slidenum">
              <a:rPr lang="en-GB" smtClean="0"/>
              <a:t>14</a:t>
            </a:fld>
            <a:endParaRPr lang="en-GB"/>
          </a:p>
        </p:txBody>
      </p:sp>
    </p:spTree>
    <p:extLst>
      <p:ext uri="{BB962C8B-B14F-4D97-AF65-F5344CB8AC3E}">
        <p14:creationId xmlns:p14="http://schemas.microsoft.com/office/powerpoint/2010/main" val="666606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Module 1 will introduce you to some learning tools and to active listening skills and you will see these skills demonstrated by the team in what we call “fishbowl” examples of spiritual accompaniment.  There will be a chance for you tomorrow to informally practice these skills and then on Saturday you will have your first observed triads, where you will take turns to be speaker, listener and observer. There will be more of these to come in modules 2 and 3.</a:t>
            </a:r>
          </a:p>
          <a:p>
            <a:endParaRPr lang="en-GB" dirty="0"/>
          </a:p>
          <a:p>
            <a:r>
              <a:rPr lang="en-GB" dirty="0"/>
              <a:t> You will be assigned a tutor for the course and meet with your tutor each module and this will take place for the first time on Saturday.</a:t>
            </a:r>
          </a:p>
          <a:p>
            <a:endParaRPr lang="en-GB" dirty="0"/>
          </a:p>
          <a:p>
            <a:r>
              <a:rPr lang="en-GB" dirty="0"/>
              <a:t> We will also invite you to do some practices and reflection before module 2 so that the learning and reflecting continues in between the modules. </a:t>
            </a:r>
          </a:p>
          <a:p>
            <a:endParaRPr lang="en-GB" dirty="0"/>
          </a:p>
          <a:p>
            <a:r>
              <a:rPr lang="en-GB" dirty="0"/>
              <a:t>Keep looking at the online course guide as we will be adding to it as we go through each module of the course. </a:t>
            </a:r>
          </a:p>
        </p:txBody>
      </p:sp>
      <p:sp>
        <p:nvSpPr>
          <p:cNvPr id="4" name="Slide Number Placeholder 3"/>
          <p:cNvSpPr>
            <a:spLocks noGrp="1"/>
          </p:cNvSpPr>
          <p:nvPr>
            <p:ph type="sldNum" sz="quarter" idx="5"/>
          </p:nvPr>
        </p:nvSpPr>
        <p:spPr/>
        <p:txBody>
          <a:bodyPr/>
          <a:lstStyle/>
          <a:p>
            <a:fld id="{A60E0A18-D962-4DFD-ACEA-B20CC30F2CD2}" type="slidenum">
              <a:rPr lang="en-GB" smtClean="0"/>
              <a:t>15</a:t>
            </a:fld>
            <a:endParaRPr lang="en-GB"/>
          </a:p>
        </p:txBody>
      </p:sp>
    </p:spTree>
    <p:extLst>
      <p:ext uri="{BB962C8B-B14F-4D97-AF65-F5344CB8AC3E}">
        <p14:creationId xmlns:p14="http://schemas.microsoft.com/office/powerpoint/2010/main" val="1740079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E0A18-D962-4DFD-ACEA-B20CC30F2CD2}" type="slidenum">
              <a:rPr lang="en-GB" smtClean="0"/>
              <a:t>16</a:t>
            </a:fld>
            <a:endParaRPr lang="en-GB"/>
          </a:p>
        </p:txBody>
      </p:sp>
    </p:spTree>
    <p:extLst>
      <p:ext uri="{BB962C8B-B14F-4D97-AF65-F5344CB8AC3E}">
        <p14:creationId xmlns:p14="http://schemas.microsoft.com/office/powerpoint/2010/main" val="2425385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7A75B-42A6-57E8-E183-3E2880E71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5EC46-E723-CD56-8441-5969D2996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0B025-C471-62CD-AEE8-7EBC91AAE9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FCBDA1-3E94-CCCE-8E56-324E1383E58D}"/>
              </a:ext>
            </a:extLst>
          </p:cNvPr>
          <p:cNvSpPr>
            <a:spLocks noGrp="1"/>
          </p:cNvSpPr>
          <p:nvPr>
            <p:ph type="sldNum" sz="quarter" idx="5"/>
          </p:nvPr>
        </p:nvSpPr>
        <p:spPr/>
        <p:txBody>
          <a:bodyPr/>
          <a:lstStyle/>
          <a:p>
            <a:fld id="{A60E0A18-D962-4DFD-ACEA-B20CC30F2CD2}" type="slidenum">
              <a:rPr lang="en-GB" smtClean="0"/>
              <a:t>17</a:t>
            </a:fld>
            <a:endParaRPr lang="en-GB"/>
          </a:p>
        </p:txBody>
      </p:sp>
    </p:spTree>
    <p:extLst>
      <p:ext uri="{BB962C8B-B14F-4D97-AF65-F5344CB8AC3E}">
        <p14:creationId xmlns:p14="http://schemas.microsoft.com/office/powerpoint/2010/main" val="2760136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there an image that might help you to consider what’s going in such conversations? What might your image be?</a:t>
            </a:r>
          </a:p>
          <a:p>
            <a:endParaRPr lang="en-GB" dirty="0"/>
          </a:p>
          <a:p>
            <a:r>
              <a:rPr lang="en-GB" dirty="0"/>
              <a:t> the bottom right…this is Gaping Gill in the Yorkshire Dales…if you walk past the entrance on the way up Ingleborough, you would have no idea what lies below your feet…similarly you might suddenly find your self in a conversation that has dropped a level, and then become deeper and more expansive.</a:t>
            </a:r>
          </a:p>
          <a:p>
            <a:endParaRPr lang="en-GB" dirty="0"/>
          </a:p>
          <a:p>
            <a:r>
              <a:rPr lang="en-GB" dirty="0"/>
              <a:t>Or maybe the conversation is like untangling threads of wool, or finding direction with a compass, or sharing something fascinating or beautiful in the trees….</a:t>
            </a:r>
          </a:p>
          <a:p>
            <a:endParaRPr lang="en-GB" dirty="0"/>
          </a:p>
          <a:p>
            <a:r>
              <a:rPr lang="en-GB" dirty="0"/>
              <a:t>Ponder for moment…you might share your image later ….</a:t>
            </a:r>
          </a:p>
          <a:p>
            <a:endParaRPr lang="en-GB" dirty="0"/>
          </a:p>
          <a:p>
            <a:r>
              <a:rPr lang="en-GB" dirty="0"/>
              <a:t>So if the goal of SC is to bring people closer to God, and to do that we need to be in real conversational relationships with those people, then what does Ignatius suggest we might need to do to help these </a:t>
            </a:r>
            <a:r>
              <a:rPr lang="en-GB" dirty="0" err="1"/>
              <a:t>converesations</a:t>
            </a:r>
            <a:r>
              <a:rPr lang="en-GB" dirty="0"/>
              <a:t> to come about and develop?</a:t>
            </a:r>
          </a:p>
          <a:p>
            <a:endParaRPr lang="en-GB" dirty="0"/>
          </a:p>
          <a:p>
            <a:endParaRPr lang="en-GB" dirty="0"/>
          </a:p>
        </p:txBody>
      </p:sp>
      <p:sp>
        <p:nvSpPr>
          <p:cNvPr id="4" name="Slide Number Placeholder 3"/>
          <p:cNvSpPr>
            <a:spLocks noGrp="1"/>
          </p:cNvSpPr>
          <p:nvPr>
            <p:ph type="sldNum" sz="quarter" idx="5"/>
          </p:nvPr>
        </p:nvSpPr>
        <p:spPr/>
        <p:txBody>
          <a:bodyPr/>
          <a:lstStyle/>
          <a:p>
            <a:fld id="{FFB813F8-F827-42FC-A7B6-DA9D0F87CB7B}" type="slidenum">
              <a:rPr lang="en-GB" smtClean="0"/>
              <a:t>2</a:t>
            </a:fld>
            <a:endParaRPr lang="en-GB"/>
          </a:p>
        </p:txBody>
      </p:sp>
    </p:spTree>
    <p:extLst>
      <p:ext uri="{BB962C8B-B14F-4D97-AF65-F5344CB8AC3E}">
        <p14:creationId xmlns:p14="http://schemas.microsoft.com/office/powerpoint/2010/main" val="26592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begins with relationship and our own </a:t>
            </a:r>
            <a:r>
              <a:rPr lang="en-GB"/>
              <a:t>individual relationship with God. </a:t>
            </a:r>
            <a:endParaRPr lang="en-GB" dirty="0"/>
          </a:p>
          <a:p>
            <a:r>
              <a:rPr lang="en-GB" dirty="0"/>
              <a:t>Through the Bible, we see God seeking relationship with men and women. As Moses turned aside to behold a burning bush, God spoke to him about the mission he was giving Moses. It was a remarkable conversation, full of the presence and signs of God’s power, but it was a very honest one as well.</a:t>
            </a:r>
          </a:p>
        </p:txBody>
      </p:sp>
      <p:sp>
        <p:nvSpPr>
          <p:cNvPr id="4" name="Slide Number Placeholder 3"/>
          <p:cNvSpPr>
            <a:spLocks noGrp="1"/>
          </p:cNvSpPr>
          <p:nvPr>
            <p:ph type="sldNum" sz="quarter" idx="5"/>
          </p:nvPr>
        </p:nvSpPr>
        <p:spPr/>
        <p:txBody>
          <a:bodyPr/>
          <a:lstStyle/>
          <a:p>
            <a:fld id="{A60E0A18-D962-4DFD-ACEA-B20CC30F2CD2}" type="slidenum">
              <a:rPr lang="en-GB" smtClean="0"/>
              <a:t>3</a:t>
            </a:fld>
            <a:endParaRPr lang="en-GB"/>
          </a:p>
        </p:txBody>
      </p:sp>
    </p:spTree>
    <p:extLst>
      <p:ext uri="{BB962C8B-B14F-4D97-AF65-F5344CB8AC3E}">
        <p14:creationId xmlns:p14="http://schemas.microsoft.com/office/powerpoint/2010/main" val="419354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image of the annunciation when the angel announces to Mary the extraordinary call she had been given to give birth to Jesus and it’s also a very honest conversation. How is this going to happen?</a:t>
            </a:r>
          </a:p>
        </p:txBody>
      </p:sp>
      <p:sp>
        <p:nvSpPr>
          <p:cNvPr id="4" name="Slide Number Placeholder 3"/>
          <p:cNvSpPr>
            <a:spLocks noGrp="1"/>
          </p:cNvSpPr>
          <p:nvPr>
            <p:ph type="sldNum" sz="quarter" idx="5"/>
          </p:nvPr>
        </p:nvSpPr>
        <p:spPr/>
        <p:txBody>
          <a:bodyPr/>
          <a:lstStyle/>
          <a:p>
            <a:fld id="{A60E0A18-D962-4DFD-ACEA-B20CC30F2CD2}" type="slidenum">
              <a:rPr lang="en-GB" smtClean="0"/>
              <a:t>4</a:t>
            </a:fld>
            <a:endParaRPr lang="en-GB"/>
          </a:p>
        </p:txBody>
      </p:sp>
    </p:spTree>
    <p:extLst>
      <p:ext uri="{BB962C8B-B14F-4D97-AF65-F5344CB8AC3E}">
        <p14:creationId xmlns:p14="http://schemas.microsoft.com/office/powerpoint/2010/main" val="24808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God became human, came in the flesh in Jesus to enter into conversation with us face to face…</a:t>
            </a:r>
          </a:p>
          <a:p>
            <a:endParaRPr lang="en-GB" dirty="0"/>
          </a:p>
          <a:p>
            <a:r>
              <a:rPr lang="en-GB" dirty="0"/>
              <a:t>Throughout the gospels we see Jesus in conversation with his disciples and those he encountered every day – men and women,  lepers, beggars, the woman at the well, Nicodemus a Pharisee, Pilate and Herod in the final hours of his life. These were all spiritual conversations and often it was a question from Jesus that opened the conversation up…</a:t>
            </a:r>
          </a:p>
          <a:p>
            <a:r>
              <a:rPr lang="en-GB" dirty="0"/>
              <a:t>What are you looking for? What do you want me to do for you? Why are you weeping? The conversations often went in surprising ways and deeply impacted those who encountered Jesus. </a:t>
            </a:r>
          </a:p>
        </p:txBody>
      </p:sp>
      <p:sp>
        <p:nvSpPr>
          <p:cNvPr id="4" name="Slide Number Placeholder 3"/>
          <p:cNvSpPr>
            <a:spLocks noGrp="1"/>
          </p:cNvSpPr>
          <p:nvPr>
            <p:ph type="sldNum" sz="quarter" idx="5"/>
          </p:nvPr>
        </p:nvSpPr>
        <p:spPr/>
        <p:txBody>
          <a:bodyPr/>
          <a:lstStyle/>
          <a:p>
            <a:fld id="{A60E0A18-D962-4DFD-ACEA-B20CC30F2CD2}" type="slidenum">
              <a:rPr lang="en-GB" smtClean="0"/>
              <a:t>5</a:t>
            </a:fld>
            <a:endParaRPr lang="en-GB"/>
          </a:p>
        </p:txBody>
      </p:sp>
    </p:spTree>
    <p:extLst>
      <p:ext uri="{BB962C8B-B14F-4D97-AF65-F5344CB8AC3E}">
        <p14:creationId xmlns:p14="http://schemas.microsoft.com/office/powerpoint/2010/main" val="14536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7338" y="273050"/>
            <a:ext cx="3568700" cy="2008188"/>
          </a:xfrm>
        </p:spPr>
      </p:sp>
      <p:sp>
        <p:nvSpPr>
          <p:cNvPr id="3" name="Notes Placeholder 2"/>
          <p:cNvSpPr>
            <a:spLocks noGrp="1"/>
          </p:cNvSpPr>
          <p:nvPr>
            <p:ph type="body" idx="1"/>
          </p:nvPr>
        </p:nvSpPr>
        <p:spPr/>
        <p:txBody>
          <a:bodyPr/>
          <a:lstStyle/>
          <a:p>
            <a:r>
              <a:rPr lang="en-GB" dirty="0"/>
              <a:t>And then we come to Ignatius….</a:t>
            </a:r>
          </a:p>
          <a:p>
            <a:endParaRPr lang="en-GB" dirty="0"/>
          </a:p>
          <a:p>
            <a:r>
              <a:rPr lang="en-GB" dirty="0"/>
              <a:t>Ignatian spirituality is founded by St Ignatius of Loyola. Ignatius was a 16</a:t>
            </a:r>
            <a:r>
              <a:rPr lang="en-GB" baseline="30000" dirty="0"/>
              <a:t>th</a:t>
            </a:r>
            <a:r>
              <a:rPr lang="en-GB" dirty="0"/>
              <a:t> Century Spanish nobleman, who was leading a life that was very far from God, but whose life was brought to a pause by a cannonball in his leg when defending Pamplona against the French and he was taken back to his family home in Loyola to convalesce…</a:t>
            </a:r>
          </a:p>
          <a:p>
            <a:endParaRPr lang="en-GB" dirty="0"/>
          </a:p>
          <a:p>
            <a:r>
              <a:rPr lang="en-GB" dirty="0"/>
              <a:t>So, a cannonball moment, leading to an enforced pause, and a retreat from his usual daily life. And in that pause, he starts to listen, and to notice.</a:t>
            </a:r>
          </a:p>
          <a:p>
            <a:endParaRPr lang="en-GB" dirty="0"/>
          </a:p>
          <a:p>
            <a:r>
              <a:rPr lang="en-GB" dirty="0"/>
              <a:t>(I wonder what enforced pauses you may have had in your own life, and what insights they may have led to?)</a:t>
            </a:r>
          </a:p>
          <a:p>
            <a:endParaRPr lang="en-GB" dirty="0"/>
          </a:p>
          <a:p>
            <a:r>
              <a:rPr lang="en-GB" dirty="0"/>
              <a:t>Lying on his sick bed, Ignatius asks for reading material and he is given a life of Christ and lives of the saints; and courtly romances of brave knights and beautiful ladies.</a:t>
            </a:r>
          </a:p>
          <a:p>
            <a:endParaRPr lang="en-GB" dirty="0"/>
          </a:p>
          <a:p>
            <a:r>
              <a:rPr lang="en-GB" dirty="0"/>
              <a:t>He begins to observe what happens in his inner being as he reads these two types of material.</a:t>
            </a:r>
          </a:p>
          <a:p>
            <a:endParaRPr lang="en-GB" dirty="0"/>
          </a:p>
          <a:p>
            <a:r>
              <a:rPr lang="en-GB" dirty="0"/>
              <a:t>He enjoys them both and they elicit desires in him to be a noble knight achieving great things, or to emulate Christ and the saints in a life of holiness and service to others.</a:t>
            </a:r>
          </a:p>
          <a:p>
            <a:endParaRPr lang="en-GB" dirty="0"/>
          </a:p>
          <a:p>
            <a:r>
              <a:rPr lang="en-GB" dirty="0"/>
              <a:t>And he notices that the pleasure he feels in response to the courtly romances is fleeting, , whereas the attraction he feels to the life of Christ and the saints feels more substantial and enduring, more real.</a:t>
            </a:r>
          </a:p>
          <a:p>
            <a:endParaRPr lang="en-GB" dirty="0"/>
          </a:p>
          <a:p>
            <a:r>
              <a:rPr lang="en-GB" dirty="0"/>
              <a:t>And so the beginnings of the Ignatian understanding of discernment come into focus. And this was the beginning of his conversion and his eventual founding of a religious order, the Jesuits.</a:t>
            </a:r>
          </a:p>
        </p:txBody>
      </p:sp>
    </p:spTree>
    <p:extLst>
      <p:ext uri="{BB962C8B-B14F-4D97-AF65-F5344CB8AC3E}">
        <p14:creationId xmlns:p14="http://schemas.microsoft.com/office/powerpoint/2010/main" val="380567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Ignatius of Loyola was the master of accompanying people in all sorts of environments. </a:t>
            </a:r>
          </a:p>
          <a:p>
            <a:r>
              <a:rPr lang="en-GB" sz="1200" dirty="0"/>
              <a:t>He was always on the look out for chance conversations which might drop a level and go to a deeper place and he brought Christ to others in a very natural and humble way.</a:t>
            </a:r>
          </a:p>
          <a:p>
            <a:pPr defTabSz="964783">
              <a:defRPr/>
            </a:pPr>
            <a:endParaRPr lang="en-GB" sz="1200" dirty="0"/>
          </a:p>
          <a:p>
            <a:r>
              <a:rPr lang="en-GB" sz="1200" dirty="0"/>
              <a:t>Conversations that had the potential of exploring the spiritual were for Ignatius  his primary method to ‘help souls’, or to bring people to the love of God.</a:t>
            </a:r>
          </a:p>
          <a:p>
            <a:r>
              <a:rPr lang="en-GB" sz="1200" dirty="0"/>
              <a:t>Conversations are a key part of the Spiritual Exercises of Ignatius. It is are full of conversations or ‘colloquies’…the retreatant talks with God, with Jesus, with Mary…and then explores these in conversation with their director.</a:t>
            </a:r>
          </a:p>
          <a:p>
            <a:endParaRPr lang="en-GB" sz="1200" dirty="0"/>
          </a:p>
          <a:p>
            <a:r>
              <a:rPr lang="en-GB" sz="1200" dirty="0"/>
              <a:t>And .Spiritual Conversation was a primary apostolic tool for Ignatius, both in his own life and ministry.</a:t>
            </a:r>
          </a:p>
          <a:p>
            <a:r>
              <a:rPr lang="en-GB" sz="1200" dirty="0"/>
              <a:t>Early on in his ministry, he was studying, and going around ‘preaching’, which he didn’t actually have the authority to do. </a:t>
            </a:r>
          </a:p>
          <a:p>
            <a:r>
              <a:rPr lang="en-GB" sz="1200" dirty="0"/>
              <a:t>He wasn’t learned, nor a priest at this point so the religious authorities of his day were not impressed. </a:t>
            </a:r>
          </a:p>
          <a:p>
            <a:r>
              <a:rPr lang="en-GB" sz="1200" dirty="0"/>
              <a:t>The Dominicans questioned him on what exactly he preached. </a:t>
            </a:r>
          </a:p>
          <a:p>
            <a:endParaRPr lang="en-GB" dirty="0"/>
          </a:p>
        </p:txBody>
      </p:sp>
      <p:sp>
        <p:nvSpPr>
          <p:cNvPr id="4" name="Slide Number Placeholder 3"/>
          <p:cNvSpPr>
            <a:spLocks noGrp="1"/>
          </p:cNvSpPr>
          <p:nvPr>
            <p:ph type="sldNum" sz="quarter" idx="5"/>
          </p:nvPr>
        </p:nvSpPr>
        <p:spPr/>
        <p:txBody>
          <a:bodyPr/>
          <a:lstStyle/>
          <a:p>
            <a:fld id="{A60E0A18-D962-4DFD-ACEA-B20CC30F2CD2}" type="slidenum">
              <a:rPr lang="en-GB" smtClean="0"/>
              <a:t>7</a:t>
            </a:fld>
            <a:endParaRPr lang="en-GB"/>
          </a:p>
        </p:txBody>
      </p:sp>
    </p:spTree>
    <p:extLst>
      <p:ext uri="{BB962C8B-B14F-4D97-AF65-F5344CB8AC3E}">
        <p14:creationId xmlns:p14="http://schemas.microsoft.com/office/powerpoint/2010/main" val="357865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a:p>
            <a:endParaRPr lang="en-GB" b="1" dirty="0"/>
          </a:p>
          <a:p>
            <a:endParaRPr lang="en-GB" dirty="0"/>
          </a:p>
          <a:p>
            <a:endParaRPr lang="en-GB" dirty="0"/>
          </a:p>
        </p:txBody>
      </p:sp>
      <p:sp>
        <p:nvSpPr>
          <p:cNvPr id="4" name="Slide Number Placeholder 3"/>
          <p:cNvSpPr>
            <a:spLocks noGrp="1"/>
          </p:cNvSpPr>
          <p:nvPr>
            <p:ph type="sldNum" sz="quarter" idx="10"/>
          </p:nvPr>
        </p:nvSpPr>
        <p:spPr/>
        <p:txBody>
          <a:bodyPr/>
          <a:lstStyle/>
          <a:p>
            <a:fld id="{B85F99DA-FC50-4032-B655-54333C0EC023}" type="slidenum">
              <a:rPr lang="en-GB" smtClean="0"/>
              <a:t>8</a:t>
            </a:fld>
            <a:endParaRPr lang="en-GB"/>
          </a:p>
        </p:txBody>
      </p:sp>
    </p:spTree>
    <p:extLst>
      <p:ext uri="{BB962C8B-B14F-4D97-AF65-F5344CB8AC3E}">
        <p14:creationId xmlns:p14="http://schemas.microsoft.com/office/powerpoint/2010/main" val="203307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783">
              <a:defRPr/>
            </a:pPr>
            <a:endParaRPr lang="en-GB" dirty="0"/>
          </a:p>
          <a:p>
            <a:endParaRPr lang="en-GB" dirty="0"/>
          </a:p>
        </p:txBody>
      </p:sp>
      <p:sp>
        <p:nvSpPr>
          <p:cNvPr id="4" name="Slide Number Placeholder 3"/>
          <p:cNvSpPr>
            <a:spLocks noGrp="1"/>
          </p:cNvSpPr>
          <p:nvPr>
            <p:ph type="sldNum" sz="quarter" idx="10"/>
          </p:nvPr>
        </p:nvSpPr>
        <p:spPr/>
        <p:txBody>
          <a:bodyPr/>
          <a:lstStyle/>
          <a:p>
            <a:fld id="{B85F99DA-FC50-4032-B655-54333C0EC023}" type="slidenum">
              <a:rPr lang="en-GB" smtClean="0"/>
              <a:t>9</a:t>
            </a:fld>
            <a:endParaRPr lang="en-GB"/>
          </a:p>
        </p:txBody>
      </p:sp>
    </p:spTree>
    <p:extLst>
      <p:ext uri="{BB962C8B-B14F-4D97-AF65-F5344CB8AC3E}">
        <p14:creationId xmlns:p14="http://schemas.microsoft.com/office/powerpoint/2010/main" val="108654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62CE-8B28-4418-B0C9-FEAC056FD8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CBB589-5675-484C-B30A-A0773B01B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1AC627-93FF-4171-93FD-D66AA0AB82A7}"/>
              </a:ext>
            </a:extLst>
          </p:cNvPr>
          <p:cNvSpPr>
            <a:spLocks noGrp="1"/>
          </p:cNvSpPr>
          <p:nvPr>
            <p:ph type="dt" sz="half" idx="10"/>
          </p:nvPr>
        </p:nvSpPr>
        <p:spPr/>
        <p:txBody>
          <a:bodyPr/>
          <a:lstStyle/>
          <a:p>
            <a:fld id="{AAC96678-C6C8-4E5D-9A29-128CA72253BC}" type="datetimeFigureOut">
              <a:rPr lang="en-GB" smtClean="0"/>
              <a:t>08/05/2026</a:t>
            </a:fld>
            <a:endParaRPr lang="en-GB"/>
          </a:p>
        </p:txBody>
      </p:sp>
      <p:sp>
        <p:nvSpPr>
          <p:cNvPr id="5" name="Footer Placeholder 4">
            <a:extLst>
              <a:ext uri="{FF2B5EF4-FFF2-40B4-BE49-F238E27FC236}">
                <a16:creationId xmlns:a16="http://schemas.microsoft.com/office/drawing/2014/main" id="{A50F9634-3DC9-4F93-B441-020EAA10AE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AFEA4E-4621-4335-9E24-E595954D30BE}"/>
              </a:ext>
            </a:extLst>
          </p:cNvPr>
          <p:cNvSpPr>
            <a:spLocks noGrp="1"/>
          </p:cNvSpPr>
          <p:nvPr>
            <p:ph type="sldNum" sz="quarter" idx="12"/>
          </p:nvPr>
        </p:nvSpPr>
        <p:spPr/>
        <p:txBody>
          <a:bodyPr/>
          <a:lstStyle/>
          <a:p>
            <a:fld id="{1308188B-2296-44EF-98E5-69271007D52D}" type="slidenum">
              <a:rPr lang="en-GB" smtClean="0"/>
              <a:t>‹#›</a:t>
            </a:fld>
            <a:endParaRPr lang="en-GB"/>
          </a:p>
        </p:txBody>
      </p:sp>
    </p:spTree>
    <p:extLst>
      <p:ext uri="{BB962C8B-B14F-4D97-AF65-F5344CB8AC3E}">
        <p14:creationId xmlns:p14="http://schemas.microsoft.com/office/powerpoint/2010/main" val="253670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12AA-CC01-44BA-81E7-6B921A876E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4A4604-2FF4-46BE-8178-0C047A4625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059E37-E9BE-4A3E-8D7D-84458C779496}"/>
              </a:ext>
            </a:extLst>
          </p:cNvPr>
          <p:cNvSpPr>
            <a:spLocks noGrp="1"/>
          </p:cNvSpPr>
          <p:nvPr>
            <p:ph type="dt" sz="half" idx="10"/>
          </p:nvPr>
        </p:nvSpPr>
        <p:spPr/>
        <p:txBody>
          <a:bodyPr/>
          <a:lstStyle/>
          <a:p>
            <a:fld id="{AAC96678-C6C8-4E5D-9A29-128CA72253BC}" type="datetimeFigureOut">
              <a:rPr lang="en-GB" smtClean="0"/>
              <a:t>08/05/2026</a:t>
            </a:fld>
            <a:endParaRPr lang="en-GB"/>
          </a:p>
        </p:txBody>
      </p:sp>
      <p:sp>
        <p:nvSpPr>
          <p:cNvPr id="5" name="Footer Placeholder 4">
            <a:extLst>
              <a:ext uri="{FF2B5EF4-FFF2-40B4-BE49-F238E27FC236}">
                <a16:creationId xmlns:a16="http://schemas.microsoft.com/office/drawing/2014/main" id="{D94C1FEB-E8E6-4BCC-9E28-7E6A8EB2F9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F55EFD-7102-4957-8266-C89B9CA77DDF}"/>
              </a:ext>
            </a:extLst>
          </p:cNvPr>
          <p:cNvSpPr>
            <a:spLocks noGrp="1"/>
          </p:cNvSpPr>
          <p:nvPr>
            <p:ph type="sldNum" sz="quarter" idx="12"/>
          </p:nvPr>
        </p:nvSpPr>
        <p:spPr/>
        <p:txBody>
          <a:bodyPr/>
          <a:lstStyle/>
          <a:p>
            <a:fld id="{1308188B-2296-44EF-98E5-69271007D52D}" type="slidenum">
              <a:rPr lang="en-GB" smtClean="0"/>
              <a:t>‹#›</a:t>
            </a:fld>
            <a:endParaRPr lang="en-GB"/>
          </a:p>
        </p:txBody>
      </p:sp>
    </p:spTree>
    <p:extLst>
      <p:ext uri="{BB962C8B-B14F-4D97-AF65-F5344CB8AC3E}">
        <p14:creationId xmlns:p14="http://schemas.microsoft.com/office/powerpoint/2010/main" val="4570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636BC7-6E38-4AA0-A0A8-036E8E3B39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9DFEFD-98B4-421D-B1FA-B363E54FE9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6EB483-5BC7-4B3D-B760-6EAB33BD237C}"/>
              </a:ext>
            </a:extLst>
          </p:cNvPr>
          <p:cNvSpPr>
            <a:spLocks noGrp="1"/>
          </p:cNvSpPr>
          <p:nvPr>
            <p:ph type="dt" sz="half" idx="10"/>
          </p:nvPr>
        </p:nvSpPr>
        <p:spPr/>
        <p:txBody>
          <a:bodyPr/>
          <a:lstStyle/>
          <a:p>
            <a:fld id="{AAC96678-C6C8-4E5D-9A29-128CA72253BC}" type="datetimeFigureOut">
              <a:rPr lang="en-GB" smtClean="0"/>
              <a:t>08/05/2026</a:t>
            </a:fld>
            <a:endParaRPr lang="en-GB"/>
          </a:p>
        </p:txBody>
      </p:sp>
      <p:sp>
        <p:nvSpPr>
          <p:cNvPr id="5" name="Footer Placeholder 4">
            <a:extLst>
              <a:ext uri="{FF2B5EF4-FFF2-40B4-BE49-F238E27FC236}">
                <a16:creationId xmlns:a16="http://schemas.microsoft.com/office/drawing/2014/main" id="{39F0B0E9-1711-4FD0-9BCA-5DC3B114B5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813810-F7E8-4DD8-8833-A962A3AFE3E2}"/>
              </a:ext>
            </a:extLst>
          </p:cNvPr>
          <p:cNvSpPr>
            <a:spLocks noGrp="1"/>
          </p:cNvSpPr>
          <p:nvPr>
            <p:ph type="sldNum" sz="quarter" idx="12"/>
          </p:nvPr>
        </p:nvSpPr>
        <p:spPr/>
        <p:txBody>
          <a:bodyPr/>
          <a:lstStyle/>
          <a:p>
            <a:fld id="{1308188B-2296-44EF-98E5-69271007D52D}" type="slidenum">
              <a:rPr lang="en-GB" smtClean="0"/>
              <a:t>‹#›</a:t>
            </a:fld>
            <a:endParaRPr lang="en-GB"/>
          </a:p>
        </p:txBody>
      </p:sp>
    </p:spTree>
    <p:extLst>
      <p:ext uri="{BB962C8B-B14F-4D97-AF65-F5344CB8AC3E}">
        <p14:creationId xmlns:p14="http://schemas.microsoft.com/office/powerpoint/2010/main" val="335908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A172-BA62-4290-B31C-1FFC6EC3C9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18A252-BF75-402C-85D9-BD391C1200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935630-E0B6-4346-884F-A33AF2AA63C2}"/>
              </a:ext>
            </a:extLst>
          </p:cNvPr>
          <p:cNvSpPr>
            <a:spLocks noGrp="1"/>
          </p:cNvSpPr>
          <p:nvPr>
            <p:ph type="dt" sz="half" idx="10"/>
          </p:nvPr>
        </p:nvSpPr>
        <p:spPr/>
        <p:txBody>
          <a:bodyPr/>
          <a:lstStyle/>
          <a:p>
            <a:fld id="{AAC96678-C6C8-4E5D-9A29-128CA72253BC}" type="datetimeFigureOut">
              <a:rPr lang="en-GB" smtClean="0"/>
              <a:t>08/05/2026</a:t>
            </a:fld>
            <a:endParaRPr lang="en-GB"/>
          </a:p>
        </p:txBody>
      </p:sp>
      <p:sp>
        <p:nvSpPr>
          <p:cNvPr id="5" name="Footer Placeholder 4">
            <a:extLst>
              <a:ext uri="{FF2B5EF4-FFF2-40B4-BE49-F238E27FC236}">
                <a16:creationId xmlns:a16="http://schemas.microsoft.com/office/drawing/2014/main" id="{B3CE8052-4DC3-44E7-A6CD-1ABBBA59F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EF21CE-72D1-489A-81BC-E58089311B29}"/>
              </a:ext>
            </a:extLst>
          </p:cNvPr>
          <p:cNvSpPr>
            <a:spLocks noGrp="1"/>
          </p:cNvSpPr>
          <p:nvPr>
            <p:ph type="sldNum" sz="quarter" idx="12"/>
          </p:nvPr>
        </p:nvSpPr>
        <p:spPr/>
        <p:txBody>
          <a:bodyPr/>
          <a:lstStyle/>
          <a:p>
            <a:fld id="{1308188B-2296-44EF-98E5-69271007D52D}" type="slidenum">
              <a:rPr lang="en-GB" smtClean="0"/>
              <a:t>‹#›</a:t>
            </a:fld>
            <a:endParaRPr lang="en-GB"/>
          </a:p>
        </p:txBody>
      </p:sp>
    </p:spTree>
    <p:extLst>
      <p:ext uri="{BB962C8B-B14F-4D97-AF65-F5344CB8AC3E}">
        <p14:creationId xmlns:p14="http://schemas.microsoft.com/office/powerpoint/2010/main" val="290753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0D57-0E1D-479F-A288-CD288CD48B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C4891B-0847-4513-A742-4D70518795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220DD-9F54-4E8A-9D95-2E6F0F74EE25}"/>
              </a:ext>
            </a:extLst>
          </p:cNvPr>
          <p:cNvSpPr>
            <a:spLocks noGrp="1"/>
          </p:cNvSpPr>
          <p:nvPr>
            <p:ph type="dt" sz="half" idx="10"/>
          </p:nvPr>
        </p:nvSpPr>
        <p:spPr/>
        <p:txBody>
          <a:bodyPr/>
          <a:lstStyle/>
          <a:p>
            <a:fld id="{AAC96678-C6C8-4E5D-9A29-128CA72253BC}" type="datetimeFigureOut">
              <a:rPr lang="en-GB" smtClean="0"/>
              <a:t>08/05/2026</a:t>
            </a:fld>
            <a:endParaRPr lang="en-GB"/>
          </a:p>
        </p:txBody>
      </p:sp>
      <p:sp>
        <p:nvSpPr>
          <p:cNvPr id="5" name="Footer Placeholder 4">
            <a:extLst>
              <a:ext uri="{FF2B5EF4-FFF2-40B4-BE49-F238E27FC236}">
                <a16:creationId xmlns:a16="http://schemas.microsoft.com/office/drawing/2014/main" id="{F0432DD4-157E-43DB-AFC3-29AA97E914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AD13C2-EC48-4A29-BA43-08B4781B50D0}"/>
              </a:ext>
            </a:extLst>
          </p:cNvPr>
          <p:cNvSpPr>
            <a:spLocks noGrp="1"/>
          </p:cNvSpPr>
          <p:nvPr>
            <p:ph type="sldNum" sz="quarter" idx="12"/>
          </p:nvPr>
        </p:nvSpPr>
        <p:spPr/>
        <p:txBody>
          <a:bodyPr/>
          <a:lstStyle/>
          <a:p>
            <a:fld id="{1308188B-2296-44EF-98E5-69271007D52D}" type="slidenum">
              <a:rPr lang="en-GB" smtClean="0"/>
              <a:t>‹#›</a:t>
            </a:fld>
            <a:endParaRPr lang="en-GB"/>
          </a:p>
        </p:txBody>
      </p:sp>
    </p:spTree>
    <p:extLst>
      <p:ext uri="{BB962C8B-B14F-4D97-AF65-F5344CB8AC3E}">
        <p14:creationId xmlns:p14="http://schemas.microsoft.com/office/powerpoint/2010/main" val="122638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7568-365B-4DF5-BE3C-448A84041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92344D-7859-47D7-A1F8-71B5E547E9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7C7C4A-22FC-4BD0-A6BE-9ACB009565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DCF287-EAED-45DC-A64C-97F8408FB85B}"/>
              </a:ext>
            </a:extLst>
          </p:cNvPr>
          <p:cNvSpPr>
            <a:spLocks noGrp="1"/>
          </p:cNvSpPr>
          <p:nvPr>
            <p:ph type="dt" sz="half" idx="10"/>
          </p:nvPr>
        </p:nvSpPr>
        <p:spPr/>
        <p:txBody>
          <a:bodyPr/>
          <a:lstStyle/>
          <a:p>
            <a:fld id="{AAC96678-C6C8-4E5D-9A29-128CA72253BC}" type="datetimeFigureOut">
              <a:rPr lang="en-GB" smtClean="0"/>
              <a:t>08/05/2026</a:t>
            </a:fld>
            <a:endParaRPr lang="en-GB"/>
          </a:p>
        </p:txBody>
      </p:sp>
      <p:sp>
        <p:nvSpPr>
          <p:cNvPr id="6" name="Footer Placeholder 5">
            <a:extLst>
              <a:ext uri="{FF2B5EF4-FFF2-40B4-BE49-F238E27FC236}">
                <a16:creationId xmlns:a16="http://schemas.microsoft.com/office/drawing/2014/main" id="{C6F4922F-F2E9-4C1F-9D50-8D9ADB964D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633553-AEC5-4E1A-891B-FEF491F93D45}"/>
              </a:ext>
            </a:extLst>
          </p:cNvPr>
          <p:cNvSpPr>
            <a:spLocks noGrp="1"/>
          </p:cNvSpPr>
          <p:nvPr>
            <p:ph type="sldNum" sz="quarter" idx="12"/>
          </p:nvPr>
        </p:nvSpPr>
        <p:spPr/>
        <p:txBody>
          <a:bodyPr/>
          <a:lstStyle/>
          <a:p>
            <a:fld id="{1308188B-2296-44EF-98E5-69271007D52D}" type="slidenum">
              <a:rPr lang="en-GB" smtClean="0"/>
              <a:t>‹#›</a:t>
            </a:fld>
            <a:endParaRPr lang="en-GB"/>
          </a:p>
        </p:txBody>
      </p:sp>
    </p:spTree>
    <p:extLst>
      <p:ext uri="{BB962C8B-B14F-4D97-AF65-F5344CB8AC3E}">
        <p14:creationId xmlns:p14="http://schemas.microsoft.com/office/powerpoint/2010/main" val="77310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2016-2153-49D0-9BB3-7EDE8959FF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0FCD31-E676-4B6E-83FD-AAE2E567A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FF847E-23AE-46CD-A620-48D3B339DA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41E31E-9589-4A88-8646-AC01262E6C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5E110A-07A5-494D-96D4-6B5DC88BF8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4BE82E-4C55-4847-9CD8-44CD4F8A0692}"/>
              </a:ext>
            </a:extLst>
          </p:cNvPr>
          <p:cNvSpPr>
            <a:spLocks noGrp="1"/>
          </p:cNvSpPr>
          <p:nvPr>
            <p:ph type="dt" sz="half" idx="10"/>
          </p:nvPr>
        </p:nvSpPr>
        <p:spPr/>
        <p:txBody>
          <a:bodyPr/>
          <a:lstStyle/>
          <a:p>
            <a:fld id="{AAC96678-C6C8-4E5D-9A29-128CA72253BC}" type="datetimeFigureOut">
              <a:rPr lang="en-GB" smtClean="0"/>
              <a:t>08/05/2026</a:t>
            </a:fld>
            <a:endParaRPr lang="en-GB"/>
          </a:p>
        </p:txBody>
      </p:sp>
      <p:sp>
        <p:nvSpPr>
          <p:cNvPr id="8" name="Footer Placeholder 7">
            <a:extLst>
              <a:ext uri="{FF2B5EF4-FFF2-40B4-BE49-F238E27FC236}">
                <a16:creationId xmlns:a16="http://schemas.microsoft.com/office/drawing/2014/main" id="{A28DD5C0-991E-4079-99FA-E62182AD17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8FE059-6629-4231-8879-397361D7B7CD}"/>
              </a:ext>
            </a:extLst>
          </p:cNvPr>
          <p:cNvSpPr>
            <a:spLocks noGrp="1"/>
          </p:cNvSpPr>
          <p:nvPr>
            <p:ph type="sldNum" sz="quarter" idx="12"/>
          </p:nvPr>
        </p:nvSpPr>
        <p:spPr/>
        <p:txBody>
          <a:bodyPr/>
          <a:lstStyle/>
          <a:p>
            <a:fld id="{1308188B-2296-44EF-98E5-69271007D52D}" type="slidenum">
              <a:rPr lang="en-GB" smtClean="0"/>
              <a:t>‹#›</a:t>
            </a:fld>
            <a:endParaRPr lang="en-GB"/>
          </a:p>
        </p:txBody>
      </p:sp>
    </p:spTree>
    <p:extLst>
      <p:ext uri="{BB962C8B-B14F-4D97-AF65-F5344CB8AC3E}">
        <p14:creationId xmlns:p14="http://schemas.microsoft.com/office/powerpoint/2010/main" val="154926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4B26-9EAD-4AED-ADE4-EFBF08AE43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471BB2-D3AE-4BEB-B46E-9868553D853D}"/>
              </a:ext>
            </a:extLst>
          </p:cNvPr>
          <p:cNvSpPr>
            <a:spLocks noGrp="1"/>
          </p:cNvSpPr>
          <p:nvPr>
            <p:ph type="dt" sz="half" idx="10"/>
          </p:nvPr>
        </p:nvSpPr>
        <p:spPr/>
        <p:txBody>
          <a:bodyPr/>
          <a:lstStyle/>
          <a:p>
            <a:fld id="{AAC96678-C6C8-4E5D-9A29-128CA72253BC}" type="datetimeFigureOut">
              <a:rPr lang="en-GB" smtClean="0"/>
              <a:t>08/05/2026</a:t>
            </a:fld>
            <a:endParaRPr lang="en-GB"/>
          </a:p>
        </p:txBody>
      </p:sp>
      <p:sp>
        <p:nvSpPr>
          <p:cNvPr id="4" name="Footer Placeholder 3">
            <a:extLst>
              <a:ext uri="{FF2B5EF4-FFF2-40B4-BE49-F238E27FC236}">
                <a16:creationId xmlns:a16="http://schemas.microsoft.com/office/drawing/2014/main" id="{D09A3225-A4EB-43C6-9CE9-A4D9A3224F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93D9AA-933B-4FB7-B954-81895215788F}"/>
              </a:ext>
            </a:extLst>
          </p:cNvPr>
          <p:cNvSpPr>
            <a:spLocks noGrp="1"/>
          </p:cNvSpPr>
          <p:nvPr>
            <p:ph type="sldNum" sz="quarter" idx="12"/>
          </p:nvPr>
        </p:nvSpPr>
        <p:spPr/>
        <p:txBody>
          <a:bodyPr/>
          <a:lstStyle/>
          <a:p>
            <a:fld id="{1308188B-2296-44EF-98E5-69271007D52D}" type="slidenum">
              <a:rPr lang="en-GB" smtClean="0"/>
              <a:t>‹#›</a:t>
            </a:fld>
            <a:endParaRPr lang="en-GB"/>
          </a:p>
        </p:txBody>
      </p:sp>
    </p:spTree>
    <p:extLst>
      <p:ext uri="{BB962C8B-B14F-4D97-AF65-F5344CB8AC3E}">
        <p14:creationId xmlns:p14="http://schemas.microsoft.com/office/powerpoint/2010/main" val="265580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87DB14-9BE8-4EF1-8292-5F7FC4A7EF84}"/>
              </a:ext>
            </a:extLst>
          </p:cNvPr>
          <p:cNvSpPr>
            <a:spLocks noGrp="1"/>
          </p:cNvSpPr>
          <p:nvPr>
            <p:ph type="dt" sz="half" idx="10"/>
          </p:nvPr>
        </p:nvSpPr>
        <p:spPr/>
        <p:txBody>
          <a:bodyPr/>
          <a:lstStyle/>
          <a:p>
            <a:fld id="{AAC96678-C6C8-4E5D-9A29-128CA72253BC}" type="datetimeFigureOut">
              <a:rPr lang="en-GB" smtClean="0"/>
              <a:t>08/05/2026</a:t>
            </a:fld>
            <a:endParaRPr lang="en-GB"/>
          </a:p>
        </p:txBody>
      </p:sp>
      <p:sp>
        <p:nvSpPr>
          <p:cNvPr id="3" name="Footer Placeholder 2">
            <a:extLst>
              <a:ext uri="{FF2B5EF4-FFF2-40B4-BE49-F238E27FC236}">
                <a16:creationId xmlns:a16="http://schemas.microsoft.com/office/drawing/2014/main" id="{B3C2B410-69D5-4DE1-8F00-F7A3119CC1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3B222F-E161-485D-818E-64861BE6CAE5}"/>
              </a:ext>
            </a:extLst>
          </p:cNvPr>
          <p:cNvSpPr>
            <a:spLocks noGrp="1"/>
          </p:cNvSpPr>
          <p:nvPr>
            <p:ph type="sldNum" sz="quarter" idx="12"/>
          </p:nvPr>
        </p:nvSpPr>
        <p:spPr/>
        <p:txBody>
          <a:bodyPr/>
          <a:lstStyle/>
          <a:p>
            <a:fld id="{1308188B-2296-44EF-98E5-69271007D52D}" type="slidenum">
              <a:rPr lang="en-GB" smtClean="0"/>
              <a:t>‹#›</a:t>
            </a:fld>
            <a:endParaRPr lang="en-GB"/>
          </a:p>
        </p:txBody>
      </p:sp>
    </p:spTree>
    <p:extLst>
      <p:ext uri="{BB962C8B-B14F-4D97-AF65-F5344CB8AC3E}">
        <p14:creationId xmlns:p14="http://schemas.microsoft.com/office/powerpoint/2010/main" val="415058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A3F25-3958-418D-9B56-F8C8CC666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5CB4CB-37A6-4640-A665-160881FF8D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B2F42A-E6BE-4031-819C-EED788DA9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73916B-AA06-4D8B-A1E8-31291D1C93CD}"/>
              </a:ext>
            </a:extLst>
          </p:cNvPr>
          <p:cNvSpPr>
            <a:spLocks noGrp="1"/>
          </p:cNvSpPr>
          <p:nvPr>
            <p:ph type="dt" sz="half" idx="10"/>
          </p:nvPr>
        </p:nvSpPr>
        <p:spPr/>
        <p:txBody>
          <a:bodyPr/>
          <a:lstStyle/>
          <a:p>
            <a:fld id="{AAC96678-C6C8-4E5D-9A29-128CA72253BC}" type="datetimeFigureOut">
              <a:rPr lang="en-GB" smtClean="0"/>
              <a:t>08/05/2026</a:t>
            </a:fld>
            <a:endParaRPr lang="en-GB"/>
          </a:p>
        </p:txBody>
      </p:sp>
      <p:sp>
        <p:nvSpPr>
          <p:cNvPr id="6" name="Footer Placeholder 5">
            <a:extLst>
              <a:ext uri="{FF2B5EF4-FFF2-40B4-BE49-F238E27FC236}">
                <a16:creationId xmlns:a16="http://schemas.microsoft.com/office/drawing/2014/main" id="{F7835BD6-36CE-48E3-91ED-309E307071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21DC7D-3F04-46F3-9F17-6FDD6993091B}"/>
              </a:ext>
            </a:extLst>
          </p:cNvPr>
          <p:cNvSpPr>
            <a:spLocks noGrp="1"/>
          </p:cNvSpPr>
          <p:nvPr>
            <p:ph type="sldNum" sz="quarter" idx="12"/>
          </p:nvPr>
        </p:nvSpPr>
        <p:spPr/>
        <p:txBody>
          <a:bodyPr/>
          <a:lstStyle/>
          <a:p>
            <a:fld id="{1308188B-2296-44EF-98E5-69271007D52D}" type="slidenum">
              <a:rPr lang="en-GB" smtClean="0"/>
              <a:t>‹#›</a:t>
            </a:fld>
            <a:endParaRPr lang="en-GB"/>
          </a:p>
        </p:txBody>
      </p:sp>
    </p:spTree>
    <p:extLst>
      <p:ext uri="{BB962C8B-B14F-4D97-AF65-F5344CB8AC3E}">
        <p14:creationId xmlns:p14="http://schemas.microsoft.com/office/powerpoint/2010/main" val="259086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DDCB-EDFC-458B-AA63-7C3E7FD2AF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8A8999-70A1-4024-B1A6-2CA05FC4A4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F240EA-D9BF-4A45-AB08-72D988BB0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7CE3FA-6611-490B-B19E-0A9685F8D916}"/>
              </a:ext>
            </a:extLst>
          </p:cNvPr>
          <p:cNvSpPr>
            <a:spLocks noGrp="1"/>
          </p:cNvSpPr>
          <p:nvPr>
            <p:ph type="dt" sz="half" idx="10"/>
          </p:nvPr>
        </p:nvSpPr>
        <p:spPr/>
        <p:txBody>
          <a:bodyPr/>
          <a:lstStyle/>
          <a:p>
            <a:fld id="{AAC96678-C6C8-4E5D-9A29-128CA72253BC}" type="datetimeFigureOut">
              <a:rPr lang="en-GB" smtClean="0"/>
              <a:t>08/05/2026</a:t>
            </a:fld>
            <a:endParaRPr lang="en-GB"/>
          </a:p>
        </p:txBody>
      </p:sp>
      <p:sp>
        <p:nvSpPr>
          <p:cNvPr id="6" name="Footer Placeholder 5">
            <a:extLst>
              <a:ext uri="{FF2B5EF4-FFF2-40B4-BE49-F238E27FC236}">
                <a16:creationId xmlns:a16="http://schemas.microsoft.com/office/drawing/2014/main" id="{D0024C07-010B-4498-8304-66A2C56105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1C2C37-24FA-497E-95C7-FC81C1FBD8FF}"/>
              </a:ext>
            </a:extLst>
          </p:cNvPr>
          <p:cNvSpPr>
            <a:spLocks noGrp="1"/>
          </p:cNvSpPr>
          <p:nvPr>
            <p:ph type="sldNum" sz="quarter" idx="12"/>
          </p:nvPr>
        </p:nvSpPr>
        <p:spPr/>
        <p:txBody>
          <a:bodyPr/>
          <a:lstStyle/>
          <a:p>
            <a:fld id="{1308188B-2296-44EF-98E5-69271007D52D}" type="slidenum">
              <a:rPr lang="en-GB" smtClean="0"/>
              <a:t>‹#›</a:t>
            </a:fld>
            <a:endParaRPr lang="en-GB"/>
          </a:p>
        </p:txBody>
      </p:sp>
    </p:spTree>
    <p:extLst>
      <p:ext uri="{BB962C8B-B14F-4D97-AF65-F5344CB8AC3E}">
        <p14:creationId xmlns:p14="http://schemas.microsoft.com/office/powerpoint/2010/main" val="281152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BD2D3-2E8C-46CA-8F40-A17B3B59C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1F8BD6-1A75-4E82-B8AA-E4F283F58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DD5DAC-4FF7-4876-BDAE-AF8C57C0CB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96678-C6C8-4E5D-9A29-128CA72253BC}" type="datetimeFigureOut">
              <a:rPr lang="en-GB" smtClean="0"/>
              <a:t>08/05/2026</a:t>
            </a:fld>
            <a:endParaRPr lang="en-GB"/>
          </a:p>
        </p:txBody>
      </p:sp>
      <p:sp>
        <p:nvSpPr>
          <p:cNvPr id="5" name="Footer Placeholder 4">
            <a:extLst>
              <a:ext uri="{FF2B5EF4-FFF2-40B4-BE49-F238E27FC236}">
                <a16:creationId xmlns:a16="http://schemas.microsoft.com/office/drawing/2014/main" id="{F81641AA-8DD6-4F35-902A-85B8A75F0D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FC34E1-E58A-4300-9840-FF229EEC92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8188B-2296-44EF-98E5-69271007D52D}" type="slidenum">
              <a:rPr lang="en-GB" smtClean="0"/>
              <a:t>‹#›</a:t>
            </a:fld>
            <a:endParaRPr lang="en-GB"/>
          </a:p>
        </p:txBody>
      </p:sp>
    </p:spTree>
    <p:extLst>
      <p:ext uri="{BB962C8B-B14F-4D97-AF65-F5344CB8AC3E}">
        <p14:creationId xmlns:p14="http://schemas.microsoft.com/office/powerpoint/2010/main" val="2123075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indow&#10;&#10;Description automatically generated with medium confidence">
            <a:extLst>
              <a:ext uri="{FF2B5EF4-FFF2-40B4-BE49-F238E27FC236}">
                <a16:creationId xmlns:a16="http://schemas.microsoft.com/office/drawing/2014/main" id="{56C7D3C7-5C66-F246-601D-DFFDF8DA6323}"/>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9889570" y="286068"/>
            <a:ext cx="2020570" cy="669290"/>
          </a:xfrm>
          <a:prstGeom prst="rect">
            <a:avLst/>
          </a:prstGeom>
        </p:spPr>
      </p:pic>
      <p:grpSp>
        <p:nvGrpSpPr>
          <p:cNvPr id="24" name="Group 23">
            <a:extLst>
              <a:ext uri="{FF2B5EF4-FFF2-40B4-BE49-F238E27FC236}">
                <a16:creationId xmlns:a16="http://schemas.microsoft.com/office/drawing/2014/main" id="{10C050AA-75DC-22A0-DF86-542A591F28D0}"/>
              </a:ext>
            </a:extLst>
          </p:cNvPr>
          <p:cNvGrpSpPr/>
          <p:nvPr/>
        </p:nvGrpSpPr>
        <p:grpSpPr>
          <a:xfrm>
            <a:off x="5879976" y="3429000"/>
            <a:ext cx="2568881" cy="2592288"/>
            <a:chOff x="5868016" y="3357050"/>
            <a:chExt cx="2568881" cy="2592288"/>
          </a:xfrm>
        </p:grpSpPr>
        <p:sp>
          <p:nvSpPr>
            <p:cNvPr id="17" name="Oval 16">
              <a:extLst>
                <a:ext uri="{FF2B5EF4-FFF2-40B4-BE49-F238E27FC236}">
                  <a16:creationId xmlns:a16="http://schemas.microsoft.com/office/drawing/2014/main" id="{D005D44D-62AE-7160-C76A-D1E49DFCC84D}"/>
                </a:ext>
              </a:extLst>
            </p:cNvPr>
            <p:cNvSpPr/>
            <p:nvPr/>
          </p:nvSpPr>
          <p:spPr bwMode="auto">
            <a:xfrm>
              <a:off x="5868016" y="3357050"/>
              <a:ext cx="2568881" cy="2592288"/>
            </a:xfrm>
            <a:prstGeom prst="ellipse">
              <a:avLst/>
            </a:prstGeom>
            <a:solidFill>
              <a:srgbClr val="FF99FF">
                <a:alpha val="74902"/>
              </a:srgbClr>
            </a:solidFill>
            <a:ln w="9525" cap="sq" cmpd="sng" algn="ctr">
              <a:solidFill>
                <a:schemeClr val="tx1"/>
              </a:solidFill>
              <a:prstDash val="sys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Verdana" pitchFamily="34" charset="0"/>
              </a:endParaRPr>
            </a:p>
          </p:txBody>
        </p:sp>
        <p:sp>
          <p:nvSpPr>
            <p:cNvPr id="18" name="TextBox 17">
              <a:extLst>
                <a:ext uri="{FF2B5EF4-FFF2-40B4-BE49-F238E27FC236}">
                  <a16:creationId xmlns:a16="http://schemas.microsoft.com/office/drawing/2014/main" id="{0A16FCDB-1A94-F228-626F-E97D356AADF2}"/>
                </a:ext>
              </a:extLst>
            </p:cNvPr>
            <p:cNvSpPr txBox="1"/>
            <p:nvPr/>
          </p:nvSpPr>
          <p:spPr>
            <a:xfrm>
              <a:off x="6274716" y="4294971"/>
              <a:ext cx="1984180" cy="646013"/>
            </a:xfrm>
            <a:prstGeom prst="rect">
              <a:avLst/>
            </a:prstGeom>
            <a:solidFill>
              <a:srgbClr val="FF99FF">
                <a:alpha val="74902"/>
              </a:srgbClr>
            </a:solidFill>
            <a:ln w="12700">
              <a:solidFill>
                <a:schemeClr val="tx1"/>
              </a:solidFill>
            </a:ln>
            <a:effectLst>
              <a:softEdge rad="635000"/>
            </a:effectLst>
          </p:spPr>
          <p:txBody>
            <a:bodyPr wrap="square" rtlCol="0">
              <a:spAutoFit/>
            </a:bodyPr>
            <a:lstStyle/>
            <a:p>
              <a:pPr algn="ctr"/>
              <a:r>
                <a:rPr lang="en-GB" sz="3200" dirty="0">
                  <a:latin typeface="+mn-lt"/>
                </a:rPr>
                <a:t>Listener</a:t>
              </a:r>
            </a:p>
          </p:txBody>
        </p:sp>
      </p:grpSp>
      <p:grpSp>
        <p:nvGrpSpPr>
          <p:cNvPr id="23" name="Group 22">
            <a:extLst>
              <a:ext uri="{FF2B5EF4-FFF2-40B4-BE49-F238E27FC236}">
                <a16:creationId xmlns:a16="http://schemas.microsoft.com/office/drawing/2014/main" id="{E960B138-6921-6255-AA68-07E904B2CD31}"/>
              </a:ext>
            </a:extLst>
          </p:cNvPr>
          <p:cNvGrpSpPr/>
          <p:nvPr/>
        </p:nvGrpSpPr>
        <p:grpSpPr>
          <a:xfrm>
            <a:off x="3753053" y="3443960"/>
            <a:ext cx="2568881" cy="2592288"/>
            <a:chOff x="3741093" y="3372010"/>
            <a:chExt cx="2568881" cy="2592288"/>
          </a:xfrm>
        </p:grpSpPr>
        <p:sp>
          <p:nvSpPr>
            <p:cNvPr id="10" name="Oval 9">
              <a:extLst>
                <a:ext uri="{FF2B5EF4-FFF2-40B4-BE49-F238E27FC236}">
                  <a16:creationId xmlns:a16="http://schemas.microsoft.com/office/drawing/2014/main" id="{A21B327B-24CC-5D40-545B-3B271F23B8C4}"/>
                </a:ext>
              </a:extLst>
            </p:cNvPr>
            <p:cNvSpPr/>
            <p:nvPr/>
          </p:nvSpPr>
          <p:spPr bwMode="auto">
            <a:xfrm>
              <a:off x="3741093" y="3372010"/>
              <a:ext cx="2568881" cy="2592288"/>
            </a:xfrm>
            <a:prstGeom prst="ellipse">
              <a:avLst/>
            </a:prstGeom>
            <a:solidFill>
              <a:schemeClr val="accent1">
                <a:alpha val="74902"/>
              </a:schemeClr>
            </a:solidFill>
            <a:ln w="9525" cap="sq" cmpd="sng" algn="ctr">
              <a:solidFill>
                <a:schemeClr val="tx1"/>
              </a:solidFill>
              <a:prstDash val="sys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Verdana" pitchFamily="34" charset="0"/>
              </a:endParaRPr>
            </a:p>
          </p:txBody>
        </p:sp>
        <p:sp>
          <p:nvSpPr>
            <p:cNvPr id="11" name="TextBox 10">
              <a:extLst>
                <a:ext uri="{FF2B5EF4-FFF2-40B4-BE49-F238E27FC236}">
                  <a16:creationId xmlns:a16="http://schemas.microsoft.com/office/drawing/2014/main" id="{97BB1867-D187-B0C9-437E-23FE74260C06}"/>
                </a:ext>
              </a:extLst>
            </p:cNvPr>
            <p:cNvSpPr txBox="1"/>
            <p:nvPr/>
          </p:nvSpPr>
          <p:spPr>
            <a:xfrm>
              <a:off x="4037152" y="4295456"/>
              <a:ext cx="1976762" cy="646013"/>
            </a:xfrm>
            <a:prstGeom prst="rect">
              <a:avLst/>
            </a:prstGeom>
            <a:solidFill>
              <a:schemeClr val="accent1">
                <a:alpha val="74902"/>
              </a:schemeClr>
            </a:solidFill>
            <a:ln w="12700">
              <a:solidFill>
                <a:schemeClr val="tx1"/>
              </a:solidFill>
              <a:prstDash val="sysDash"/>
            </a:ln>
            <a:effectLst>
              <a:softEdge rad="635000"/>
            </a:effectLst>
          </p:spPr>
          <p:txBody>
            <a:bodyPr wrap="square" rtlCol="0">
              <a:spAutoFit/>
            </a:bodyPr>
            <a:lstStyle/>
            <a:p>
              <a:pPr algn="ctr"/>
              <a:r>
                <a:rPr lang="en-GB" sz="3200" dirty="0">
                  <a:latin typeface="+mn-lt"/>
                </a:rPr>
                <a:t>Speaker</a:t>
              </a:r>
            </a:p>
          </p:txBody>
        </p:sp>
      </p:grpSp>
      <p:grpSp>
        <p:nvGrpSpPr>
          <p:cNvPr id="27" name="Group 26">
            <a:extLst>
              <a:ext uri="{FF2B5EF4-FFF2-40B4-BE49-F238E27FC236}">
                <a16:creationId xmlns:a16="http://schemas.microsoft.com/office/drawing/2014/main" id="{82337D65-B7D8-4A75-BCCE-072CE7D311C6}"/>
              </a:ext>
            </a:extLst>
          </p:cNvPr>
          <p:cNvGrpSpPr/>
          <p:nvPr/>
        </p:nvGrpSpPr>
        <p:grpSpPr>
          <a:xfrm>
            <a:off x="4823519" y="1680187"/>
            <a:ext cx="2568881" cy="2592288"/>
            <a:chOff x="4811559" y="1608237"/>
            <a:chExt cx="2568881" cy="2592288"/>
          </a:xfrm>
        </p:grpSpPr>
        <p:sp>
          <p:nvSpPr>
            <p:cNvPr id="14" name="Oval 13">
              <a:extLst>
                <a:ext uri="{FF2B5EF4-FFF2-40B4-BE49-F238E27FC236}">
                  <a16:creationId xmlns:a16="http://schemas.microsoft.com/office/drawing/2014/main" id="{ACCC398D-12EB-33EA-5E36-8BE85E3ACF24}"/>
                </a:ext>
              </a:extLst>
            </p:cNvPr>
            <p:cNvSpPr/>
            <p:nvPr/>
          </p:nvSpPr>
          <p:spPr bwMode="auto">
            <a:xfrm>
              <a:off x="4811559" y="1608237"/>
              <a:ext cx="2568881" cy="2592288"/>
            </a:xfrm>
            <a:prstGeom prst="ellipse">
              <a:avLst/>
            </a:prstGeom>
            <a:solidFill>
              <a:srgbClr val="CCCC00">
                <a:alpha val="74902"/>
              </a:srgbClr>
            </a:solidFill>
            <a:ln w="9525" cap="sq" cmpd="sng" algn="ctr">
              <a:solidFill>
                <a:schemeClr val="tx1"/>
              </a:solidFill>
              <a:prstDash val="sys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Verdana" pitchFamily="34" charset="0"/>
              </a:endParaRPr>
            </a:p>
          </p:txBody>
        </p:sp>
        <p:sp>
          <p:nvSpPr>
            <p:cNvPr id="15" name="TextBox 14">
              <a:extLst>
                <a:ext uri="{FF2B5EF4-FFF2-40B4-BE49-F238E27FC236}">
                  <a16:creationId xmlns:a16="http://schemas.microsoft.com/office/drawing/2014/main" id="{849EC635-8B5A-F996-444B-8B77EA7FA786}"/>
                </a:ext>
              </a:extLst>
            </p:cNvPr>
            <p:cNvSpPr txBox="1"/>
            <p:nvPr/>
          </p:nvSpPr>
          <p:spPr>
            <a:xfrm>
              <a:off x="5477043" y="2466496"/>
              <a:ext cx="1230295" cy="646331"/>
            </a:xfrm>
            <a:prstGeom prst="rect">
              <a:avLst/>
            </a:prstGeom>
            <a:solidFill>
              <a:srgbClr val="CCCC00">
                <a:alpha val="74902"/>
              </a:srgbClr>
            </a:solidFill>
            <a:ln w="12700">
              <a:solidFill>
                <a:schemeClr val="tx1"/>
              </a:solidFill>
            </a:ln>
            <a:effectLst>
              <a:softEdge rad="635000"/>
            </a:effectLst>
          </p:spPr>
          <p:txBody>
            <a:bodyPr wrap="square" rtlCol="0">
              <a:spAutoFit/>
            </a:bodyPr>
            <a:lstStyle/>
            <a:p>
              <a:pPr algn="ctr"/>
              <a:r>
                <a:rPr lang="en-GB" sz="3600" dirty="0">
                  <a:latin typeface="+mn-lt"/>
                </a:rPr>
                <a:t>God</a:t>
              </a:r>
            </a:p>
          </p:txBody>
        </p:sp>
      </p:grpSp>
      <p:sp>
        <p:nvSpPr>
          <p:cNvPr id="19" name="Title 1">
            <a:extLst>
              <a:ext uri="{FF2B5EF4-FFF2-40B4-BE49-F238E27FC236}">
                <a16:creationId xmlns:a16="http://schemas.microsoft.com/office/drawing/2014/main" id="{DC2FC37F-9E61-F27B-6C28-074C87A3840A}"/>
              </a:ext>
            </a:extLst>
          </p:cNvPr>
          <p:cNvSpPr>
            <a:spLocks noGrp="1"/>
          </p:cNvSpPr>
          <p:nvPr>
            <p:ph type="title"/>
          </p:nvPr>
        </p:nvSpPr>
        <p:spPr>
          <a:xfrm>
            <a:off x="2598440" y="620713"/>
            <a:ext cx="6995120" cy="922337"/>
          </a:xfrm>
          <a:ln>
            <a:noFill/>
          </a:ln>
        </p:spPr>
        <p:txBody>
          <a:bodyPr>
            <a:normAutofit fontScale="90000"/>
          </a:bodyPr>
          <a:lstStyle/>
          <a:p>
            <a:r>
              <a:rPr lang="en-GB" b="1" dirty="0">
                <a:solidFill>
                  <a:srgbClr val="21409A"/>
                </a:solidFill>
              </a:rPr>
              <a:t>What is Spiritual Conversation?</a:t>
            </a:r>
          </a:p>
        </p:txBody>
      </p:sp>
    </p:spTree>
    <p:extLst>
      <p:ext uri="{BB962C8B-B14F-4D97-AF65-F5344CB8AC3E}">
        <p14:creationId xmlns:p14="http://schemas.microsoft.com/office/powerpoint/2010/main" val="172540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its in Malta :: Pierre Favre proclaimed a saint">
            <a:extLst>
              <a:ext uri="{FF2B5EF4-FFF2-40B4-BE49-F238E27FC236}">
                <a16:creationId xmlns:a16="http://schemas.microsoft.com/office/drawing/2014/main" id="{799B5D8E-0D35-4D7B-911A-58372344B7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803"/>
          <a:stretch/>
        </p:blipFill>
        <p:spPr bwMode="auto">
          <a:xfrm>
            <a:off x="-1" y="3725"/>
            <a:ext cx="5504917" cy="68505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5999" y="1087394"/>
            <a:ext cx="5504917" cy="5467847"/>
          </a:xfrm>
        </p:spPr>
        <p:txBody>
          <a:bodyPr anchor="ctr">
            <a:normAutofit/>
          </a:bodyPr>
          <a:lstStyle/>
          <a:p>
            <a:pPr marL="0" indent="0">
              <a:buNone/>
            </a:pPr>
            <a:r>
              <a:rPr lang="en-GB" sz="2400" dirty="0">
                <a:solidFill>
                  <a:srgbClr val="000000"/>
                </a:solidFill>
              </a:rPr>
              <a:t>For each person he met, he was a saviour of something deep within that was being lost.  He was not eloquent or brilliant; rather he bore, humbly, people’s burdens.  To each individual soul he was </a:t>
            </a:r>
            <a:r>
              <a:rPr lang="en-GB" sz="2400" b="1" dirty="0">
                <a:solidFill>
                  <a:srgbClr val="000000"/>
                </a:solidFill>
              </a:rPr>
              <a:t>redemptively attentive</a:t>
            </a:r>
            <a:r>
              <a:rPr lang="en-GB" sz="2400" dirty="0">
                <a:solidFill>
                  <a:srgbClr val="000000"/>
                </a:solidFill>
              </a:rPr>
              <a:t>.  And through this attentive submission to the reality of other people, combined with a passion for their restoration, Favre obtained the charism of spiritual direction, a charism which enabled him </a:t>
            </a:r>
            <a:r>
              <a:rPr lang="en-GB" sz="2400" b="1" dirty="0">
                <a:solidFill>
                  <a:srgbClr val="000000"/>
                </a:solidFill>
              </a:rPr>
              <a:t>to discern and uncover in all whom he met the point at which salvation was coming to them from God. </a:t>
            </a:r>
          </a:p>
          <a:p>
            <a:pPr marL="0" indent="0">
              <a:buNone/>
            </a:pPr>
            <a:endParaRPr lang="en-GB" sz="1600" dirty="0">
              <a:solidFill>
                <a:srgbClr val="000000"/>
              </a:solidFill>
            </a:endParaRPr>
          </a:p>
          <a:p>
            <a:pPr marL="0" indent="0">
              <a:buNone/>
            </a:pPr>
            <a:r>
              <a:rPr lang="en-GB" sz="1600" dirty="0">
                <a:solidFill>
                  <a:srgbClr val="000000"/>
                </a:solidFill>
              </a:rPr>
              <a:t>From Pierre Favre and the Experience of Salvation by Michel de </a:t>
            </a:r>
            <a:r>
              <a:rPr lang="en-GB" sz="1600" dirty="0" err="1">
                <a:solidFill>
                  <a:srgbClr val="000000"/>
                </a:solidFill>
              </a:rPr>
              <a:t>Certeau</a:t>
            </a:r>
            <a:r>
              <a:rPr lang="en-GB" sz="1600" dirty="0">
                <a:solidFill>
                  <a:srgbClr val="000000"/>
                </a:solidFill>
              </a:rPr>
              <a:t>, The Way, 45/4 (October 2006), 21-40. p31.</a:t>
            </a:r>
          </a:p>
          <a:p>
            <a:endParaRPr lang="en-GB" sz="1600" dirty="0">
              <a:solidFill>
                <a:srgbClr val="000000"/>
              </a:solidFill>
            </a:endParaRPr>
          </a:p>
          <a:p>
            <a:endParaRPr lang="en-GB" sz="1600" dirty="0">
              <a:solidFill>
                <a:srgbClr val="000000"/>
              </a:solidFill>
            </a:endParaRPr>
          </a:p>
        </p:txBody>
      </p:sp>
    </p:spTree>
    <p:extLst>
      <p:ext uri="{BB962C8B-B14F-4D97-AF65-F5344CB8AC3E}">
        <p14:creationId xmlns:p14="http://schemas.microsoft.com/office/powerpoint/2010/main" val="75165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leopas | Beyond Contradiction">
            <a:extLst>
              <a:ext uri="{FF2B5EF4-FFF2-40B4-BE49-F238E27FC236}">
                <a16:creationId xmlns:a16="http://schemas.microsoft.com/office/drawing/2014/main" id="{0127A07C-A916-AD0B-D419-084B5BBDDBA4}"/>
              </a:ext>
            </a:extLst>
          </p:cNvPr>
          <p:cNvPicPr>
            <a:picLocks noGrp="1" noChangeAspect="1" noChangeArrowheads="1"/>
          </p:cNvPicPr>
          <p:nvPr>
            <p:ph idx="1"/>
          </p:nvPr>
        </p:nvPicPr>
        <p:blipFill rotWithShape="1">
          <a:blip r:embed="rId3">
            <a:alphaModFix amt="50000"/>
            <a:extLst>
              <a:ext uri="{28A0092B-C50C-407E-A947-70E740481C1C}">
                <a14:useLocalDpi xmlns:a14="http://schemas.microsoft.com/office/drawing/2010/main" val="0"/>
              </a:ext>
            </a:extLst>
          </a:blip>
          <a:srcRect l="9017" t="5552" r="15541" b="3539"/>
          <a:stretch/>
        </p:blipFill>
        <p:spPr bwMode="auto">
          <a:xfrm>
            <a:off x="-112233" y="-99393"/>
            <a:ext cx="7936425" cy="702917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F1B9B56-50D4-F94B-7ABE-E319C5D19136}"/>
              </a:ext>
            </a:extLst>
          </p:cNvPr>
          <p:cNvSpPr txBox="1">
            <a:spLocks/>
          </p:cNvSpPr>
          <p:nvPr/>
        </p:nvSpPr>
        <p:spPr bwMode="auto">
          <a:xfrm>
            <a:off x="4509370" y="667948"/>
            <a:ext cx="7423564" cy="5607591"/>
          </a:xfrm>
          <a:prstGeom prst="rect">
            <a:avLst/>
          </a:prstGeom>
          <a:solidFill>
            <a:schemeClr val="bg1">
              <a:alpha val="50196"/>
            </a:schemeClr>
          </a:solidFill>
          <a:ln>
            <a:noFill/>
          </a:ln>
          <a:effectLst>
            <a:softEdge rad="63500"/>
          </a:effectLst>
        </p:spPr>
        <p:txBody>
          <a:bodyPr vert="horz" wrap="square" lIns="91440" tIns="45720" rIns="91440" bIns="45720" numCol="1" anchor="t" anchorCtr="0" compatLnSpc="1">
            <a:prstTxWarp prst="textNoShape">
              <a:avLst/>
            </a:prstTxWarp>
          </a:bodyPr>
          <a:lstStyle>
            <a:lvl1pPr marL="444500" indent="-444500" algn="just" rtl="0" eaLnBrk="0" fontAlgn="base" hangingPunct="0">
              <a:spcBef>
                <a:spcPct val="20000"/>
              </a:spcBef>
              <a:spcAft>
                <a:spcPct val="0"/>
              </a:spcAft>
              <a:buFont typeface="Wingdings" pitchFamily="2" charset="2"/>
              <a:buChar char="v"/>
              <a:defRPr sz="2800">
                <a:solidFill>
                  <a:schemeClr val="tx1"/>
                </a:solidFill>
                <a:latin typeface="+mn-lt"/>
                <a:ea typeface="+mn-ea"/>
                <a:cs typeface="+mn-cs"/>
              </a:defRPr>
            </a:lvl1pPr>
            <a:lvl2pPr marL="815975" indent="-366713" algn="just" rtl="0" eaLnBrk="0" fontAlgn="base" hangingPunct="0">
              <a:spcBef>
                <a:spcPct val="20000"/>
              </a:spcBef>
              <a:spcAft>
                <a:spcPct val="0"/>
              </a:spcAft>
              <a:buFont typeface="Wingdings" pitchFamily="2" charset="2"/>
              <a:buChar char="Ø"/>
              <a:defRPr sz="2800">
                <a:solidFill>
                  <a:schemeClr val="tx1"/>
                </a:solidFill>
                <a:latin typeface="+mn-lt"/>
              </a:defRPr>
            </a:lvl2pPr>
            <a:lvl3pPr marL="1160463" indent="-347663" algn="just" rtl="0" eaLnBrk="0" fontAlgn="base" hangingPunct="0">
              <a:spcBef>
                <a:spcPct val="20000"/>
              </a:spcBef>
              <a:spcAft>
                <a:spcPct val="0"/>
              </a:spcAft>
              <a:buChar char="•"/>
              <a:defRPr sz="2800">
                <a:solidFill>
                  <a:schemeClr val="tx1"/>
                </a:solidFill>
                <a:latin typeface="+mn-lt"/>
              </a:defRPr>
            </a:lvl3pPr>
            <a:lvl4pPr marL="1600200" indent="-228600" algn="just" rtl="0" eaLnBrk="0" fontAlgn="base" hangingPunct="0">
              <a:spcBef>
                <a:spcPct val="20000"/>
              </a:spcBef>
              <a:spcAft>
                <a:spcPct val="0"/>
              </a:spcAft>
              <a:buChar char="–"/>
              <a:defRPr sz="2800">
                <a:solidFill>
                  <a:schemeClr val="tx1"/>
                </a:solidFill>
                <a:latin typeface="+mn-lt"/>
              </a:defRPr>
            </a:lvl4pPr>
            <a:lvl5pPr marL="2057400" indent="-228600" algn="just"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spcBef>
                <a:spcPts val="0"/>
              </a:spcBef>
              <a:buClr>
                <a:srgbClr val="EF4423"/>
              </a:buClr>
              <a:buNone/>
            </a:pPr>
            <a:r>
              <a:rPr lang="en-GB" sz="2400" b="1" dirty="0"/>
              <a:t>‘On the road to Emmaus Jesus doesn’t tell the two travellers where to start, he invites them to share where they are. And he gradually leads them to become aware that they already possess more than they realise.  </a:t>
            </a:r>
          </a:p>
          <a:p>
            <a:pPr marL="0" indent="0" algn="ctr">
              <a:lnSpc>
                <a:spcPct val="150000"/>
              </a:lnSpc>
              <a:spcBef>
                <a:spcPts val="0"/>
              </a:spcBef>
              <a:buClr>
                <a:srgbClr val="EF4423"/>
              </a:buClr>
              <a:buNone/>
            </a:pPr>
            <a:r>
              <a:rPr lang="en-GB" sz="2400" b="1" dirty="0"/>
              <a:t>And so, their hearts begin to burn within them even before they grasp </a:t>
            </a:r>
          </a:p>
          <a:p>
            <a:pPr marL="0" indent="0" algn="ctr">
              <a:lnSpc>
                <a:spcPct val="150000"/>
              </a:lnSpc>
              <a:spcBef>
                <a:spcPts val="0"/>
              </a:spcBef>
              <a:buClr>
                <a:srgbClr val="EF4423"/>
              </a:buClr>
              <a:buNone/>
            </a:pPr>
            <a:r>
              <a:rPr lang="en-GB" sz="2400" b="1" dirty="0"/>
              <a:t>that the Risen Lord is the third person in the conversation.  </a:t>
            </a:r>
            <a:br>
              <a:rPr lang="en-GB" sz="2400" b="1" dirty="0"/>
            </a:br>
            <a:r>
              <a:rPr lang="en-GB" sz="2400" b="1" dirty="0"/>
              <a:t>Emmaus is the gold standard of Spiritual Conversation.’</a:t>
            </a:r>
          </a:p>
          <a:p>
            <a:pPr marL="0" indent="0" algn="r">
              <a:lnSpc>
                <a:spcPct val="150000"/>
              </a:lnSpc>
              <a:spcBef>
                <a:spcPts val="0"/>
              </a:spcBef>
              <a:buClr>
                <a:srgbClr val="EF4423"/>
              </a:buClr>
              <a:buNone/>
            </a:pPr>
            <a:r>
              <a:rPr lang="en-GB" sz="1800" i="1" dirty="0"/>
              <a:t>Philip Endean SJ</a:t>
            </a:r>
            <a:endParaRPr lang="en-GB" sz="1200" i="1" dirty="0"/>
          </a:p>
        </p:txBody>
      </p:sp>
    </p:spTree>
    <p:extLst>
      <p:ext uri="{BB962C8B-B14F-4D97-AF65-F5344CB8AC3E}">
        <p14:creationId xmlns:p14="http://schemas.microsoft.com/office/powerpoint/2010/main" val="321908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Spiritual Direction or Spiritual Companioning, Which is Better? | 1Spirit">
            <a:extLst>
              <a:ext uri="{FF2B5EF4-FFF2-40B4-BE49-F238E27FC236}">
                <a16:creationId xmlns:a16="http://schemas.microsoft.com/office/drawing/2014/main" id="{A86934EE-7991-A3F5-C6F0-AA76CF150F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5" t="230" r="30387" b="-230"/>
          <a:stretch/>
        </p:blipFill>
        <p:spPr bwMode="auto">
          <a:xfrm>
            <a:off x="7925505" y="823429"/>
            <a:ext cx="3679291" cy="2662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6" name="Picture 12" descr="Strokes in Young People: Are the Numbers Really on the Rise? - Sharecare">
            <a:extLst>
              <a:ext uri="{FF2B5EF4-FFF2-40B4-BE49-F238E27FC236}">
                <a16:creationId xmlns:a16="http://schemas.microsoft.com/office/drawing/2014/main" id="{DDBF7E8E-1D6F-1ECC-C854-2301F7D872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52" t="-1" r="32642" b="22413"/>
          <a:stretch/>
        </p:blipFill>
        <p:spPr bwMode="auto">
          <a:xfrm>
            <a:off x="3333752" y="1285004"/>
            <a:ext cx="3042251" cy="2660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two men talking while sitting on bench">
            <a:extLst>
              <a:ext uri="{FF2B5EF4-FFF2-40B4-BE49-F238E27FC236}">
                <a16:creationId xmlns:a16="http://schemas.microsoft.com/office/drawing/2014/main" id="{95761FFD-DAB0-CDF2-0A12-055B59BAEB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39" t="9051" r="24296" b="17341"/>
          <a:stretch/>
        </p:blipFill>
        <p:spPr bwMode="auto">
          <a:xfrm>
            <a:off x="8333295" y="3485942"/>
            <a:ext cx="3679291" cy="2653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BF93D5D2-A7C1-73AD-A5CF-DA82B5DCB877}"/>
              </a:ext>
            </a:extLst>
          </p:cNvPr>
          <p:cNvSpPr>
            <a:spLocks noGrp="1"/>
          </p:cNvSpPr>
          <p:nvPr>
            <p:ph type="title"/>
          </p:nvPr>
        </p:nvSpPr>
        <p:spPr>
          <a:xfrm>
            <a:off x="1473600" y="235034"/>
            <a:ext cx="5585792" cy="922337"/>
          </a:xfrm>
          <a:ln>
            <a:noFill/>
          </a:ln>
        </p:spPr>
        <p:txBody>
          <a:bodyPr>
            <a:normAutofit/>
          </a:bodyPr>
          <a:lstStyle/>
          <a:p>
            <a:r>
              <a:rPr lang="en-GB" sz="5400" b="1" dirty="0">
                <a:solidFill>
                  <a:srgbClr val="21409A"/>
                </a:solidFill>
              </a:rPr>
              <a:t>Different Contexts</a:t>
            </a:r>
          </a:p>
        </p:txBody>
      </p:sp>
      <p:pic>
        <p:nvPicPr>
          <p:cNvPr id="1028" name="Picture 4" descr="At more hospitals, chaplains are now members of the medical team - mlive.com">
            <a:extLst>
              <a:ext uri="{FF2B5EF4-FFF2-40B4-BE49-F238E27FC236}">
                <a16:creationId xmlns:a16="http://schemas.microsoft.com/office/drawing/2014/main" id="{28EB0907-BC7B-5AEF-D291-EB403989677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476" r="7876"/>
          <a:stretch/>
        </p:blipFill>
        <p:spPr bwMode="auto">
          <a:xfrm>
            <a:off x="0" y="1700808"/>
            <a:ext cx="3186380" cy="2657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Christian Spirituality (Master of Arts) | Creighton">
            <a:extLst>
              <a:ext uri="{FF2B5EF4-FFF2-40B4-BE49-F238E27FC236}">
                <a16:creationId xmlns:a16="http://schemas.microsoft.com/office/drawing/2014/main" id="{2A95D015-8E39-C838-0E6E-E875570826A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98"/>
          <a:stretch/>
        </p:blipFill>
        <p:spPr bwMode="auto">
          <a:xfrm>
            <a:off x="1940337" y="3710020"/>
            <a:ext cx="2786829" cy="2701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4" name="Picture 10" descr="Old People Talking Images - Free Download on Freepik">
            <a:extLst>
              <a:ext uri="{FF2B5EF4-FFF2-40B4-BE49-F238E27FC236}">
                <a16:creationId xmlns:a16="http://schemas.microsoft.com/office/drawing/2014/main" id="{78A9780F-686C-97A2-E072-04FA8B6399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771" t="43" r="11673" b="-43"/>
          <a:stretch/>
        </p:blipFill>
        <p:spPr bwMode="auto">
          <a:xfrm>
            <a:off x="5143672" y="3029316"/>
            <a:ext cx="3519388" cy="2779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508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10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10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1000"/>
                                        <p:tgtEl>
                                          <p:spTgt spid="10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256813-B04C-4215-B67A-719218C6E412}"/>
              </a:ext>
            </a:extLst>
          </p:cNvPr>
          <p:cNvSpPr txBox="1"/>
          <p:nvPr/>
        </p:nvSpPr>
        <p:spPr>
          <a:xfrm>
            <a:off x="6096000" y="565112"/>
            <a:ext cx="3613687" cy="892552"/>
          </a:xfrm>
          <a:prstGeom prst="rect">
            <a:avLst/>
          </a:prstGeom>
          <a:noFill/>
        </p:spPr>
        <p:txBody>
          <a:bodyPr wrap="square" rtlCol="0">
            <a:spAutoFit/>
          </a:bodyPr>
          <a:lstStyle/>
          <a:p>
            <a:r>
              <a:rPr lang="en-GB" sz="2600" dirty="0"/>
              <a:t>mutual spiritual conversation </a:t>
            </a:r>
          </a:p>
        </p:txBody>
      </p:sp>
      <p:sp>
        <p:nvSpPr>
          <p:cNvPr id="3" name="Rectangle 2">
            <a:extLst>
              <a:ext uri="{FF2B5EF4-FFF2-40B4-BE49-F238E27FC236}">
                <a16:creationId xmlns:a16="http://schemas.microsoft.com/office/drawing/2014/main" id="{3B65A638-1E31-448B-A9C5-C232F29967E5}"/>
              </a:ext>
            </a:extLst>
          </p:cNvPr>
          <p:cNvSpPr/>
          <p:nvPr/>
        </p:nvSpPr>
        <p:spPr>
          <a:xfrm>
            <a:off x="930932" y="3005713"/>
            <a:ext cx="6536196" cy="492443"/>
          </a:xfrm>
          <a:prstGeom prst="rect">
            <a:avLst/>
          </a:prstGeom>
        </p:spPr>
        <p:txBody>
          <a:bodyPr wrap="square">
            <a:spAutoFit/>
          </a:bodyPr>
          <a:lstStyle/>
          <a:p>
            <a:r>
              <a:rPr lang="en-GB" sz="2600" dirty="0"/>
              <a:t>  a spiritual conversation of a pastoral nature </a:t>
            </a:r>
          </a:p>
        </p:txBody>
      </p:sp>
      <p:sp>
        <p:nvSpPr>
          <p:cNvPr id="4" name="Rectangle 3">
            <a:extLst>
              <a:ext uri="{FF2B5EF4-FFF2-40B4-BE49-F238E27FC236}">
                <a16:creationId xmlns:a16="http://schemas.microsoft.com/office/drawing/2014/main" id="{6A82E877-A7FF-4538-8D47-D57F35A68DBA}"/>
              </a:ext>
            </a:extLst>
          </p:cNvPr>
          <p:cNvSpPr/>
          <p:nvPr/>
        </p:nvSpPr>
        <p:spPr>
          <a:xfrm>
            <a:off x="5158354" y="5162502"/>
            <a:ext cx="4584909" cy="492443"/>
          </a:xfrm>
          <a:prstGeom prst="rect">
            <a:avLst/>
          </a:prstGeom>
        </p:spPr>
        <p:txBody>
          <a:bodyPr wrap="none">
            <a:spAutoFit/>
          </a:bodyPr>
          <a:lstStyle/>
          <a:p>
            <a:r>
              <a:rPr lang="en-GB" sz="2600" dirty="0"/>
              <a:t>formal spiritual accompaniment </a:t>
            </a:r>
          </a:p>
        </p:txBody>
      </p:sp>
      <p:pic>
        <p:nvPicPr>
          <p:cNvPr id="1026" name="Picture 2" descr="Image result for talking to a priest">
            <a:extLst>
              <a:ext uri="{FF2B5EF4-FFF2-40B4-BE49-F238E27FC236}">
                <a16:creationId xmlns:a16="http://schemas.microsoft.com/office/drawing/2014/main" id="{B6AE162A-AEC6-429E-8696-6BDCF2CA6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128" y="2282331"/>
            <a:ext cx="4070674" cy="2293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unselling">
            <a:extLst>
              <a:ext uri="{FF2B5EF4-FFF2-40B4-BE49-F238E27FC236}">
                <a16:creationId xmlns:a16="http://schemas.microsoft.com/office/drawing/2014/main" id="{D9C24D89-7778-4AEB-A69C-347CB134B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60" y="4047871"/>
            <a:ext cx="3476625" cy="2238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nversation">
            <a:extLst>
              <a:ext uri="{FF2B5EF4-FFF2-40B4-BE49-F238E27FC236}">
                <a16:creationId xmlns:a16="http://schemas.microsoft.com/office/drawing/2014/main" id="{4B2B8BA7-2927-4D7E-93B7-CEFBCF1166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888" y="312529"/>
            <a:ext cx="4680488" cy="229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9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3B7566-6F7D-7DEC-4E86-3F7A43AE5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940" y="643466"/>
            <a:ext cx="9904119" cy="5571067"/>
          </a:xfrm>
          <a:prstGeom prst="rect">
            <a:avLst/>
          </a:prstGeom>
        </p:spPr>
      </p:pic>
    </p:spTree>
    <p:extLst>
      <p:ext uri="{BB962C8B-B14F-4D97-AF65-F5344CB8AC3E}">
        <p14:creationId xmlns:p14="http://schemas.microsoft.com/office/powerpoint/2010/main" val="22793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D5D2-A7C1-73AD-A5CF-DA82B5DCB877}"/>
              </a:ext>
            </a:extLst>
          </p:cNvPr>
          <p:cNvSpPr>
            <a:spLocks noGrp="1"/>
          </p:cNvSpPr>
          <p:nvPr>
            <p:ph type="title"/>
          </p:nvPr>
        </p:nvSpPr>
        <p:spPr>
          <a:xfrm>
            <a:off x="1900647" y="768906"/>
            <a:ext cx="6995120" cy="922337"/>
          </a:xfrm>
          <a:ln>
            <a:solidFill>
              <a:schemeClr val="bg1"/>
            </a:solidFill>
          </a:ln>
        </p:spPr>
        <p:txBody>
          <a:bodyPr/>
          <a:lstStyle/>
          <a:p>
            <a:r>
              <a:rPr lang="en-GB" b="1" dirty="0">
                <a:solidFill>
                  <a:srgbClr val="21409A"/>
                </a:solidFill>
              </a:rPr>
              <a:t>First Module</a:t>
            </a:r>
          </a:p>
        </p:txBody>
      </p:sp>
      <p:sp>
        <p:nvSpPr>
          <p:cNvPr id="9" name="Content Placeholder 2">
            <a:extLst>
              <a:ext uri="{FF2B5EF4-FFF2-40B4-BE49-F238E27FC236}">
                <a16:creationId xmlns:a16="http://schemas.microsoft.com/office/drawing/2014/main" id="{CF1B9B56-50D4-F94B-7ABE-E319C5D19136}"/>
              </a:ext>
            </a:extLst>
          </p:cNvPr>
          <p:cNvSpPr txBox="1">
            <a:spLocks/>
          </p:cNvSpPr>
          <p:nvPr/>
        </p:nvSpPr>
        <p:spPr bwMode="auto">
          <a:xfrm>
            <a:off x="1900647" y="1963052"/>
            <a:ext cx="8570504"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44500" indent="-444500" algn="just" rtl="0" eaLnBrk="0" fontAlgn="base" hangingPunct="0">
              <a:spcBef>
                <a:spcPct val="20000"/>
              </a:spcBef>
              <a:spcAft>
                <a:spcPct val="0"/>
              </a:spcAft>
              <a:buFont typeface="Wingdings" pitchFamily="2" charset="2"/>
              <a:buChar char="v"/>
              <a:defRPr sz="2800">
                <a:solidFill>
                  <a:schemeClr val="tx1"/>
                </a:solidFill>
                <a:latin typeface="+mn-lt"/>
                <a:ea typeface="+mn-ea"/>
                <a:cs typeface="+mn-cs"/>
              </a:defRPr>
            </a:lvl1pPr>
            <a:lvl2pPr marL="815975" indent="-366713" algn="just" rtl="0" eaLnBrk="0" fontAlgn="base" hangingPunct="0">
              <a:spcBef>
                <a:spcPct val="20000"/>
              </a:spcBef>
              <a:spcAft>
                <a:spcPct val="0"/>
              </a:spcAft>
              <a:buFont typeface="Wingdings" pitchFamily="2" charset="2"/>
              <a:buChar char="Ø"/>
              <a:defRPr sz="2800">
                <a:solidFill>
                  <a:schemeClr val="tx1"/>
                </a:solidFill>
                <a:latin typeface="+mn-lt"/>
              </a:defRPr>
            </a:lvl2pPr>
            <a:lvl3pPr marL="1160463" indent="-347663" algn="just" rtl="0" eaLnBrk="0" fontAlgn="base" hangingPunct="0">
              <a:spcBef>
                <a:spcPct val="20000"/>
              </a:spcBef>
              <a:spcAft>
                <a:spcPct val="0"/>
              </a:spcAft>
              <a:buChar char="•"/>
              <a:defRPr sz="2800">
                <a:solidFill>
                  <a:schemeClr val="tx1"/>
                </a:solidFill>
                <a:latin typeface="+mn-lt"/>
              </a:defRPr>
            </a:lvl3pPr>
            <a:lvl4pPr marL="1600200" indent="-228600" algn="just" rtl="0" eaLnBrk="0" fontAlgn="base" hangingPunct="0">
              <a:spcBef>
                <a:spcPct val="20000"/>
              </a:spcBef>
              <a:spcAft>
                <a:spcPct val="0"/>
              </a:spcAft>
              <a:buChar char="–"/>
              <a:defRPr sz="2800">
                <a:solidFill>
                  <a:schemeClr val="tx1"/>
                </a:solidFill>
                <a:latin typeface="+mn-lt"/>
              </a:defRPr>
            </a:lvl4pPr>
            <a:lvl5pPr marL="2057400" indent="-228600" algn="just"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l">
              <a:lnSpc>
                <a:spcPct val="150000"/>
              </a:lnSpc>
              <a:spcBef>
                <a:spcPts val="0"/>
              </a:spcBef>
              <a:buClr>
                <a:srgbClr val="EF4423"/>
              </a:buClr>
            </a:pPr>
            <a:r>
              <a:rPr lang="en-GB" sz="3600" dirty="0"/>
              <a:t>Introductions to course tools</a:t>
            </a:r>
          </a:p>
          <a:p>
            <a:pPr algn="l">
              <a:lnSpc>
                <a:spcPct val="150000"/>
              </a:lnSpc>
              <a:spcBef>
                <a:spcPts val="0"/>
              </a:spcBef>
              <a:buClr>
                <a:srgbClr val="EF4423"/>
              </a:buClr>
            </a:pPr>
            <a:r>
              <a:rPr lang="en-GB" sz="3600" dirty="0"/>
              <a:t>Active Listening Skills</a:t>
            </a:r>
          </a:p>
          <a:p>
            <a:pPr algn="l">
              <a:lnSpc>
                <a:spcPct val="150000"/>
              </a:lnSpc>
              <a:spcBef>
                <a:spcPts val="0"/>
              </a:spcBef>
              <a:buClr>
                <a:srgbClr val="EF4423"/>
              </a:buClr>
            </a:pPr>
            <a:r>
              <a:rPr lang="en-GB" sz="3600" dirty="0"/>
              <a:t>The ‘triad’ listening practice</a:t>
            </a:r>
          </a:p>
          <a:p>
            <a:pPr algn="l">
              <a:lnSpc>
                <a:spcPct val="150000"/>
              </a:lnSpc>
              <a:spcBef>
                <a:spcPts val="0"/>
              </a:spcBef>
              <a:buClr>
                <a:srgbClr val="EF4423"/>
              </a:buClr>
            </a:pPr>
            <a:r>
              <a:rPr lang="en-GB" sz="3600" dirty="0"/>
              <a:t>Practice &amp; reflection before Module 2</a:t>
            </a:r>
          </a:p>
          <a:p>
            <a:pPr marL="0" indent="0" algn="ctr">
              <a:spcBef>
                <a:spcPts val="0"/>
              </a:spcBef>
              <a:buClr>
                <a:srgbClr val="EF4423"/>
              </a:buClr>
              <a:buNone/>
            </a:pPr>
            <a:endParaRPr lang="en-GB" sz="2000" i="1" dirty="0"/>
          </a:p>
        </p:txBody>
      </p:sp>
      <p:pic>
        <p:nvPicPr>
          <p:cNvPr id="5" name="Picture 4" descr="A close-up of a window&#10;&#10;Description automatically generated with medium confidence">
            <a:extLst>
              <a:ext uri="{FF2B5EF4-FFF2-40B4-BE49-F238E27FC236}">
                <a16:creationId xmlns:a16="http://schemas.microsoft.com/office/drawing/2014/main" id="{3CB320D1-88FF-6FAD-3B56-829EF81EE019}"/>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9751785" y="429261"/>
            <a:ext cx="2020570" cy="669290"/>
          </a:xfrm>
          <a:prstGeom prst="rect">
            <a:avLst/>
          </a:prstGeom>
        </p:spPr>
      </p:pic>
    </p:spTree>
    <p:extLst>
      <p:ext uri="{BB962C8B-B14F-4D97-AF65-F5344CB8AC3E}">
        <p14:creationId xmlns:p14="http://schemas.microsoft.com/office/powerpoint/2010/main" val="391222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62A8F6A-DB7F-088A-EFBF-61638CC9396D}"/>
              </a:ext>
            </a:extLst>
          </p:cNvPr>
          <p:cNvSpPr>
            <a:spLocks noGrp="1"/>
          </p:cNvSpPr>
          <p:nvPr>
            <p:ph type="sldNum" sz="quarter" idx="12"/>
          </p:nvPr>
        </p:nvSpPr>
        <p:spPr/>
        <p:txBody>
          <a:bodyPr/>
          <a:lstStyle/>
          <a:p>
            <a:pPr>
              <a:defRPr/>
            </a:pPr>
            <a:fld id="{D4CD839F-E774-4A4A-B877-3AD66D467E01}" type="slidenum">
              <a:rPr lang="en-GB" smtClean="0"/>
              <a:pPr>
                <a:defRPr/>
              </a:pPr>
              <a:t>16</a:t>
            </a:fld>
            <a:endParaRPr lang="en-GB"/>
          </a:p>
        </p:txBody>
      </p:sp>
      <p:sp>
        <p:nvSpPr>
          <p:cNvPr id="9" name="Content Placeholder 2">
            <a:extLst>
              <a:ext uri="{FF2B5EF4-FFF2-40B4-BE49-F238E27FC236}">
                <a16:creationId xmlns:a16="http://schemas.microsoft.com/office/drawing/2014/main" id="{CF1B9B56-50D4-F94B-7ABE-E319C5D19136}"/>
              </a:ext>
            </a:extLst>
          </p:cNvPr>
          <p:cNvSpPr txBox="1">
            <a:spLocks/>
          </p:cNvSpPr>
          <p:nvPr/>
        </p:nvSpPr>
        <p:spPr bwMode="auto">
          <a:xfrm>
            <a:off x="623392" y="401777"/>
            <a:ext cx="8496810"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44500" indent="-444500" algn="just" rtl="0" eaLnBrk="0" fontAlgn="base" hangingPunct="0">
              <a:spcBef>
                <a:spcPct val="20000"/>
              </a:spcBef>
              <a:spcAft>
                <a:spcPct val="0"/>
              </a:spcAft>
              <a:buFont typeface="Wingdings" pitchFamily="2" charset="2"/>
              <a:buChar char="v"/>
              <a:defRPr sz="2800">
                <a:solidFill>
                  <a:schemeClr val="tx1"/>
                </a:solidFill>
                <a:latin typeface="+mn-lt"/>
                <a:ea typeface="+mn-ea"/>
                <a:cs typeface="+mn-cs"/>
              </a:defRPr>
            </a:lvl1pPr>
            <a:lvl2pPr marL="815975" indent="-366713" algn="just" rtl="0" eaLnBrk="0" fontAlgn="base" hangingPunct="0">
              <a:spcBef>
                <a:spcPct val="20000"/>
              </a:spcBef>
              <a:spcAft>
                <a:spcPct val="0"/>
              </a:spcAft>
              <a:buFont typeface="Wingdings" pitchFamily="2" charset="2"/>
              <a:buChar char="Ø"/>
              <a:defRPr sz="2800">
                <a:solidFill>
                  <a:schemeClr val="tx1"/>
                </a:solidFill>
                <a:latin typeface="+mn-lt"/>
              </a:defRPr>
            </a:lvl2pPr>
            <a:lvl3pPr marL="1160463" indent="-347663" algn="just" rtl="0" eaLnBrk="0" fontAlgn="base" hangingPunct="0">
              <a:spcBef>
                <a:spcPct val="20000"/>
              </a:spcBef>
              <a:spcAft>
                <a:spcPct val="0"/>
              </a:spcAft>
              <a:buChar char="•"/>
              <a:defRPr sz="2800">
                <a:solidFill>
                  <a:schemeClr val="tx1"/>
                </a:solidFill>
                <a:latin typeface="+mn-lt"/>
              </a:defRPr>
            </a:lvl3pPr>
            <a:lvl4pPr marL="1600200" indent="-228600" algn="just" rtl="0" eaLnBrk="0" fontAlgn="base" hangingPunct="0">
              <a:spcBef>
                <a:spcPct val="20000"/>
              </a:spcBef>
              <a:spcAft>
                <a:spcPct val="0"/>
              </a:spcAft>
              <a:buChar char="–"/>
              <a:defRPr sz="2800">
                <a:solidFill>
                  <a:schemeClr val="tx1"/>
                </a:solidFill>
                <a:latin typeface="+mn-lt"/>
              </a:defRPr>
            </a:lvl4pPr>
            <a:lvl5pPr marL="2057400" indent="-228600" algn="just"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spcBef>
                <a:spcPts val="0"/>
              </a:spcBef>
              <a:buClr>
                <a:srgbClr val="EF4423"/>
              </a:buClr>
              <a:buNone/>
            </a:pPr>
            <a:r>
              <a:rPr lang="en-GB" sz="2400" dirty="0"/>
              <a:t>‘Listening is never easy. Many times it is easier to play deaf. Listening means paying attention, wanting to understand, to value, to respect and to ponder what the other person says. It involves a sort of martyrdom or self-sacrifice, as we try to imitate Moses before the burning bush: we have to remove our sandals when standing on the ‘holy ground’ of our encounter with the one who speaks to me. </a:t>
            </a:r>
          </a:p>
          <a:p>
            <a:pPr marL="0" indent="0" algn="ctr">
              <a:lnSpc>
                <a:spcPct val="150000"/>
              </a:lnSpc>
              <a:spcBef>
                <a:spcPts val="0"/>
              </a:spcBef>
              <a:buClr>
                <a:srgbClr val="EF4423"/>
              </a:buClr>
              <a:buNone/>
            </a:pPr>
            <a:r>
              <a:rPr lang="en-GB" sz="2400" dirty="0"/>
              <a:t>Knowing how to listen is an immense grace, it is a gift which we need to ask for and then make every effort to practice.’  </a:t>
            </a:r>
          </a:p>
          <a:p>
            <a:pPr marL="0" indent="0" algn="r">
              <a:lnSpc>
                <a:spcPct val="150000"/>
              </a:lnSpc>
              <a:spcBef>
                <a:spcPts val="0"/>
              </a:spcBef>
              <a:buClr>
                <a:srgbClr val="EF4423"/>
              </a:buClr>
              <a:buNone/>
            </a:pPr>
            <a:r>
              <a:rPr lang="en-GB" sz="1800" i="1" dirty="0"/>
              <a:t>Pope Francis - 50th World Communication Day 2016 </a:t>
            </a:r>
          </a:p>
          <a:p>
            <a:pPr marL="0" indent="0" algn="ctr">
              <a:spcBef>
                <a:spcPts val="0"/>
              </a:spcBef>
              <a:buClr>
                <a:srgbClr val="EF4423"/>
              </a:buClr>
              <a:buNone/>
            </a:pPr>
            <a:endParaRPr lang="en-GB" sz="1400" i="1" dirty="0"/>
          </a:p>
        </p:txBody>
      </p:sp>
      <p:pic>
        <p:nvPicPr>
          <p:cNvPr id="1026" name="Picture 2" descr="Vatican News on X: &quot;Today marks the 9th anniversary of the publication of Pope  Francis's first Apostolic Exhortation, “Evangelii Gaudium” (The Joy of the  Gospel) on building a missionary Church that welcomes">
            <a:extLst>
              <a:ext uri="{FF2B5EF4-FFF2-40B4-BE49-F238E27FC236}">
                <a16:creationId xmlns:a16="http://schemas.microsoft.com/office/drawing/2014/main" id="{2575ED13-11F0-5E9D-F48A-D504F1138B4F}"/>
              </a:ext>
            </a:extLst>
          </p:cNvPr>
          <p:cNvPicPr>
            <a:picLocks noChangeAspect="1" noChangeArrowheads="1"/>
          </p:cNvPicPr>
          <p:nvPr/>
        </p:nvPicPr>
        <p:blipFill rotWithShape="1">
          <a:blip r:embed="rId3">
            <a:duotone>
              <a:prstClr val="black"/>
              <a:srgbClr val="D9C3A5">
                <a:tint val="50000"/>
                <a:satMod val="180000"/>
              </a:srgbClr>
            </a:duotone>
            <a:alphaModFix/>
            <a:extLst>
              <a:ext uri="{28A0092B-C50C-407E-A947-70E740481C1C}">
                <a14:useLocalDpi xmlns:a14="http://schemas.microsoft.com/office/drawing/2010/main" val="0"/>
              </a:ext>
            </a:extLst>
          </a:blip>
          <a:srcRect l="65750" r="11571"/>
          <a:stretch/>
        </p:blipFill>
        <p:spPr bwMode="auto">
          <a:xfrm>
            <a:off x="9426893" y="0"/>
            <a:ext cx="27651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49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E7BF4-E65B-B753-DE54-2A0C7CAD4BA7}"/>
            </a:ext>
          </a:extLst>
        </p:cNvPr>
        <p:cNvGrpSpPr/>
        <p:nvPr/>
      </p:nvGrpSpPr>
      <p:grpSpPr>
        <a:xfrm>
          <a:off x="0" y="0"/>
          <a:ext cx="0" cy="0"/>
          <a:chOff x="0" y="0"/>
          <a:chExt cx="0" cy="0"/>
        </a:xfrm>
      </p:grpSpPr>
      <p:pic>
        <p:nvPicPr>
          <p:cNvPr id="7" name="Picture 6" descr="A painting of a tree and a person's feet&#10;&#10;Description automatically generated">
            <a:extLst>
              <a:ext uri="{FF2B5EF4-FFF2-40B4-BE49-F238E27FC236}">
                <a16:creationId xmlns:a16="http://schemas.microsoft.com/office/drawing/2014/main" id="{5261FA7F-2351-B24B-7B90-54C6815B41BA}"/>
              </a:ext>
            </a:extLst>
          </p:cNvPr>
          <p:cNvPicPr>
            <a:picLocks noChangeAspect="1"/>
          </p:cNvPicPr>
          <p:nvPr/>
        </p:nvPicPr>
        <p:blipFill rotWithShape="1">
          <a:blip r:embed="rId3">
            <a:extLst>
              <a:ext uri="{28A0092B-C50C-407E-A947-70E740481C1C}">
                <a14:useLocalDpi xmlns:a14="http://schemas.microsoft.com/office/drawing/2010/main" val="0"/>
              </a:ext>
            </a:extLst>
          </a:blip>
          <a:srcRect b="5004"/>
          <a:stretch/>
        </p:blipFill>
        <p:spPr>
          <a:xfrm>
            <a:off x="1175358" y="109820"/>
            <a:ext cx="9841283" cy="6638360"/>
          </a:xfrm>
          <a:prstGeom prst="rect">
            <a:avLst/>
          </a:prstGeom>
        </p:spPr>
      </p:pic>
    </p:spTree>
    <p:extLst>
      <p:ext uri="{BB962C8B-B14F-4D97-AF65-F5344CB8AC3E}">
        <p14:creationId xmlns:p14="http://schemas.microsoft.com/office/powerpoint/2010/main" val="354205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9716D72B-0D25-43A5-8554-C535E5118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C2F05-27CF-40F2-8BED-D98A225B6A92}"/>
              </a:ext>
            </a:extLst>
          </p:cNvPr>
          <p:cNvSpPr>
            <a:spLocks noGrp="1"/>
          </p:cNvSpPr>
          <p:nvPr>
            <p:ph type="title"/>
          </p:nvPr>
        </p:nvSpPr>
        <p:spPr>
          <a:xfrm>
            <a:off x="7543801" y="432877"/>
            <a:ext cx="3988536" cy="1642533"/>
          </a:xfrm>
        </p:spPr>
        <p:txBody>
          <a:bodyPr vert="horz" lIns="91440" tIns="45720" rIns="91440" bIns="45720" rtlCol="0" anchor="b">
            <a:normAutofit/>
          </a:bodyPr>
          <a:lstStyle/>
          <a:p>
            <a:br>
              <a:rPr lang="en-US" sz="5400"/>
            </a:br>
            <a:endParaRPr lang="en-US" sz="5400" kern="1200">
              <a:latin typeface="+mj-lt"/>
              <a:ea typeface="+mj-ea"/>
              <a:cs typeface="+mj-cs"/>
            </a:endParaRPr>
          </a:p>
        </p:txBody>
      </p:sp>
      <p:pic>
        <p:nvPicPr>
          <p:cNvPr id="6" name="Picture 5">
            <a:extLst>
              <a:ext uri="{FF2B5EF4-FFF2-40B4-BE49-F238E27FC236}">
                <a16:creationId xmlns:a16="http://schemas.microsoft.com/office/drawing/2014/main" id="{C55007C7-6FB7-4269-8E95-E19B7E2F2DC7}"/>
              </a:ext>
            </a:extLst>
          </p:cNvPr>
          <p:cNvPicPr>
            <a:picLocks noChangeAspect="1"/>
          </p:cNvPicPr>
          <p:nvPr/>
        </p:nvPicPr>
        <p:blipFill rotWithShape="1">
          <a:blip r:embed="rId3">
            <a:extLst>
              <a:ext uri="{28A0092B-C50C-407E-A947-70E740481C1C}">
                <a14:useLocalDpi xmlns:a14="http://schemas.microsoft.com/office/drawing/2010/main" val="0"/>
              </a:ext>
            </a:extLst>
          </a:blip>
          <a:srcRect l="17646" r="19407"/>
          <a:stretch/>
        </p:blipFill>
        <p:spPr>
          <a:xfrm>
            <a:off x="-7" y="10"/>
            <a:ext cx="3919476" cy="4143497"/>
          </a:xfrm>
          <a:custGeom>
            <a:avLst/>
            <a:gdLst/>
            <a:ahLst/>
            <a:cxnLst/>
            <a:rect l="l" t="t" r="r" b="b"/>
            <a:pathLst>
              <a:path w="3919476" h="4143507">
                <a:moveTo>
                  <a:pt x="0" y="0"/>
                </a:moveTo>
                <a:lnTo>
                  <a:pt x="3903116" y="0"/>
                </a:lnTo>
                <a:lnTo>
                  <a:pt x="3899307" y="150213"/>
                </a:lnTo>
                <a:cubicBezTo>
                  <a:pt x="3899870" y="322276"/>
                  <a:pt x="3912280" y="494071"/>
                  <a:pt x="3910163" y="665222"/>
                </a:cubicBezTo>
                <a:cubicBezTo>
                  <a:pt x="3909034" y="760465"/>
                  <a:pt x="3887866" y="855454"/>
                  <a:pt x="3891817" y="950951"/>
                </a:cubicBezTo>
                <a:cubicBezTo>
                  <a:pt x="3903389" y="1240363"/>
                  <a:pt x="3899579" y="1529902"/>
                  <a:pt x="3914679" y="1819187"/>
                </a:cubicBezTo>
                <a:cubicBezTo>
                  <a:pt x="3924446" y="1960184"/>
                  <a:pt x="3919293" y="2101691"/>
                  <a:pt x="3899297" y="2241812"/>
                </a:cubicBezTo>
                <a:cubicBezTo>
                  <a:pt x="3882644" y="2346833"/>
                  <a:pt x="3892946" y="2452744"/>
                  <a:pt x="3900002" y="2558273"/>
                </a:cubicBezTo>
                <a:cubicBezTo>
                  <a:pt x="3908611" y="2686026"/>
                  <a:pt x="3913268" y="2813652"/>
                  <a:pt x="3899155" y="2941659"/>
                </a:cubicBezTo>
                <a:cubicBezTo>
                  <a:pt x="3888995" y="3032710"/>
                  <a:pt x="3898449" y="3124270"/>
                  <a:pt x="3904095" y="3215577"/>
                </a:cubicBezTo>
                <a:cubicBezTo>
                  <a:pt x="3911433" y="3310871"/>
                  <a:pt x="3911433" y="3406520"/>
                  <a:pt x="3904095" y="3501814"/>
                </a:cubicBezTo>
                <a:cubicBezTo>
                  <a:pt x="3896728" y="3588930"/>
                  <a:pt x="3898478" y="3676464"/>
                  <a:pt x="3909317" y="3763288"/>
                </a:cubicBezTo>
                <a:cubicBezTo>
                  <a:pt x="3921171" y="3864881"/>
                  <a:pt x="3911998" y="3966473"/>
                  <a:pt x="3903389" y="4068066"/>
                </a:cubicBezTo>
                <a:lnTo>
                  <a:pt x="3899890" y="4129496"/>
                </a:lnTo>
                <a:lnTo>
                  <a:pt x="3856837" y="4131079"/>
                </a:lnTo>
                <a:cubicBezTo>
                  <a:pt x="3690565" y="4131562"/>
                  <a:pt x="3524292" y="4118803"/>
                  <a:pt x="3358020" y="4125635"/>
                </a:cubicBezTo>
                <a:cubicBezTo>
                  <a:pt x="3138339" y="4134610"/>
                  <a:pt x="2918661" y="4144924"/>
                  <a:pt x="2699106" y="4130457"/>
                </a:cubicBezTo>
                <a:cubicBezTo>
                  <a:pt x="2548620" y="4120546"/>
                  <a:pt x="2397378" y="4107552"/>
                  <a:pt x="2246135" y="4111571"/>
                </a:cubicBezTo>
                <a:cubicBezTo>
                  <a:pt x="2090859" y="4115857"/>
                  <a:pt x="1936213" y="4129921"/>
                  <a:pt x="1781316" y="4140235"/>
                </a:cubicBezTo>
                <a:cubicBezTo>
                  <a:pt x="1667682" y="4147695"/>
                  <a:pt x="1553608" y="4142392"/>
                  <a:pt x="1441020" y="4124430"/>
                </a:cubicBezTo>
                <a:cubicBezTo>
                  <a:pt x="1360735" y="4111704"/>
                  <a:pt x="1279946" y="4117196"/>
                  <a:pt x="1199535" y="4121751"/>
                </a:cubicBezTo>
                <a:cubicBezTo>
                  <a:pt x="1054343" y="4130324"/>
                  <a:pt x="909653" y="4143718"/>
                  <a:pt x="764462" y="4130324"/>
                </a:cubicBezTo>
                <a:cubicBezTo>
                  <a:pt x="634770" y="4118267"/>
                  <a:pt x="503820" y="4108490"/>
                  <a:pt x="375137" y="4118267"/>
                </a:cubicBezTo>
                <a:cubicBezTo>
                  <a:pt x="278626" y="4125601"/>
                  <a:pt x="182043" y="4132935"/>
                  <a:pt x="85336" y="4130493"/>
                </a:cubicBezTo>
                <a:lnTo>
                  <a:pt x="0" y="4125145"/>
                </a:lnTo>
                <a:close/>
              </a:path>
            </a:pathLst>
          </a:custGeom>
        </p:spPr>
      </p:pic>
      <p:pic>
        <p:nvPicPr>
          <p:cNvPr id="7" name="Picture 2" descr="Learn How to Use a Compass and Map - The Prepared">
            <a:extLst>
              <a:ext uri="{FF2B5EF4-FFF2-40B4-BE49-F238E27FC236}">
                <a16:creationId xmlns:a16="http://schemas.microsoft.com/office/drawing/2014/main" id="{2857DE1E-8C4F-4FD8-B03C-1B899FD5B8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74" r="27561" b="1"/>
          <a:stretch/>
        </p:blipFill>
        <p:spPr bwMode="auto">
          <a:xfrm>
            <a:off x="4115400" y="10"/>
            <a:ext cx="3058323" cy="3597029"/>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a:noFill/>
          <a:extLst>
            <a:ext uri="{909E8E84-426E-40DD-AFC4-6F175D3DCCD1}">
              <a14:hiddenFill xmlns:a14="http://schemas.microsoft.com/office/drawing/2010/main">
                <a:solidFill>
                  <a:srgbClr val="FFFFFF"/>
                </a:solidFill>
              </a14:hiddenFill>
            </a:ext>
          </a:extLst>
        </p:spPr>
      </p:pic>
      <p:sp>
        <p:nvSpPr>
          <p:cNvPr id="22" name="sketch line" hidden="1">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546484" y="2424319"/>
            <a:ext cx="3851563" cy="18288"/>
          </a:xfrm>
          <a:custGeom>
            <a:avLst/>
            <a:gdLst>
              <a:gd name="csX0" fmla="*/ 0 w 3851563"/>
              <a:gd name="csY0" fmla="*/ 0 h 18288"/>
              <a:gd name="csX1" fmla="*/ 718958 w 3851563"/>
              <a:gd name="csY1" fmla="*/ 0 h 18288"/>
              <a:gd name="csX2" fmla="*/ 1437917 w 3851563"/>
              <a:gd name="csY2" fmla="*/ 0 h 18288"/>
              <a:gd name="csX3" fmla="*/ 1964297 w 3851563"/>
              <a:gd name="csY3" fmla="*/ 0 h 18288"/>
              <a:gd name="csX4" fmla="*/ 2606224 w 3851563"/>
              <a:gd name="csY4" fmla="*/ 0 h 18288"/>
              <a:gd name="csX5" fmla="*/ 3171120 w 3851563"/>
              <a:gd name="csY5" fmla="*/ 0 h 18288"/>
              <a:gd name="csX6" fmla="*/ 3851563 w 3851563"/>
              <a:gd name="csY6" fmla="*/ 0 h 18288"/>
              <a:gd name="csX7" fmla="*/ 3851563 w 3851563"/>
              <a:gd name="csY7" fmla="*/ 18288 h 18288"/>
              <a:gd name="csX8" fmla="*/ 3209636 w 3851563"/>
              <a:gd name="csY8" fmla="*/ 18288 h 18288"/>
              <a:gd name="csX9" fmla="*/ 2644740 w 3851563"/>
              <a:gd name="csY9" fmla="*/ 18288 h 18288"/>
              <a:gd name="csX10" fmla="*/ 2002813 w 3851563"/>
              <a:gd name="csY10" fmla="*/ 18288 h 18288"/>
              <a:gd name="csX11" fmla="*/ 1399401 w 3851563"/>
              <a:gd name="csY11" fmla="*/ 18288 h 18288"/>
              <a:gd name="csX12" fmla="*/ 834505 w 3851563"/>
              <a:gd name="csY12" fmla="*/ 18288 h 18288"/>
              <a:gd name="csX13" fmla="*/ 0 w 3851563"/>
              <a:gd name="csY13" fmla="*/ 18288 h 18288"/>
              <a:gd name="csX14" fmla="*/ 0 w 3851563"/>
              <a:gd name="csY1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851563" h="18288" fill="none" extrusionOk="0">
                <a:moveTo>
                  <a:pt x="0" y="0"/>
                </a:moveTo>
                <a:cubicBezTo>
                  <a:pt x="195934" y="10403"/>
                  <a:pt x="550513" y="-3379"/>
                  <a:pt x="718958" y="0"/>
                </a:cubicBezTo>
                <a:cubicBezTo>
                  <a:pt x="887403" y="3379"/>
                  <a:pt x="1238155" y="34184"/>
                  <a:pt x="1437917" y="0"/>
                </a:cubicBezTo>
                <a:cubicBezTo>
                  <a:pt x="1637679" y="-34184"/>
                  <a:pt x="1735575" y="21633"/>
                  <a:pt x="1964297" y="0"/>
                </a:cubicBezTo>
                <a:cubicBezTo>
                  <a:pt x="2193019" y="-21633"/>
                  <a:pt x="2398398" y="-18127"/>
                  <a:pt x="2606224" y="0"/>
                </a:cubicBezTo>
                <a:cubicBezTo>
                  <a:pt x="2814050" y="18127"/>
                  <a:pt x="3010763" y="-3923"/>
                  <a:pt x="3171120" y="0"/>
                </a:cubicBezTo>
                <a:cubicBezTo>
                  <a:pt x="3331477" y="3923"/>
                  <a:pt x="3662318" y="22618"/>
                  <a:pt x="3851563" y="0"/>
                </a:cubicBezTo>
                <a:cubicBezTo>
                  <a:pt x="3851602" y="7328"/>
                  <a:pt x="3852182" y="9982"/>
                  <a:pt x="3851563" y="18288"/>
                </a:cubicBezTo>
                <a:cubicBezTo>
                  <a:pt x="3539697" y="8623"/>
                  <a:pt x="3360357" y="-7186"/>
                  <a:pt x="3209636" y="18288"/>
                </a:cubicBezTo>
                <a:cubicBezTo>
                  <a:pt x="3058915" y="43762"/>
                  <a:pt x="2810322" y="8087"/>
                  <a:pt x="2644740" y="18288"/>
                </a:cubicBezTo>
                <a:cubicBezTo>
                  <a:pt x="2479158" y="28489"/>
                  <a:pt x="2131941" y="44882"/>
                  <a:pt x="2002813" y="18288"/>
                </a:cubicBezTo>
                <a:cubicBezTo>
                  <a:pt x="1873685" y="-8306"/>
                  <a:pt x="1675560" y="30966"/>
                  <a:pt x="1399401" y="18288"/>
                </a:cubicBezTo>
                <a:cubicBezTo>
                  <a:pt x="1123242" y="5610"/>
                  <a:pt x="1065368" y="33824"/>
                  <a:pt x="834505" y="18288"/>
                </a:cubicBezTo>
                <a:cubicBezTo>
                  <a:pt x="603642" y="2752"/>
                  <a:pt x="191505" y="58863"/>
                  <a:pt x="0" y="18288"/>
                </a:cubicBezTo>
                <a:cubicBezTo>
                  <a:pt x="-593" y="9736"/>
                  <a:pt x="244" y="6610"/>
                  <a:pt x="0" y="0"/>
                </a:cubicBezTo>
                <a:close/>
              </a:path>
              <a:path w="3851563" h="18288" stroke="0" extrusionOk="0">
                <a:moveTo>
                  <a:pt x="0" y="0"/>
                </a:moveTo>
                <a:cubicBezTo>
                  <a:pt x="289752" y="13020"/>
                  <a:pt x="480313" y="17689"/>
                  <a:pt x="641927" y="0"/>
                </a:cubicBezTo>
                <a:cubicBezTo>
                  <a:pt x="803541" y="-17689"/>
                  <a:pt x="1025789" y="14289"/>
                  <a:pt x="1322370" y="0"/>
                </a:cubicBezTo>
                <a:cubicBezTo>
                  <a:pt x="1618951" y="-14289"/>
                  <a:pt x="1675364" y="4422"/>
                  <a:pt x="1925782" y="0"/>
                </a:cubicBezTo>
                <a:cubicBezTo>
                  <a:pt x="2176200" y="-4422"/>
                  <a:pt x="2354648" y="21578"/>
                  <a:pt x="2644740" y="0"/>
                </a:cubicBezTo>
                <a:cubicBezTo>
                  <a:pt x="2934832" y="-21578"/>
                  <a:pt x="2992732" y="-4264"/>
                  <a:pt x="3286667" y="0"/>
                </a:cubicBezTo>
                <a:cubicBezTo>
                  <a:pt x="3580602" y="4264"/>
                  <a:pt x="3638704" y="20914"/>
                  <a:pt x="3851563" y="0"/>
                </a:cubicBezTo>
                <a:cubicBezTo>
                  <a:pt x="3851890" y="8595"/>
                  <a:pt x="3851491" y="13110"/>
                  <a:pt x="3851563" y="18288"/>
                </a:cubicBezTo>
                <a:cubicBezTo>
                  <a:pt x="3681588" y="-9641"/>
                  <a:pt x="3414286" y="12858"/>
                  <a:pt x="3209636" y="18288"/>
                </a:cubicBezTo>
                <a:cubicBezTo>
                  <a:pt x="3004986" y="23718"/>
                  <a:pt x="2777102" y="31540"/>
                  <a:pt x="2490677" y="18288"/>
                </a:cubicBezTo>
                <a:cubicBezTo>
                  <a:pt x="2204252" y="5036"/>
                  <a:pt x="2142029" y="45834"/>
                  <a:pt x="1810235" y="18288"/>
                </a:cubicBezTo>
                <a:cubicBezTo>
                  <a:pt x="1478441" y="-9258"/>
                  <a:pt x="1432135" y="21272"/>
                  <a:pt x="1245339" y="18288"/>
                </a:cubicBezTo>
                <a:cubicBezTo>
                  <a:pt x="1058543" y="15304"/>
                  <a:pt x="886298" y="9998"/>
                  <a:pt x="718958" y="18288"/>
                </a:cubicBezTo>
                <a:cubicBezTo>
                  <a:pt x="551618" y="26578"/>
                  <a:pt x="308263" y="-12886"/>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Bird Watching In Central Park, New York City â¢ Travel Tips">
            <a:extLst>
              <a:ext uri="{FF2B5EF4-FFF2-40B4-BE49-F238E27FC236}">
                <a16:creationId xmlns:a16="http://schemas.microsoft.com/office/drawing/2014/main" id="{31B4C6B1-583A-4A46-BB1B-2545F2759B8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44" r="5948" b="1"/>
          <a:stretch/>
        </p:blipFill>
        <p:spPr bwMode="auto">
          <a:xfrm>
            <a:off x="4" y="4328340"/>
            <a:ext cx="3912953" cy="2529660"/>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a:noFill/>
          <a:extLst>
            <a:ext uri="{909E8E84-426E-40DD-AFC4-6F175D3DCCD1}">
              <a14:hiddenFill xmlns:a14="http://schemas.microsoft.com/office/drawing/2010/main">
                <a:solidFill>
                  <a:srgbClr val="FFFFFF"/>
                </a:solidFill>
              </a14:hiddenFill>
            </a:ext>
          </a:extLst>
        </p:spPr>
      </p:pic>
      <p:pic>
        <p:nvPicPr>
          <p:cNvPr id="8" name="Content Placeholder 3" descr="A picture containing nature, waterfall, water, man&#10;&#10;Description automatically generated">
            <a:extLst>
              <a:ext uri="{FF2B5EF4-FFF2-40B4-BE49-F238E27FC236}">
                <a16:creationId xmlns:a16="http://schemas.microsoft.com/office/drawing/2014/main" id="{60399A51-7AB5-4573-B1CE-697C3B59BD2E}"/>
              </a:ext>
            </a:extLst>
          </p:cNvPr>
          <p:cNvPicPr>
            <a:picLocks noChangeAspect="1"/>
          </p:cNvPicPr>
          <p:nvPr/>
        </p:nvPicPr>
        <p:blipFill rotWithShape="1">
          <a:blip r:embed="rId6">
            <a:extLst>
              <a:ext uri="{28A0092B-C50C-407E-A947-70E740481C1C}">
                <a14:useLocalDpi xmlns:a14="http://schemas.microsoft.com/office/drawing/2010/main" val="0"/>
              </a:ext>
            </a:extLst>
          </a:blip>
          <a:srcRect l="16533" r="17138" b="-4"/>
          <a:stretch/>
        </p:blipFill>
        <p:spPr>
          <a:xfrm>
            <a:off x="4110923" y="3791169"/>
            <a:ext cx="3058821" cy="3066831"/>
          </a:xfrm>
          <a:custGeom>
            <a:avLst/>
            <a:gdLst/>
            <a:ahLst/>
            <a:cxnLst/>
            <a:rect l="l" t="t" r="r" b="b"/>
            <a:pathLst>
              <a:path w="3058821" h="3066831">
                <a:moveTo>
                  <a:pt x="2787020" y="1261"/>
                </a:moveTo>
                <a:cubicBezTo>
                  <a:pt x="2839709" y="-518"/>
                  <a:pt x="2892422" y="-414"/>
                  <a:pt x="2945069" y="1571"/>
                </a:cubicBezTo>
                <a:lnTo>
                  <a:pt x="3038769" y="8460"/>
                </a:lnTo>
                <a:lnTo>
                  <a:pt x="3040494" y="37341"/>
                </a:lnTo>
                <a:cubicBezTo>
                  <a:pt x="3041244" y="71882"/>
                  <a:pt x="3039776" y="106360"/>
                  <a:pt x="3033397" y="140806"/>
                </a:cubicBezTo>
                <a:cubicBezTo>
                  <a:pt x="3014006" y="247842"/>
                  <a:pt x="3013240" y="353093"/>
                  <a:pt x="3049089" y="457834"/>
                </a:cubicBezTo>
                <a:cubicBezTo>
                  <a:pt x="3061974" y="495214"/>
                  <a:pt x="3059933" y="536166"/>
                  <a:pt x="3055085" y="576225"/>
                </a:cubicBezTo>
                <a:cubicBezTo>
                  <a:pt x="3043731" y="670377"/>
                  <a:pt x="3028167" y="764784"/>
                  <a:pt x="3035311" y="859828"/>
                </a:cubicBezTo>
                <a:cubicBezTo>
                  <a:pt x="3053554" y="1099545"/>
                  <a:pt x="3026891" y="1339261"/>
                  <a:pt x="3038883" y="1578850"/>
                </a:cubicBezTo>
                <a:cubicBezTo>
                  <a:pt x="3039113" y="1594185"/>
                  <a:pt x="3038526" y="1609507"/>
                  <a:pt x="3037097" y="1624778"/>
                </a:cubicBezTo>
                <a:cubicBezTo>
                  <a:pt x="3032504" y="1713061"/>
                  <a:pt x="3017960" y="1801599"/>
                  <a:pt x="3043476" y="1889499"/>
                </a:cubicBezTo>
                <a:cubicBezTo>
                  <a:pt x="3046015" y="1904618"/>
                  <a:pt x="3045632" y="1920080"/>
                  <a:pt x="3042328" y="1935044"/>
                </a:cubicBezTo>
                <a:cubicBezTo>
                  <a:pt x="3031394" y="2011884"/>
                  <a:pt x="3028524" y="2089667"/>
                  <a:pt x="3033780" y="2167106"/>
                </a:cubicBezTo>
                <a:cubicBezTo>
                  <a:pt x="3048962" y="2335903"/>
                  <a:pt x="3051130" y="2505606"/>
                  <a:pt x="3040286" y="2674734"/>
                </a:cubicBezTo>
                <a:cubicBezTo>
                  <a:pt x="3036459" y="2750260"/>
                  <a:pt x="3031611" y="2825530"/>
                  <a:pt x="3028294" y="2900035"/>
                </a:cubicBezTo>
                <a:cubicBezTo>
                  <a:pt x="3027210" y="2934608"/>
                  <a:pt x="3025392" y="2969245"/>
                  <a:pt x="3026078" y="3003803"/>
                </a:cubicBezTo>
                <a:lnTo>
                  <a:pt x="3033892" y="3066831"/>
                </a:lnTo>
                <a:lnTo>
                  <a:pt x="23851" y="3066831"/>
                </a:lnTo>
                <a:lnTo>
                  <a:pt x="42401" y="2704831"/>
                </a:lnTo>
                <a:cubicBezTo>
                  <a:pt x="45364" y="2461136"/>
                  <a:pt x="53409" y="2216933"/>
                  <a:pt x="28288" y="1974000"/>
                </a:cubicBezTo>
                <a:cubicBezTo>
                  <a:pt x="11213" y="1809420"/>
                  <a:pt x="17986" y="1645602"/>
                  <a:pt x="21091" y="1481150"/>
                </a:cubicBezTo>
                <a:cubicBezTo>
                  <a:pt x="24619" y="1296377"/>
                  <a:pt x="22926" y="1111480"/>
                  <a:pt x="22926" y="926707"/>
                </a:cubicBezTo>
                <a:cubicBezTo>
                  <a:pt x="22643" y="846322"/>
                  <a:pt x="27442" y="766445"/>
                  <a:pt x="35627" y="686441"/>
                </a:cubicBezTo>
                <a:cubicBezTo>
                  <a:pt x="47340" y="570372"/>
                  <a:pt x="33228" y="454937"/>
                  <a:pt x="14458" y="340646"/>
                </a:cubicBezTo>
                <a:cubicBezTo>
                  <a:pt x="3337" y="261010"/>
                  <a:pt x="-1375" y="180751"/>
                  <a:pt x="346" y="100506"/>
                </a:cubicBezTo>
                <a:lnTo>
                  <a:pt x="2424" y="12627"/>
                </a:lnTo>
                <a:lnTo>
                  <a:pt x="3495" y="12901"/>
                </a:lnTo>
                <a:cubicBezTo>
                  <a:pt x="343898" y="-3971"/>
                  <a:pt x="684174" y="17086"/>
                  <a:pt x="1024451" y="18263"/>
                </a:cubicBezTo>
                <a:cubicBezTo>
                  <a:pt x="1134033" y="18655"/>
                  <a:pt x="1243235" y="13685"/>
                  <a:pt x="1352564" y="9238"/>
                </a:cubicBezTo>
                <a:cubicBezTo>
                  <a:pt x="1493565" y="3614"/>
                  <a:pt x="1634312" y="14731"/>
                  <a:pt x="1775060" y="12508"/>
                </a:cubicBezTo>
                <a:cubicBezTo>
                  <a:pt x="2008160" y="8846"/>
                  <a:pt x="2241134" y="19571"/>
                  <a:pt x="2474235" y="12508"/>
                </a:cubicBezTo>
                <a:cubicBezTo>
                  <a:pt x="2578497" y="9238"/>
                  <a:pt x="2682758" y="4268"/>
                  <a:pt x="2787020" y="1261"/>
                </a:cubicBezTo>
                <a:close/>
              </a:path>
            </a:pathLst>
          </a:custGeom>
        </p:spPr>
      </p:pic>
      <p:sp>
        <p:nvSpPr>
          <p:cNvPr id="3" name="Content Placeholder 2">
            <a:extLst>
              <a:ext uri="{FF2B5EF4-FFF2-40B4-BE49-F238E27FC236}">
                <a16:creationId xmlns:a16="http://schemas.microsoft.com/office/drawing/2014/main" id="{942D6D3D-607D-4507-B4B9-24F23D059560}"/>
              </a:ext>
            </a:extLst>
          </p:cNvPr>
          <p:cNvSpPr>
            <a:spLocks noGrp="1"/>
          </p:cNvSpPr>
          <p:nvPr>
            <p:ph idx="1"/>
          </p:nvPr>
        </p:nvSpPr>
        <p:spPr>
          <a:xfrm>
            <a:off x="7543801" y="763707"/>
            <a:ext cx="4468842" cy="3489159"/>
          </a:xfrm>
        </p:spPr>
        <p:txBody>
          <a:bodyPr vert="horz" lIns="91440" tIns="45720" rIns="91440" bIns="45720" rtlCol="0">
            <a:normAutofit/>
          </a:bodyPr>
          <a:lstStyle/>
          <a:p>
            <a:pPr marL="0" indent="0">
              <a:buNone/>
            </a:pPr>
            <a:endParaRPr lang="en-US" sz="2200" kern="1200" dirty="0">
              <a:latin typeface="+mn-lt"/>
              <a:ea typeface="+mn-ea"/>
              <a:cs typeface="+mn-cs"/>
            </a:endParaRPr>
          </a:p>
          <a:p>
            <a:pPr marL="0" indent="0">
              <a:buNone/>
            </a:pPr>
            <a:r>
              <a:rPr lang="en-US" sz="4800" b="1" kern="1200" dirty="0">
                <a:solidFill>
                  <a:schemeClr val="accent1">
                    <a:lumMod val="75000"/>
                  </a:schemeClr>
                </a:solidFill>
                <a:latin typeface="+mn-lt"/>
                <a:ea typeface="+mn-ea"/>
                <a:cs typeface="+mn-cs"/>
              </a:rPr>
              <a:t>WHAT MIGHT YOUR IMAGE BE?</a:t>
            </a:r>
          </a:p>
        </p:txBody>
      </p:sp>
    </p:spTree>
    <p:extLst>
      <p:ext uri="{BB962C8B-B14F-4D97-AF65-F5344CB8AC3E}">
        <p14:creationId xmlns:p14="http://schemas.microsoft.com/office/powerpoint/2010/main" val="205283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ainting of a tree and a person's feet&#10;&#10;Description automatically generated">
            <a:extLst>
              <a:ext uri="{FF2B5EF4-FFF2-40B4-BE49-F238E27FC236}">
                <a16:creationId xmlns:a16="http://schemas.microsoft.com/office/drawing/2014/main" id="{8905E5F3-36E0-459A-394B-D533DCF8D710}"/>
              </a:ext>
            </a:extLst>
          </p:cNvPr>
          <p:cNvPicPr>
            <a:picLocks noChangeAspect="1"/>
          </p:cNvPicPr>
          <p:nvPr/>
        </p:nvPicPr>
        <p:blipFill rotWithShape="1">
          <a:blip r:embed="rId3">
            <a:extLst>
              <a:ext uri="{28A0092B-C50C-407E-A947-70E740481C1C}">
                <a14:useLocalDpi xmlns:a14="http://schemas.microsoft.com/office/drawing/2010/main" val="0"/>
              </a:ext>
            </a:extLst>
          </a:blip>
          <a:srcRect b="5004"/>
          <a:stretch/>
        </p:blipFill>
        <p:spPr>
          <a:xfrm>
            <a:off x="1237988" y="152066"/>
            <a:ext cx="9716023" cy="6553867"/>
          </a:xfrm>
          <a:prstGeom prst="rect">
            <a:avLst/>
          </a:prstGeom>
        </p:spPr>
      </p:pic>
    </p:spTree>
    <p:extLst>
      <p:ext uri="{BB962C8B-B14F-4D97-AF65-F5344CB8AC3E}">
        <p14:creationId xmlns:p14="http://schemas.microsoft.com/office/powerpoint/2010/main" val="2514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a bed&#10;&#10;Description automatically generated">
            <a:extLst>
              <a:ext uri="{FF2B5EF4-FFF2-40B4-BE49-F238E27FC236}">
                <a16:creationId xmlns:a16="http://schemas.microsoft.com/office/drawing/2014/main" id="{ED016595-A2F3-A4FA-AB86-4B71E9CB4E7C}"/>
              </a:ext>
            </a:extLst>
          </p:cNvPr>
          <p:cNvPicPr>
            <a:picLocks noChangeAspect="1"/>
          </p:cNvPicPr>
          <p:nvPr/>
        </p:nvPicPr>
        <p:blipFill rotWithShape="1">
          <a:blip r:embed="rId3">
            <a:extLst>
              <a:ext uri="{28A0092B-C50C-407E-A947-70E740481C1C}">
                <a14:useLocalDpi xmlns:a14="http://schemas.microsoft.com/office/drawing/2010/main" val="0"/>
              </a:ext>
            </a:extLst>
          </a:blip>
          <a:srcRect t="2776" b="10654"/>
          <a:stretch/>
        </p:blipFill>
        <p:spPr>
          <a:xfrm>
            <a:off x="1343552" y="106799"/>
            <a:ext cx="9504895" cy="6644401"/>
          </a:xfrm>
          <a:prstGeom prst="rect">
            <a:avLst/>
          </a:prstGeom>
        </p:spPr>
      </p:pic>
    </p:spTree>
    <p:extLst>
      <p:ext uri="{BB962C8B-B14F-4D97-AF65-F5344CB8AC3E}">
        <p14:creationId xmlns:p14="http://schemas.microsoft.com/office/powerpoint/2010/main" val="21484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ist speaking with a disabled man on the stairs of the pool of Bethesda.">
            <a:extLst>
              <a:ext uri="{FF2B5EF4-FFF2-40B4-BE49-F238E27FC236}">
                <a16:creationId xmlns:a16="http://schemas.microsoft.com/office/drawing/2014/main" id="{6F7E70A7-2E75-BDF6-013A-BC6919030A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444" y="225044"/>
            <a:ext cx="10257111" cy="640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2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57B8CA1-C937-2033-BDA1-1089D76039DA}"/>
              </a:ext>
            </a:extLst>
          </p:cNvPr>
          <p:cNvSpPr>
            <a:spLocks noGrp="1"/>
          </p:cNvSpPr>
          <p:nvPr>
            <p:ph idx="1"/>
          </p:nvPr>
        </p:nvSpPr>
        <p:spPr/>
        <p:txBody>
          <a:bodyPr/>
          <a:lstStyle/>
          <a:p>
            <a:endParaRPr lang="en-GB" dirty="0"/>
          </a:p>
        </p:txBody>
      </p:sp>
      <p:sp>
        <p:nvSpPr>
          <p:cNvPr id="5" name="Footer Placeholder 4">
            <a:extLst>
              <a:ext uri="{FF2B5EF4-FFF2-40B4-BE49-F238E27FC236}">
                <a16:creationId xmlns:a16="http://schemas.microsoft.com/office/drawing/2014/main" id="{F17DF71F-E177-F1B2-627E-AB0CBF28F643}"/>
              </a:ext>
            </a:extLst>
          </p:cNvPr>
          <p:cNvSpPr>
            <a:spLocks noGrp="1"/>
          </p:cNvSpPr>
          <p:nvPr>
            <p:ph type="ftr" sz="quarter" idx="11"/>
          </p:nvPr>
        </p:nvSpPr>
        <p:spPr/>
        <p:txBody>
          <a:bodyPr/>
          <a:lstStyle/>
          <a:p>
            <a:pPr>
              <a:defRPr/>
            </a:pPr>
            <a:endParaRPr lang="en-GB" dirty="0"/>
          </a:p>
        </p:txBody>
      </p:sp>
      <p:sp>
        <p:nvSpPr>
          <p:cNvPr id="6" name="Slide Number Placeholder 5">
            <a:extLst>
              <a:ext uri="{FF2B5EF4-FFF2-40B4-BE49-F238E27FC236}">
                <a16:creationId xmlns:a16="http://schemas.microsoft.com/office/drawing/2014/main" id="{162A8F6A-DB7F-088A-EFBF-61638CC9396D}"/>
              </a:ext>
            </a:extLst>
          </p:cNvPr>
          <p:cNvSpPr>
            <a:spLocks noGrp="1"/>
          </p:cNvSpPr>
          <p:nvPr>
            <p:ph type="sldNum" sz="quarter" idx="12"/>
          </p:nvPr>
        </p:nvSpPr>
        <p:spPr/>
        <p:txBody>
          <a:bodyPr/>
          <a:lstStyle/>
          <a:p>
            <a:pPr>
              <a:defRPr/>
            </a:pPr>
            <a:fld id="{D4CD839F-E774-4A4A-B877-3AD66D467E01}" type="slidenum">
              <a:rPr lang="en-GB" smtClean="0"/>
              <a:pPr>
                <a:defRPr/>
              </a:pPr>
              <a:t>6</a:t>
            </a:fld>
            <a:endParaRPr lang="en-GB"/>
          </a:p>
        </p:txBody>
      </p:sp>
      <p:pic>
        <p:nvPicPr>
          <p:cNvPr id="2050" name="Picture 2" descr="A cannonball strike kept Saint Ignatius stuck in bed. Thank God for that. -  Jesuits.org">
            <a:extLst>
              <a:ext uri="{FF2B5EF4-FFF2-40B4-BE49-F238E27FC236}">
                <a16:creationId xmlns:a16="http://schemas.microsoft.com/office/drawing/2014/main" id="{0E14F8C7-0164-98D9-C086-62F0C998A6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573"/>
          <a:stretch/>
        </p:blipFill>
        <p:spPr bwMode="auto">
          <a:xfrm>
            <a:off x="-12125" y="-35970"/>
            <a:ext cx="12204126" cy="689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69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inting of a person holding a book&#10;&#10;Description automatically generated">
            <a:extLst>
              <a:ext uri="{FF2B5EF4-FFF2-40B4-BE49-F238E27FC236}">
                <a16:creationId xmlns:a16="http://schemas.microsoft.com/office/drawing/2014/main" id="{DDC6FC4B-F429-9E17-501E-52974D66C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 y="0"/>
            <a:ext cx="12176449" cy="6858000"/>
          </a:xfrm>
          <a:prstGeom prst="rect">
            <a:avLst/>
          </a:prstGeom>
        </p:spPr>
      </p:pic>
    </p:spTree>
    <p:extLst>
      <p:ext uri="{BB962C8B-B14F-4D97-AF65-F5344CB8AC3E}">
        <p14:creationId xmlns:p14="http://schemas.microsoft.com/office/powerpoint/2010/main" val="359514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7B5026-AC9F-4C4B-A014-55F4F0813E97}"/>
              </a:ext>
            </a:extLst>
          </p:cNvPr>
          <p:cNvPicPr>
            <a:picLocks noChangeAspect="1"/>
          </p:cNvPicPr>
          <p:nvPr/>
        </p:nvPicPr>
        <p:blipFill rotWithShape="1">
          <a:blip r:embed="rId3"/>
          <a:srcRect t="16508"/>
          <a:stretch/>
        </p:blipFill>
        <p:spPr>
          <a:xfrm>
            <a:off x="434003" y="758758"/>
            <a:ext cx="4025948" cy="4719923"/>
          </a:xfrm>
          <a:prstGeom prst="rect">
            <a:avLst/>
          </a:prstGeom>
        </p:spPr>
      </p:pic>
      <p:sp>
        <p:nvSpPr>
          <p:cNvPr id="4" name="Content Placeholder 2">
            <a:extLst>
              <a:ext uri="{FF2B5EF4-FFF2-40B4-BE49-F238E27FC236}">
                <a16:creationId xmlns:a16="http://schemas.microsoft.com/office/drawing/2014/main" id="{FEF49905-4BF6-48F0-8BA8-7DE264772728}"/>
              </a:ext>
            </a:extLst>
          </p:cNvPr>
          <p:cNvSpPr txBox="1">
            <a:spLocks/>
          </p:cNvSpPr>
          <p:nvPr/>
        </p:nvSpPr>
        <p:spPr>
          <a:xfrm>
            <a:off x="5123673" y="1159609"/>
            <a:ext cx="7068327" cy="278092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dirty="0"/>
              <a:t>‘We do not preach but we speak familiarly of spiritual things with some people as one does after dinner, with those who invite us.’</a:t>
            </a:r>
          </a:p>
          <a:p>
            <a:pPr marL="0" indent="0">
              <a:buFont typeface="Arial" charset="0"/>
              <a:buNone/>
            </a:pPr>
            <a:endParaRPr lang="en-GB" dirty="0"/>
          </a:p>
          <a:p>
            <a:pPr marL="0" indent="0">
              <a:buFont typeface="Arial" charset="0"/>
              <a:buNone/>
            </a:pPr>
            <a:endParaRPr lang="en-GB" dirty="0"/>
          </a:p>
        </p:txBody>
      </p:sp>
    </p:spTree>
    <p:extLst>
      <p:ext uri="{BB962C8B-B14F-4D97-AF65-F5344CB8AC3E}">
        <p14:creationId xmlns:p14="http://schemas.microsoft.com/office/powerpoint/2010/main" val="310708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Love Is Patient Love Is Kind-Chalkboard-01 Posters by Amy ...">
            <a:extLst>
              <a:ext uri="{FF2B5EF4-FFF2-40B4-BE49-F238E27FC236}">
                <a16:creationId xmlns:a16="http://schemas.microsoft.com/office/drawing/2014/main" id="{98E06BE3-1D8C-4EC6-A52B-58B16E14B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585" y="215851"/>
            <a:ext cx="3536795" cy="47100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F55366B-E831-4AEF-9FE4-F27FFD7ED37C}"/>
              </a:ext>
            </a:extLst>
          </p:cNvPr>
          <p:cNvSpPr/>
          <p:nvPr/>
        </p:nvSpPr>
        <p:spPr>
          <a:xfrm>
            <a:off x="559852" y="594125"/>
            <a:ext cx="8370174" cy="5447132"/>
          </a:xfrm>
          <a:prstGeom prst="rect">
            <a:avLst/>
          </a:prstGeom>
        </p:spPr>
        <p:txBody>
          <a:bodyPr wrap="square">
            <a:spAutoFit/>
          </a:bodyPr>
          <a:lstStyle/>
          <a:p>
            <a:pPr lvl="0">
              <a:lnSpc>
                <a:spcPct val="150000"/>
              </a:lnSpc>
              <a:spcAft>
                <a:spcPts val="800"/>
              </a:spcAft>
            </a:pPr>
            <a:r>
              <a:rPr lang="en-GB" sz="2600" dirty="0">
                <a:latin typeface="Calibri" panose="020F0502020204030204" pitchFamily="34" charset="0"/>
                <a:ea typeface="Calibri" panose="020F0502020204030204" pitchFamily="34" charset="0"/>
                <a:cs typeface="Times New Roman" panose="02020603050405020304" pitchFamily="18" charset="0"/>
              </a:rPr>
              <a:t>Slow to speak</a:t>
            </a:r>
          </a:p>
          <a:p>
            <a:pPr lvl="0">
              <a:lnSpc>
                <a:spcPct val="150000"/>
              </a:lnSpc>
              <a:spcAft>
                <a:spcPts val="800"/>
              </a:spcAft>
              <a:buSzPts val="1000"/>
              <a:tabLst>
                <a:tab pos="457200" algn="l"/>
              </a:tabLst>
            </a:pPr>
            <a:r>
              <a:rPr lang="en-GB" sz="2600" dirty="0">
                <a:latin typeface="Calibri" panose="020F0502020204030204" pitchFamily="34" charset="0"/>
                <a:ea typeface="Calibri" panose="020F0502020204030204" pitchFamily="34" charset="0"/>
                <a:cs typeface="Times New Roman" panose="02020603050405020304" pitchFamily="18" charset="0"/>
              </a:rPr>
              <a:t>Listen attentively </a:t>
            </a:r>
          </a:p>
          <a:p>
            <a:pPr lvl="0">
              <a:lnSpc>
                <a:spcPct val="150000"/>
              </a:lnSpc>
              <a:spcAft>
                <a:spcPts val="800"/>
              </a:spcAft>
              <a:buSzPts val="1000"/>
              <a:tabLst>
                <a:tab pos="457200" algn="l"/>
              </a:tabLst>
            </a:pPr>
            <a:r>
              <a:rPr lang="en-GB" sz="2600" dirty="0">
                <a:latin typeface="Calibri" panose="020F0502020204030204" pitchFamily="34" charset="0"/>
                <a:ea typeface="Calibri" panose="020F0502020204030204" pitchFamily="34" charset="0"/>
                <a:cs typeface="Times New Roman" panose="02020603050405020304" pitchFamily="18" charset="0"/>
              </a:rPr>
              <a:t>Be generous in time-giving and interest</a:t>
            </a:r>
          </a:p>
          <a:p>
            <a:pPr lvl="0">
              <a:lnSpc>
                <a:spcPct val="150000"/>
              </a:lnSpc>
              <a:spcAft>
                <a:spcPts val="800"/>
              </a:spcAft>
              <a:buSzPts val="1000"/>
              <a:tabLst>
                <a:tab pos="457200" algn="l"/>
              </a:tabLst>
            </a:pPr>
            <a:r>
              <a:rPr lang="en-GB" sz="2600" dirty="0">
                <a:latin typeface="Calibri" panose="020F0502020204030204" pitchFamily="34" charset="0"/>
                <a:ea typeface="Calibri" panose="020F0502020204030204" pitchFamily="34" charset="0"/>
                <a:cs typeface="Times New Roman" panose="02020603050405020304" pitchFamily="18" charset="0"/>
              </a:rPr>
              <a:t>Seek the truth in what others are saying</a:t>
            </a:r>
          </a:p>
          <a:p>
            <a:pPr lvl="0">
              <a:lnSpc>
                <a:spcPct val="150000"/>
              </a:lnSpc>
              <a:spcAft>
                <a:spcPts val="800"/>
              </a:spcAft>
              <a:buSzPts val="1000"/>
              <a:tabLst>
                <a:tab pos="457200" algn="l"/>
              </a:tabLst>
            </a:pPr>
            <a:r>
              <a:rPr lang="en-GB" sz="2600" dirty="0">
                <a:latin typeface="Calibri" panose="020F0502020204030204" pitchFamily="34" charset="0"/>
                <a:ea typeface="Calibri" panose="020F0502020204030204" pitchFamily="34" charset="0"/>
                <a:cs typeface="Times New Roman" panose="02020603050405020304" pitchFamily="18" charset="0"/>
              </a:rPr>
              <a:t>Disagree humbly, respectfully, and thoughtfully</a:t>
            </a:r>
          </a:p>
          <a:p>
            <a:pPr lvl="0">
              <a:lnSpc>
                <a:spcPct val="150000"/>
              </a:lnSpc>
              <a:spcAft>
                <a:spcPts val="800"/>
              </a:spcAft>
              <a:buSzPts val="1000"/>
              <a:tabLst>
                <a:tab pos="457200" algn="l"/>
              </a:tabLst>
            </a:pPr>
            <a:r>
              <a:rPr lang="en-GB" sz="2600" dirty="0">
                <a:latin typeface="Calibri" panose="020F0502020204030204" pitchFamily="34" charset="0"/>
                <a:ea typeface="Calibri" panose="020F0502020204030204" pitchFamily="34" charset="0"/>
                <a:cs typeface="Times New Roman" panose="02020603050405020304" pitchFamily="18" charset="0"/>
              </a:rPr>
              <a:t>Don’t be too attached to my own opinion or taking sides</a:t>
            </a:r>
          </a:p>
          <a:p>
            <a:pPr lvl="0">
              <a:lnSpc>
                <a:spcPct val="150000"/>
              </a:lnSpc>
              <a:spcAft>
                <a:spcPts val="800"/>
              </a:spcAft>
              <a:buSzPts val="1000"/>
              <a:tabLst>
                <a:tab pos="457200" algn="l"/>
              </a:tabLst>
            </a:pPr>
            <a:r>
              <a:rPr lang="en-GB" sz="2600" dirty="0">
                <a:latin typeface="Calibri" panose="020F0502020204030204" pitchFamily="34" charset="0"/>
                <a:ea typeface="Calibri" panose="020F0502020204030204" pitchFamily="34" charset="0"/>
                <a:cs typeface="Times New Roman" panose="02020603050405020304" pitchFamily="18" charset="0"/>
              </a:rPr>
              <a:t>Be on the lookout for signs of God, or opportunities for God’s grace to enter </a:t>
            </a:r>
          </a:p>
        </p:txBody>
      </p:sp>
    </p:spTree>
    <p:extLst>
      <p:ext uri="{BB962C8B-B14F-4D97-AF65-F5344CB8AC3E}">
        <p14:creationId xmlns:p14="http://schemas.microsoft.com/office/powerpoint/2010/main" val="265720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9f930703bb118c88126740165fae9337">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3d128f301fb7b3d2f473a5b1c88eb1bb"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Props1.xml><?xml version="1.0" encoding="utf-8"?>
<ds:datastoreItem xmlns:ds="http://schemas.openxmlformats.org/officeDocument/2006/customXml" ds:itemID="{A57EFD4E-4003-41EF-A6AF-D57EF6C7D9F4}">
  <ds:schemaRefs>
    <ds:schemaRef ds:uri="http://schemas.microsoft.com/sharepoint/v3/contenttype/forms"/>
  </ds:schemaRefs>
</ds:datastoreItem>
</file>

<file path=customXml/itemProps2.xml><?xml version="1.0" encoding="utf-8"?>
<ds:datastoreItem xmlns:ds="http://schemas.openxmlformats.org/officeDocument/2006/customXml" ds:itemID="{99C4A20F-1779-4C72-BD6F-ECE77F917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26f25-1717-4b86-a1b4-8d7140b77ed9"/>
    <ds:schemaRef ds:uri="c8e8acce-9069-4d32-802f-c81c2b98c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D80B66-60AA-4F5F-AC84-EF873755DD67}">
  <ds:schemaRefs>
    <ds:schemaRef ds:uri="http://purl.org/dc/dcmitype/"/>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c8e8acce-9069-4d32-802f-c81c2b98ca36"/>
    <ds:schemaRef ds:uri="http://purl.org/dc/elements/1.1/"/>
    <ds:schemaRef ds:uri="http://schemas.microsoft.com/office/infopath/2007/PartnerControls"/>
    <ds:schemaRef ds:uri="91f26f25-1717-4b86-a1b4-8d7140b77ed9"/>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2166</TotalTime>
  <Words>1726</Words>
  <Application>Microsoft Office PowerPoint</Application>
  <PresentationFormat>Widescreen</PresentationFormat>
  <Paragraphs>113</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Symbol</vt:lpstr>
      <vt:lpstr>Times New Roman</vt:lpstr>
      <vt:lpstr>Verdana</vt:lpstr>
      <vt:lpstr>Office Theme</vt:lpstr>
      <vt:lpstr>What is Spiritual Conversation?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Contexts</vt:lpstr>
      <vt:lpstr>PowerPoint Presentation</vt:lpstr>
      <vt:lpstr>PowerPoint Presentation</vt:lpstr>
      <vt:lpstr>First Module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Young</dc:creator>
  <cp:lastModifiedBy>Federica Fiore</cp:lastModifiedBy>
  <cp:revision>4</cp:revision>
  <cp:lastPrinted>2020-12-05T10:03:46Z</cp:lastPrinted>
  <dcterms:created xsi:type="dcterms:W3CDTF">2020-10-29T15:29:39Z</dcterms:created>
  <dcterms:modified xsi:type="dcterms:W3CDTF">2026-05-08T08:14:41Z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y fmtid="{D5CDD505-2E9C-101B-9397-08002B2CF9AE}" pid="3" name="MediaServiceImageTags">
    <vt:lpwstr/>
  </property>
</Properties>
</file>