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8" r:id="rId6"/>
    <p:sldId id="259" r:id="rId7"/>
    <p:sldId id="264" r:id="rId8"/>
    <p:sldId id="265" r:id="rId9"/>
    <p:sldId id="270" r:id="rId10"/>
    <p:sldId id="267" r:id="rId11"/>
    <p:sldId id="261" r:id="rId12"/>
    <p:sldId id="262" r:id="rId13"/>
    <p:sldId id="263" r:id="rId14"/>
    <p:sldId id="269" r:id="rId15"/>
    <p:sldId id="268" r:id="rId16"/>
    <p:sldId id="272" r:id="rId17"/>
    <p:sldId id="266" r:id="rId18"/>
    <p:sldId id="276" r:id="rId19"/>
    <p:sldId id="278" r:id="rId20"/>
    <p:sldId id="273" r:id="rId21"/>
    <p:sldId id="274" r:id="rId22"/>
    <p:sldId id="275"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FE9F3-CCBE-40B5-A420-0C2200E525AD}" v="1" dt="2026-05-13T09:29:02.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custSel addSld modSld sldOrd">
      <pc:chgData name="Dr Stuart Jesson" userId="7a6cdab2-0b91-456f-b32b-829a06cc1939" providerId="ADAL" clId="{42430043-A023-4EB1-9F73-CDEECBDCDBFD}" dt="2026-05-13T10:52:44.514" v="496"/>
      <pc:docMkLst>
        <pc:docMk/>
      </pc:docMkLst>
      <pc:sldChg chg="modSp">
        <pc:chgData name="Dr Stuart Jesson" userId="7a6cdab2-0b91-456f-b32b-829a06cc1939" providerId="ADAL" clId="{42430043-A023-4EB1-9F73-CDEECBDCDBFD}" dt="2026-05-13T09:29:02.428" v="0" actId="20577"/>
        <pc:sldMkLst>
          <pc:docMk/>
          <pc:sldMk cId="1965108735" sldId="259"/>
        </pc:sldMkLst>
        <pc:spChg chg="mod">
          <ac:chgData name="Dr Stuart Jesson" userId="7a6cdab2-0b91-456f-b32b-829a06cc1939" providerId="ADAL" clId="{42430043-A023-4EB1-9F73-CDEECBDCDBFD}" dt="2026-05-13T09:29:02.428" v="0" actId="20577"/>
          <ac:spMkLst>
            <pc:docMk/>
            <pc:sldMk cId="1965108735" sldId="259"/>
            <ac:spMk id="3" creationId="{00000000-0000-0000-0000-000000000000}"/>
          </ac:spMkLst>
        </pc:spChg>
      </pc:sldChg>
      <pc:sldChg chg="modSp mod">
        <pc:chgData name="Dr Stuart Jesson" userId="7a6cdab2-0b91-456f-b32b-829a06cc1939" providerId="ADAL" clId="{42430043-A023-4EB1-9F73-CDEECBDCDBFD}" dt="2026-05-13T09:30:35.203" v="6" actId="113"/>
        <pc:sldMkLst>
          <pc:docMk/>
          <pc:sldMk cId="2273996307" sldId="263"/>
        </pc:sldMkLst>
        <pc:spChg chg="mod">
          <ac:chgData name="Dr Stuart Jesson" userId="7a6cdab2-0b91-456f-b32b-829a06cc1939" providerId="ADAL" clId="{42430043-A023-4EB1-9F73-CDEECBDCDBFD}" dt="2026-05-13T09:30:35.203" v="6" actId="113"/>
          <ac:spMkLst>
            <pc:docMk/>
            <pc:sldMk cId="2273996307" sldId="263"/>
            <ac:spMk id="3" creationId="{00000000-0000-0000-0000-000000000000}"/>
          </ac:spMkLst>
        </pc:spChg>
      </pc:sldChg>
      <pc:sldChg chg="ord">
        <pc:chgData name="Dr Stuart Jesson" userId="7a6cdab2-0b91-456f-b32b-829a06cc1939" providerId="ADAL" clId="{42430043-A023-4EB1-9F73-CDEECBDCDBFD}" dt="2026-05-13T09:29:33.170" v="2"/>
        <pc:sldMkLst>
          <pc:docMk/>
          <pc:sldMk cId="4247262961" sldId="264"/>
        </pc:sldMkLst>
      </pc:sldChg>
      <pc:sldChg chg="ord">
        <pc:chgData name="Dr Stuart Jesson" userId="7a6cdab2-0b91-456f-b32b-829a06cc1939" providerId="ADAL" clId="{42430043-A023-4EB1-9F73-CDEECBDCDBFD}" dt="2026-05-13T09:29:45.109" v="4"/>
        <pc:sldMkLst>
          <pc:docMk/>
          <pc:sldMk cId="3363353724" sldId="266"/>
        </pc:sldMkLst>
      </pc:sldChg>
      <pc:sldChg chg="modSp new mod ord">
        <pc:chgData name="Dr Stuart Jesson" userId="7a6cdab2-0b91-456f-b32b-829a06cc1939" providerId="ADAL" clId="{42430043-A023-4EB1-9F73-CDEECBDCDBFD}" dt="2026-05-13T10:52:44.514" v="496"/>
        <pc:sldMkLst>
          <pc:docMk/>
          <pc:sldMk cId="315120509" sldId="278"/>
        </pc:sldMkLst>
        <pc:spChg chg="mod">
          <ac:chgData name="Dr Stuart Jesson" userId="7a6cdab2-0b91-456f-b32b-829a06cc1939" providerId="ADAL" clId="{42430043-A023-4EB1-9F73-CDEECBDCDBFD}" dt="2026-05-13T10:50:42.865" v="58" actId="20577"/>
          <ac:spMkLst>
            <pc:docMk/>
            <pc:sldMk cId="315120509" sldId="278"/>
            <ac:spMk id="2" creationId="{D781AC91-7109-1E9E-83FA-2EDFC4401937}"/>
          </ac:spMkLst>
        </pc:spChg>
        <pc:spChg chg="mod">
          <ac:chgData name="Dr Stuart Jesson" userId="7a6cdab2-0b91-456f-b32b-829a06cc1939" providerId="ADAL" clId="{42430043-A023-4EB1-9F73-CDEECBDCDBFD}" dt="2026-05-13T10:52:31.809" v="494" actId="179"/>
          <ac:spMkLst>
            <pc:docMk/>
            <pc:sldMk cId="315120509" sldId="278"/>
            <ac:spMk id="3" creationId="{D428AF7A-3986-BA54-0FAF-C3DED89215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4C28F-2DCD-4EB0-9C0E-A90E1E8F7601}"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945D9-E748-4D48-AC1B-507FBA5A9B69}" type="slidenum">
              <a:rPr lang="en-GB" smtClean="0"/>
              <a:t>‹#›</a:t>
            </a:fld>
            <a:endParaRPr lang="en-GB"/>
          </a:p>
        </p:txBody>
      </p:sp>
    </p:spTree>
    <p:extLst>
      <p:ext uri="{BB962C8B-B14F-4D97-AF65-F5344CB8AC3E}">
        <p14:creationId xmlns:p14="http://schemas.microsoft.com/office/powerpoint/2010/main" val="81274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E0AHdsENmDg?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earch/photos/universe?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Photo by </a:t>
            </a:r>
            <a:r>
              <a:rPr lang="en-GB" sz="1200" b="0" i="0" kern="1200" dirty="0">
                <a:solidFill>
                  <a:schemeClr val="tx1"/>
                </a:solidFill>
                <a:effectLst/>
                <a:latin typeface="+mn-lt"/>
                <a:ea typeface="+mn-ea"/>
                <a:cs typeface="+mn-cs"/>
                <a:hlinkClick r:id="rId3"/>
              </a:rPr>
              <a:t>Jeremy Thomas</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8D2CF10E-FC05-4FCF-935D-1D544ABD92C4}" type="slidenum">
              <a:rPr lang="en-GB" smtClean="0"/>
              <a:t>7</a:t>
            </a:fld>
            <a:endParaRPr lang="en-GB"/>
          </a:p>
        </p:txBody>
      </p:sp>
    </p:spTree>
    <p:extLst>
      <p:ext uri="{BB962C8B-B14F-4D97-AF65-F5344CB8AC3E}">
        <p14:creationId xmlns:p14="http://schemas.microsoft.com/office/powerpoint/2010/main" val="167822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5CF4-535D-E942-1A60-9FAC91B5F4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B9984A-A6A3-F788-0AB3-40228AF6D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31E7BF-6BD2-4D1D-D3A6-626FC72BB6B5}"/>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5" name="Footer Placeholder 4">
            <a:extLst>
              <a:ext uri="{FF2B5EF4-FFF2-40B4-BE49-F238E27FC236}">
                <a16:creationId xmlns:a16="http://schemas.microsoft.com/office/drawing/2014/main" id="{B6665E5D-68D9-30C7-3FBA-8E62151FE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A2FFEE-CEF0-5177-4CE0-4376CA39D5D8}"/>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271555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43FE-6137-7487-0CD4-327AB56D0C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23775D-A9AE-1971-D8D5-293F378204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77EA2-374C-DE17-5EC8-31390EE2BEE1}"/>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5" name="Footer Placeholder 4">
            <a:extLst>
              <a:ext uri="{FF2B5EF4-FFF2-40B4-BE49-F238E27FC236}">
                <a16:creationId xmlns:a16="http://schemas.microsoft.com/office/drawing/2014/main" id="{BBFD09E0-47E3-7C74-54EE-E15D899C1B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98D75-D855-D0D9-8920-AEB949EB228B}"/>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21726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B03F1-B20C-28EB-5198-C1A6CC4EE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E04808-47EF-22AB-38B4-AA8CEC4BF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4FA84-5C3B-9244-ED0F-383FF84CE818}"/>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5" name="Footer Placeholder 4">
            <a:extLst>
              <a:ext uri="{FF2B5EF4-FFF2-40B4-BE49-F238E27FC236}">
                <a16:creationId xmlns:a16="http://schemas.microsoft.com/office/drawing/2014/main" id="{59B86FBD-3889-6904-A807-EFAB701DD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58C11F-8583-649F-F1FA-5463733FC7F6}"/>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128944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09C6-9E08-5672-22AF-098FCE1AEA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BD474F-8446-132A-7A73-83D297C31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987741-37FA-5557-8FC9-29F103C6E041}"/>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5" name="Footer Placeholder 4">
            <a:extLst>
              <a:ext uri="{FF2B5EF4-FFF2-40B4-BE49-F238E27FC236}">
                <a16:creationId xmlns:a16="http://schemas.microsoft.com/office/drawing/2014/main" id="{CE5D2F0C-F0CC-9155-90D5-47B634785F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9E38BB-6856-656F-6753-78218C56FAE7}"/>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133160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191-81B2-7EC8-2869-1036350AB2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D26CD5-6D76-E9C1-6A13-75BA084B6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C3B37-A194-268E-230B-2A4076A4B60E}"/>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5" name="Footer Placeholder 4">
            <a:extLst>
              <a:ext uri="{FF2B5EF4-FFF2-40B4-BE49-F238E27FC236}">
                <a16:creationId xmlns:a16="http://schemas.microsoft.com/office/drawing/2014/main" id="{AD82C32D-F6EE-F552-C28F-B92F9FED1A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33EA5A-512D-6B68-3CD6-38A7A128AB70}"/>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142423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2FBD-E49C-E335-E31A-23085BBB2F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72995C-8D70-2D19-EA00-34A5428C1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1FF0C-667B-2177-2707-62E58738EF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2AFACF-CE1A-B503-B70E-50A38CEF21D0}"/>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6" name="Footer Placeholder 5">
            <a:extLst>
              <a:ext uri="{FF2B5EF4-FFF2-40B4-BE49-F238E27FC236}">
                <a16:creationId xmlns:a16="http://schemas.microsoft.com/office/drawing/2014/main" id="{7B4DA984-D779-0CFD-10E5-B28A7929C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369FC-DD48-FD09-EF3C-6ACD10719717}"/>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277640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920B-3A3A-2DB8-031E-2A97ED60F4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05A5BB-DE69-CC98-95CC-0D2FE8668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8F8A9-2DCB-F981-A03A-9E7201C965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0C0563-352E-3EA8-FC0F-48DF5B6F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9592C-C970-ADEB-9811-8BB7080CB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3DCFFD-84A2-03B9-F981-BC83646025BD}"/>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8" name="Footer Placeholder 7">
            <a:extLst>
              <a:ext uri="{FF2B5EF4-FFF2-40B4-BE49-F238E27FC236}">
                <a16:creationId xmlns:a16="http://schemas.microsoft.com/office/drawing/2014/main" id="{2EAF8BE7-A05F-3D3A-C069-C5EE23C7D9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12D618-FB57-4450-9510-54885D2146D8}"/>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39859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067C-989D-802B-63D0-B8A3F11521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BBEB37-9BFC-3450-3014-FE444B9C86E1}"/>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4" name="Footer Placeholder 3">
            <a:extLst>
              <a:ext uri="{FF2B5EF4-FFF2-40B4-BE49-F238E27FC236}">
                <a16:creationId xmlns:a16="http://schemas.microsoft.com/office/drawing/2014/main" id="{AB44E293-DCD3-79FD-9664-A1E1ACC761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A1B4E4-737B-C2C6-431B-9ACA5F522DDB}"/>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241263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EABC7-2656-2B24-2F16-D36D78F40347}"/>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3" name="Footer Placeholder 2">
            <a:extLst>
              <a:ext uri="{FF2B5EF4-FFF2-40B4-BE49-F238E27FC236}">
                <a16:creationId xmlns:a16="http://schemas.microsoft.com/office/drawing/2014/main" id="{CB39E46B-E694-323B-AD69-550789A50B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EF32F8-C93C-4483-1709-2B26424216A7}"/>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382908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EDEE-5163-8786-1662-9C94F7DE2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3F0B66-BA54-EB37-A96B-9E4D0B129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57EF85-63CC-C1D0-F6FD-8F5E85B2D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20FCE-F76C-E42C-EA3A-E146493AB064}"/>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6" name="Footer Placeholder 5">
            <a:extLst>
              <a:ext uri="{FF2B5EF4-FFF2-40B4-BE49-F238E27FC236}">
                <a16:creationId xmlns:a16="http://schemas.microsoft.com/office/drawing/2014/main" id="{B226D4D6-6F1B-6424-0E5E-7DCD1EF91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A982EC-5184-986A-D424-BF114CF5D0DB}"/>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388902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1050-44BD-1C16-5BCD-B569307D1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9CC368-2C3F-EB0A-1DD6-F059664E0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84EFB5-9B9A-C39F-20AE-A191A1A84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63A561-93AD-B64A-3443-F2469E0B3F0A}"/>
              </a:ext>
            </a:extLst>
          </p:cNvPr>
          <p:cNvSpPr>
            <a:spLocks noGrp="1"/>
          </p:cNvSpPr>
          <p:nvPr>
            <p:ph type="dt" sz="half" idx="10"/>
          </p:nvPr>
        </p:nvSpPr>
        <p:spPr/>
        <p:txBody>
          <a:bodyPr/>
          <a:lstStyle/>
          <a:p>
            <a:fld id="{292C157B-88AB-41BB-BB42-10260A2B05F7}" type="datetimeFigureOut">
              <a:rPr lang="en-GB" smtClean="0"/>
              <a:t>13/05/2026</a:t>
            </a:fld>
            <a:endParaRPr lang="en-GB"/>
          </a:p>
        </p:txBody>
      </p:sp>
      <p:sp>
        <p:nvSpPr>
          <p:cNvPr id="6" name="Footer Placeholder 5">
            <a:extLst>
              <a:ext uri="{FF2B5EF4-FFF2-40B4-BE49-F238E27FC236}">
                <a16:creationId xmlns:a16="http://schemas.microsoft.com/office/drawing/2014/main" id="{CA484F89-B66B-15A3-5799-39C8868CAC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D20A04-28E0-0330-9932-8A3107313E3D}"/>
              </a:ext>
            </a:extLst>
          </p:cNvPr>
          <p:cNvSpPr>
            <a:spLocks noGrp="1"/>
          </p:cNvSpPr>
          <p:nvPr>
            <p:ph type="sldNum" sz="quarter" idx="12"/>
          </p:nvPr>
        </p:nvSpPr>
        <p:spPr/>
        <p:txBody>
          <a:bodyPr/>
          <a:lstStyle/>
          <a:p>
            <a:fld id="{7915C982-E29D-484A-8A12-C77CE9AA168E}" type="slidenum">
              <a:rPr lang="en-GB" smtClean="0"/>
              <a:t>‹#›</a:t>
            </a:fld>
            <a:endParaRPr lang="en-GB"/>
          </a:p>
        </p:txBody>
      </p:sp>
    </p:spTree>
    <p:extLst>
      <p:ext uri="{BB962C8B-B14F-4D97-AF65-F5344CB8AC3E}">
        <p14:creationId xmlns:p14="http://schemas.microsoft.com/office/powerpoint/2010/main" val="227567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D2564-E37A-E31D-F99A-0C44372D0F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B1E899-81BB-D20C-F3C3-1C15D8CE4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F9FB1-B4EA-388A-76E9-F3A2A11C1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C157B-88AB-41BB-BB42-10260A2B05F7}" type="datetimeFigureOut">
              <a:rPr lang="en-GB" smtClean="0"/>
              <a:t>13/05/2026</a:t>
            </a:fld>
            <a:endParaRPr lang="en-GB"/>
          </a:p>
        </p:txBody>
      </p:sp>
      <p:sp>
        <p:nvSpPr>
          <p:cNvPr id="5" name="Footer Placeholder 4">
            <a:extLst>
              <a:ext uri="{FF2B5EF4-FFF2-40B4-BE49-F238E27FC236}">
                <a16:creationId xmlns:a16="http://schemas.microsoft.com/office/drawing/2014/main" id="{D8541442-6FB8-FA33-7D69-041056E2F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C73DC2-E9E5-E67B-13C8-F69CABC80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5C982-E29D-484A-8A12-C77CE9AA168E}" type="slidenum">
              <a:rPr lang="en-GB" smtClean="0"/>
              <a:t>‹#›</a:t>
            </a:fld>
            <a:endParaRPr lang="en-GB"/>
          </a:p>
        </p:txBody>
      </p:sp>
    </p:spTree>
    <p:extLst>
      <p:ext uri="{BB962C8B-B14F-4D97-AF65-F5344CB8AC3E}">
        <p14:creationId xmlns:p14="http://schemas.microsoft.com/office/powerpoint/2010/main" val="151769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Eternal recurrence and </a:t>
            </a:r>
            <a:r>
              <a:rPr lang="en-GB" i="1" dirty="0"/>
              <a:t>Thus Spoke Zarathustra</a:t>
            </a:r>
          </a:p>
        </p:txBody>
      </p:sp>
      <p:sp>
        <p:nvSpPr>
          <p:cNvPr id="3" name="Subtitle 2"/>
          <p:cNvSpPr>
            <a:spLocks noGrp="1"/>
          </p:cNvSpPr>
          <p:nvPr>
            <p:ph type="subTitle" idx="1"/>
          </p:nvPr>
        </p:nvSpPr>
        <p:spPr/>
        <p:txBody>
          <a:bodyPr/>
          <a:lstStyle/>
          <a:p>
            <a:r>
              <a:rPr lang="en-GB" dirty="0"/>
              <a:t>Philosophy through the year</a:t>
            </a:r>
          </a:p>
          <a:p>
            <a:r>
              <a:rPr lang="en-GB" dirty="0"/>
              <a:t>Dr </a:t>
            </a:r>
            <a:r>
              <a:rPr lang="en-GB"/>
              <a:t>Stuart Jesson</a:t>
            </a:r>
          </a:p>
          <a:p>
            <a:r>
              <a:rPr lang="en-GB"/>
              <a:t>London </a:t>
            </a:r>
            <a:r>
              <a:rPr lang="en-GB" dirty="0"/>
              <a:t>Jesuit Centre</a:t>
            </a:r>
          </a:p>
        </p:txBody>
      </p:sp>
    </p:spTree>
    <p:extLst>
      <p:ext uri="{BB962C8B-B14F-4D97-AF65-F5344CB8AC3E}">
        <p14:creationId xmlns:p14="http://schemas.microsoft.com/office/powerpoint/2010/main" val="224533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Eternal recurrence (Notebooks – 1881)</a:t>
            </a:r>
          </a:p>
        </p:txBody>
      </p:sp>
      <p:sp>
        <p:nvSpPr>
          <p:cNvPr id="3" name="Content Placeholder 2"/>
          <p:cNvSpPr>
            <a:spLocks noGrp="1"/>
          </p:cNvSpPr>
          <p:nvPr>
            <p:ph idx="1"/>
          </p:nvPr>
        </p:nvSpPr>
        <p:spPr/>
        <p:txBody>
          <a:bodyPr>
            <a:normAutofit/>
          </a:bodyPr>
          <a:lstStyle/>
          <a:p>
            <a:pPr marL="0" indent="0">
              <a:buNone/>
            </a:pPr>
            <a:r>
              <a:rPr lang="en-GB" dirty="0"/>
              <a:t>‘My doctrine says: the task is to live your life in </a:t>
            </a:r>
            <a:r>
              <a:rPr lang="en-GB" i="1" dirty="0"/>
              <a:t>such </a:t>
            </a:r>
            <a:r>
              <a:rPr lang="en-GB" dirty="0"/>
              <a:t>a way that you have to </a:t>
            </a:r>
            <a:r>
              <a:rPr lang="en-GB" i="1" dirty="0"/>
              <a:t>want </a:t>
            </a:r>
            <a:r>
              <a:rPr lang="en-GB" dirty="0"/>
              <a:t>to live again – you will </a:t>
            </a:r>
            <a:r>
              <a:rPr lang="en-GB" i="1" dirty="0"/>
              <a:t>in any case</a:t>
            </a:r>
            <a:r>
              <a:rPr lang="en-GB" dirty="0"/>
              <a:t>! If striving gives you the highest feeling, then strive; if rest gives you the highest feeling, then rest; if fitting in, following, obedience give you the highest feeling, then obey. Only </a:t>
            </a:r>
            <a:r>
              <a:rPr lang="en-GB" b="1" i="1" dirty="0"/>
              <a:t>make sure </a:t>
            </a:r>
            <a:r>
              <a:rPr lang="en-GB" i="1" dirty="0"/>
              <a:t>you become aware of </a:t>
            </a:r>
            <a:r>
              <a:rPr lang="en-GB" b="1" i="1" dirty="0"/>
              <a:t>what </a:t>
            </a:r>
            <a:r>
              <a:rPr lang="en-GB" dirty="0"/>
              <a:t>gives you the highest feeling and then stop at </a:t>
            </a:r>
            <a:r>
              <a:rPr lang="en-GB" i="1" dirty="0"/>
              <a:t>nothing</a:t>
            </a:r>
            <a:r>
              <a:rPr lang="en-GB" dirty="0"/>
              <a:t>! </a:t>
            </a:r>
            <a:r>
              <a:rPr lang="en-GB" i="1" dirty="0"/>
              <a:t>Eternity </a:t>
            </a:r>
            <a:r>
              <a:rPr lang="en-GB" dirty="0"/>
              <a:t>is at stake!’ (241)</a:t>
            </a:r>
          </a:p>
        </p:txBody>
      </p:sp>
    </p:spTree>
    <p:extLst>
      <p:ext uri="{BB962C8B-B14F-4D97-AF65-F5344CB8AC3E}">
        <p14:creationId xmlns:p14="http://schemas.microsoft.com/office/powerpoint/2010/main" val="227399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Cosmological theory?</a:t>
            </a:r>
          </a:p>
        </p:txBody>
      </p:sp>
      <p:sp>
        <p:nvSpPr>
          <p:cNvPr id="3" name="Content Placeholder 2"/>
          <p:cNvSpPr>
            <a:spLocks noGrp="1"/>
          </p:cNvSpPr>
          <p:nvPr>
            <p:ph idx="1"/>
          </p:nvPr>
        </p:nvSpPr>
        <p:spPr/>
        <p:txBody>
          <a:bodyPr>
            <a:normAutofit lnSpcReduction="10000"/>
          </a:bodyPr>
          <a:lstStyle/>
          <a:p>
            <a:pPr marL="0" indent="0">
              <a:buNone/>
            </a:pPr>
            <a:r>
              <a:rPr lang="en-GB" dirty="0"/>
              <a:t>There seem to be a number of problems with the thought </a:t>
            </a:r>
            <a:r>
              <a:rPr lang="en-GB" i="1" dirty="0"/>
              <a:t>as</a:t>
            </a:r>
            <a:r>
              <a:rPr lang="en-GB" dirty="0"/>
              <a:t> a theory:</a:t>
            </a:r>
          </a:p>
          <a:p>
            <a:r>
              <a:rPr lang="en-GB" dirty="0"/>
              <a:t>Why assume that past and future are/will be infinite?</a:t>
            </a:r>
          </a:p>
          <a:p>
            <a:r>
              <a:rPr lang="en-GB" dirty="0"/>
              <a:t>Why suppose that energy is finite?</a:t>
            </a:r>
          </a:p>
          <a:p>
            <a:r>
              <a:rPr lang="en-GB" dirty="0"/>
              <a:t>Why suppose that the total number of configurations is finite?</a:t>
            </a:r>
          </a:p>
          <a:p>
            <a:r>
              <a:rPr lang="en-GB" dirty="0"/>
              <a:t>Even if true, why does it matter? </a:t>
            </a:r>
          </a:p>
          <a:p>
            <a:pPr lvl="1"/>
            <a:r>
              <a:rPr lang="en-GB" dirty="0"/>
              <a:t>I am not aware of previous lives, nor will future repetitions be aware of my life;</a:t>
            </a:r>
          </a:p>
          <a:p>
            <a:pPr lvl="1"/>
            <a:r>
              <a:rPr lang="en-GB" dirty="0"/>
              <a:t>Would it matter to me if there were infinite amount of identical versions of myself in an infinite space…</a:t>
            </a:r>
          </a:p>
          <a:p>
            <a:pPr lvl="1"/>
            <a:r>
              <a:rPr lang="en-GB" dirty="0"/>
              <a:t>If not, why suppose that future, or past, repetitions matter to me, now?</a:t>
            </a:r>
          </a:p>
          <a:p>
            <a:pPr marL="0" indent="0">
              <a:buNone/>
            </a:pPr>
            <a:endParaRPr lang="en-GB" dirty="0"/>
          </a:p>
        </p:txBody>
      </p:sp>
    </p:spTree>
    <p:extLst>
      <p:ext uri="{BB962C8B-B14F-4D97-AF65-F5344CB8AC3E}">
        <p14:creationId xmlns:p14="http://schemas.microsoft.com/office/powerpoint/2010/main" val="9906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FBFF7089-A4C7-7DFB-FDDE-F402838D6431}"/>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t="10227" b="5504"/>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Psychological test?</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sz="2200">
                <a:solidFill>
                  <a:srgbClr val="FFFFFF"/>
                </a:solidFill>
              </a:rPr>
              <a:t>Maudemarie Clark suggests that there is an easy way to understand the power of Nietzsche’s thought:</a:t>
            </a:r>
          </a:p>
          <a:p>
            <a:pPr marL="357188" indent="0">
              <a:buNone/>
            </a:pPr>
            <a:r>
              <a:rPr lang="en-GB" sz="2200">
                <a:solidFill>
                  <a:srgbClr val="FFFFFF"/>
                </a:solidFill>
              </a:rPr>
              <a:t>‘[. . .]compare Nietzsche's question — would you be willing to live this same life eternally? - with a question people in fact ask each other: if you had it to do all over, would you marry me again? The way in which members of a couple respond to the latter question is usually taken to reflect their true feelings about their marriage. [. . .] Yet, answering the question seems to involve them in a confusion. It requires the use of a contradictory or unrealistic model: you, knowing what you do now, going through an experience identical to one in which you knew much less. But no one would seriously argue that this prevents the question from testing one's attitudes towards one's marriage.’ (Clark  1991: 268)</a:t>
            </a:r>
          </a:p>
          <a:p>
            <a:pPr marL="0" indent="0">
              <a:buNone/>
            </a:pPr>
            <a:r>
              <a:rPr lang="en-GB" sz="2200">
                <a:solidFill>
                  <a:srgbClr val="FFFFFF"/>
                </a:solidFill>
              </a:rPr>
              <a:t>In other words, the thought of ER has the power to summon, or reveal, one’s attitude towards life as such.</a:t>
            </a:r>
          </a:p>
        </p:txBody>
      </p:sp>
    </p:spTree>
    <p:extLst>
      <p:ext uri="{BB962C8B-B14F-4D97-AF65-F5344CB8AC3E}">
        <p14:creationId xmlns:p14="http://schemas.microsoft.com/office/powerpoint/2010/main" val="42591199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F646F60D-5615-1B3D-6F2D-002EC2DF64A2}"/>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t="10227" b="5504"/>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Psychological test?</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a:solidFill>
                  <a:srgbClr val="FFFFFF"/>
                </a:solidFill>
              </a:rPr>
              <a:t>Alternatively, Nehamas argues that the idea involves the assertion of a conditional:</a:t>
            </a:r>
          </a:p>
          <a:p>
            <a:r>
              <a:rPr lang="en-GB" i="1">
                <a:solidFill>
                  <a:srgbClr val="FFFFFF"/>
                </a:solidFill>
              </a:rPr>
              <a:t>If</a:t>
            </a:r>
            <a:r>
              <a:rPr lang="en-GB">
                <a:solidFill>
                  <a:srgbClr val="FFFFFF"/>
                </a:solidFill>
              </a:rPr>
              <a:t> my life were to recur, it would only recur identically.</a:t>
            </a:r>
          </a:p>
          <a:p>
            <a:pPr marL="0" indent="0">
              <a:buNone/>
            </a:pPr>
            <a:r>
              <a:rPr lang="en-GB">
                <a:solidFill>
                  <a:srgbClr val="FFFFFF"/>
                </a:solidFill>
              </a:rPr>
              <a:t>So, if I </a:t>
            </a:r>
            <a:r>
              <a:rPr lang="en-GB" i="1">
                <a:solidFill>
                  <a:srgbClr val="FFFFFF"/>
                </a:solidFill>
              </a:rPr>
              <a:t>was</a:t>
            </a:r>
            <a:r>
              <a:rPr lang="en-GB">
                <a:solidFill>
                  <a:srgbClr val="FFFFFF"/>
                </a:solidFill>
              </a:rPr>
              <a:t> to say ‘once more!’, it could only be ‘once more’ to everything that I have been and done (one could not, coherently will the return of just certain parts of one’s life).</a:t>
            </a:r>
          </a:p>
        </p:txBody>
      </p:sp>
    </p:spTree>
    <p:extLst>
      <p:ext uri="{BB962C8B-B14F-4D97-AF65-F5344CB8AC3E}">
        <p14:creationId xmlns:p14="http://schemas.microsoft.com/office/powerpoint/2010/main" val="8196246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Eternal recurrence (Notebooks – 1881)</a:t>
            </a:r>
          </a:p>
        </p:txBody>
      </p:sp>
      <p:sp>
        <p:nvSpPr>
          <p:cNvPr id="3" name="Content Placeholder 2"/>
          <p:cNvSpPr>
            <a:spLocks noGrp="1"/>
          </p:cNvSpPr>
          <p:nvPr>
            <p:ph idx="1"/>
          </p:nvPr>
        </p:nvSpPr>
        <p:spPr/>
        <p:txBody>
          <a:bodyPr>
            <a:normAutofit/>
          </a:bodyPr>
          <a:lstStyle/>
          <a:p>
            <a:pPr marL="0" indent="0">
              <a:buNone/>
            </a:pPr>
            <a:r>
              <a:rPr lang="en-GB" dirty="0"/>
              <a:t>“But if everything is necessary, how can I determine my actions?” This thought and belief are a heavy weight pressing down on you alongside every other weight, and more than them. You say that food, location, air, company transform and condition you? Well, your opinions do so even more, since it is they that determine your choice of food, location, air, company. If you incorporate the thought of thoughts within yourself, it will transform you. The question in everything that you want to do: “is it the case that I want to do it countless times?” is the </a:t>
            </a:r>
            <a:r>
              <a:rPr lang="en-GB" i="1" dirty="0"/>
              <a:t>greatest</a:t>
            </a:r>
            <a:r>
              <a:rPr lang="en-GB" dirty="0"/>
              <a:t> weight.’ (239)</a:t>
            </a:r>
          </a:p>
        </p:txBody>
      </p:sp>
    </p:spTree>
    <p:extLst>
      <p:ext uri="{BB962C8B-B14F-4D97-AF65-F5344CB8AC3E}">
        <p14:creationId xmlns:p14="http://schemas.microsoft.com/office/powerpoint/2010/main" val="33633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Recurrence and affirmation</a:t>
            </a:r>
          </a:p>
        </p:txBody>
      </p:sp>
      <p:sp>
        <p:nvSpPr>
          <p:cNvPr id="3" name="Content Placeholder 2"/>
          <p:cNvSpPr>
            <a:spLocks noGrp="1"/>
          </p:cNvSpPr>
          <p:nvPr>
            <p:ph idx="1"/>
          </p:nvPr>
        </p:nvSpPr>
        <p:spPr/>
        <p:txBody>
          <a:bodyPr>
            <a:normAutofit fontScale="92500"/>
          </a:bodyPr>
          <a:lstStyle/>
          <a:p>
            <a:pPr marL="0" indent="0">
              <a:buNone/>
            </a:pPr>
            <a:r>
              <a:rPr lang="en-GB" dirty="0"/>
              <a:t>Nietzsche’s idea of affirmation is intimately linked with the thought of ER (see esp. GS 276). But </a:t>
            </a:r>
            <a:r>
              <a:rPr lang="en-GB" i="1" dirty="0"/>
              <a:t>why</a:t>
            </a:r>
            <a:r>
              <a:rPr lang="en-GB" dirty="0"/>
              <a:t> does this thought ‘test’ life-affirmation?</a:t>
            </a:r>
          </a:p>
          <a:p>
            <a:r>
              <a:rPr lang="en-GB" dirty="0"/>
              <a:t>involves contemplation of the </a:t>
            </a:r>
            <a:r>
              <a:rPr lang="en-GB" i="1" dirty="0">
                <a:solidFill>
                  <a:schemeClr val="accent2">
                    <a:lumMod val="50000"/>
                  </a:schemeClr>
                </a:solidFill>
              </a:rPr>
              <a:t>past</a:t>
            </a:r>
            <a:r>
              <a:rPr lang="en-GB" dirty="0"/>
              <a:t>, and the undesirable, or ‘</a:t>
            </a:r>
            <a:r>
              <a:rPr lang="en-GB" dirty="0">
                <a:solidFill>
                  <a:schemeClr val="accent2">
                    <a:lumMod val="50000"/>
                  </a:schemeClr>
                </a:solidFill>
              </a:rPr>
              <a:t>questionable</a:t>
            </a:r>
            <a:r>
              <a:rPr lang="en-GB" dirty="0"/>
              <a:t>’ (the past becomes future);</a:t>
            </a:r>
          </a:p>
          <a:p>
            <a:r>
              <a:rPr lang="en-GB" dirty="0"/>
              <a:t>requires love of ‘</a:t>
            </a:r>
            <a:r>
              <a:rPr lang="en-GB" dirty="0">
                <a:solidFill>
                  <a:schemeClr val="accent2">
                    <a:lumMod val="50000"/>
                  </a:schemeClr>
                </a:solidFill>
              </a:rPr>
              <a:t>the whole</a:t>
            </a:r>
            <a:r>
              <a:rPr lang="en-GB" dirty="0"/>
              <a:t>’ of which one’s life is a part (everything is entangled, and ‘necessary’); </a:t>
            </a:r>
          </a:p>
          <a:p>
            <a:r>
              <a:rPr lang="en-GB" dirty="0"/>
              <a:t>forces a confrontation with </a:t>
            </a:r>
            <a:r>
              <a:rPr lang="en-GB" i="1" dirty="0">
                <a:solidFill>
                  <a:schemeClr val="accent2">
                    <a:lumMod val="50000"/>
                  </a:schemeClr>
                </a:solidFill>
              </a:rPr>
              <a:t>finite limits </a:t>
            </a:r>
            <a:r>
              <a:rPr lang="en-GB" dirty="0"/>
              <a:t>of one’s life (finite life does not give way to transfigured, unlimited life – it is finite life that returns);</a:t>
            </a:r>
          </a:p>
          <a:p>
            <a:r>
              <a:rPr lang="en-GB" dirty="0"/>
              <a:t>involves acceptance of the </a:t>
            </a:r>
            <a:r>
              <a:rPr lang="en-GB" i="1" dirty="0">
                <a:solidFill>
                  <a:schemeClr val="accent2">
                    <a:lumMod val="50000"/>
                  </a:schemeClr>
                </a:solidFill>
              </a:rPr>
              <a:t>reality</a:t>
            </a:r>
            <a:r>
              <a:rPr lang="en-GB" dirty="0"/>
              <a:t> of one’s life (life is not an illusion that might be dispelled; it is never ‘done with’, there is no escape from life)</a:t>
            </a:r>
          </a:p>
          <a:p>
            <a:endParaRPr lang="en-GB" dirty="0"/>
          </a:p>
          <a:p>
            <a:endParaRPr lang="en-GB" dirty="0"/>
          </a:p>
          <a:p>
            <a:endParaRPr lang="en-GB" dirty="0"/>
          </a:p>
        </p:txBody>
      </p:sp>
    </p:spTree>
    <p:extLst>
      <p:ext uri="{BB962C8B-B14F-4D97-AF65-F5344CB8AC3E}">
        <p14:creationId xmlns:p14="http://schemas.microsoft.com/office/powerpoint/2010/main" val="14284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AC91-7109-1E9E-83FA-2EDFC4401937}"/>
              </a:ext>
            </a:extLst>
          </p:cNvPr>
          <p:cNvSpPr>
            <a:spLocks noGrp="1"/>
          </p:cNvSpPr>
          <p:nvPr>
            <p:ph type="title"/>
          </p:nvPr>
        </p:nvSpPr>
        <p:spPr/>
        <p:txBody>
          <a:bodyPr/>
          <a:lstStyle/>
          <a:p>
            <a:r>
              <a:rPr lang="en-GB" dirty="0"/>
              <a:t>Recurrence, affirmation and values</a:t>
            </a:r>
          </a:p>
        </p:txBody>
      </p:sp>
      <p:sp>
        <p:nvSpPr>
          <p:cNvPr id="3" name="Content Placeholder 2">
            <a:extLst>
              <a:ext uri="{FF2B5EF4-FFF2-40B4-BE49-F238E27FC236}">
                <a16:creationId xmlns:a16="http://schemas.microsoft.com/office/drawing/2014/main" id="{D428AF7A-3986-BA54-0FAF-C3DED8921576}"/>
              </a:ext>
            </a:extLst>
          </p:cNvPr>
          <p:cNvSpPr>
            <a:spLocks noGrp="1"/>
          </p:cNvSpPr>
          <p:nvPr>
            <p:ph idx="1"/>
          </p:nvPr>
        </p:nvSpPr>
        <p:spPr/>
        <p:txBody>
          <a:bodyPr/>
          <a:lstStyle/>
          <a:p>
            <a:pPr marL="0" indent="0">
              <a:buNone/>
            </a:pPr>
            <a:r>
              <a:rPr lang="en-GB" dirty="0"/>
              <a:t>Bernard </a:t>
            </a:r>
            <a:r>
              <a:rPr lang="en-GB" dirty="0" err="1"/>
              <a:t>Reginster</a:t>
            </a:r>
            <a:r>
              <a:rPr lang="en-GB" dirty="0"/>
              <a:t> argues that we need to understand ER in connection with Nietzsche’s attempt to ‘revalue our values’. ER can only be welcomed if one completely abandons ‘life-denying’ values:</a:t>
            </a:r>
          </a:p>
          <a:p>
            <a:pPr marL="355600" indent="0">
              <a:buNone/>
            </a:pPr>
            <a:r>
              <a:rPr lang="en-GB" dirty="0"/>
              <a:t>‘To embrace the ideal of affirmation framed by eternal recurrence is to adopt values by the light of which </a:t>
            </a:r>
            <a:r>
              <a:rPr lang="en-GB" dirty="0" err="1"/>
              <a:t>impermenance</a:t>
            </a:r>
            <a:r>
              <a:rPr lang="en-GB" dirty="0"/>
              <a:t> and becoming prove to be desirable.’</a:t>
            </a:r>
          </a:p>
        </p:txBody>
      </p:sp>
    </p:spTree>
    <p:extLst>
      <p:ext uri="{BB962C8B-B14F-4D97-AF65-F5344CB8AC3E}">
        <p14:creationId xmlns:p14="http://schemas.microsoft.com/office/powerpoint/2010/main" val="31512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Recurrence and affirmation</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However, against both </a:t>
            </a:r>
            <a:r>
              <a:rPr lang="en-GB" dirty="0" err="1"/>
              <a:t>Nehamas</a:t>
            </a:r>
            <a:r>
              <a:rPr lang="en-GB" dirty="0"/>
              <a:t> and Clark, Loeb argues that this psychological ‘test’ is only coherent if we suppose that it is true as a cosmological theory:</a:t>
            </a:r>
          </a:p>
          <a:p>
            <a:pPr marL="357188" indent="0">
              <a:buNone/>
            </a:pPr>
            <a:r>
              <a:rPr lang="en-GB" dirty="0"/>
              <a:t>‘wanting to marry again does not mean wanting marriage to be other than it is, but wanting to live again certainly means wanting non-recurring life to be other than it is.’</a:t>
            </a:r>
          </a:p>
          <a:p>
            <a:pPr marL="0" indent="0">
              <a:buNone/>
            </a:pPr>
            <a:r>
              <a:rPr lang="en-GB" dirty="0"/>
              <a:t>In other words, if one’s life does </a:t>
            </a:r>
            <a:r>
              <a:rPr lang="en-GB" i="1" dirty="0"/>
              <a:t>not </a:t>
            </a:r>
            <a:r>
              <a:rPr lang="en-GB" dirty="0"/>
              <a:t>recur eternally, then asking whether one would affirm it </a:t>
            </a:r>
            <a:r>
              <a:rPr lang="en-GB" i="1" dirty="0"/>
              <a:t>if</a:t>
            </a:r>
            <a:r>
              <a:rPr lang="en-GB" dirty="0"/>
              <a:t> it did is not a test of affirmation of life! </a:t>
            </a:r>
          </a:p>
          <a:p>
            <a:pPr marL="357188" indent="0">
              <a:buNone/>
            </a:pPr>
            <a:r>
              <a:rPr lang="en-GB" dirty="0"/>
              <a:t>‘Thus, there is a deep inconsistency in the scholarly consensus that we affirm our nonrecurring lives by craving their eternal recurrence.’ (Loeb 2013: 666-7)</a:t>
            </a:r>
          </a:p>
        </p:txBody>
      </p:sp>
    </p:spTree>
    <p:extLst>
      <p:ext uri="{BB962C8B-B14F-4D97-AF65-F5344CB8AC3E}">
        <p14:creationId xmlns:p14="http://schemas.microsoft.com/office/powerpoint/2010/main" val="28858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Recurrence and affirmation</a:t>
            </a:r>
          </a:p>
        </p:txBody>
      </p:sp>
      <p:sp>
        <p:nvSpPr>
          <p:cNvPr id="3" name="Content Placeholder 2"/>
          <p:cNvSpPr>
            <a:spLocks noGrp="1"/>
          </p:cNvSpPr>
          <p:nvPr>
            <p:ph idx="1"/>
          </p:nvPr>
        </p:nvSpPr>
        <p:spPr>
          <a:xfrm>
            <a:off x="838199" y="1600200"/>
            <a:ext cx="10515599" cy="4722779"/>
          </a:xfrm>
        </p:spPr>
        <p:txBody>
          <a:bodyPr>
            <a:normAutofit fontScale="92500" lnSpcReduction="10000"/>
          </a:bodyPr>
          <a:lstStyle/>
          <a:p>
            <a:pPr marL="0" indent="0">
              <a:buNone/>
            </a:pPr>
            <a:r>
              <a:rPr lang="en-GB" dirty="0"/>
              <a:t>So perhaps Nietzsche’s thought can only be a test of affirmation if it is true:</a:t>
            </a:r>
          </a:p>
          <a:p>
            <a:pPr marL="357188" indent="0">
              <a:buNone/>
            </a:pPr>
            <a:r>
              <a:rPr lang="en-GB" dirty="0"/>
              <a:t>‘According to this belief, the finality of death is not a fact about life at all and therefore does not need to be affirmed. Instead, what Nietzsche shows Zarathustra discovering is the </a:t>
            </a:r>
            <a:r>
              <a:rPr lang="en-GB" b="1" dirty="0">
                <a:solidFill>
                  <a:srgbClr val="C00000"/>
                </a:solidFill>
              </a:rPr>
              <a:t>necessary, ugly, and tragic truth that life eternally recurs</a:t>
            </a:r>
            <a:r>
              <a:rPr lang="en-GB" dirty="0"/>
              <a:t> and that when we die (which is inevitable) we must always return to our identical lives (Z III: “The Convalescent”). Indeed, Nietzsche tells us, he himself was not strong or healthy enough to affirm this fate (EH “Why I Am So Wise” 3; KSA 10: 4 [81]), and so he had to imagine a future philosopher who would be able to do what he could not do (GM II: 24–5). This is the reason why Nietzsche would argue that his doctrine of eternal recurrence is not a product of the kind of wishful thinking or comforting self-deception he criticizes in GS 277.’ (Loeb 2013: 667-8)</a:t>
            </a:r>
          </a:p>
        </p:txBody>
      </p:sp>
    </p:spTree>
    <p:extLst>
      <p:ext uri="{BB962C8B-B14F-4D97-AF65-F5344CB8AC3E}">
        <p14:creationId xmlns:p14="http://schemas.microsoft.com/office/powerpoint/2010/main" val="107863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Recurrence and affirmation</a:t>
            </a:r>
          </a:p>
        </p:txBody>
      </p:sp>
      <p:sp>
        <p:nvSpPr>
          <p:cNvPr id="3" name="Content Placeholder 2"/>
          <p:cNvSpPr>
            <a:spLocks noGrp="1"/>
          </p:cNvSpPr>
          <p:nvPr>
            <p:ph idx="1"/>
          </p:nvPr>
        </p:nvSpPr>
        <p:spPr>
          <a:xfrm>
            <a:off x="838199" y="1600200"/>
            <a:ext cx="10353675" cy="4781128"/>
          </a:xfrm>
        </p:spPr>
        <p:txBody>
          <a:bodyPr>
            <a:normAutofit/>
          </a:bodyPr>
          <a:lstStyle/>
          <a:p>
            <a:pPr marL="0" indent="0">
              <a:buNone/>
            </a:pPr>
            <a:r>
              <a:rPr lang="en-GB" dirty="0"/>
              <a:t>So for Loeb, we should think of the ideal of affirmation as Nietzsche’s </a:t>
            </a:r>
            <a:r>
              <a:rPr lang="en-GB" i="1" dirty="0"/>
              <a:t>response</a:t>
            </a:r>
            <a:r>
              <a:rPr lang="en-GB" dirty="0"/>
              <a:t> to the ‘discovery’ of ER (as opposed to ER being his attempt to articulate life-affirmation in the most powerful way)</a:t>
            </a:r>
          </a:p>
          <a:p>
            <a:r>
              <a:rPr lang="en-GB" dirty="0"/>
              <a:t>Nietzsche ‘discovers’ the truth of ER;</a:t>
            </a:r>
          </a:p>
          <a:p>
            <a:r>
              <a:rPr lang="en-GB" dirty="0"/>
              <a:t>this then determines what counts as ‘life affirmation’</a:t>
            </a:r>
          </a:p>
          <a:p>
            <a:pPr marL="0" indent="0">
              <a:buNone/>
            </a:pPr>
            <a:r>
              <a:rPr lang="en-GB" dirty="0"/>
              <a:t>But if this is true, what use is the thought to those who are not convinced of its truth?!</a:t>
            </a:r>
          </a:p>
        </p:txBody>
      </p:sp>
    </p:spTree>
    <p:extLst>
      <p:ext uri="{BB962C8B-B14F-4D97-AF65-F5344CB8AC3E}">
        <p14:creationId xmlns:p14="http://schemas.microsoft.com/office/powerpoint/2010/main" val="243694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metaphysics?</a:t>
            </a:r>
          </a:p>
        </p:txBody>
      </p:sp>
      <p:sp>
        <p:nvSpPr>
          <p:cNvPr id="3" name="Content Placeholder 2"/>
          <p:cNvSpPr>
            <a:spLocks noGrp="1"/>
          </p:cNvSpPr>
          <p:nvPr>
            <p:ph idx="1"/>
          </p:nvPr>
        </p:nvSpPr>
        <p:spPr/>
        <p:txBody>
          <a:bodyPr/>
          <a:lstStyle/>
          <a:p>
            <a:pPr marL="0" indent="0">
              <a:buNone/>
            </a:pPr>
            <a:r>
              <a:rPr lang="en-GB" dirty="0"/>
              <a:t>Metaphysics looks for… </a:t>
            </a:r>
          </a:p>
          <a:p>
            <a:r>
              <a:rPr lang="en-GB" i="1" dirty="0"/>
              <a:t>systematic</a:t>
            </a:r>
            <a:r>
              <a:rPr lang="en-GB" dirty="0"/>
              <a:t> truth </a:t>
            </a:r>
          </a:p>
          <a:p>
            <a:r>
              <a:rPr lang="en-GB" dirty="0"/>
              <a:t>about </a:t>
            </a:r>
            <a:r>
              <a:rPr lang="en-GB" i="1" dirty="0"/>
              <a:t>essence(s)</a:t>
            </a:r>
            <a:endParaRPr lang="en-GB" dirty="0"/>
          </a:p>
          <a:p>
            <a:r>
              <a:rPr lang="en-GB" dirty="0"/>
              <a:t>that grounds </a:t>
            </a:r>
            <a:r>
              <a:rPr lang="en-GB" i="1" dirty="0"/>
              <a:t>values </a:t>
            </a:r>
            <a:r>
              <a:rPr lang="en-GB" sz="1200" dirty="0"/>
              <a:t>(see Richardson 1996: Introduction)</a:t>
            </a:r>
          </a:p>
          <a:p>
            <a:pPr marL="0" indent="0">
              <a:buNone/>
            </a:pPr>
            <a:r>
              <a:rPr lang="en-GB" dirty="0"/>
              <a:t>E.g. Plato; Christianity; Kant</a:t>
            </a:r>
          </a:p>
        </p:txBody>
      </p:sp>
    </p:spTree>
    <p:extLst>
      <p:ext uri="{BB962C8B-B14F-4D97-AF65-F5344CB8AC3E}">
        <p14:creationId xmlns:p14="http://schemas.microsoft.com/office/powerpoint/2010/main" val="3999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92500" lnSpcReduction="20000"/>
          </a:bodyPr>
          <a:lstStyle/>
          <a:p>
            <a:pPr marL="185738" indent="-185738">
              <a:buNone/>
            </a:pPr>
            <a:r>
              <a:rPr lang="en-GB" dirty="0"/>
              <a:t>ANDERSON, R. L. (2005). Nietzsche on Truth, Illusion, and Redemption. </a:t>
            </a:r>
            <a:r>
              <a:rPr lang="en-GB" i="1" dirty="0"/>
              <a:t>European Journal of Philosophy. </a:t>
            </a:r>
            <a:r>
              <a:rPr lang="en-GB" dirty="0"/>
              <a:t>13, 185-225.</a:t>
            </a:r>
          </a:p>
          <a:p>
            <a:pPr marL="185738" indent="-185738">
              <a:buNone/>
            </a:pPr>
            <a:r>
              <a:rPr lang="en-GB" dirty="0">
                <a:latin typeface="+mj-lt"/>
              </a:rPr>
              <a:t>CLARK, M. (1990). </a:t>
            </a:r>
            <a:r>
              <a:rPr lang="en-GB" i="1" dirty="0">
                <a:latin typeface="+mj-lt"/>
              </a:rPr>
              <a:t>Nietzsche on Truth and Philosophy</a:t>
            </a:r>
            <a:r>
              <a:rPr lang="en-GB" dirty="0">
                <a:latin typeface="+mj-lt"/>
              </a:rPr>
              <a:t>. Cambridge, Cambridge University Press.</a:t>
            </a:r>
          </a:p>
          <a:p>
            <a:pPr marL="185738" indent="-185738">
              <a:buNone/>
            </a:pPr>
            <a:r>
              <a:rPr lang="en-GB" dirty="0"/>
              <a:t>HATAB, L. J. (2005). </a:t>
            </a:r>
            <a:r>
              <a:rPr lang="en-GB" i="1" dirty="0"/>
              <a:t>Nietzsche's life sentence: coming to terms with eternal recurrence</a:t>
            </a:r>
            <a:r>
              <a:rPr lang="en-GB" dirty="0"/>
              <a:t>. New York, Routledge.</a:t>
            </a:r>
          </a:p>
          <a:p>
            <a:pPr marL="185738" indent="-185738">
              <a:buNone/>
            </a:pPr>
            <a:r>
              <a:rPr lang="en-GB" dirty="0"/>
              <a:t>LOEB, P. S. (2011). </a:t>
            </a:r>
            <a:r>
              <a:rPr lang="en-GB" i="1" dirty="0"/>
              <a:t>The Death of Nietzsche's Zarathustra</a:t>
            </a:r>
            <a:r>
              <a:rPr lang="en-GB" dirty="0"/>
              <a:t>. Cambridge, Cambridge University Press.</a:t>
            </a:r>
            <a:endParaRPr lang="en-GB" dirty="0">
              <a:solidFill>
                <a:srgbClr val="000000"/>
              </a:solidFill>
              <a:latin typeface="+mj-lt"/>
            </a:endParaRPr>
          </a:p>
          <a:p>
            <a:pPr marL="185738" indent="-185738">
              <a:buNone/>
            </a:pPr>
            <a:r>
              <a:rPr lang="en-GB" dirty="0">
                <a:solidFill>
                  <a:srgbClr val="000000"/>
                </a:solidFill>
                <a:latin typeface="+mj-lt"/>
              </a:rPr>
              <a:t>LOEB, P. (2013). ‘Eternal Recurrence’ in </a:t>
            </a:r>
            <a:r>
              <a:rPr lang="en-GB" i="1" dirty="0">
                <a:solidFill>
                  <a:srgbClr val="000000"/>
                </a:solidFill>
                <a:latin typeface="+mj-lt"/>
              </a:rPr>
              <a:t>The Oxford Handbook of Nietzsche</a:t>
            </a:r>
            <a:r>
              <a:rPr lang="en-GB" dirty="0">
                <a:solidFill>
                  <a:srgbClr val="000000"/>
                </a:solidFill>
                <a:latin typeface="+mj-lt"/>
              </a:rPr>
              <a:t>, ed. </a:t>
            </a:r>
            <a:r>
              <a:rPr lang="en-GB" dirty="0" err="1">
                <a:solidFill>
                  <a:srgbClr val="000000"/>
                </a:solidFill>
                <a:latin typeface="+mj-lt"/>
              </a:rPr>
              <a:t>Gemes</a:t>
            </a:r>
            <a:r>
              <a:rPr lang="en-GB" dirty="0">
                <a:solidFill>
                  <a:srgbClr val="000000"/>
                </a:solidFill>
                <a:latin typeface="+mj-lt"/>
              </a:rPr>
              <a:t>,  K. &amp; Richardson, J. Oxford, Oxford University Press.</a:t>
            </a:r>
          </a:p>
          <a:p>
            <a:pPr marL="185738" indent="-185738">
              <a:buNone/>
            </a:pPr>
            <a:r>
              <a:rPr lang="en-GB" dirty="0">
                <a:solidFill>
                  <a:srgbClr val="000000"/>
                </a:solidFill>
              </a:rPr>
              <a:t>NEHAMAS, A. (2002). </a:t>
            </a:r>
            <a:r>
              <a:rPr lang="en-GB" i="1" dirty="0">
                <a:solidFill>
                  <a:srgbClr val="000000"/>
                </a:solidFill>
              </a:rPr>
              <a:t>Nietzsche, Life as Literature</a:t>
            </a:r>
            <a:r>
              <a:rPr lang="en-GB" dirty="0">
                <a:solidFill>
                  <a:srgbClr val="000000"/>
                </a:solidFill>
              </a:rPr>
              <a:t>. Cambridge, Mass, Harvard University Press.</a:t>
            </a:r>
          </a:p>
          <a:p>
            <a:pPr marL="185738" indent="-185738">
              <a:buNone/>
            </a:pPr>
            <a:endParaRPr lang="en-GB" dirty="0">
              <a:solidFill>
                <a:srgbClr val="000000"/>
              </a:solidFill>
              <a:latin typeface="+mj-lt"/>
            </a:endParaRPr>
          </a:p>
          <a:p>
            <a:pPr marL="185738" indent="-185738">
              <a:buNone/>
            </a:pPr>
            <a:endParaRPr lang="en-GB" dirty="0"/>
          </a:p>
        </p:txBody>
      </p:sp>
    </p:spTree>
    <p:extLst>
      <p:ext uri="{BB962C8B-B14F-4D97-AF65-F5344CB8AC3E}">
        <p14:creationId xmlns:p14="http://schemas.microsoft.com/office/powerpoint/2010/main" val="232949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Nietzsche’s attack on metaphysics</a:t>
            </a:r>
          </a:p>
        </p:txBody>
      </p:sp>
      <p:sp>
        <p:nvSpPr>
          <p:cNvPr id="3" name="Content Placeholder 2"/>
          <p:cNvSpPr>
            <a:spLocks noGrp="1"/>
          </p:cNvSpPr>
          <p:nvPr>
            <p:ph idx="1"/>
          </p:nvPr>
        </p:nvSpPr>
        <p:spPr/>
        <p:txBody>
          <a:bodyPr>
            <a:normAutofit lnSpcReduction="10000"/>
          </a:bodyPr>
          <a:lstStyle/>
          <a:p>
            <a:pPr marL="0" indent="0">
              <a:buNone/>
            </a:pPr>
            <a:r>
              <a:rPr lang="en-GB" dirty="0"/>
              <a:t>Nietzsche’s critical comments on ‘metaphysics’ and ‘metaphysicians’ come from a number of directions… metaphysical beliefs are:</a:t>
            </a:r>
          </a:p>
          <a:p>
            <a:r>
              <a:rPr lang="en-GB" dirty="0"/>
              <a:t>False/illusory (there are no enduring substances; is ‘nothing is outside the whole’);</a:t>
            </a:r>
          </a:p>
          <a:p>
            <a:r>
              <a:rPr lang="en-GB" dirty="0"/>
              <a:t>A sign of weariness with life;</a:t>
            </a:r>
          </a:p>
          <a:p>
            <a:r>
              <a:rPr lang="en-GB" dirty="0"/>
              <a:t>A result of revenge </a:t>
            </a:r>
            <a:r>
              <a:rPr lang="en-GB" i="1" dirty="0"/>
              <a:t>against</a:t>
            </a:r>
            <a:r>
              <a:rPr lang="en-GB" dirty="0"/>
              <a:t> life.</a:t>
            </a:r>
          </a:p>
          <a:p>
            <a:pPr marL="0" indent="0">
              <a:buNone/>
            </a:pPr>
            <a:r>
              <a:rPr lang="en-GB" dirty="0"/>
              <a:t>Despite this, Nietzsche seems to affirm ‘doctrines’ that have a distinctly ‘metaphysical’ flavour….</a:t>
            </a:r>
          </a:p>
          <a:p>
            <a:r>
              <a:rPr lang="en-GB" dirty="0"/>
              <a:t>Eternal recurrence/Eternal return of the same;</a:t>
            </a:r>
          </a:p>
          <a:p>
            <a:r>
              <a:rPr lang="en-GB" dirty="0"/>
              <a:t>Will to power</a:t>
            </a:r>
          </a:p>
          <a:p>
            <a:pPr marL="0" indent="0">
              <a:buNone/>
            </a:pPr>
            <a:endParaRPr lang="en-GB" dirty="0"/>
          </a:p>
        </p:txBody>
      </p:sp>
    </p:spTree>
    <p:extLst>
      <p:ext uri="{BB962C8B-B14F-4D97-AF65-F5344CB8AC3E}">
        <p14:creationId xmlns:p14="http://schemas.microsoft.com/office/powerpoint/2010/main" val="19651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Eternal recurrence (</a:t>
            </a:r>
            <a:r>
              <a:rPr lang="en-GB" i="1" dirty="0"/>
              <a:t>The Gay Science </a:t>
            </a:r>
            <a:r>
              <a:rPr lang="en-GB" dirty="0"/>
              <a:t>– 1882) </a:t>
            </a:r>
          </a:p>
        </p:txBody>
      </p:sp>
      <p:sp>
        <p:nvSpPr>
          <p:cNvPr id="3" name="Content Placeholder 2"/>
          <p:cNvSpPr>
            <a:spLocks noGrp="1"/>
          </p:cNvSpPr>
          <p:nvPr>
            <p:ph idx="1"/>
          </p:nvPr>
        </p:nvSpPr>
        <p:spPr/>
        <p:txBody>
          <a:bodyPr>
            <a:normAutofit/>
          </a:bodyPr>
          <a:lstStyle/>
          <a:p>
            <a:pPr marL="0" indent="0">
              <a:buNone/>
            </a:pPr>
            <a:r>
              <a:rPr lang="en-GB" i="1" dirty="0"/>
              <a:t>‘The greatest weight</a:t>
            </a:r>
            <a:r>
              <a:rPr lang="en-GB" dirty="0"/>
              <a:t>. – What, if some day or night a demon were to steal after you into your loneliest loneliness and say to you: “This life as you now live it and have lived it, you will have to live once more and innumerable times more; and there will be nothing new in it, but every pain and every joy and every thought and sigh and everything unutterably small or great in your life will have to return to you, all in the same succession and sequence – even this spider and this moonlight between the trees, and even this moment and I myself. The eternal hourglass of existence is turned upside down again and again, and you with it, speck of dust!”’</a:t>
            </a:r>
          </a:p>
        </p:txBody>
      </p:sp>
    </p:spTree>
    <p:extLst>
      <p:ext uri="{BB962C8B-B14F-4D97-AF65-F5344CB8AC3E}">
        <p14:creationId xmlns:p14="http://schemas.microsoft.com/office/powerpoint/2010/main" val="424726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Eternal recurrence (</a:t>
            </a:r>
            <a:r>
              <a:rPr lang="en-GB" i="1" dirty="0"/>
              <a:t>The Gay Science </a:t>
            </a:r>
            <a:r>
              <a:rPr lang="en-GB" dirty="0"/>
              <a:t>– 1882) </a:t>
            </a:r>
          </a:p>
        </p:txBody>
      </p:sp>
      <p:sp>
        <p:nvSpPr>
          <p:cNvPr id="3" name="Content Placeholder 2"/>
          <p:cNvSpPr>
            <a:spLocks noGrp="1"/>
          </p:cNvSpPr>
          <p:nvPr>
            <p:ph idx="1"/>
          </p:nvPr>
        </p:nvSpPr>
        <p:spPr/>
        <p:txBody>
          <a:bodyPr>
            <a:normAutofit/>
          </a:bodyPr>
          <a:lstStyle/>
          <a:p>
            <a:pPr marL="0" indent="0">
              <a:buNone/>
            </a:pPr>
            <a:r>
              <a:rPr lang="en-GB" dirty="0"/>
              <a:t>‘Would you not throw yourself down and gnash your teeth and curse the demon who spoke thus? Or have you once experienced a tremendous moment when you would have answered him: “You are a god and never have I heard anything more divine.” If this thought gained possession of you, it would change you as you are or perhaps crush you. The question in each and every thing, “Do you desire this once more and innumerable times more?” would lie upon your actions as the greatest weight. Or how well disposed would you have to become to yourself and to life </a:t>
            </a:r>
            <a:r>
              <a:rPr lang="en-GB" i="1" dirty="0"/>
              <a:t>to crave nothing more fervently </a:t>
            </a:r>
            <a:r>
              <a:rPr lang="en-GB" dirty="0"/>
              <a:t>than this ultimate eternal confirmation and seal? –’ (236 -7)</a:t>
            </a:r>
          </a:p>
        </p:txBody>
      </p:sp>
    </p:spTree>
    <p:extLst>
      <p:ext uri="{BB962C8B-B14F-4D97-AF65-F5344CB8AC3E}">
        <p14:creationId xmlns:p14="http://schemas.microsoft.com/office/powerpoint/2010/main" val="385247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Eternal recurrence</a:t>
            </a:r>
          </a:p>
        </p:txBody>
      </p:sp>
      <p:sp>
        <p:nvSpPr>
          <p:cNvPr id="3" name="Content Placeholder 2"/>
          <p:cNvSpPr>
            <a:spLocks noGrp="1"/>
          </p:cNvSpPr>
          <p:nvPr>
            <p:ph idx="1"/>
          </p:nvPr>
        </p:nvSpPr>
        <p:spPr/>
        <p:txBody>
          <a:bodyPr>
            <a:normAutofit/>
          </a:bodyPr>
          <a:lstStyle/>
          <a:p>
            <a:pPr marL="0" indent="0">
              <a:buNone/>
            </a:pPr>
            <a:r>
              <a:rPr lang="en-GB" dirty="0"/>
              <a:t>The idea seems to draw upon, and relate to a number of other themes:</a:t>
            </a:r>
          </a:p>
          <a:p>
            <a:r>
              <a:rPr lang="en-GB" dirty="0"/>
              <a:t>Causal entanglement of all things;</a:t>
            </a:r>
          </a:p>
          <a:p>
            <a:r>
              <a:rPr lang="en-GB" dirty="0"/>
              <a:t>Affirmation/ ‘Yes-saying’;</a:t>
            </a:r>
          </a:p>
          <a:p>
            <a:r>
              <a:rPr lang="en-GB" dirty="0"/>
              <a:t>Necessity;</a:t>
            </a:r>
          </a:p>
          <a:p>
            <a:r>
              <a:rPr lang="en-GB" dirty="0"/>
              <a:t>Purposelessness of existence;</a:t>
            </a:r>
          </a:p>
          <a:p>
            <a:r>
              <a:rPr lang="en-GB" dirty="0"/>
              <a:t>The horror of existence;</a:t>
            </a:r>
          </a:p>
          <a:p>
            <a:r>
              <a:rPr lang="en-GB" dirty="0"/>
              <a:t>Self-cultivation/self-creation</a:t>
            </a:r>
          </a:p>
        </p:txBody>
      </p:sp>
    </p:spTree>
    <p:extLst>
      <p:ext uri="{BB962C8B-B14F-4D97-AF65-F5344CB8AC3E}">
        <p14:creationId xmlns:p14="http://schemas.microsoft.com/office/powerpoint/2010/main" val="15747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Cosmological theory?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1332" y="1600201"/>
            <a:ext cx="6629337" cy="4525963"/>
          </a:xfrm>
        </p:spPr>
      </p:pic>
    </p:spTree>
    <p:extLst>
      <p:ext uri="{BB962C8B-B14F-4D97-AF65-F5344CB8AC3E}">
        <p14:creationId xmlns:p14="http://schemas.microsoft.com/office/powerpoint/2010/main" val="389925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912CFC-87D3-4679-8BB8-0B7F7165BA04}"/>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t="17582"/>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Eternal recurrence (Notebooks – 1881)</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a:solidFill>
                  <a:srgbClr val="FFFFFF"/>
                </a:solidFill>
              </a:rPr>
              <a:t>‘The world of forces does not suffer diminution: otherwise in infinite time it would have grown weak and perished. The world of forces suffers no cessation: otherwise this would have been reached, and the clock of existence would have stopped. So the world of forces never reaches equilibrium; it never has a moment of rest; its force and its movement are equally great for all time. Whatever state this world can attain, it must have attained it and not once but countless times. Take this moment: it has already been once and many times and it will return as it is with all its forces distributed as now: and so it stands with the moment that gave birth to it and with the moment that is its child.’</a:t>
            </a:r>
          </a:p>
        </p:txBody>
      </p:sp>
    </p:spTree>
    <p:extLst>
      <p:ext uri="{BB962C8B-B14F-4D97-AF65-F5344CB8AC3E}">
        <p14:creationId xmlns:p14="http://schemas.microsoft.com/office/powerpoint/2010/main" val="12245814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Saturn's Rings Glow Image - Saturn, Rings, Space | Download at  StockCake">
            <a:extLst>
              <a:ext uri="{FF2B5EF4-FFF2-40B4-BE49-F238E27FC236}">
                <a16:creationId xmlns:a16="http://schemas.microsoft.com/office/drawing/2014/main" id="{A744F996-F243-A704-C53A-DE28A06F109A}"/>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r="444"/>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Eternal recurrence (Notebooks – 1881)</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a:solidFill>
                  <a:srgbClr val="FFFFFF"/>
                </a:solidFill>
              </a:rPr>
              <a:t>‘Man! Your whole life will be turned over like an hourglass time and again, and time and again it will run out – one vast minute of time in between, until all the conditions which produced you, in the world’s circular course, come together again. Then you will find again every pain and every pleasure and every friend and enemy and every hope and every error and every leaf of grass and every shaft of sunlight, the whole nexus of all things. This ring, in which you are a tiny grain, shines again and again. And in every ring of human existence altogether there is always an hour when – first for one, then for many, then for all – the most powerful thought surfaces, the thought of the eternal recurrence of all things: each time it is for humanity the hour of </a:t>
            </a:r>
            <a:r>
              <a:rPr lang="en-GB" i="1">
                <a:solidFill>
                  <a:srgbClr val="FFFFFF"/>
                </a:solidFill>
              </a:rPr>
              <a:t>midday</a:t>
            </a:r>
            <a:r>
              <a:rPr lang="en-GB">
                <a:solidFill>
                  <a:srgbClr val="FFFFFF"/>
                </a:solidFill>
              </a:rPr>
              <a:t>.’ (240)</a:t>
            </a:r>
          </a:p>
        </p:txBody>
      </p:sp>
    </p:spTree>
    <p:extLst>
      <p:ext uri="{BB962C8B-B14F-4D97-AF65-F5344CB8AC3E}">
        <p14:creationId xmlns:p14="http://schemas.microsoft.com/office/powerpoint/2010/main" val="15831042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9f930703bb118c88126740165fae9337">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3d128f301fb7b3d2f473a5b1c88eb1bb"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65CFD-D006-4A23-80F8-87DF71640B07}">
  <ds:schemaRefs>
    <ds:schemaRef ds:uri="http://schemas.microsoft.com/sharepoint/v3/contenttype/forms"/>
  </ds:schemaRefs>
</ds:datastoreItem>
</file>

<file path=customXml/itemProps2.xml><?xml version="1.0" encoding="utf-8"?>
<ds:datastoreItem xmlns:ds="http://schemas.openxmlformats.org/officeDocument/2006/customXml" ds:itemID="{2F4ABBAF-56CD-4622-9F12-F31D643C5167}">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3.xml><?xml version="1.0" encoding="utf-8"?>
<ds:datastoreItem xmlns:ds="http://schemas.openxmlformats.org/officeDocument/2006/customXml" ds:itemID="{132775E6-0509-44ED-92F4-3F525A36D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TotalTime>
  <Words>2164</Words>
  <Application>Microsoft Office PowerPoint</Application>
  <PresentationFormat>Widescreen</PresentationFormat>
  <Paragraphs>88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Eternal recurrence and Thus Spoke Zarathustra</vt:lpstr>
      <vt:lpstr>What is metaphysics?</vt:lpstr>
      <vt:lpstr>Nietzsche’s attack on metaphysics</vt:lpstr>
      <vt:lpstr>Eternal recurrence (The Gay Science – 1882) </vt:lpstr>
      <vt:lpstr>Eternal recurrence (The Gay Science – 1882) </vt:lpstr>
      <vt:lpstr>Eternal recurrence</vt:lpstr>
      <vt:lpstr>Cosmological theory?</vt:lpstr>
      <vt:lpstr>Eternal recurrence (Notebooks – 1881)</vt:lpstr>
      <vt:lpstr>Eternal recurrence (Notebooks – 1881)</vt:lpstr>
      <vt:lpstr>Eternal recurrence (Notebooks – 1881)</vt:lpstr>
      <vt:lpstr>Cosmological theory?</vt:lpstr>
      <vt:lpstr>Psychological test?</vt:lpstr>
      <vt:lpstr>Psychological test?</vt:lpstr>
      <vt:lpstr>Eternal recurrence (Notebooks – 1881)</vt:lpstr>
      <vt:lpstr>Recurrence and affirmation</vt:lpstr>
      <vt:lpstr>Recurrence, affirmation and values</vt:lpstr>
      <vt:lpstr>Recurrence and affirmation</vt:lpstr>
      <vt:lpstr>Recurrence and affirmation</vt:lpstr>
      <vt:lpstr>Recurrence and affirmation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Stuart Jesson</dc:creator>
  <cp:lastModifiedBy>Dr Stuart Jesson</cp:lastModifiedBy>
  <cp:revision>1</cp:revision>
  <dcterms:created xsi:type="dcterms:W3CDTF">2026-05-13T09:11:30Z</dcterms:created>
  <dcterms:modified xsi:type="dcterms:W3CDTF">2026-05-13T10:52:44Z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