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271" r:id="rId5"/>
    <p:sldId id="316" r:id="rId6"/>
    <p:sldId id="317" r:id="rId7"/>
    <p:sldId id="318" r:id="rId8"/>
    <p:sldId id="319" r:id="rId9"/>
    <p:sldId id="320" r:id="rId10"/>
    <p:sldId id="321" r:id="rId11"/>
    <p:sldId id="322" r:id="rId12"/>
    <p:sldId id="323" r:id="rId13"/>
    <p:sldId id="328" r:id="rId14"/>
    <p:sldId id="325" r:id="rId15"/>
    <p:sldId id="326" r:id="rId16"/>
    <p:sldId id="281" r:id="rId17"/>
    <p:sldId id="284" r:id="rId18"/>
    <p:sldId id="288" r:id="rId19"/>
    <p:sldId id="289" r:id="rId20"/>
    <p:sldId id="307" r:id="rId21"/>
    <p:sldId id="308" r:id="rId22"/>
    <p:sldId id="309" r:id="rId23"/>
    <p:sldId id="310" r:id="rId24"/>
    <p:sldId id="311" r:id="rId25"/>
    <p:sldId id="312" r:id="rId26"/>
    <p:sldId id="313" r:id="rId27"/>
    <p:sldId id="314" r:id="rId28"/>
    <p:sldId id="315" r:id="rId29"/>
    <p:sldId id="280" r:id="rId30"/>
    <p:sldId id="273" r:id="rId31"/>
    <p:sldId id="275" r:id="rId32"/>
    <p:sldId id="279" r:id="rId33"/>
    <p:sldId id="290" r:id="rId34"/>
    <p:sldId id="268" r:id="rId35"/>
    <p:sldId id="292" r:id="rId36"/>
    <p:sldId id="299" r:id="rId37"/>
    <p:sldId id="300" r:id="rId38"/>
    <p:sldId id="301" r:id="rId39"/>
    <p:sldId id="302" r:id="rId40"/>
    <p:sldId id="304" r:id="rId41"/>
    <p:sldId id="305" r:id="rId42"/>
    <p:sldId id="293" r:id="rId43"/>
    <p:sldId id="274" r:id="rId44"/>
    <p:sldId id="294" r:id="rId45"/>
    <p:sldId id="286" r:id="rId46"/>
    <p:sldId id="287" r:id="rId47"/>
    <p:sldId id="295" r:id="rId48"/>
    <p:sldId id="296" r:id="rId49"/>
    <p:sldId id="29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A72371-EABF-4F32-991C-4164C13FB878}" v="166" dt="2026-05-21T13:40:41.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8" d="100"/>
          <a:sy n="98" d="100"/>
        </p:scale>
        <p:origin x="9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tuart Jesson" userId="7a6cdab2-0b91-456f-b32b-829a06cc1939" providerId="ADAL" clId="{42430043-A023-4EB1-9F73-CDEECBDCDBFD}"/>
    <pc:docChg chg="undo custSel delSld modSld">
      <pc:chgData name="Dr Stuart Jesson" userId="7a6cdab2-0b91-456f-b32b-829a06cc1939" providerId="ADAL" clId="{42430043-A023-4EB1-9F73-CDEECBDCDBFD}" dt="2026-05-21T13:42:24.287" v="465" actId="14100"/>
      <pc:docMkLst>
        <pc:docMk/>
      </pc:docMkLst>
      <pc:sldChg chg="del">
        <pc:chgData name="Dr Stuart Jesson" userId="7a6cdab2-0b91-456f-b32b-829a06cc1939" providerId="ADAL" clId="{42430043-A023-4EB1-9F73-CDEECBDCDBFD}" dt="2026-05-20T09:58:52.172" v="345" actId="47"/>
        <pc:sldMkLst>
          <pc:docMk/>
          <pc:sldMk cId="2357877107" sldId="256"/>
        </pc:sldMkLst>
      </pc:sldChg>
      <pc:sldChg chg="modSp mod modAnim">
        <pc:chgData name="Dr Stuart Jesson" userId="7a6cdab2-0b91-456f-b32b-829a06cc1939" providerId="ADAL" clId="{42430043-A023-4EB1-9F73-CDEECBDCDBFD}" dt="2026-05-21T13:40:41.847" v="445" actId="20577"/>
        <pc:sldMkLst>
          <pc:docMk/>
          <pc:sldMk cId="2846709208" sldId="268"/>
        </pc:sldMkLst>
        <pc:spChg chg="mod">
          <ac:chgData name="Dr Stuart Jesson" userId="7a6cdab2-0b91-456f-b32b-829a06cc1939" providerId="ADAL" clId="{42430043-A023-4EB1-9F73-CDEECBDCDBFD}" dt="2026-05-21T13:40:41.847" v="445" actId="20577"/>
          <ac:spMkLst>
            <pc:docMk/>
            <pc:sldMk cId="2846709208" sldId="268"/>
            <ac:spMk id="3" creationId="{00000000-0000-0000-0000-000000000000}"/>
          </ac:spMkLst>
        </pc:spChg>
      </pc:sldChg>
      <pc:sldChg chg="addSp modSp del mod setBg setClrOvrMap">
        <pc:chgData name="Dr Stuart Jesson" userId="7a6cdab2-0b91-456f-b32b-829a06cc1939" providerId="ADAL" clId="{42430043-A023-4EB1-9F73-CDEECBDCDBFD}" dt="2026-05-21T13:39:15.358" v="394" actId="47"/>
        <pc:sldMkLst>
          <pc:docMk/>
          <pc:sldMk cId="427570506" sldId="270"/>
        </pc:sldMkLst>
        <pc:spChg chg="mod">
          <ac:chgData name="Dr Stuart Jesson" userId="7a6cdab2-0b91-456f-b32b-829a06cc1939" providerId="ADAL" clId="{42430043-A023-4EB1-9F73-CDEECBDCDBFD}" dt="2026-05-21T13:39:07.874" v="393" actId="26606"/>
          <ac:spMkLst>
            <pc:docMk/>
            <pc:sldMk cId="427570506" sldId="270"/>
            <ac:spMk id="2" creationId="{00000000-0000-0000-0000-000000000000}"/>
          </ac:spMkLst>
        </pc:spChg>
        <pc:spChg chg="mod">
          <ac:chgData name="Dr Stuart Jesson" userId="7a6cdab2-0b91-456f-b32b-829a06cc1939" providerId="ADAL" clId="{42430043-A023-4EB1-9F73-CDEECBDCDBFD}" dt="2026-05-21T13:39:07.874" v="393" actId="26606"/>
          <ac:spMkLst>
            <pc:docMk/>
            <pc:sldMk cId="427570506" sldId="270"/>
            <ac:spMk id="3" creationId="{00000000-0000-0000-0000-000000000000}"/>
          </ac:spMkLst>
        </pc:spChg>
        <pc:spChg chg="add">
          <ac:chgData name="Dr Stuart Jesson" userId="7a6cdab2-0b91-456f-b32b-829a06cc1939" providerId="ADAL" clId="{42430043-A023-4EB1-9F73-CDEECBDCDBFD}" dt="2026-05-21T13:39:07.874" v="393" actId="26606"/>
          <ac:spMkLst>
            <pc:docMk/>
            <pc:sldMk cId="427570506" sldId="270"/>
            <ac:spMk id="9" creationId="{9228552E-C8B1-4A80-8448-0787CE0FC704}"/>
          </ac:spMkLst>
        </pc:spChg>
        <pc:picChg chg="add mod ord">
          <ac:chgData name="Dr Stuart Jesson" userId="7a6cdab2-0b91-456f-b32b-829a06cc1939" providerId="ADAL" clId="{42430043-A023-4EB1-9F73-CDEECBDCDBFD}" dt="2026-05-21T13:39:07.874" v="393" actId="26606"/>
          <ac:picMkLst>
            <pc:docMk/>
            <pc:sldMk cId="427570506" sldId="270"/>
            <ac:picMk id="4" creationId="{838856F2-83CF-FF5A-F884-3AB92FBC96B0}"/>
          </ac:picMkLst>
        </pc:picChg>
      </pc:sldChg>
      <pc:sldChg chg="addSp delSp modSp mod setBg addAnim">
        <pc:chgData name="Dr Stuart Jesson" userId="7a6cdab2-0b91-456f-b32b-829a06cc1939" providerId="ADAL" clId="{42430043-A023-4EB1-9F73-CDEECBDCDBFD}" dt="2026-05-21T13:41:20.503" v="454"/>
        <pc:sldMkLst>
          <pc:docMk/>
          <pc:sldMk cId="1557159107" sldId="275"/>
        </pc:sldMkLst>
        <pc:spChg chg="mod ord">
          <ac:chgData name="Dr Stuart Jesson" userId="7a6cdab2-0b91-456f-b32b-829a06cc1939" providerId="ADAL" clId="{42430043-A023-4EB1-9F73-CDEECBDCDBFD}" dt="2026-05-21T13:41:20.503" v="453" actId="26606"/>
          <ac:spMkLst>
            <pc:docMk/>
            <pc:sldMk cId="1557159107" sldId="275"/>
            <ac:spMk id="2" creationId="{00000000-0000-0000-0000-000000000000}"/>
          </ac:spMkLst>
        </pc:spChg>
        <pc:spChg chg="add del">
          <ac:chgData name="Dr Stuart Jesson" userId="7a6cdab2-0b91-456f-b32b-829a06cc1939" providerId="ADAL" clId="{42430043-A023-4EB1-9F73-CDEECBDCDBFD}" dt="2026-05-21T13:41:08.644" v="450" actId="478"/>
          <ac:spMkLst>
            <pc:docMk/>
            <pc:sldMk cId="1557159107" sldId="275"/>
            <ac:spMk id="10" creationId="{AB613546-21C6-FDFC-267B-191156E563B8}"/>
          </ac:spMkLst>
        </pc:spChg>
        <pc:spChg chg="add del">
          <ac:chgData name="Dr Stuart Jesson" userId="7a6cdab2-0b91-456f-b32b-829a06cc1939" providerId="ADAL" clId="{42430043-A023-4EB1-9F73-CDEECBDCDBFD}" dt="2026-05-21T13:41:20.503" v="453" actId="26606"/>
          <ac:spMkLst>
            <pc:docMk/>
            <pc:sldMk cId="1557159107" sldId="275"/>
            <ac:spMk id="13" creationId="{0D7B6173-1D58-48E2-83CF-37350F315F75}"/>
          </ac:spMkLst>
        </pc:spChg>
        <pc:spChg chg="add del">
          <ac:chgData name="Dr Stuart Jesson" userId="7a6cdab2-0b91-456f-b32b-829a06cc1939" providerId="ADAL" clId="{42430043-A023-4EB1-9F73-CDEECBDCDBFD}" dt="2026-05-21T13:41:20.503" v="453" actId="26606"/>
          <ac:spMkLst>
            <pc:docMk/>
            <pc:sldMk cId="1557159107" sldId="275"/>
            <ac:spMk id="15" creationId="{2F36CA75-CFBF-4844-B719-8FE9EBADA9AF}"/>
          </ac:spMkLst>
        </pc:spChg>
        <pc:spChg chg="add del">
          <ac:chgData name="Dr Stuart Jesson" userId="7a6cdab2-0b91-456f-b32b-829a06cc1939" providerId="ADAL" clId="{42430043-A023-4EB1-9F73-CDEECBDCDBFD}" dt="2026-05-21T13:41:20.503" v="453" actId="26606"/>
          <ac:spMkLst>
            <pc:docMk/>
            <pc:sldMk cId="1557159107" sldId="275"/>
            <ac:spMk id="17" creationId="{3D4A84B9-E564-4DD0-97F8-DBF1C460C28A}"/>
          </ac:spMkLst>
        </pc:spChg>
        <pc:spChg chg="add del">
          <ac:chgData name="Dr Stuart Jesson" userId="7a6cdab2-0b91-456f-b32b-829a06cc1939" providerId="ADAL" clId="{42430043-A023-4EB1-9F73-CDEECBDCDBFD}" dt="2026-05-21T13:41:20.503" v="453" actId="26606"/>
          <ac:spMkLst>
            <pc:docMk/>
            <pc:sldMk cId="1557159107" sldId="275"/>
            <ac:spMk id="21" creationId="{102382E0-0A09-46AE-B955-B911CAFE7F00}"/>
          </ac:spMkLst>
        </pc:spChg>
        <pc:spChg chg="add del">
          <ac:chgData name="Dr Stuart Jesson" userId="7a6cdab2-0b91-456f-b32b-829a06cc1939" providerId="ADAL" clId="{42430043-A023-4EB1-9F73-CDEECBDCDBFD}" dt="2026-05-21T13:41:20.503" v="453" actId="26606"/>
          <ac:spMkLst>
            <pc:docMk/>
            <pc:sldMk cId="1557159107" sldId="275"/>
            <ac:spMk id="23" creationId="{7DE75D4A-0965-4973-BE75-DECCAC9A9614}"/>
          </ac:spMkLst>
        </pc:spChg>
        <pc:spChg chg="add del">
          <ac:chgData name="Dr Stuart Jesson" userId="7a6cdab2-0b91-456f-b32b-829a06cc1939" providerId="ADAL" clId="{42430043-A023-4EB1-9F73-CDEECBDCDBFD}" dt="2026-05-21T13:41:20.495" v="452" actId="26606"/>
          <ac:spMkLst>
            <pc:docMk/>
            <pc:sldMk cId="1557159107" sldId="275"/>
            <ac:spMk id="28" creationId="{A8CCCB6D-5162-4AAE-A5E3-3AC55410DBCE}"/>
          </ac:spMkLst>
        </pc:spChg>
        <pc:spChg chg="add del">
          <ac:chgData name="Dr Stuart Jesson" userId="7a6cdab2-0b91-456f-b32b-829a06cc1939" providerId="ADAL" clId="{42430043-A023-4EB1-9F73-CDEECBDCDBFD}" dt="2026-05-21T13:41:20.495" v="452" actId="26606"/>
          <ac:spMkLst>
            <pc:docMk/>
            <pc:sldMk cId="1557159107" sldId="275"/>
            <ac:spMk id="30" creationId="{0BCD8C04-CC7B-40EF-82EB-E9821F79BB86}"/>
          </ac:spMkLst>
        </pc:spChg>
        <pc:spChg chg="add">
          <ac:chgData name="Dr Stuart Jesson" userId="7a6cdab2-0b91-456f-b32b-829a06cc1939" providerId="ADAL" clId="{42430043-A023-4EB1-9F73-CDEECBDCDBFD}" dt="2026-05-21T13:41:20.503" v="453" actId="26606"/>
          <ac:spMkLst>
            <pc:docMk/>
            <pc:sldMk cId="1557159107" sldId="275"/>
            <ac:spMk id="32" creationId="{3A930249-8242-4E2B-AF17-C01826488321}"/>
          </ac:spMkLst>
        </pc:spChg>
        <pc:spChg chg="add">
          <ac:chgData name="Dr Stuart Jesson" userId="7a6cdab2-0b91-456f-b32b-829a06cc1939" providerId="ADAL" clId="{42430043-A023-4EB1-9F73-CDEECBDCDBFD}" dt="2026-05-21T13:41:20.503" v="453" actId="26606"/>
          <ac:spMkLst>
            <pc:docMk/>
            <pc:sldMk cId="1557159107" sldId="275"/>
            <ac:spMk id="33" creationId="{A5BDD999-C5E1-4B3E-A710-768673819165}"/>
          </ac:spMkLst>
        </pc:spChg>
        <pc:picChg chg="add mod">
          <ac:chgData name="Dr Stuart Jesson" userId="7a6cdab2-0b91-456f-b32b-829a06cc1939" providerId="ADAL" clId="{42430043-A023-4EB1-9F73-CDEECBDCDBFD}" dt="2026-05-21T13:41:20.495" v="452" actId="26606"/>
          <ac:picMkLst>
            <pc:docMk/>
            <pc:sldMk cId="1557159107" sldId="275"/>
            <ac:picMk id="5" creationId="{00000000-0000-0000-0000-000000000000}"/>
          </ac:picMkLst>
        </pc:picChg>
        <pc:picChg chg="mod ord">
          <ac:chgData name="Dr Stuart Jesson" userId="7a6cdab2-0b91-456f-b32b-829a06cc1939" providerId="ADAL" clId="{42430043-A023-4EB1-9F73-CDEECBDCDBFD}" dt="2026-05-21T13:41:20.503" v="453" actId="26606"/>
          <ac:picMkLst>
            <pc:docMk/>
            <pc:sldMk cId="1557159107" sldId="275"/>
            <ac:picMk id="6" creationId="{00000000-0000-0000-0000-000000000000}"/>
          </ac:picMkLst>
        </pc:picChg>
        <pc:picChg chg="mod replId">
          <ac:chgData name="Dr Stuart Jesson" userId="7a6cdab2-0b91-456f-b32b-829a06cc1939" providerId="ADAL" clId="{42430043-A023-4EB1-9F73-CDEECBDCDBFD}" dt="2026-05-21T13:41:05.188" v="448" actId="26606"/>
          <ac:picMkLst>
            <pc:docMk/>
            <pc:sldMk cId="1557159107" sldId="275"/>
            <ac:picMk id="8" creationId="{00000000-0000-0000-0000-000000000000}"/>
          </ac:picMkLst>
        </pc:picChg>
        <pc:picChg chg="add del">
          <ac:chgData name="Dr Stuart Jesson" userId="7a6cdab2-0b91-456f-b32b-829a06cc1939" providerId="ADAL" clId="{42430043-A023-4EB1-9F73-CDEECBDCDBFD}" dt="2026-05-21T13:41:20.503" v="453" actId="26606"/>
          <ac:picMkLst>
            <pc:docMk/>
            <pc:sldMk cId="1557159107" sldId="275"/>
            <ac:picMk id="19" creationId="{4A599609-F5C2-4A0B-A992-913F814A631A}"/>
          </ac:picMkLst>
        </pc:picChg>
      </pc:sldChg>
      <pc:sldChg chg="addSp modSp mod setBg">
        <pc:chgData name="Dr Stuart Jesson" userId="7a6cdab2-0b91-456f-b32b-829a06cc1939" providerId="ADAL" clId="{42430043-A023-4EB1-9F73-CDEECBDCDBFD}" dt="2026-05-21T13:40:55.291" v="447" actId="26606"/>
        <pc:sldMkLst>
          <pc:docMk/>
          <pc:sldMk cId="4140380916" sldId="279"/>
        </pc:sldMkLst>
        <pc:spChg chg="mod ord">
          <ac:chgData name="Dr Stuart Jesson" userId="7a6cdab2-0b91-456f-b32b-829a06cc1939" providerId="ADAL" clId="{42430043-A023-4EB1-9F73-CDEECBDCDBFD}" dt="2026-05-21T13:40:55.291" v="447" actId="26606"/>
          <ac:spMkLst>
            <pc:docMk/>
            <pc:sldMk cId="4140380916" sldId="279"/>
            <ac:spMk id="2" creationId="{00000000-0000-0000-0000-000000000000}"/>
          </ac:spMkLst>
        </pc:spChg>
        <pc:spChg chg="add">
          <ac:chgData name="Dr Stuart Jesson" userId="7a6cdab2-0b91-456f-b32b-829a06cc1939" providerId="ADAL" clId="{42430043-A023-4EB1-9F73-CDEECBDCDBFD}" dt="2026-05-21T13:40:55.291" v="447" actId="26606"/>
          <ac:spMkLst>
            <pc:docMk/>
            <pc:sldMk cId="4140380916" sldId="279"/>
            <ac:spMk id="10" creationId="{ECC07320-C2CA-4E29-8481-9D9E143C7788}"/>
          </ac:spMkLst>
        </pc:spChg>
        <pc:spChg chg="add">
          <ac:chgData name="Dr Stuart Jesson" userId="7a6cdab2-0b91-456f-b32b-829a06cc1939" providerId="ADAL" clId="{42430043-A023-4EB1-9F73-CDEECBDCDBFD}" dt="2026-05-21T13:40:55.291" v="447" actId="26606"/>
          <ac:spMkLst>
            <pc:docMk/>
            <pc:sldMk cId="4140380916" sldId="279"/>
            <ac:spMk id="12" creationId="{178FB36B-5BFE-42CA-BC60-1115E0D95EEC}"/>
          </ac:spMkLst>
        </pc:spChg>
        <pc:picChg chg="mod">
          <ac:chgData name="Dr Stuart Jesson" userId="7a6cdab2-0b91-456f-b32b-829a06cc1939" providerId="ADAL" clId="{42430043-A023-4EB1-9F73-CDEECBDCDBFD}" dt="2026-05-21T13:40:55.291" v="447" actId="26606"/>
          <ac:picMkLst>
            <pc:docMk/>
            <pc:sldMk cId="4140380916" sldId="279"/>
            <ac:picMk id="5" creationId="{00000000-0000-0000-0000-000000000000}"/>
          </ac:picMkLst>
        </pc:picChg>
      </pc:sldChg>
      <pc:sldChg chg="modSp mod">
        <pc:chgData name="Dr Stuart Jesson" userId="7a6cdab2-0b91-456f-b32b-829a06cc1939" providerId="ADAL" clId="{42430043-A023-4EB1-9F73-CDEECBDCDBFD}" dt="2026-05-21T13:41:28.264" v="455" actId="6549"/>
        <pc:sldMkLst>
          <pc:docMk/>
          <pc:sldMk cId="1035069679" sldId="280"/>
        </pc:sldMkLst>
        <pc:spChg chg="mod">
          <ac:chgData name="Dr Stuart Jesson" userId="7a6cdab2-0b91-456f-b32b-829a06cc1939" providerId="ADAL" clId="{42430043-A023-4EB1-9F73-CDEECBDCDBFD}" dt="2026-05-21T13:41:28.264" v="455" actId="6549"/>
          <ac:spMkLst>
            <pc:docMk/>
            <pc:sldMk cId="1035069679" sldId="280"/>
            <ac:spMk id="3" creationId="{00000000-0000-0000-0000-000000000000}"/>
          </ac:spMkLst>
        </pc:spChg>
      </pc:sldChg>
      <pc:sldChg chg="modSp mod modAnim">
        <pc:chgData name="Dr Stuart Jesson" userId="7a6cdab2-0b91-456f-b32b-829a06cc1939" providerId="ADAL" clId="{42430043-A023-4EB1-9F73-CDEECBDCDBFD}" dt="2026-05-20T09:45:08.682" v="341" actId="20577"/>
        <pc:sldMkLst>
          <pc:docMk/>
          <pc:sldMk cId="4016474103" sldId="281"/>
        </pc:sldMkLst>
        <pc:spChg chg="mod">
          <ac:chgData name="Dr Stuart Jesson" userId="7a6cdab2-0b91-456f-b32b-829a06cc1939" providerId="ADAL" clId="{42430043-A023-4EB1-9F73-CDEECBDCDBFD}" dt="2026-05-20T09:45:08.682" v="341" actId="20577"/>
          <ac:spMkLst>
            <pc:docMk/>
            <pc:sldMk cId="4016474103" sldId="281"/>
            <ac:spMk id="2" creationId="{00000000-0000-0000-0000-000000000000}"/>
          </ac:spMkLst>
        </pc:spChg>
        <pc:spChg chg="mod">
          <ac:chgData name="Dr Stuart Jesson" userId="7a6cdab2-0b91-456f-b32b-829a06cc1939" providerId="ADAL" clId="{42430043-A023-4EB1-9F73-CDEECBDCDBFD}" dt="2026-05-20T09:44:28.603" v="331" actId="20577"/>
          <ac:spMkLst>
            <pc:docMk/>
            <pc:sldMk cId="4016474103" sldId="281"/>
            <ac:spMk id="3" creationId="{00000000-0000-0000-0000-000000000000}"/>
          </ac:spMkLst>
        </pc:spChg>
        <pc:picChg chg="mod">
          <ac:chgData name="Dr Stuart Jesson" userId="7a6cdab2-0b91-456f-b32b-829a06cc1939" providerId="ADAL" clId="{42430043-A023-4EB1-9F73-CDEECBDCDBFD}" dt="2026-05-20T09:42:27.896" v="2" actId="1076"/>
          <ac:picMkLst>
            <pc:docMk/>
            <pc:sldMk cId="4016474103" sldId="281"/>
            <ac:picMk id="4" creationId="{00000000-0000-0000-0000-000000000000}"/>
          </ac:picMkLst>
        </pc:picChg>
      </pc:sldChg>
      <pc:sldChg chg="modSp">
        <pc:chgData name="Dr Stuart Jesson" userId="7a6cdab2-0b91-456f-b32b-829a06cc1939" providerId="ADAL" clId="{42430043-A023-4EB1-9F73-CDEECBDCDBFD}" dt="2026-05-20T09:46:38.214" v="342"/>
        <pc:sldMkLst>
          <pc:docMk/>
          <pc:sldMk cId="3101596249" sldId="284"/>
        </pc:sldMkLst>
        <pc:spChg chg="mod">
          <ac:chgData name="Dr Stuart Jesson" userId="7a6cdab2-0b91-456f-b32b-829a06cc1939" providerId="ADAL" clId="{42430043-A023-4EB1-9F73-CDEECBDCDBFD}" dt="2026-05-20T09:46:38.214" v="342"/>
          <ac:spMkLst>
            <pc:docMk/>
            <pc:sldMk cId="3101596249" sldId="284"/>
            <ac:spMk id="2" creationId="{00000000-0000-0000-0000-000000000000}"/>
          </ac:spMkLst>
        </pc:spChg>
      </pc:sldChg>
      <pc:sldChg chg="modSp">
        <pc:chgData name="Dr Stuart Jesson" userId="7a6cdab2-0b91-456f-b32b-829a06cc1939" providerId="ADAL" clId="{42430043-A023-4EB1-9F73-CDEECBDCDBFD}" dt="2026-05-20T09:46:40.491" v="343"/>
        <pc:sldMkLst>
          <pc:docMk/>
          <pc:sldMk cId="1183002083" sldId="288"/>
        </pc:sldMkLst>
        <pc:spChg chg="mod">
          <ac:chgData name="Dr Stuart Jesson" userId="7a6cdab2-0b91-456f-b32b-829a06cc1939" providerId="ADAL" clId="{42430043-A023-4EB1-9F73-CDEECBDCDBFD}" dt="2026-05-20T09:46:40.491" v="343"/>
          <ac:spMkLst>
            <pc:docMk/>
            <pc:sldMk cId="1183002083" sldId="288"/>
            <ac:spMk id="2" creationId="{00000000-0000-0000-0000-000000000000}"/>
          </ac:spMkLst>
        </pc:spChg>
      </pc:sldChg>
      <pc:sldChg chg="modSp">
        <pc:chgData name="Dr Stuart Jesson" userId="7a6cdab2-0b91-456f-b32b-829a06cc1939" providerId="ADAL" clId="{42430043-A023-4EB1-9F73-CDEECBDCDBFD}" dt="2026-05-20T09:46:44.564" v="344"/>
        <pc:sldMkLst>
          <pc:docMk/>
          <pc:sldMk cId="1358388208" sldId="289"/>
        </pc:sldMkLst>
        <pc:spChg chg="mod">
          <ac:chgData name="Dr Stuart Jesson" userId="7a6cdab2-0b91-456f-b32b-829a06cc1939" providerId="ADAL" clId="{42430043-A023-4EB1-9F73-CDEECBDCDBFD}" dt="2026-05-20T09:46:44.564" v="344"/>
          <ac:spMkLst>
            <pc:docMk/>
            <pc:sldMk cId="1358388208" sldId="289"/>
            <ac:spMk id="2" creationId="{00000000-0000-0000-0000-000000000000}"/>
          </ac:spMkLst>
        </pc:spChg>
      </pc:sldChg>
      <pc:sldChg chg="addSp modSp mod setBg">
        <pc:chgData name="Dr Stuart Jesson" userId="7a6cdab2-0b91-456f-b32b-829a06cc1939" providerId="ADAL" clId="{42430043-A023-4EB1-9F73-CDEECBDCDBFD}" dt="2026-05-21T13:40:49.458" v="446" actId="26606"/>
        <pc:sldMkLst>
          <pc:docMk/>
          <pc:sldMk cId="719876227" sldId="290"/>
        </pc:sldMkLst>
        <pc:spChg chg="mod ord">
          <ac:chgData name="Dr Stuart Jesson" userId="7a6cdab2-0b91-456f-b32b-829a06cc1939" providerId="ADAL" clId="{42430043-A023-4EB1-9F73-CDEECBDCDBFD}" dt="2026-05-21T13:40:49.458" v="446" actId="26606"/>
          <ac:spMkLst>
            <pc:docMk/>
            <pc:sldMk cId="719876227" sldId="290"/>
            <ac:spMk id="2" creationId="{00000000-0000-0000-0000-000000000000}"/>
          </ac:spMkLst>
        </pc:spChg>
        <pc:spChg chg="add">
          <ac:chgData name="Dr Stuart Jesson" userId="7a6cdab2-0b91-456f-b32b-829a06cc1939" providerId="ADAL" clId="{42430043-A023-4EB1-9F73-CDEECBDCDBFD}" dt="2026-05-21T13:40:49.458" v="446" actId="26606"/>
          <ac:spMkLst>
            <pc:docMk/>
            <pc:sldMk cId="719876227" sldId="290"/>
            <ac:spMk id="9" creationId="{526E0BFB-CDF1-4990-8C11-AC849311E0A8}"/>
          </ac:spMkLst>
        </pc:spChg>
        <pc:spChg chg="add">
          <ac:chgData name="Dr Stuart Jesson" userId="7a6cdab2-0b91-456f-b32b-829a06cc1939" providerId="ADAL" clId="{42430043-A023-4EB1-9F73-CDEECBDCDBFD}" dt="2026-05-21T13:40:49.458" v="446" actId="26606"/>
          <ac:spMkLst>
            <pc:docMk/>
            <pc:sldMk cId="719876227" sldId="290"/>
            <ac:spMk id="11" creationId="{6069A1F8-9BEB-4786-9694-FC48B2D75D21}"/>
          </ac:spMkLst>
        </pc:spChg>
        <pc:spChg chg="add">
          <ac:chgData name="Dr Stuart Jesson" userId="7a6cdab2-0b91-456f-b32b-829a06cc1939" providerId="ADAL" clId="{42430043-A023-4EB1-9F73-CDEECBDCDBFD}" dt="2026-05-21T13:40:49.458" v="446" actId="26606"/>
          <ac:spMkLst>
            <pc:docMk/>
            <pc:sldMk cId="719876227" sldId="290"/>
            <ac:spMk id="13" creationId="{AF2F604E-43BE-4DC3-B983-E071523364F8}"/>
          </ac:spMkLst>
        </pc:spChg>
        <pc:spChg chg="add">
          <ac:chgData name="Dr Stuart Jesson" userId="7a6cdab2-0b91-456f-b32b-829a06cc1939" providerId="ADAL" clId="{42430043-A023-4EB1-9F73-CDEECBDCDBFD}" dt="2026-05-21T13:40:49.458" v="446" actId="26606"/>
          <ac:spMkLst>
            <pc:docMk/>
            <pc:sldMk cId="719876227" sldId="290"/>
            <ac:spMk id="15" creationId="{08C9B587-E65E-4B52-B37C-ABEBB6E87928}"/>
          </ac:spMkLst>
        </pc:spChg>
        <pc:picChg chg="mod">
          <ac:chgData name="Dr Stuart Jesson" userId="7a6cdab2-0b91-456f-b32b-829a06cc1939" providerId="ADAL" clId="{42430043-A023-4EB1-9F73-CDEECBDCDBFD}" dt="2026-05-21T13:40:49.458" v="446" actId="26606"/>
          <ac:picMkLst>
            <pc:docMk/>
            <pc:sldMk cId="719876227" sldId="290"/>
            <ac:picMk id="4" creationId="{00000000-0000-0000-0000-000000000000}"/>
          </ac:picMkLst>
        </pc:picChg>
      </pc:sldChg>
      <pc:sldChg chg="del">
        <pc:chgData name="Dr Stuart Jesson" userId="7a6cdab2-0b91-456f-b32b-829a06cc1939" providerId="ADAL" clId="{42430043-A023-4EB1-9F73-CDEECBDCDBFD}" dt="2026-05-21T13:38:22.350" v="391" actId="47"/>
        <pc:sldMkLst>
          <pc:docMk/>
          <pc:sldMk cId="3005397237" sldId="291"/>
        </pc:sldMkLst>
      </pc:sldChg>
      <pc:sldChg chg="addSp modSp mod setBg setClrOvrMap">
        <pc:chgData name="Dr Stuart Jesson" userId="7a6cdab2-0b91-456f-b32b-829a06cc1939" providerId="ADAL" clId="{42430043-A023-4EB1-9F73-CDEECBDCDBFD}" dt="2026-05-21T13:38:19.331" v="390" actId="26606"/>
        <pc:sldMkLst>
          <pc:docMk/>
          <pc:sldMk cId="890775389" sldId="292"/>
        </pc:sldMkLst>
        <pc:spChg chg="mod">
          <ac:chgData name="Dr Stuart Jesson" userId="7a6cdab2-0b91-456f-b32b-829a06cc1939" providerId="ADAL" clId="{42430043-A023-4EB1-9F73-CDEECBDCDBFD}" dt="2026-05-21T13:38:19.331" v="390" actId="26606"/>
          <ac:spMkLst>
            <pc:docMk/>
            <pc:sldMk cId="890775389" sldId="292"/>
            <ac:spMk id="2" creationId="{00000000-0000-0000-0000-000000000000}"/>
          </ac:spMkLst>
        </pc:spChg>
        <pc:spChg chg="mod">
          <ac:chgData name="Dr Stuart Jesson" userId="7a6cdab2-0b91-456f-b32b-829a06cc1939" providerId="ADAL" clId="{42430043-A023-4EB1-9F73-CDEECBDCDBFD}" dt="2026-05-21T13:38:19.331" v="390" actId="26606"/>
          <ac:spMkLst>
            <pc:docMk/>
            <pc:sldMk cId="890775389" sldId="292"/>
            <ac:spMk id="3" creationId="{00000000-0000-0000-0000-000000000000}"/>
          </ac:spMkLst>
        </pc:spChg>
        <pc:spChg chg="add">
          <ac:chgData name="Dr Stuart Jesson" userId="7a6cdab2-0b91-456f-b32b-829a06cc1939" providerId="ADAL" clId="{42430043-A023-4EB1-9F73-CDEECBDCDBFD}" dt="2026-05-21T13:38:19.331" v="390" actId="26606"/>
          <ac:spMkLst>
            <pc:docMk/>
            <pc:sldMk cId="890775389" sldId="292"/>
            <ac:spMk id="9" creationId="{9228552E-C8B1-4A80-8448-0787CE0FC704}"/>
          </ac:spMkLst>
        </pc:spChg>
        <pc:picChg chg="add mod ord">
          <ac:chgData name="Dr Stuart Jesson" userId="7a6cdab2-0b91-456f-b32b-829a06cc1939" providerId="ADAL" clId="{42430043-A023-4EB1-9F73-CDEECBDCDBFD}" dt="2026-05-21T13:38:19.331" v="390" actId="26606"/>
          <ac:picMkLst>
            <pc:docMk/>
            <pc:sldMk cId="890775389" sldId="292"/>
            <ac:picMk id="4" creationId="{F053C2BD-626C-23B7-4363-E810BDA274EF}"/>
          </ac:picMkLst>
        </pc:picChg>
      </pc:sldChg>
      <pc:sldChg chg="addSp modSp mod setBg">
        <pc:chgData name="Dr Stuart Jesson" userId="7a6cdab2-0b91-456f-b32b-829a06cc1939" providerId="ADAL" clId="{42430043-A023-4EB1-9F73-CDEECBDCDBFD}" dt="2026-05-21T13:37:52.477" v="385" actId="26606"/>
        <pc:sldMkLst>
          <pc:docMk/>
          <pc:sldMk cId="1891308501" sldId="300"/>
        </pc:sldMkLst>
        <pc:spChg chg="mod">
          <ac:chgData name="Dr Stuart Jesson" userId="7a6cdab2-0b91-456f-b32b-829a06cc1939" providerId="ADAL" clId="{42430043-A023-4EB1-9F73-CDEECBDCDBFD}" dt="2026-05-21T13:37:52.477" v="385" actId="26606"/>
          <ac:spMkLst>
            <pc:docMk/>
            <pc:sldMk cId="1891308501" sldId="300"/>
            <ac:spMk id="2" creationId="{00000000-0000-0000-0000-000000000000}"/>
          </ac:spMkLst>
        </pc:spChg>
        <pc:spChg chg="mod">
          <ac:chgData name="Dr Stuart Jesson" userId="7a6cdab2-0b91-456f-b32b-829a06cc1939" providerId="ADAL" clId="{42430043-A023-4EB1-9F73-CDEECBDCDBFD}" dt="2026-05-21T13:37:52.477" v="385" actId="26606"/>
          <ac:spMkLst>
            <pc:docMk/>
            <pc:sldMk cId="1891308501" sldId="300"/>
            <ac:spMk id="3" creationId="{00000000-0000-0000-0000-000000000000}"/>
          </ac:spMkLst>
        </pc:spChg>
        <pc:spChg chg="add">
          <ac:chgData name="Dr Stuart Jesson" userId="7a6cdab2-0b91-456f-b32b-829a06cc1939" providerId="ADAL" clId="{42430043-A023-4EB1-9F73-CDEECBDCDBFD}" dt="2026-05-21T13:37:52.477" v="385" actId="26606"/>
          <ac:spMkLst>
            <pc:docMk/>
            <pc:sldMk cId="1891308501" sldId="300"/>
            <ac:spMk id="9" creationId="{96CF2A2B-0745-440C-9224-C5C6A0A4286F}"/>
          </ac:spMkLst>
        </pc:spChg>
        <pc:spChg chg="add">
          <ac:chgData name="Dr Stuart Jesson" userId="7a6cdab2-0b91-456f-b32b-829a06cc1939" providerId="ADAL" clId="{42430043-A023-4EB1-9F73-CDEECBDCDBFD}" dt="2026-05-21T13:37:52.477" v="385" actId="26606"/>
          <ac:spMkLst>
            <pc:docMk/>
            <pc:sldMk cId="1891308501" sldId="300"/>
            <ac:spMk id="11" creationId="{75BE6D6B-84C9-4D2B-97EB-773B7369EF82}"/>
          </ac:spMkLst>
        </pc:spChg>
        <pc:picChg chg="add mod ord">
          <ac:chgData name="Dr Stuart Jesson" userId="7a6cdab2-0b91-456f-b32b-829a06cc1939" providerId="ADAL" clId="{42430043-A023-4EB1-9F73-CDEECBDCDBFD}" dt="2026-05-21T13:37:52.477" v="385" actId="26606"/>
          <ac:picMkLst>
            <pc:docMk/>
            <pc:sldMk cId="1891308501" sldId="300"/>
            <ac:picMk id="4" creationId="{5E9DD394-4E78-9134-B32F-6624954B4DB1}"/>
          </ac:picMkLst>
        </pc:picChg>
      </pc:sldChg>
      <pc:sldChg chg="addSp modSp mod setBg">
        <pc:chgData name="Dr Stuart Jesson" userId="7a6cdab2-0b91-456f-b32b-829a06cc1939" providerId="ADAL" clId="{42430043-A023-4EB1-9F73-CDEECBDCDBFD}" dt="2026-05-21T13:37:35.059" v="380" actId="26606"/>
        <pc:sldMkLst>
          <pc:docMk/>
          <pc:sldMk cId="1909099673" sldId="301"/>
        </pc:sldMkLst>
        <pc:spChg chg="mod">
          <ac:chgData name="Dr Stuart Jesson" userId="7a6cdab2-0b91-456f-b32b-829a06cc1939" providerId="ADAL" clId="{42430043-A023-4EB1-9F73-CDEECBDCDBFD}" dt="2026-05-21T13:37:35.059" v="380" actId="26606"/>
          <ac:spMkLst>
            <pc:docMk/>
            <pc:sldMk cId="1909099673" sldId="301"/>
            <ac:spMk id="2" creationId="{00000000-0000-0000-0000-000000000000}"/>
          </ac:spMkLst>
        </pc:spChg>
        <pc:spChg chg="mod">
          <ac:chgData name="Dr Stuart Jesson" userId="7a6cdab2-0b91-456f-b32b-829a06cc1939" providerId="ADAL" clId="{42430043-A023-4EB1-9F73-CDEECBDCDBFD}" dt="2026-05-21T13:37:35.059" v="380" actId="26606"/>
          <ac:spMkLst>
            <pc:docMk/>
            <pc:sldMk cId="1909099673" sldId="301"/>
            <ac:spMk id="3" creationId="{00000000-0000-0000-0000-000000000000}"/>
          </ac:spMkLst>
        </pc:spChg>
        <pc:spChg chg="add">
          <ac:chgData name="Dr Stuart Jesson" userId="7a6cdab2-0b91-456f-b32b-829a06cc1939" providerId="ADAL" clId="{42430043-A023-4EB1-9F73-CDEECBDCDBFD}" dt="2026-05-21T13:37:35.059" v="380" actId="26606"/>
          <ac:spMkLst>
            <pc:docMk/>
            <pc:sldMk cId="1909099673" sldId="301"/>
            <ac:spMk id="9" creationId="{04812C46-200A-4DEB-A05E-3ED6C68C2387}"/>
          </ac:spMkLst>
        </pc:spChg>
        <pc:spChg chg="add">
          <ac:chgData name="Dr Stuart Jesson" userId="7a6cdab2-0b91-456f-b32b-829a06cc1939" providerId="ADAL" clId="{42430043-A023-4EB1-9F73-CDEECBDCDBFD}" dt="2026-05-21T13:37:35.059" v="380" actId="26606"/>
          <ac:spMkLst>
            <pc:docMk/>
            <pc:sldMk cId="1909099673" sldId="301"/>
            <ac:spMk id="11" creationId="{D1EA859B-E555-4109-94F3-6700E046E008}"/>
          </ac:spMkLst>
        </pc:spChg>
        <pc:picChg chg="add mod ord">
          <ac:chgData name="Dr Stuart Jesson" userId="7a6cdab2-0b91-456f-b32b-829a06cc1939" providerId="ADAL" clId="{42430043-A023-4EB1-9F73-CDEECBDCDBFD}" dt="2026-05-21T13:37:35.059" v="380" actId="26606"/>
          <ac:picMkLst>
            <pc:docMk/>
            <pc:sldMk cId="1909099673" sldId="301"/>
            <ac:picMk id="4" creationId="{2906B61C-58CA-B276-CA5C-45BBF6FB64B0}"/>
          </ac:picMkLst>
        </pc:picChg>
      </pc:sldChg>
      <pc:sldChg chg="modSp mod">
        <pc:chgData name="Dr Stuart Jesson" userId="7a6cdab2-0b91-456f-b32b-829a06cc1939" providerId="ADAL" clId="{42430043-A023-4EB1-9F73-CDEECBDCDBFD}" dt="2026-05-21T13:37:06.102" v="375" actId="14100"/>
        <pc:sldMkLst>
          <pc:docMk/>
          <pc:sldMk cId="3430494198" sldId="302"/>
        </pc:sldMkLst>
        <pc:spChg chg="mod">
          <ac:chgData name="Dr Stuart Jesson" userId="7a6cdab2-0b91-456f-b32b-829a06cc1939" providerId="ADAL" clId="{42430043-A023-4EB1-9F73-CDEECBDCDBFD}" dt="2026-05-21T13:37:06.102" v="375" actId="14100"/>
          <ac:spMkLst>
            <pc:docMk/>
            <pc:sldMk cId="3430494198" sldId="302"/>
            <ac:spMk id="3" creationId="{00000000-0000-0000-0000-000000000000}"/>
          </ac:spMkLst>
        </pc:spChg>
      </pc:sldChg>
      <pc:sldChg chg="modSp mod">
        <pc:chgData name="Dr Stuart Jesson" userId="7a6cdab2-0b91-456f-b32b-829a06cc1939" providerId="ADAL" clId="{42430043-A023-4EB1-9F73-CDEECBDCDBFD}" dt="2026-05-21T13:36:59.416" v="373" actId="14100"/>
        <pc:sldMkLst>
          <pc:docMk/>
          <pc:sldMk cId="1283291971" sldId="304"/>
        </pc:sldMkLst>
        <pc:spChg chg="mod">
          <ac:chgData name="Dr Stuart Jesson" userId="7a6cdab2-0b91-456f-b32b-829a06cc1939" providerId="ADAL" clId="{42430043-A023-4EB1-9F73-CDEECBDCDBFD}" dt="2026-05-21T13:36:59.416" v="373" actId="14100"/>
          <ac:spMkLst>
            <pc:docMk/>
            <pc:sldMk cId="1283291971" sldId="304"/>
            <ac:spMk id="3" creationId="{00000000-0000-0000-0000-000000000000}"/>
          </ac:spMkLst>
        </pc:spChg>
      </pc:sldChg>
      <pc:sldChg chg="modSp del mod">
        <pc:chgData name="Dr Stuart Jesson" userId="7a6cdab2-0b91-456f-b32b-829a06cc1939" providerId="ADAL" clId="{42430043-A023-4EB1-9F73-CDEECBDCDBFD}" dt="2026-05-21T13:37:38.712" v="381" actId="47"/>
        <pc:sldMkLst>
          <pc:docMk/>
          <pc:sldMk cId="716174422" sldId="306"/>
        </pc:sldMkLst>
        <pc:picChg chg="mod">
          <ac:chgData name="Dr Stuart Jesson" userId="7a6cdab2-0b91-456f-b32b-829a06cc1939" providerId="ADAL" clId="{42430043-A023-4EB1-9F73-CDEECBDCDBFD}" dt="2026-05-21T13:37:13.414" v="376" actId="1076"/>
          <ac:picMkLst>
            <pc:docMk/>
            <pc:sldMk cId="716174422" sldId="306"/>
            <ac:picMk id="4" creationId="{00000000-0000-0000-0000-000000000000}"/>
          </ac:picMkLst>
        </pc:picChg>
      </pc:sldChg>
      <pc:sldChg chg="modSp mod">
        <pc:chgData name="Dr Stuart Jesson" userId="7a6cdab2-0b91-456f-b32b-829a06cc1939" providerId="ADAL" clId="{42430043-A023-4EB1-9F73-CDEECBDCDBFD}" dt="2026-05-20T11:08:59.342" v="371" actId="1076"/>
        <pc:sldMkLst>
          <pc:docMk/>
          <pc:sldMk cId="2086660897" sldId="310"/>
        </pc:sldMkLst>
        <pc:cxnChg chg="mod">
          <ac:chgData name="Dr Stuart Jesson" userId="7a6cdab2-0b91-456f-b32b-829a06cc1939" providerId="ADAL" clId="{42430043-A023-4EB1-9F73-CDEECBDCDBFD}" dt="2026-05-20T11:08:59.342" v="371" actId="1076"/>
          <ac:cxnSpMkLst>
            <pc:docMk/>
            <pc:sldMk cId="2086660897" sldId="310"/>
            <ac:cxnSpMk id="7" creationId="{00000000-0000-0000-0000-000000000000}"/>
          </ac:cxnSpMkLst>
        </pc:cxnChg>
      </pc:sldChg>
      <pc:sldChg chg="modSp mod">
        <pc:chgData name="Dr Stuart Jesson" userId="7a6cdab2-0b91-456f-b32b-829a06cc1939" providerId="ADAL" clId="{42430043-A023-4EB1-9F73-CDEECBDCDBFD}" dt="2026-05-20T11:08:27.316" v="367" actId="14100"/>
        <pc:sldMkLst>
          <pc:docMk/>
          <pc:sldMk cId="2668180362" sldId="311"/>
        </pc:sldMkLst>
        <pc:cxnChg chg="mod">
          <ac:chgData name="Dr Stuart Jesson" userId="7a6cdab2-0b91-456f-b32b-829a06cc1939" providerId="ADAL" clId="{42430043-A023-4EB1-9F73-CDEECBDCDBFD}" dt="2026-05-20T11:08:13.305" v="365" actId="14100"/>
          <ac:cxnSpMkLst>
            <pc:docMk/>
            <pc:sldMk cId="2668180362" sldId="311"/>
            <ac:cxnSpMk id="6" creationId="{00000000-0000-0000-0000-000000000000}"/>
          </ac:cxnSpMkLst>
        </pc:cxnChg>
        <pc:cxnChg chg="mod">
          <ac:chgData name="Dr Stuart Jesson" userId="7a6cdab2-0b91-456f-b32b-829a06cc1939" providerId="ADAL" clId="{42430043-A023-4EB1-9F73-CDEECBDCDBFD}" dt="2026-05-20T11:08:27.316" v="367" actId="14100"/>
          <ac:cxnSpMkLst>
            <pc:docMk/>
            <pc:sldMk cId="2668180362" sldId="311"/>
            <ac:cxnSpMk id="8" creationId="{00000000-0000-0000-0000-000000000000}"/>
          </ac:cxnSpMkLst>
        </pc:cxnChg>
      </pc:sldChg>
      <pc:sldChg chg="modSp mod">
        <pc:chgData name="Dr Stuart Jesson" userId="7a6cdab2-0b91-456f-b32b-829a06cc1939" providerId="ADAL" clId="{42430043-A023-4EB1-9F73-CDEECBDCDBFD}" dt="2026-05-20T11:07:54.780" v="363" actId="14100"/>
        <pc:sldMkLst>
          <pc:docMk/>
          <pc:sldMk cId="3887449519" sldId="312"/>
        </pc:sldMkLst>
        <pc:spChg chg="mod">
          <ac:chgData name="Dr Stuart Jesson" userId="7a6cdab2-0b91-456f-b32b-829a06cc1939" providerId="ADAL" clId="{42430043-A023-4EB1-9F73-CDEECBDCDBFD}" dt="2026-05-20T11:06:46.364" v="349" actId="27636"/>
          <ac:spMkLst>
            <pc:docMk/>
            <pc:sldMk cId="3887449519" sldId="312"/>
            <ac:spMk id="3" creationId="{00000000-0000-0000-0000-000000000000}"/>
          </ac:spMkLst>
        </pc:spChg>
        <pc:cxnChg chg="mod">
          <ac:chgData name="Dr Stuart Jesson" userId="7a6cdab2-0b91-456f-b32b-829a06cc1939" providerId="ADAL" clId="{42430043-A023-4EB1-9F73-CDEECBDCDBFD}" dt="2026-05-20T11:07:54.780" v="363" actId="14100"/>
          <ac:cxnSpMkLst>
            <pc:docMk/>
            <pc:sldMk cId="3887449519" sldId="312"/>
            <ac:cxnSpMk id="5" creationId="{00000000-0000-0000-0000-000000000000}"/>
          </ac:cxnSpMkLst>
        </pc:cxnChg>
        <pc:cxnChg chg="mod">
          <ac:chgData name="Dr Stuart Jesson" userId="7a6cdab2-0b91-456f-b32b-829a06cc1939" providerId="ADAL" clId="{42430043-A023-4EB1-9F73-CDEECBDCDBFD}" dt="2026-05-20T11:07:44.161" v="361" actId="14100"/>
          <ac:cxnSpMkLst>
            <pc:docMk/>
            <pc:sldMk cId="3887449519" sldId="312"/>
            <ac:cxnSpMk id="6" creationId="{00000000-0000-0000-0000-000000000000}"/>
          </ac:cxnSpMkLst>
        </pc:cxnChg>
        <pc:cxnChg chg="mod">
          <ac:chgData name="Dr Stuart Jesson" userId="7a6cdab2-0b91-456f-b32b-829a06cc1939" providerId="ADAL" clId="{42430043-A023-4EB1-9F73-CDEECBDCDBFD}" dt="2026-05-20T11:06:58.319" v="351" actId="14100"/>
          <ac:cxnSpMkLst>
            <pc:docMk/>
            <pc:sldMk cId="3887449519" sldId="312"/>
            <ac:cxnSpMk id="7" creationId="{00000000-0000-0000-0000-000000000000}"/>
          </ac:cxnSpMkLst>
        </pc:cxnChg>
        <pc:cxnChg chg="mod">
          <ac:chgData name="Dr Stuart Jesson" userId="7a6cdab2-0b91-456f-b32b-829a06cc1939" providerId="ADAL" clId="{42430043-A023-4EB1-9F73-CDEECBDCDBFD}" dt="2026-05-20T11:07:34.191" v="359" actId="14100"/>
          <ac:cxnSpMkLst>
            <pc:docMk/>
            <pc:sldMk cId="3887449519" sldId="312"/>
            <ac:cxnSpMk id="8" creationId="{00000000-0000-0000-0000-000000000000}"/>
          </ac:cxnSpMkLst>
        </pc:cxnChg>
        <pc:cxnChg chg="mod">
          <ac:chgData name="Dr Stuart Jesson" userId="7a6cdab2-0b91-456f-b32b-829a06cc1939" providerId="ADAL" clId="{42430043-A023-4EB1-9F73-CDEECBDCDBFD}" dt="2026-05-20T11:07:14.526" v="355" actId="14100"/>
          <ac:cxnSpMkLst>
            <pc:docMk/>
            <pc:sldMk cId="3887449519" sldId="312"/>
            <ac:cxnSpMk id="9" creationId="{00000000-0000-0000-0000-000000000000}"/>
          </ac:cxnSpMkLst>
        </pc:cxnChg>
        <pc:cxnChg chg="mod">
          <ac:chgData name="Dr Stuart Jesson" userId="7a6cdab2-0b91-456f-b32b-829a06cc1939" providerId="ADAL" clId="{42430043-A023-4EB1-9F73-CDEECBDCDBFD}" dt="2026-05-20T11:07:17.928" v="356" actId="14100"/>
          <ac:cxnSpMkLst>
            <pc:docMk/>
            <pc:sldMk cId="3887449519" sldId="312"/>
            <ac:cxnSpMk id="11" creationId="{00000000-0000-0000-0000-000000000000}"/>
          </ac:cxnSpMkLst>
        </pc:cxnChg>
      </pc:sldChg>
      <pc:sldChg chg="modSp mod">
        <pc:chgData name="Dr Stuart Jesson" userId="7a6cdab2-0b91-456f-b32b-829a06cc1939" providerId="ADAL" clId="{42430043-A023-4EB1-9F73-CDEECBDCDBFD}" dt="2026-05-20T11:08:40.121" v="370" actId="14100"/>
        <pc:sldMkLst>
          <pc:docMk/>
          <pc:sldMk cId="154681245" sldId="313"/>
        </pc:sldMkLst>
        <pc:spChg chg="mod">
          <ac:chgData name="Dr Stuart Jesson" userId="7a6cdab2-0b91-456f-b32b-829a06cc1939" providerId="ADAL" clId="{42430043-A023-4EB1-9F73-CDEECBDCDBFD}" dt="2026-05-20T11:08:40.121" v="370" actId="14100"/>
          <ac:spMkLst>
            <pc:docMk/>
            <pc:sldMk cId="154681245" sldId="313"/>
            <ac:spMk id="3" creationId="{00000000-0000-0000-0000-000000000000}"/>
          </ac:spMkLst>
        </pc:spChg>
      </pc:sldChg>
      <pc:sldChg chg="modSp mod">
        <pc:chgData name="Dr Stuart Jesson" userId="7a6cdab2-0b91-456f-b32b-829a06cc1939" providerId="ADAL" clId="{42430043-A023-4EB1-9F73-CDEECBDCDBFD}" dt="2026-05-21T13:42:24.287" v="465" actId="14100"/>
        <pc:sldMkLst>
          <pc:docMk/>
          <pc:sldMk cId="4098970026" sldId="315"/>
        </pc:sldMkLst>
        <pc:spChg chg="mod">
          <ac:chgData name="Dr Stuart Jesson" userId="7a6cdab2-0b91-456f-b32b-829a06cc1939" providerId="ADAL" clId="{42430043-A023-4EB1-9F73-CDEECBDCDBFD}" dt="2026-05-21T13:41:40.908" v="459" actId="27636"/>
          <ac:spMkLst>
            <pc:docMk/>
            <pc:sldMk cId="4098970026" sldId="315"/>
            <ac:spMk id="3" creationId="{00000000-0000-0000-0000-000000000000}"/>
          </ac:spMkLst>
        </pc:spChg>
        <pc:cxnChg chg="mod">
          <ac:chgData name="Dr Stuart Jesson" userId="7a6cdab2-0b91-456f-b32b-829a06cc1939" providerId="ADAL" clId="{42430043-A023-4EB1-9F73-CDEECBDCDBFD}" dt="2026-05-21T13:42:09.533" v="463" actId="14100"/>
          <ac:cxnSpMkLst>
            <pc:docMk/>
            <pc:sldMk cId="4098970026" sldId="315"/>
            <ac:cxnSpMk id="4" creationId="{00000000-0000-0000-0000-000000000000}"/>
          </ac:cxnSpMkLst>
        </pc:cxnChg>
        <pc:cxnChg chg="mod">
          <ac:chgData name="Dr Stuart Jesson" userId="7a6cdab2-0b91-456f-b32b-829a06cc1939" providerId="ADAL" clId="{42430043-A023-4EB1-9F73-CDEECBDCDBFD}" dt="2026-05-21T13:42:24.287" v="465" actId="14100"/>
          <ac:cxnSpMkLst>
            <pc:docMk/>
            <pc:sldMk cId="4098970026" sldId="315"/>
            <ac:cxnSpMk id="6" creationId="{00000000-0000-0000-0000-000000000000}"/>
          </ac:cxnSpMkLst>
        </pc:cxnChg>
      </pc:sldChg>
      <pc:sldChg chg="del">
        <pc:chgData name="Dr Stuart Jesson" userId="7a6cdab2-0b91-456f-b32b-829a06cc1939" providerId="ADAL" clId="{42430043-A023-4EB1-9F73-CDEECBDCDBFD}" dt="2026-05-20T09:42:14.213" v="0" actId="47"/>
        <pc:sldMkLst>
          <pc:docMk/>
          <pc:sldMk cId="1940018910" sldId="3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3F70B-4294-4E2E-A190-A5B284C3BF0C}" type="datetimeFigureOut">
              <a:rPr lang="en-GB" smtClean="0"/>
              <a:t>21/05/2026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B380D-A220-4431-A9DC-487DCBBBFABE}" type="slidenum">
              <a:rPr lang="en-GB" smtClean="0"/>
              <a:t>‹#›</a:t>
            </a:fld>
            <a:endParaRPr lang="en-GB"/>
          </a:p>
        </p:txBody>
      </p:sp>
    </p:spTree>
    <p:extLst>
      <p:ext uri="{BB962C8B-B14F-4D97-AF65-F5344CB8AC3E}">
        <p14:creationId xmlns:p14="http://schemas.microsoft.com/office/powerpoint/2010/main" val="617551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photos/rGQFW4xnBh4?utm_source=unsplash&amp;utm_medium=referral&amp;utm_content=creditCopyText"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unsplash.com/search/photos/lamb?utm_source=unsplash&amp;utm_medium=referral&amp;utm_content=creditCopyText" TargetMode="External"/><Relationship Id="rId5" Type="http://schemas.openxmlformats.org/officeDocument/2006/relationships/hyperlink" Target="https://unsplash.com/photos/_ePW9fUqwHY?utm_source=unsplash&amp;utm_medium=referral&amp;utm_content=creditCopyText" TargetMode="External"/><Relationship Id="rId4" Type="http://schemas.openxmlformats.org/officeDocument/2006/relationships/hyperlink" Target="https://unsplash.com/search/photos/eagle?utm_source=unsplash&amp;utm_medium=referral&amp;utm_content=creditCopyText"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photos/xfpGpk4u8fU?utm_source=unsplash&amp;utm_medium=referral&amp;utm_content=creditCopyText"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unsplash.com/search/photos/good-evil?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Photo by </a:t>
            </a:r>
            <a:r>
              <a:rPr lang="en-GB" sz="1200" b="0" i="0" kern="1200" dirty="0">
                <a:solidFill>
                  <a:schemeClr val="tx1"/>
                </a:solidFill>
                <a:effectLst/>
                <a:latin typeface="+mn-lt"/>
                <a:ea typeface="+mn-ea"/>
                <a:cs typeface="+mn-cs"/>
                <a:hlinkClick r:id="rId3"/>
              </a:rPr>
              <a:t>Vincent van </a:t>
            </a:r>
            <a:r>
              <a:rPr lang="en-GB" sz="1200" b="0" i="0" kern="1200" dirty="0" err="1">
                <a:solidFill>
                  <a:schemeClr val="tx1"/>
                </a:solidFill>
                <a:effectLst/>
                <a:latin typeface="+mn-lt"/>
                <a:ea typeface="+mn-ea"/>
                <a:cs typeface="+mn-cs"/>
                <a:hlinkClick r:id="rId3"/>
              </a:rPr>
              <a:t>Zalinge</a:t>
            </a:r>
            <a:r>
              <a:rPr lang="en-GB" sz="1200" b="0" i="0" kern="1200" dirty="0">
                <a:solidFill>
                  <a:schemeClr val="tx1"/>
                </a:solidFill>
                <a:effectLst/>
                <a:latin typeface="+mn-lt"/>
                <a:ea typeface="+mn-ea"/>
                <a:cs typeface="+mn-cs"/>
              </a:rPr>
              <a:t> on </a:t>
            </a:r>
            <a:r>
              <a:rPr lang="en-GB" sz="1200" b="0" i="0" kern="1200" dirty="0" err="1">
                <a:solidFill>
                  <a:schemeClr val="tx1"/>
                </a:solidFill>
                <a:effectLst/>
                <a:latin typeface="+mn-lt"/>
                <a:ea typeface="+mn-ea"/>
                <a:cs typeface="+mn-cs"/>
                <a:hlinkClick r:id="rId4"/>
              </a:rPr>
              <a:t>Unsplash</a:t>
            </a:r>
            <a:r>
              <a:rPr lang="en-GB" sz="1200" b="0" i="0" kern="1200" dirty="0">
                <a:solidFill>
                  <a:schemeClr val="tx1"/>
                </a:solidFill>
                <a:effectLst/>
                <a:latin typeface="+mn-lt"/>
                <a:ea typeface="+mn-ea"/>
                <a:cs typeface="+mn-cs"/>
              </a:rPr>
              <a:t>; Photo by </a:t>
            </a:r>
            <a:r>
              <a:rPr lang="en-GB" sz="1200" b="0" i="0" kern="1200" dirty="0">
                <a:solidFill>
                  <a:schemeClr val="tx1"/>
                </a:solidFill>
                <a:effectLst/>
                <a:latin typeface="+mn-lt"/>
                <a:ea typeface="+mn-ea"/>
                <a:cs typeface="+mn-cs"/>
                <a:hlinkClick r:id="rId5"/>
              </a:rPr>
              <a:t>Annie Spratt</a:t>
            </a:r>
            <a:r>
              <a:rPr lang="en-GB" sz="1200" b="0" i="0" kern="1200" dirty="0">
                <a:solidFill>
                  <a:schemeClr val="tx1"/>
                </a:solidFill>
                <a:effectLst/>
                <a:latin typeface="+mn-lt"/>
                <a:ea typeface="+mn-ea"/>
                <a:cs typeface="+mn-cs"/>
              </a:rPr>
              <a:t> on </a:t>
            </a:r>
            <a:r>
              <a:rPr lang="en-GB" sz="1200" b="0" i="0" kern="1200" dirty="0" err="1">
                <a:solidFill>
                  <a:schemeClr val="tx1"/>
                </a:solidFill>
                <a:effectLst/>
                <a:latin typeface="+mn-lt"/>
                <a:ea typeface="+mn-ea"/>
                <a:cs typeface="+mn-cs"/>
                <a:hlinkClick r:id="rId6"/>
              </a:rPr>
              <a:t>Unsplash</a:t>
            </a:r>
            <a:endParaRPr lang="en-GB" dirty="0"/>
          </a:p>
        </p:txBody>
      </p:sp>
      <p:sp>
        <p:nvSpPr>
          <p:cNvPr id="4" name="Slide Number Placeholder 3"/>
          <p:cNvSpPr>
            <a:spLocks noGrp="1"/>
          </p:cNvSpPr>
          <p:nvPr>
            <p:ph type="sldNum" sz="quarter" idx="10"/>
          </p:nvPr>
        </p:nvSpPr>
        <p:spPr/>
        <p:txBody>
          <a:bodyPr/>
          <a:lstStyle/>
          <a:p>
            <a:fld id="{895F08B8-137C-43B0-BFB5-6FE35821EC2A}" type="slidenum">
              <a:rPr lang="en-GB" smtClean="0"/>
              <a:t>28</a:t>
            </a:fld>
            <a:endParaRPr lang="en-GB"/>
          </a:p>
        </p:txBody>
      </p:sp>
    </p:spTree>
    <p:extLst>
      <p:ext uri="{BB962C8B-B14F-4D97-AF65-F5344CB8AC3E}">
        <p14:creationId xmlns:p14="http://schemas.microsoft.com/office/powerpoint/2010/main" val="2121039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Photo by </a:t>
            </a:r>
            <a:r>
              <a:rPr lang="en-GB" sz="1200" b="0" i="0" kern="1200" dirty="0" err="1">
                <a:solidFill>
                  <a:schemeClr val="tx1"/>
                </a:solidFill>
                <a:effectLst/>
                <a:latin typeface="+mn-lt"/>
                <a:ea typeface="+mn-ea"/>
                <a:cs typeface="+mn-cs"/>
                <a:hlinkClick r:id="rId3"/>
              </a:rPr>
              <a:t>Tirza</a:t>
            </a:r>
            <a:r>
              <a:rPr lang="en-GB" sz="1200" b="0" i="0" kern="1200" dirty="0">
                <a:solidFill>
                  <a:schemeClr val="tx1"/>
                </a:solidFill>
                <a:effectLst/>
                <a:latin typeface="+mn-lt"/>
                <a:ea typeface="+mn-ea"/>
                <a:cs typeface="+mn-cs"/>
                <a:hlinkClick r:id="rId3"/>
              </a:rPr>
              <a:t> van </a:t>
            </a:r>
            <a:r>
              <a:rPr lang="en-GB" sz="1200" b="0" i="0" kern="1200" dirty="0" err="1">
                <a:solidFill>
                  <a:schemeClr val="tx1"/>
                </a:solidFill>
                <a:effectLst/>
                <a:latin typeface="+mn-lt"/>
                <a:ea typeface="+mn-ea"/>
                <a:cs typeface="+mn-cs"/>
                <a:hlinkClick r:id="rId3"/>
              </a:rPr>
              <a:t>Dijk</a:t>
            </a:r>
            <a:r>
              <a:rPr lang="en-GB" sz="1200" b="0" i="0" kern="1200" dirty="0">
                <a:solidFill>
                  <a:schemeClr val="tx1"/>
                </a:solidFill>
                <a:effectLst/>
                <a:latin typeface="+mn-lt"/>
                <a:ea typeface="+mn-ea"/>
                <a:cs typeface="+mn-cs"/>
              </a:rPr>
              <a:t> on </a:t>
            </a:r>
            <a:r>
              <a:rPr lang="en-GB" sz="1200" b="0" i="0" kern="1200" dirty="0" err="1">
                <a:solidFill>
                  <a:schemeClr val="tx1"/>
                </a:solidFill>
                <a:effectLst/>
                <a:latin typeface="+mn-lt"/>
                <a:ea typeface="+mn-ea"/>
                <a:cs typeface="+mn-cs"/>
                <a:hlinkClick r:id="rId4"/>
              </a:rPr>
              <a:t>Unsplash</a:t>
            </a:r>
            <a:endParaRPr lang="en-GB" dirty="0"/>
          </a:p>
        </p:txBody>
      </p:sp>
      <p:sp>
        <p:nvSpPr>
          <p:cNvPr id="4" name="Slide Number Placeholder 3"/>
          <p:cNvSpPr>
            <a:spLocks noGrp="1"/>
          </p:cNvSpPr>
          <p:nvPr>
            <p:ph type="sldNum" sz="quarter" idx="10"/>
          </p:nvPr>
        </p:nvSpPr>
        <p:spPr/>
        <p:txBody>
          <a:bodyPr/>
          <a:lstStyle/>
          <a:p>
            <a:fld id="{895F08B8-137C-43B0-BFB5-6FE35821EC2A}" type="slidenum">
              <a:rPr lang="en-GB" smtClean="0"/>
              <a:t>30</a:t>
            </a:fld>
            <a:endParaRPr lang="en-GB"/>
          </a:p>
        </p:txBody>
      </p:sp>
    </p:spTree>
    <p:extLst>
      <p:ext uri="{BB962C8B-B14F-4D97-AF65-F5344CB8AC3E}">
        <p14:creationId xmlns:p14="http://schemas.microsoft.com/office/powerpoint/2010/main" val="283946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FE30-AC0C-7BFA-27BD-585E5FE1B7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088B65-9AB6-0F7B-5247-C0DDDD5EA5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65D207-BA38-2B1C-DCE3-3F892704C649}"/>
              </a:ext>
            </a:extLst>
          </p:cNvPr>
          <p:cNvSpPr>
            <a:spLocks noGrp="1"/>
          </p:cNvSpPr>
          <p:nvPr>
            <p:ph type="dt" sz="half" idx="10"/>
          </p:nvPr>
        </p:nvSpPr>
        <p:spPr/>
        <p:txBody>
          <a:bodyPr/>
          <a:lstStyle/>
          <a:p>
            <a:fld id="{DC6C9B3D-2B5B-4948-B34D-FCA96A10F947}" type="datetimeFigureOut">
              <a:rPr lang="en-GB" smtClean="0"/>
              <a:t>21/05/2026</a:t>
            </a:fld>
            <a:endParaRPr lang="en-GB"/>
          </a:p>
        </p:txBody>
      </p:sp>
      <p:sp>
        <p:nvSpPr>
          <p:cNvPr id="5" name="Footer Placeholder 4">
            <a:extLst>
              <a:ext uri="{FF2B5EF4-FFF2-40B4-BE49-F238E27FC236}">
                <a16:creationId xmlns:a16="http://schemas.microsoft.com/office/drawing/2014/main" id="{A1AE67D3-FB96-C955-A33E-8DAD8B0EFA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293061-1097-DE0A-9930-C418E0631629}"/>
              </a:ext>
            </a:extLst>
          </p:cNvPr>
          <p:cNvSpPr>
            <a:spLocks noGrp="1"/>
          </p:cNvSpPr>
          <p:nvPr>
            <p:ph type="sldNum" sz="quarter" idx="12"/>
          </p:nvPr>
        </p:nvSpPr>
        <p:spPr/>
        <p:txBody>
          <a:bodyPr/>
          <a:lstStyle/>
          <a:p>
            <a:fld id="{8B7BE593-33CC-4CA3-A230-7EB0267B9C2B}" type="slidenum">
              <a:rPr lang="en-GB" smtClean="0"/>
              <a:t>‹#›</a:t>
            </a:fld>
            <a:endParaRPr lang="en-GB"/>
          </a:p>
        </p:txBody>
      </p:sp>
    </p:spTree>
    <p:extLst>
      <p:ext uri="{BB962C8B-B14F-4D97-AF65-F5344CB8AC3E}">
        <p14:creationId xmlns:p14="http://schemas.microsoft.com/office/powerpoint/2010/main" val="404815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02E8-3D8D-011D-C272-2BC35D8C789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ED9096-323E-DFCD-D4F4-C5435646CC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B0FE8E-52DC-9216-A494-63AEB9BFCDE8}"/>
              </a:ext>
            </a:extLst>
          </p:cNvPr>
          <p:cNvSpPr>
            <a:spLocks noGrp="1"/>
          </p:cNvSpPr>
          <p:nvPr>
            <p:ph type="dt" sz="half" idx="10"/>
          </p:nvPr>
        </p:nvSpPr>
        <p:spPr/>
        <p:txBody>
          <a:bodyPr/>
          <a:lstStyle/>
          <a:p>
            <a:fld id="{DC6C9B3D-2B5B-4948-B34D-FCA96A10F947}" type="datetimeFigureOut">
              <a:rPr lang="en-GB" smtClean="0"/>
              <a:t>21/05/2026</a:t>
            </a:fld>
            <a:endParaRPr lang="en-GB"/>
          </a:p>
        </p:txBody>
      </p:sp>
      <p:sp>
        <p:nvSpPr>
          <p:cNvPr id="5" name="Footer Placeholder 4">
            <a:extLst>
              <a:ext uri="{FF2B5EF4-FFF2-40B4-BE49-F238E27FC236}">
                <a16:creationId xmlns:a16="http://schemas.microsoft.com/office/drawing/2014/main" id="{75818DC0-FBDD-0ACD-9BAA-E79C79B2FE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51DD2A-42AC-ED0E-951C-AA527EB0BE83}"/>
              </a:ext>
            </a:extLst>
          </p:cNvPr>
          <p:cNvSpPr>
            <a:spLocks noGrp="1"/>
          </p:cNvSpPr>
          <p:nvPr>
            <p:ph type="sldNum" sz="quarter" idx="12"/>
          </p:nvPr>
        </p:nvSpPr>
        <p:spPr/>
        <p:txBody>
          <a:bodyPr/>
          <a:lstStyle/>
          <a:p>
            <a:fld id="{8B7BE593-33CC-4CA3-A230-7EB0267B9C2B}" type="slidenum">
              <a:rPr lang="en-GB" smtClean="0"/>
              <a:t>‹#›</a:t>
            </a:fld>
            <a:endParaRPr lang="en-GB"/>
          </a:p>
        </p:txBody>
      </p:sp>
    </p:spTree>
    <p:extLst>
      <p:ext uri="{BB962C8B-B14F-4D97-AF65-F5344CB8AC3E}">
        <p14:creationId xmlns:p14="http://schemas.microsoft.com/office/powerpoint/2010/main" val="253082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9A27CA-23FA-2DA1-C73C-FC26CE0B0D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484F2E-0E49-F8DA-62F8-7C0799B1EC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D42F50-63D3-DE8B-662C-BC35CC8F320E}"/>
              </a:ext>
            </a:extLst>
          </p:cNvPr>
          <p:cNvSpPr>
            <a:spLocks noGrp="1"/>
          </p:cNvSpPr>
          <p:nvPr>
            <p:ph type="dt" sz="half" idx="10"/>
          </p:nvPr>
        </p:nvSpPr>
        <p:spPr/>
        <p:txBody>
          <a:bodyPr/>
          <a:lstStyle/>
          <a:p>
            <a:fld id="{DC6C9B3D-2B5B-4948-B34D-FCA96A10F947}" type="datetimeFigureOut">
              <a:rPr lang="en-GB" smtClean="0"/>
              <a:t>21/05/2026</a:t>
            </a:fld>
            <a:endParaRPr lang="en-GB"/>
          </a:p>
        </p:txBody>
      </p:sp>
      <p:sp>
        <p:nvSpPr>
          <p:cNvPr id="5" name="Footer Placeholder 4">
            <a:extLst>
              <a:ext uri="{FF2B5EF4-FFF2-40B4-BE49-F238E27FC236}">
                <a16:creationId xmlns:a16="http://schemas.microsoft.com/office/drawing/2014/main" id="{7733C9CB-2A32-2698-EC62-7ED7AD8A37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CAE22F-69CA-BFCC-A9D6-3EB929B883B4}"/>
              </a:ext>
            </a:extLst>
          </p:cNvPr>
          <p:cNvSpPr>
            <a:spLocks noGrp="1"/>
          </p:cNvSpPr>
          <p:nvPr>
            <p:ph type="sldNum" sz="quarter" idx="12"/>
          </p:nvPr>
        </p:nvSpPr>
        <p:spPr/>
        <p:txBody>
          <a:bodyPr/>
          <a:lstStyle/>
          <a:p>
            <a:fld id="{8B7BE593-33CC-4CA3-A230-7EB0267B9C2B}" type="slidenum">
              <a:rPr lang="en-GB" smtClean="0"/>
              <a:t>‹#›</a:t>
            </a:fld>
            <a:endParaRPr lang="en-GB"/>
          </a:p>
        </p:txBody>
      </p:sp>
    </p:spTree>
    <p:extLst>
      <p:ext uri="{BB962C8B-B14F-4D97-AF65-F5344CB8AC3E}">
        <p14:creationId xmlns:p14="http://schemas.microsoft.com/office/powerpoint/2010/main" val="148039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25C4-6D29-7F0F-11DB-9930777C1F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94D70C-3D57-8227-0131-D4331D453C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ED6DEC-7D76-72CC-6857-155C6D4B0430}"/>
              </a:ext>
            </a:extLst>
          </p:cNvPr>
          <p:cNvSpPr>
            <a:spLocks noGrp="1"/>
          </p:cNvSpPr>
          <p:nvPr>
            <p:ph type="dt" sz="half" idx="10"/>
          </p:nvPr>
        </p:nvSpPr>
        <p:spPr/>
        <p:txBody>
          <a:bodyPr/>
          <a:lstStyle/>
          <a:p>
            <a:fld id="{DC6C9B3D-2B5B-4948-B34D-FCA96A10F947}" type="datetimeFigureOut">
              <a:rPr lang="en-GB" smtClean="0"/>
              <a:t>21/05/2026</a:t>
            </a:fld>
            <a:endParaRPr lang="en-GB"/>
          </a:p>
        </p:txBody>
      </p:sp>
      <p:sp>
        <p:nvSpPr>
          <p:cNvPr id="5" name="Footer Placeholder 4">
            <a:extLst>
              <a:ext uri="{FF2B5EF4-FFF2-40B4-BE49-F238E27FC236}">
                <a16:creationId xmlns:a16="http://schemas.microsoft.com/office/drawing/2014/main" id="{73862BDF-A3C8-152B-A86C-CC9DAD03B5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366DA0-BE7B-1C94-DE90-BB8F57B7477F}"/>
              </a:ext>
            </a:extLst>
          </p:cNvPr>
          <p:cNvSpPr>
            <a:spLocks noGrp="1"/>
          </p:cNvSpPr>
          <p:nvPr>
            <p:ph type="sldNum" sz="quarter" idx="12"/>
          </p:nvPr>
        </p:nvSpPr>
        <p:spPr/>
        <p:txBody>
          <a:bodyPr/>
          <a:lstStyle/>
          <a:p>
            <a:fld id="{8B7BE593-33CC-4CA3-A230-7EB0267B9C2B}" type="slidenum">
              <a:rPr lang="en-GB" smtClean="0"/>
              <a:t>‹#›</a:t>
            </a:fld>
            <a:endParaRPr lang="en-GB"/>
          </a:p>
        </p:txBody>
      </p:sp>
    </p:spTree>
    <p:extLst>
      <p:ext uri="{BB962C8B-B14F-4D97-AF65-F5344CB8AC3E}">
        <p14:creationId xmlns:p14="http://schemas.microsoft.com/office/powerpoint/2010/main" val="2856582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AAAA-B4A2-78D2-4627-613B82A73C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3D3FD5-C584-48A0-7F3D-3E6726DA0C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7F54D1-6561-E79B-7F51-43BA2460CEAF}"/>
              </a:ext>
            </a:extLst>
          </p:cNvPr>
          <p:cNvSpPr>
            <a:spLocks noGrp="1"/>
          </p:cNvSpPr>
          <p:nvPr>
            <p:ph type="dt" sz="half" idx="10"/>
          </p:nvPr>
        </p:nvSpPr>
        <p:spPr/>
        <p:txBody>
          <a:bodyPr/>
          <a:lstStyle/>
          <a:p>
            <a:fld id="{DC6C9B3D-2B5B-4948-B34D-FCA96A10F947}" type="datetimeFigureOut">
              <a:rPr lang="en-GB" smtClean="0"/>
              <a:t>21/05/2026</a:t>
            </a:fld>
            <a:endParaRPr lang="en-GB"/>
          </a:p>
        </p:txBody>
      </p:sp>
      <p:sp>
        <p:nvSpPr>
          <p:cNvPr id="5" name="Footer Placeholder 4">
            <a:extLst>
              <a:ext uri="{FF2B5EF4-FFF2-40B4-BE49-F238E27FC236}">
                <a16:creationId xmlns:a16="http://schemas.microsoft.com/office/drawing/2014/main" id="{09F197D7-4A70-8A73-32D6-4F751E91EE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C52BDC-8D5A-30A5-C9B0-A65695E8E6A8}"/>
              </a:ext>
            </a:extLst>
          </p:cNvPr>
          <p:cNvSpPr>
            <a:spLocks noGrp="1"/>
          </p:cNvSpPr>
          <p:nvPr>
            <p:ph type="sldNum" sz="quarter" idx="12"/>
          </p:nvPr>
        </p:nvSpPr>
        <p:spPr/>
        <p:txBody>
          <a:bodyPr/>
          <a:lstStyle/>
          <a:p>
            <a:fld id="{8B7BE593-33CC-4CA3-A230-7EB0267B9C2B}" type="slidenum">
              <a:rPr lang="en-GB" smtClean="0"/>
              <a:t>‹#›</a:t>
            </a:fld>
            <a:endParaRPr lang="en-GB"/>
          </a:p>
        </p:txBody>
      </p:sp>
    </p:spTree>
    <p:extLst>
      <p:ext uri="{BB962C8B-B14F-4D97-AF65-F5344CB8AC3E}">
        <p14:creationId xmlns:p14="http://schemas.microsoft.com/office/powerpoint/2010/main" val="231920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CE776-0617-8C66-209E-7DCE972CC5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424AD-E19B-E3F6-ECC8-5500BEADDC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470204-5D9E-CEFC-13E6-C4711282EC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2E5EFB-FD73-1D86-6B7C-5EA67C2EDAC4}"/>
              </a:ext>
            </a:extLst>
          </p:cNvPr>
          <p:cNvSpPr>
            <a:spLocks noGrp="1"/>
          </p:cNvSpPr>
          <p:nvPr>
            <p:ph type="dt" sz="half" idx="10"/>
          </p:nvPr>
        </p:nvSpPr>
        <p:spPr/>
        <p:txBody>
          <a:bodyPr/>
          <a:lstStyle/>
          <a:p>
            <a:fld id="{DC6C9B3D-2B5B-4948-B34D-FCA96A10F947}" type="datetimeFigureOut">
              <a:rPr lang="en-GB" smtClean="0"/>
              <a:t>21/05/2026</a:t>
            </a:fld>
            <a:endParaRPr lang="en-GB"/>
          </a:p>
        </p:txBody>
      </p:sp>
      <p:sp>
        <p:nvSpPr>
          <p:cNvPr id="6" name="Footer Placeholder 5">
            <a:extLst>
              <a:ext uri="{FF2B5EF4-FFF2-40B4-BE49-F238E27FC236}">
                <a16:creationId xmlns:a16="http://schemas.microsoft.com/office/drawing/2014/main" id="{6F0B005A-0443-50B0-03A6-84386E6BB6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F4AE28-A563-B02C-1417-3754E566ACB9}"/>
              </a:ext>
            </a:extLst>
          </p:cNvPr>
          <p:cNvSpPr>
            <a:spLocks noGrp="1"/>
          </p:cNvSpPr>
          <p:nvPr>
            <p:ph type="sldNum" sz="quarter" idx="12"/>
          </p:nvPr>
        </p:nvSpPr>
        <p:spPr/>
        <p:txBody>
          <a:bodyPr/>
          <a:lstStyle/>
          <a:p>
            <a:fld id="{8B7BE593-33CC-4CA3-A230-7EB0267B9C2B}" type="slidenum">
              <a:rPr lang="en-GB" smtClean="0"/>
              <a:t>‹#›</a:t>
            </a:fld>
            <a:endParaRPr lang="en-GB"/>
          </a:p>
        </p:txBody>
      </p:sp>
    </p:spTree>
    <p:extLst>
      <p:ext uri="{BB962C8B-B14F-4D97-AF65-F5344CB8AC3E}">
        <p14:creationId xmlns:p14="http://schemas.microsoft.com/office/powerpoint/2010/main" val="251659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0764-D106-A5AE-847F-FAB2FC3DA1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F14D83-7248-FA8A-B8B6-02D9EA1FDD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E14C5B-39C9-372E-EBDE-6E5432593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E006E2E-EBD3-22A7-90ED-B73FAA54A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0F9860-B0BB-59AA-5E77-EC7915EE80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0EB2658-F2DE-F73D-4671-5AE49EFE3DDA}"/>
              </a:ext>
            </a:extLst>
          </p:cNvPr>
          <p:cNvSpPr>
            <a:spLocks noGrp="1"/>
          </p:cNvSpPr>
          <p:nvPr>
            <p:ph type="dt" sz="half" idx="10"/>
          </p:nvPr>
        </p:nvSpPr>
        <p:spPr/>
        <p:txBody>
          <a:bodyPr/>
          <a:lstStyle/>
          <a:p>
            <a:fld id="{DC6C9B3D-2B5B-4948-B34D-FCA96A10F947}" type="datetimeFigureOut">
              <a:rPr lang="en-GB" smtClean="0"/>
              <a:t>21/05/2026</a:t>
            </a:fld>
            <a:endParaRPr lang="en-GB"/>
          </a:p>
        </p:txBody>
      </p:sp>
      <p:sp>
        <p:nvSpPr>
          <p:cNvPr id="8" name="Footer Placeholder 7">
            <a:extLst>
              <a:ext uri="{FF2B5EF4-FFF2-40B4-BE49-F238E27FC236}">
                <a16:creationId xmlns:a16="http://schemas.microsoft.com/office/drawing/2014/main" id="{16FDACB2-A7CF-35B6-B1AC-0A9A52616BB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79985A-A9A4-2491-0267-295028850D4A}"/>
              </a:ext>
            </a:extLst>
          </p:cNvPr>
          <p:cNvSpPr>
            <a:spLocks noGrp="1"/>
          </p:cNvSpPr>
          <p:nvPr>
            <p:ph type="sldNum" sz="quarter" idx="12"/>
          </p:nvPr>
        </p:nvSpPr>
        <p:spPr/>
        <p:txBody>
          <a:bodyPr/>
          <a:lstStyle/>
          <a:p>
            <a:fld id="{8B7BE593-33CC-4CA3-A230-7EB0267B9C2B}" type="slidenum">
              <a:rPr lang="en-GB" smtClean="0"/>
              <a:t>‹#›</a:t>
            </a:fld>
            <a:endParaRPr lang="en-GB"/>
          </a:p>
        </p:txBody>
      </p:sp>
    </p:spTree>
    <p:extLst>
      <p:ext uri="{BB962C8B-B14F-4D97-AF65-F5344CB8AC3E}">
        <p14:creationId xmlns:p14="http://schemas.microsoft.com/office/powerpoint/2010/main" val="339435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B80F0-E452-8461-AD84-ACA585D67B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7BA91C-1714-B92C-5274-B104A4A53DF6}"/>
              </a:ext>
            </a:extLst>
          </p:cNvPr>
          <p:cNvSpPr>
            <a:spLocks noGrp="1"/>
          </p:cNvSpPr>
          <p:nvPr>
            <p:ph type="dt" sz="half" idx="10"/>
          </p:nvPr>
        </p:nvSpPr>
        <p:spPr/>
        <p:txBody>
          <a:bodyPr/>
          <a:lstStyle/>
          <a:p>
            <a:fld id="{DC6C9B3D-2B5B-4948-B34D-FCA96A10F947}" type="datetimeFigureOut">
              <a:rPr lang="en-GB" smtClean="0"/>
              <a:t>21/05/2026</a:t>
            </a:fld>
            <a:endParaRPr lang="en-GB"/>
          </a:p>
        </p:txBody>
      </p:sp>
      <p:sp>
        <p:nvSpPr>
          <p:cNvPr id="4" name="Footer Placeholder 3">
            <a:extLst>
              <a:ext uri="{FF2B5EF4-FFF2-40B4-BE49-F238E27FC236}">
                <a16:creationId xmlns:a16="http://schemas.microsoft.com/office/drawing/2014/main" id="{47369C98-C1CF-7BF4-18E6-BAEEA1BD05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2EC27EA-48BE-DA00-A31B-4FAD2FDCC55A}"/>
              </a:ext>
            </a:extLst>
          </p:cNvPr>
          <p:cNvSpPr>
            <a:spLocks noGrp="1"/>
          </p:cNvSpPr>
          <p:nvPr>
            <p:ph type="sldNum" sz="quarter" idx="12"/>
          </p:nvPr>
        </p:nvSpPr>
        <p:spPr/>
        <p:txBody>
          <a:bodyPr/>
          <a:lstStyle/>
          <a:p>
            <a:fld id="{8B7BE593-33CC-4CA3-A230-7EB0267B9C2B}" type="slidenum">
              <a:rPr lang="en-GB" smtClean="0"/>
              <a:t>‹#›</a:t>
            </a:fld>
            <a:endParaRPr lang="en-GB"/>
          </a:p>
        </p:txBody>
      </p:sp>
    </p:spTree>
    <p:extLst>
      <p:ext uri="{BB962C8B-B14F-4D97-AF65-F5344CB8AC3E}">
        <p14:creationId xmlns:p14="http://schemas.microsoft.com/office/powerpoint/2010/main" val="132866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B5ED38-BDCC-932C-F80B-69818FE15290}"/>
              </a:ext>
            </a:extLst>
          </p:cNvPr>
          <p:cNvSpPr>
            <a:spLocks noGrp="1"/>
          </p:cNvSpPr>
          <p:nvPr>
            <p:ph type="dt" sz="half" idx="10"/>
          </p:nvPr>
        </p:nvSpPr>
        <p:spPr/>
        <p:txBody>
          <a:bodyPr/>
          <a:lstStyle/>
          <a:p>
            <a:fld id="{DC6C9B3D-2B5B-4948-B34D-FCA96A10F947}" type="datetimeFigureOut">
              <a:rPr lang="en-GB" smtClean="0"/>
              <a:t>21/05/2026</a:t>
            </a:fld>
            <a:endParaRPr lang="en-GB"/>
          </a:p>
        </p:txBody>
      </p:sp>
      <p:sp>
        <p:nvSpPr>
          <p:cNvPr id="3" name="Footer Placeholder 2">
            <a:extLst>
              <a:ext uri="{FF2B5EF4-FFF2-40B4-BE49-F238E27FC236}">
                <a16:creationId xmlns:a16="http://schemas.microsoft.com/office/drawing/2014/main" id="{227C9418-8418-B60D-70D1-80FB46EEB6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D04C3A-D812-9BEC-FCE0-679A4442CE0B}"/>
              </a:ext>
            </a:extLst>
          </p:cNvPr>
          <p:cNvSpPr>
            <a:spLocks noGrp="1"/>
          </p:cNvSpPr>
          <p:nvPr>
            <p:ph type="sldNum" sz="quarter" idx="12"/>
          </p:nvPr>
        </p:nvSpPr>
        <p:spPr/>
        <p:txBody>
          <a:bodyPr/>
          <a:lstStyle/>
          <a:p>
            <a:fld id="{8B7BE593-33CC-4CA3-A230-7EB0267B9C2B}" type="slidenum">
              <a:rPr lang="en-GB" smtClean="0"/>
              <a:t>‹#›</a:t>
            </a:fld>
            <a:endParaRPr lang="en-GB"/>
          </a:p>
        </p:txBody>
      </p:sp>
    </p:spTree>
    <p:extLst>
      <p:ext uri="{BB962C8B-B14F-4D97-AF65-F5344CB8AC3E}">
        <p14:creationId xmlns:p14="http://schemas.microsoft.com/office/powerpoint/2010/main" val="1039992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3225-08B5-747B-DB2E-89D88E639E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669C0C-8017-4B8D-A3F2-00ED099DFB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049EA0-1E5C-6D68-DE0A-4C95C97128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65ACC3-F05A-DFA8-7F04-F1849159CEC2}"/>
              </a:ext>
            </a:extLst>
          </p:cNvPr>
          <p:cNvSpPr>
            <a:spLocks noGrp="1"/>
          </p:cNvSpPr>
          <p:nvPr>
            <p:ph type="dt" sz="half" idx="10"/>
          </p:nvPr>
        </p:nvSpPr>
        <p:spPr/>
        <p:txBody>
          <a:bodyPr/>
          <a:lstStyle/>
          <a:p>
            <a:fld id="{DC6C9B3D-2B5B-4948-B34D-FCA96A10F947}" type="datetimeFigureOut">
              <a:rPr lang="en-GB" smtClean="0"/>
              <a:t>21/05/2026</a:t>
            </a:fld>
            <a:endParaRPr lang="en-GB"/>
          </a:p>
        </p:txBody>
      </p:sp>
      <p:sp>
        <p:nvSpPr>
          <p:cNvPr id="6" name="Footer Placeholder 5">
            <a:extLst>
              <a:ext uri="{FF2B5EF4-FFF2-40B4-BE49-F238E27FC236}">
                <a16:creationId xmlns:a16="http://schemas.microsoft.com/office/drawing/2014/main" id="{F0CA919F-7A95-C2B3-CBAA-F3E1207FA6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477D60-8241-9DCA-3B8D-0281083BF2A8}"/>
              </a:ext>
            </a:extLst>
          </p:cNvPr>
          <p:cNvSpPr>
            <a:spLocks noGrp="1"/>
          </p:cNvSpPr>
          <p:nvPr>
            <p:ph type="sldNum" sz="quarter" idx="12"/>
          </p:nvPr>
        </p:nvSpPr>
        <p:spPr/>
        <p:txBody>
          <a:bodyPr/>
          <a:lstStyle/>
          <a:p>
            <a:fld id="{8B7BE593-33CC-4CA3-A230-7EB0267B9C2B}" type="slidenum">
              <a:rPr lang="en-GB" smtClean="0"/>
              <a:t>‹#›</a:t>
            </a:fld>
            <a:endParaRPr lang="en-GB"/>
          </a:p>
        </p:txBody>
      </p:sp>
    </p:spTree>
    <p:extLst>
      <p:ext uri="{BB962C8B-B14F-4D97-AF65-F5344CB8AC3E}">
        <p14:creationId xmlns:p14="http://schemas.microsoft.com/office/powerpoint/2010/main" val="3274974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4822C-322F-483C-AD9C-08DF838804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4A8F82-34D1-77B4-FC4B-23D2E7A0F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A5CCD6-14BD-5FCE-B2B5-AC73992A1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20DFAF-2A31-6380-DFFD-E2C76A6BDF39}"/>
              </a:ext>
            </a:extLst>
          </p:cNvPr>
          <p:cNvSpPr>
            <a:spLocks noGrp="1"/>
          </p:cNvSpPr>
          <p:nvPr>
            <p:ph type="dt" sz="half" idx="10"/>
          </p:nvPr>
        </p:nvSpPr>
        <p:spPr/>
        <p:txBody>
          <a:bodyPr/>
          <a:lstStyle/>
          <a:p>
            <a:fld id="{DC6C9B3D-2B5B-4948-B34D-FCA96A10F947}" type="datetimeFigureOut">
              <a:rPr lang="en-GB" smtClean="0"/>
              <a:t>21/05/2026</a:t>
            </a:fld>
            <a:endParaRPr lang="en-GB"/>
          </a:p>
        </p:txBody>
      </p:sp>
      <p:sp>
        <p:nvSpPr>
          <p:cNvPr id="6" name="Footer Placeholder 5">
            <a:extLst>
              <a:ext uri="{FF2B5EF4-FFF2-40B4-BE49-F238E27FC236}">
                <a16:creationId xmlns:a16="http://schemas.microsoft.com/office/drawing/2014/main" id="{1A34BD65-4A20-92FB-26F6-E5B84E5045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28C146-5017-3C2B-B679-1E84FCA194AF}"/>
              </a:ext>
            </a:extLst>
          </p:cNvPr>
          <p:cNvSpPr>
            <a:spLocks noGrp="1"/>
          </p:cNvSpPr>
          <p:nvPr>
            <p:ph type="sldNum" sz="quarter" idx="12"/>
          </p:nvPr>
        </p:nvSpPr>
        <p:spPr/>
        <p:txBody>
          <a:bodyPr/>
          <a:lstStyle/>
          <a:p>
            <a:fld id="{8B7BE593-33CC-4CA3-A230-7EB0267B9C2B}" type="slidenum">
              <a:rPr lang="en-GB" smtClean="0"/>
              <a:t>‹#›</a:t>
            </a:fld>
            <a:endParaRPr lang="en-GB"/>
          </a:p>
        </p:txBody>
      </p:sp>
    </p:spTree>
    <p:extLst>
      <p:ext uri="{BB962C8B-B14F-4D97-AF65-F5344CB8AC3E}">
        <p14:creationId xmlns:p14="http://schemas.microsoft.com/office/powerpoint/2010/main" val="130761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72AE7E-F596-8878-39E2-BCC952B50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FC3C75-E227-CCC4-D990-FDB7C449D6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BCBCF0-BA39-F284-CB03-23C29E2CAC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C9B3D-2B5B-4948-B34D-FCA96A10F947}" type="datetimeFigureOut">
              <a:rPr lang="en-GB" smtClean="0"/>
              <a:t>21/05/2026</a:t>
            </a:fld>
            <a:endParaRPr lang="en-GB"/>
          </a:p>
        </p:txBody>
      </p:sp>
      <p:sp>
        <p:nvSpPr>
          <p:cNvPr id="5" name="Footer Placeholder 4">
            <a:extLst>
              <a:ext uri="{FF2B5EF4-FFF2-40B4-BE49-F238E27FC236}">
                <a16:creationId xmlns:a16="http://schemas.microsoft.com/office/drawing/2014/main" id="{B5DC94D8-169A-4F3F-7DA1-D8F7485AD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FF3E95-92B2-31F6-ED35-C6510FCE58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BE593-33CC-4CA3-A230-7EB0267B9C2B}" type="slidenum">
              <a:rPr lang="en-GB" smtClean="0"/>
              <a:t>‹#›</a:t>
            </a:fld>
            <a:endParaRPr lang="en-GB"/>
          </a:p>
        </p:txBody>
      </p:sp>
    </p:spTree>
    <p:extLst>
      <p:ext uri="{BB962C8B-B14F-4D97-AF65-F5344CB8AC3E}">
        <p14:creationId xmlns:p14="http://schemas.microsoft.com/office/powerpoint/2010/main" val="457695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Beyond Good and Evil</a:t>
            </a:r>
            <a:r>
              <a:rPr lang="en-GB" dirty="0"/>
              <a:t> and the critique of morality</a:t>
            </a:r>
          </a:p>
        </p:txBody>
      </p:sp>
      <p:sp>
        <p:nvSpPr>
          <p:cNvPr id="3" name="Text Placeholder 2"/>
          <p:cNvSpPr>
            <a:spLocks noGrp="1"/>
          </p:cNvSpPr>
          <p:nvPr>
            <p:ph type="body" idx="1"/>
          </p:nvPr>
        </p:nvSpPr>
        <p:spPr/>
        <p:txBody>
          <a:bodyPr/>
          <a:lstStyle/>
          <a:p>
            <a:r>
              <a:rPr lang="en-GB" dirty="0"/>
              <a:t>Philosophy Through the Year: Nietzsche</a:t>
            </a:r>
          </a:p>
          <a:p>
            <a:r>
              <a:rPr lang="en-GB" dirty="0"/>
              <a:t>Stuart Jesson, London Jesuit Centre</a:t>
            </a:r>
          </a:p>
        </p:txBody>
      </p:sp>
    </p:spTree>
    <p:extLst>
      <p:ext uri="{BB962C8B-B14F-4D97-AF65-F5344CB8AC3E}">
        <p14:creationId xmlns:p14="http://schemas.microsoft.com/office/powerpoint/2010/main" val="161859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Morality, responsibility and error</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So Nietzsche pushes Kant’s insights about free will to their logical conclusion:</a:t>
            </a:r>
          </a:p>
          <a:p>
            <a:r>
              <a:rPr lang="en-GB" dirty="0"/>
              <a:t>Kant: </a:t>
            </a:r>
          </a:p>
          <a:p>
            <a:pPr lvl="1"/>
            <a:r>
              <a:rPr lang="en-GB" dirty="0"/>
              <a:t>free will cannot exist in nature; </a:t>
            </a:r>
          </a:p>
          <a:p>
            <a:pPr lvl="1"/>
            <a:r>
              <a:rPr lang="en-GB" dirty="0"/>
              <a:t>we</a:t>
            </a:r>
            <a:r>
              <a:rPr lang="en-GB" i="1" dirty="0"/>
              <a:t> must </a:t>
            </a:r>
            <a:r>
              <a:rPr lang="en-GB" dirty="0"/>
              <a:t>be free to be morally responsible;</a:t>
            </a:r>
          </a:p>
          <a:p>
            <a:pPr lvl="1"/>
            <a:r>
              <a:rPr lang="en-GB" dirty="0"/>
              <a:t>therefore freedom is not found in nature but in some ‘</a:t>
            </a:r>
            <a:r>
              <a:rPr lang="en-GB" dirty="0" err="1"/>
              <a:t>noumenal</a:t>
            </a:r>
            <a:r>
              <a:rPr lang="en-GB" dirty="0"/>
              <a:t>’ realm (free will is a ‘postulate’ of practical reason)</a:t>
            </a:r>
          </a:p>
          <a:p>
            <a:r>
              <a:rPr lang="en-GB" dirty="0"/>
              <a:t>Nietzsche:</a:t>
            </a:r>
          </a:p>
          <a:p>
            <a:pPr lvl="1"/>
            <a:r>
              <a:rPr lang="en-GB" dirty="0"/>
              <a:t>free will cannot exist in nature;</a:t>
            </a:r>
          </a:p>
          <a:p>
            <a:pPr lvl="1"/>
            <a:r>
              <a:rPr lang="en-GB" dirty="0"/>
              <a:t>there is nothing outside nature;</a:t>
            </a:r>
          </a:p>
          <a:p>
            <a:pPr lvl="1"/>
            <a:r>
              <a:rPr lang="en-GB" dirty="0"/>
              <a:t>so there is no free will</a:t>
            </a:r>
          </a:p>
        </p:txBody>
      </p:sp>
    </p:spTree>
    <p:extLst>
      <p:ext uri="{BB962C8B-B14F-4D97-AF65-F5344CB8AC3E}">
        <p14:creationId xmlns:p14="http://schemas.microsoft.com/office/powerpoint/2010/main" val="111502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F81BD">
                    <a:lumMod val="50000"/>
                  </a:srgbClr>
                </a:solidFill>
              </a:rPr>
              <a:t>Nietzsche’s critique of morality</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a:t>In contrast, Nietzsche aims to uncover the way in which:</a:t>
            </a:r>
          </a:p>
          <a:p>
            <a:r>
              <a:rPr lang="en-GB" dirty="0"/>
              <a:t>Free will is an illusion;</a:t>
            </a:r>
          </a:p>
          <a:p>
            <a:pPr lvl="1"/>
            <a:r>
              <a:rPr lang="en-GB" dirty="0"/>
              <a:t>means that we cannot be responsible in the way that morality supposes</a:t>
            </a:r>
          </a:p>
          <a:p>
            <a:r>
              <a:rPr lang="en-GB" dirty="0"/>
              <a:t>Our actions are determined by forces that are not fully known to us (‘drives’);</a:t>
            </a:r>
          </a:p>
          <a:p>
            <a:pPr lvl="1"/>
            <a:r>
              <a:rPr lang="en-GB" dirty="0"/>
              <a:t>so we cannot judge actions based on motives…</a:t>
            </a:r>
          </a:p>
          <a:p>
            <a:pPr lvl="1"/>
            <a:r>
              <a:rPr lang="en-GB" dirty="0"/>
              <a:t>or choose to radically change our behaviour, in response to moral injunctions </a:t>
            </a:r>
          </a:p>
          <a:p>
            <a:r>
              <a:rPr lang="en-GB" dirty="0"/>
              <a:t>Different humans have different natures;</a:t>
            </a:r>
          </a:p>
          <a:p>
            <a:pPr lvl="1"/>
            <a:r>
              <a:rPr lang="en-GB" dirty="0"/>
              <a:t>hence what causes one to flourish could weaken or destroy another;</a:t>
            </a:r>
          </a:p>
          <a:p>
            <a:pPr lvl="1"/>
            <a:r>
              <a:rPr lang="en-GB" dirty="0"/>
              <a:t> the ‘universal’ moral commands are really actions that are in the best interests of ‘the herd’; these could well be bad for some individuals</a:t>
            </a:r>
          </a:p>
          <a:p>
            <a:pPr lvl="1"/>
            <a:r>
              <a:rPr lang="en-GB" dirty="0"/>
              <a:t>so ‘morality’ sacrifices the ‘higher types’ for the sake of ‘the herd’</a:t>
            </a:r>
          </a:p>
          <a:p>
            <a:endParaRPr lang="en-GB" dirty="0"/>
          </a:p>
          <a:p>
            <a:pPr marL="0" indent="0">
              <a:buNone/>
            </a:pPr>
            <a:endParaRPr lang="en-GB" dirty="0"/>
          </a:p>
        </p:txBody>
      </p:sp>
    </p:spTree>
    <p:extLst>
      <p:ext uri="{BB962C8B-B14F-4D97-AF65-F5344CB8AC3E}">
        <p14:creationId xmlns:p14="http://schemas.microsoft.com/office/powerpoint/2010/main" val="358679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277948"/>
            <a:ext cx="9144000" cy="6073255"/>
          </a:xfrm>
        </p:spPr>
      </p:pic>
    </p:spTree>
    <p:extLst>
      <p:ext uri="{BB962C8B-B14F-4D97-AF65-F5344CB8AC3E}">
        <p14:creationId xmlns:p14="http://schemas.microsoft.com/office/powerpoint/2010/main" val="509344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Morality, equality and ‘the death of God’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8938" y="1690688"/>
            <a:ext cx="3017607" cy="4525963"/>
          </a:xfrm>
        </p:spPr>
      </p:pic>
      <p:sp>
        <p:nvSpPr>
          <p:cNvPr id="3" name="TextBox 2"/>
          <p:cNvSpPr txBox="1"/>
          <p:nvPr/>
        </p:nvSpPr>
        <p:spPr>
          <a:xfrm>
            <a:off x="5807968" y="1556792"/>
            <a:ext cx="5545832" cy="5232202"/>
          </a:xfrm>
          <a:prstGeom prst="rect">
            <a:avLst/>
          </a:prstGeom>
          <a:noFill/>
        </p:spPr>
        <p:txBody>
          <a:bodyPr wrap="square" rtlCol="0">
            <a:spAutoFit/>
          </a:bodyPr>
          <a:lstStyle/>
          <a:p>
            <a:r>
              <a:rPr lang="en-GB" sz="2400" dirty="0"/>
              <a:t>So-called ‘moral arguments’ begin with a moral intuition/conviction – e.g. moral egalitarianism -  and concludes the existence of God as the only possible ground for such conviction…</a:t>
            </a:r>
          </a:p>
          <a:p>
            <a:endParaRPr lang="en-GB" sz="2400" dirty="0"/>
          </a:p>
          <a:p>
            <a:r>
              <a:rPr lang="en-GB" sz="2400" dirty="0"/>
              <a:t>Nietzsche’s argument moves in the opposite direction:</a:t>
            </a:r>
          </a:p>
          <a:p>
            <a:pPr marL="457200" indent="-457200">
              <a:buFont typeface="Arial" panose="020B0604020202020204" pitchFamily="34" charset="0"/>
              <a:buChar char="•"/>
            </a:pPr>
            <a:r>
              <a:rPr lang="en-GB" sz="2400" dirty="0"/>
              <a:t>There is no God;</a:t>
            </a:r>
          </a:p>
          <a:p>
            <a:pPr marL="457200" indent="-457200">
              <a:buFont typeface="Arial" panose="020B0604020202020204" pitchFamily="34" charset="0"/>
              <a:buChar char="•"/>
            </a:pPr>
            <a:r>
              <a:rPr lang="en-GB" sz="2400" dirty="0"/>
              <a:t>Without God, there are no grounds for the commitment to moral egalitarianism;</a:t>
            </a:r>
          </a:p>
          <a:p>
            <a:pPr marL="457200" indent="-457200">
              <a:buFont typeface="Arial" panose="020B0604020202020204" pitchFamily="34" charset="0"/>
              <a:buChar char="•"/>
            </a:pPr>
            <a:r>
              <a:rPr lang="en-GB" sz="2400" dirty="0"/>
              <a:t>So why be a moral egalitarian?</a:t>
            </a:r>
          </a:p>
          <a:p>
            <a:endParaRPr lang="en-GB" sz="2200" dirty="0"/>
          </a:p>
        </p:txBody>
      </p:sp>
    </p:spTree>
    <p:extLst>
      <p:ext uri="{BB962C8B-B14F-4D97-AF65-F5344CB8AC3E}">
        <p14:creationId xmlns:p14="http://schemas.microsoft.com/office/powerpoint/2010/main" val="401647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Morality, equality and ‘the death of God’</a:t>
            </a:r>
          </a:p>
        </p:txBody>
      </p:sp>
      <p:sp>
        <p:nvSpPr>
          <p:cNvPr id="3" name="Content Placeholder 2"/>
          <p:cNvSpPr>
            <a:spLocks noGrp="1"/>
          </p:cNvSpPr>
          <p:nvPr>
            <p:ph idx="1"/>
          </p:nvPr>
        </p:nvSpPr>
        <p:spPr>
          <a:xfrm>
            <a:off x="838200" y="1600200"/>
            <a:ext cx="10515600" cy="4421088"/>
          </a:xfrm>
        </p:spPr>
        <p:txBody>
          <a:bodyPr>
            <a:normAutofit fontScale="92500"/>
          </a:bodyPr>
          <a:lstStyle/>
          <a:p>
            <a:pPr marL="0" indent="0">
              <a:buNone/>
            </a:pPr>
            <a:r>
              <a:rPr lang="en-GB" dirty="0"/>
              <a:t>‘But with the new morning a new truth came to me; then I learned to say: “What do the market place and the rabble and the rabble noise and long rabble ears matter to me!” </a:t>
            </a:r>
          </a:p>
          <a:p>
            <a:pPr marL="0" indent="0">
              <a:buNone/>
            </a:pPr>
            <a:r>
              <a:rPr lang="en-GB" dirty="0"/>
              <a:t>	You higher men, learn this from me: in the market place no one believes in higher men. And if you want to speak there, well then! But the rabble blinks “we are all equal. </a:t>
            </a:r>
          </a:p>
          <a:p>
            <a:pPr marL="0" indent="0">
              <a:buNone/>
            </a:pPr>
            <a:r>
              <a:rPr lang="en-GB" dirty="0"/>
              <a:t>	You higher men” – thus blinks the rabble – “there are no higher men, we are all equal, human is human, before God – we are all equal!” </a:t>
            </a:r>
          </a:p>
          <a:p>
            <a:pPr marL="0" indent="0">
              <a:buNone/>
            </a:pPr>
            <a:r>
              <a:rPr lang="en-GB" dirty="0"/>
              <a:t>	Before God! – Now, however, this God has died. But we do not want to be equal before the rabble. You higher men, go away from the market place!’ (Z IV: ‘On the higher men’)</a:t>
            </a:r>
          </a:p>
        </p:txBody>
      </p:sp>
    </p:spTree>
    <p:extLst>
      <p:ext uri="{BB962C8B-B14F-4D97-AF65-F5344CB8AC3E}">
        <p14:creationId xmlns:p14="http://schemas.microsoft.com/office/powerpoint/2010/main" val="3101596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Morality, equality and ‘the death of God’</a:t>
            </a:r>
          </a:p>
        </p:txBody>
      </p:sp>
      <p:sp>
        <p:nvSpPr>
          <p:cNvPr id="3" name="Content Placeholder 2"/>
          <p:cNvSpPr>
            <a:spLocks noGrp="1"/>
          </p:cNvSpPr>
          <p:nvPr>
            <p:ph idx="1"/>
          </p:nvPr>
        </p:nvSpPr>
        <p:spPr>
          <a:xfrm>
            <a:off x="838199" y="1600200"/>
            <a:ext cx="10515599" cy="4997152"/>
          </a:xfrm>
        </p:spPr>
        <p:txBody>
          <a:bodyPr>
            <a:normAutofit/>
          </a:bodyPr>
          <a:lstStyle/>
          <a:p>
            <a:pPr marL="0" indent="0">
              <a:buNone/>
            </a:pPr>
            <a:r>
              <a:rPr lang="en-GB" dirty="0"/>
              <a:t>‘The poisonous doctrine 'equal rights for everyone' - Christianity disseminated this the most thoroughly; from out of the most secret corners of its bad instincts, Christianity has waged a deadly war on every feeling of respect and distance between people, which is to say the presupposition of every elevation, of every growth of culture, - it has used the </a:t>
            </a:r>
            <a:r>
              <a:rPr lang="en-GB" i="1" dirty="0" err="1"/>
              <a:t>ressentiment</a:t>
            </a:r>
            <a:r>
              <a:rPr lang="en-GB" i="1" dirty="0"/>
              <a:t> </a:t>
            </a:r>
            <a:r>
              <a:rPr lang="en-GB" dirty="0"/>
              <a:t>of the masses as its main weapon against us, against everything on earth that is noble, joyful, magnanimous, against our happiness on earth ... Granting 'immortality' to every Tom, Dick, and Harry has been the most enormous and most vicious attempt to assassinate noble humanity.  [. . .]</a:t>
            </a:r>
          </a:p>
        </p:txBody>
      </p:sp>
    </p:spTree>
    <p:extLst>
      <p:ext uri="{BB962C8B-B14F-4D97-AF65-F5344CB8AC3E}">
        <p14:creationId xmlns:p14="http://schemas.microsoft.com/office/powerpoint/2010/main" val="118300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Morality, equality and ‘the death of God’</a:t>
            </a:r>
          </a:p>
        </p:txBody>
      </p:sp>
      <p:sp>
        <p:nvSpPr>
          <p:cNvPr id="3" name="Content Placeholder 2"/>
          <p:cNvSpPr>
            <a:spLocks noGrp="1"/>
          </p:cNvSpPr>
          <p:nvPr>
            <p:ph idx="1"/>
          </p:nvPr>
        </p:nvSpPr>
        <p:spPr>
          <a:xfrm>
            <a:off x="838199" y="1600200"/>
            <a:ext cx="10515599" cy="4997152"/>
          </a:xfrm>
        </p:spPr>
        <p:txBody>
          <a:bodyPr>
            <a:normAutofit/>
          </a:bodyPr>
          <a:lstStyle/>
          <a:p>
            <a:pPr marL="0" indent="0">
              <a:buNone/>
            </a:pPr>
            <a:r>
              <a:rPr lang="en-GB" dirty="0"/>
              <a:t>‘Our politics is sick from this lack of courage! - The </a:t>
            </a:r>
            <a:r>
              <a:rPr lang="en-GB" dirty="0" err="1"/>
              <a:t>aristocraticism</a:t>
            </a:r>
            <a:r>
              <a:rPr lang="en-GB" dirty="0"/>
              <a:t> of mind has been undermined at its depths by the lie of the equality of souls; and when the belief in the 'privileges of the majority' creates (and it will create) revolutions, do not doubt for a minute that it is Christianity, that it is Christian value judgments these revolutions are translating into blood and crimes! Christianity is a rebellion of everything that crawls on the ground against everything that has height: the evangel of the 'lowly' makes things lower ...’ (A 43)</a:t>
            </a:r>
          </a:p>
        </p:txBody>
      </p:sp>
    </p:spTree>
    <p:extLst>
      <p:ext uri="{BB962C8B-B14F-4D97-AF65-F5344CB8AC3E}">
        <p14:creationId xmlns:p14="http://schemas.microsoft.com/office/powerpoint/2010/main" val="1358388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Beyond good and evil</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61952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Beyond Good and Evil</a:t>
            </a:r>
          </a:p>
        </p:txBody>
      </p:sp>
      <p:sp>
        <p:nvSpPr>
          <p:cNvPr id="3" name="Content Placeholder 2"/>
          <p:cNvSpPr>
            <a:spLocks noGrp="1"/>
          </p:cNvSpPr>
          <p:nvPr>
            <p:ph idx="1"/>
          </p:nvPr>
        </p:nvSpPr>
        <p:spPr/>
        <p:txBody>
          <a:bodyPr/>
          <a:lstStyle/>
          <a:p>
            <a:pPr marL="0" indent="0">
              <a:buNone/>
            </a:pPr>
            <a:r>
              <a:rPr lang="en-GB" i="1" dirty="0"/>
              <a:t>Beyond Good and Evil </a:t>
            </a:r>
            <a:r>
              <a:rPr lang="en-GB" dirty="0"/>
              <a:t>begins with a series of reflections on ‘the prejudices of the philosophers’, and introduces central </a:t>
            </a:r>
            <a:r>
              <a:rPr lang="en-GB" dirty="0" err="1"/>
              <a:t>Nietzschean</a:t>
            </a:r>
            <a:r>
              <a:rPr lang="en-GB" dirty="0"/>
              <a:t> themes:</a:t>
            </a:r>
          </a:p>
          <a:p>
            <a:r>
              <a:rPr lang="en-GB" dirty="0"/>
              <a:t>The meaning of the ‘the will to truth’</a:t>
            </a:r>
          </a:p>
          <a:p>
            <a:r>
              <a:rPr lang="en-GB" dirty="0"/>
              <a:t>The question of the value of truth for life</a:t>
            </a:r>
          </a:p>
          <a:p>
            <a:r>
              <a:rPr lang="en-GB" dirty="0"/>
              <a:t>The question of the relationship between instinct and conscious thought/reflection</a:t>
            </a:r>
          </a:p>
        </p:txBody>
      </p:sp>
    </p:spTree>
    <p:extLst>
      <p:ext uri="{BB962C8B-B14F-4D97-AF65-F5344CB8AC3E}">
        <p14:creationId xmlns:p14="http://schemas.microsoft.com/office/powerpoint/2010/main" val="41773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Beyond Good and Evil</a:t>
            </a:r>
            <a:endParaRPr lang="en-GB" dirty="0">
              <a:solidFill>
                <a:schemeClr val="accent1">
                  <a:lumMod val="50000"/>
                </a:schemeClr>
              </a:solidFill>
            </a:endParaRPr>
          </a:p>
        </p:txBody>
      </p:sp>
      <p:sp>
        <p:nvSpPr>
          <p:cNvPr id="3" name="Content Placeholder 2"/>
          <p:cNvSpPr>
            <a:spLocks noGrp="1"/>
          </p:cNvSpPr>
          <p:nvPr>
            <p:ph idx="1"/>
          </p:nvPr>
        </p:nvSpPr>
        <p:spPr/>
        <p:txBody>
          <a:bodyPr>
            <a:normAutofit/>
          </a:bodyPr>
          <a:lstStyle/>
          <a:p>
            <a:pPr marL="0" indent="0">
              <a:buNone/>
            </a:pPr>
            <a:r>
              <a:rPr lang="en-GB" dirty="0"/>
              <a:t>‘The will to truth that still seduces us into taking so many risks, this famous truthfulness that all philosophers so far have talked about with veneration: what questions this will to truth has already laid before us! What strange, terrible, questionable questions! [. . . ]Who is it really that questions us here? What in us really wills the truth? In fact, we paused for a long time before the question of the cause of this will - until we finally came to a complete standstill in front of an even more fundamental question. We asked about the value of this will. Granted, we will truth: Why not untruth instead? And uncertainty? Even ignorance?’ (</a:t>
            </a:r>
            <a:r>
              <a:rPr lang="en-GB" i="1" dirty="0"/>
              <a:t>BGE</a:t>
            </a:r>
            <a:r>
              <a:rPr lang="en-GB" dirty="0"/>
              <a:t> 1)</a:t>
            </a:r>
          </a:p>
        </p:txBody>
      </p:sp>
    </p:spTree>
    <p:extLst>
      <p:ext uri="{BB962C8B-B14F-4D97-AF65-F5344CB8AC3E}">
        <p14:creationId xmlns:p14="http://schemas.microsoft.com/office/powerpoint/2010/main" val="18838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Morality, responsibility and error in </a:t>
            </a:r>
            <a:r>
              <a:rPr lang="en-GB" i="1" dirty="0"/>
              <a:t>Human, all too human</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73535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Beyond Good and Evil</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‘The fundamental </a:t>
            </a:r>
            <a:r>
              <a:rPr lang="en-GB" i="1" dirty="0"/>
              <a:t>belief</a:t>
            </a:r>
            <a:r>
              <a:rPr lang="en-GB" dirty="0"/>
              <a:t> of metaphysicians is the belief in </a:t>
            </a:r>
            <a:r>
              <a:rPr lang="en-GB" i="1" dirty="0"/>
              <a:t>oppositions of values</a:t>
            </a:r>
            <a:r>
              <a:rPr lang="en-GB" dirty="0"/>
              <a:t>. It has not occurred to even the most cautious of them to start doubting right here at the threshold, where it is actually needed the most- even though they had vowed to themselves "</a:t>
            </a:r>
            <a:r>
              <a:rPr lang="en-GB" i="1" dirty="0"/>
              <a:t>de omnibus </a:t>
            </a:r>
            <a:r>
              <a:rPr lang="en-GB" i="1" dirty="0" err="1"/>
              <a:t>dubitandum</a:t>
            </a:r>
            <a:r>
              <a:rPr lang="en-GB" dirty="0"/>
              <a:t>.’ [. . .] Whatever value might be attributed to truth, truthfulness, and selflessness, it could be possible that appearance, the will to deception, and craven self-interest should be accorded a higher and more fundamental value for all life. It could even be possible that whatever gives value to those good and honourable things has an incriminating link, bond, or tie to the very things that look like their evil opposites; perhaps they are even essentially the same. Perhaps!’ (</a:t>
            </a:r>
            <a:r>
              <a:rPr lang="en-GB" i="1" dirty="0"/>
              <a:t>BGE</a:t>
            </a:r>
            <a:r>
              <a:rPr lang="en-GB" dirty="0"/>
              <a:t> 2)</a:t>
            </a:r>
          </a:p>
        </p:txBody>
      </p:sp>
      <p:cxnSp>
        <p:nvCxnSpPr>
          <p:cNvPr id="7" name="Straight Connector 6"/>
          <p:cNvCxnSpPr/>
          <p:nvPr/>
        </p:nvCxnSpPr>
        <p:spPr>
          <a:xfrm>
            <a:off x="1033160" y="5277126"/>
            <a:ext cx="424847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660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Beyond Good and Evil</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‘I have kept a close eye on the philosophers and read between their lines for long enough to say to myself: the greatest part of conscious thought must still be attributed to instinctive activity, and this is even the case for philosophical thought. This issue needs re-examination in the same way that heredity and "innate characteristics" have been re-examined. Just as the act of birth makes no difference to the overall course of heredity, neither is "consciousness" </a:t>
            </a:r>
            <a:r>
              <a:rPr lang="en-GB" i="1" dirty="0"/>
              <a:t>opposed</a:t>
            </a:r>
            <a:r>
              <a:rPr lang="en-GB" dirty="0"/>
              <a:t> to instinct in any decisive sense- most of a philosopher's conscious thought is secretly directed and forced into determinate channels by the instincts. Even behind all logic and its autocratic </a:t>
            </a:r>
            <a:r>
              <a:rPr lang="en-GB" dirty="0" err="1"/>
              <a:t>posturings</a:t>
            </a:r>
            <a:r>
              <a:rPr lang="en-GB" dirty="0"/>
              <a:t> stand valuations or, stated more clearly, physiological requirements for the preservation of a particular type of life.’ (BGE3)</a:t>
            </a:r>
          </a:p>
        </p:txBody>
      </p:sp>
      <p:cxnSp>
        <p:nvCxnSpPr>
          <p:cNvPr id="6" name="Straight Connector 5"/>
          <p:cNvCxnSpPr>
            <a:cxnSpLocks/>
          </p:cNvCxnSpPr>
          <p:nvPr/>
        </p:nvCxnSpPr>
        <p:spPr>
          <a:xfrm>
            <a:off x="3732952" y="4278600"/>
            <a:ext cx="633560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2823902" y="5609560"/>
            <a:ext cx="688905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18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Beyond Good and Evil</a:t>
            </a:r>
            <a:endParaRPr lang="en-GB" dirty="0"/>
          </a:p>
        </p:txBody>
      </p:sp>
      <p:sp>
        <p:nvSpPr>
          <p:cNvPr id="3" name="Content Placeholder 2"/>
          <p:cNvSpPr>
            <a:spLocks noGrp="1"/>
          </p:cNvSpPr>
          <p:nvPr>
            <p:ph idx="1"/>
          </p:nvPr>
        </p:nvSpPr>
        <p:spPr>
          <a:xfrm>
            <a:off x="838200" y="1600200"/>
            <a:ext cx="10515600" cy="4853136"/>
          </a:xfrm>
        </p:spPr>
        <p:txBody>
          <a:bodyPr>
            <a:normAutofit fontScale="92500" lnSpcReduction="10000"/>
          </a:bodyPr>
          <a:lstStyle/>
          <a:p>
            <a:pPr marL="0" indent="0">
              <a:buNone/>
            </a:pPr>
            <a:r>
              <a:rPr lang="en-GB" dirty="0"/>
              <a:t>‘We do not consider the falsity of a judgment as itself an objection to a judgment; this is perhaps where our new language will sound most foreign. The question is how far the judgment promotes and preserves life, how well it preserves, and perhaps even cultivates, the type. And we are fundamentally inclined to claim that the falsest judgments (which include synthetic judgments </a:t>
            </a:r>
            <a:r>
              <a:rPr lang="en-GB" i="1" dirty="0"/>
              <a:t>a priori</a:t>
            </a:r>
            <a:r>
              <a:rPr lang="en-GB" dirty="0"/>
              <a:t>) are the most indispensable to us, and that without accepting the fictions of logic, without measuring reality against the wholly invented world of the unconditioned and self-identical, without a constant falsification of the world through numbers, people could not live- that a renunciation of false judgments would be a renunciation of life, a negation of life. To acknowledge untruth as a condition of life: this clearly means resisting the usual value feelings in a dangerous manner; and a philosophy that risks such a thing would by that gesture alone place itself beyond good and evil.’ (</a:t>
            </a:r>
            <a:r>
              <a:rPr lang="en-GB" i="1" dirty="0"/>
              <a:t>BGE</a:t>
            </a:r>
            <a:r>
              <a:rPr lang="en-GB" dirty="0"/>
              <a:t> 4)</a:t>
            </a:r>
          </a:p>
        </p:txBody>
      </p:sp>
      <p:cxnSp>
        <p:nvCxnSpPr>
          <p:cNvPr id="5" name="Straight Connector 4"/>
          <p:cNvCxnSpPr>
            <a:cxnSpLocks/>
          </p:cNvCxnSpPr>
          <p:nvPr/>
        </p:nvCxnSpPr>
        <p:spPr>
          <a:xfrm flipV="1">
            <a:off x="7213600" y="3879451"/>
            <a:ext cx="2306320" cy="108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a:off x="7550264" y="4794944"/>
            <a:ext cx="2640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2129242" y="4507840"/>
            <a:ext cx="552123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flipV="1">
            <a:off x="3660056" y="1899920"/>
            <a:ext cx="6266264" cy="739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7965440" y="2566680"/>
            <a:ext cx="1249680" cy="16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6022816" y="2566680"/>
            <a:ext cx="1190784" cy="1652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44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Beyond Good and Evil</a:t>
            </a:r>
            <a:endParaRPr lang="en-GB" dirty="0"/>
          </a:p>
        </p:txBody>
      </p:sp>
      <p:sp>
        <p:nvSpPr>
          <p:cNvPr id="3" name="Content Placeholder 2"/>
          <p:cNvSpPr>
            <a:spLocks noGrp="1"/>
          </p:cNvSpPr>
          <p:nvPr>
            <p:ph idx="1"/>
          </p:nvPr>
        </p:nvSpPr>
        <p:spPr>
          <a:xfrm>
            <a:off x="838200" y="1600200"/>
            <a:ext cx="10256520" cy="4709120"/>
          </a:xfrm>
        </p:spPr>
        <p:txBody>
          <a:bodyPr>
            <a:normAutofit/>
          </a:bodyPr>
          <a:lstStyle/>
          <a:p>
            <a:pPr marL="0" indent="0">
              <a:buNone/>
            </a:pPr>
            <a:r>
              <a:rPr lang="en-GB" dirty="0"/>
              <a:t>Together, these points add up to a set of difficulties about how to interpret Nietzsche’s subsequent account of the origins of morality:</a:t>
            </a:r>
          </a:p>
          <a:p>
            <a:r>
              <a:rPr lang="en-GB" dirty="0"/>
              <a:t>Does Nietzsche hope to show that his account of morality is ‘truer’ than others?</a:t>
            </a:r>
          </a:p>
          <a:p>
            <a:pPr lvl="1"/>
            <a:r>
              <a:rPr lang="en-GB" dirty="0"/>
              <a:t>If so, why would he expect that knowing its truth would be ‘in the service of life’</a:t>
            </a:r>
          </a:p>
          <a:p>
            <a:r>
              <a:rPr lang="en-GB" dirty="0"/>
              <a:t>Or, does Nietzsche consciously aim to tell a story to persuade the reader of the superiority of his values;</a:t>
            </a:r>
          </a:p>
          <a:p>
            <a:pPr lvl="1"/>
            <a:r>
              <a:rPr lang="en-GB" dirty="0"/>
              <a:t>If so, why should we take seriously the story that he tells, if we do not take seriously the values that he thereby aims to advocate?</a:t>
            </a:r>
          </a:p>
        </p:txBody>
      </p:sp>
    </p:spTree>
    <p:extLst>
      <p:ext uri="{BB962C8B-B14F-4D97-AF65-F5344CB8AC3E}">
        <p14:creationId xmlns:p14="http://schemas.microsoft.com/office/powerpoint/2010/main" val="154681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Beyond Good and Evil</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Later in the book, the section ‘Towards a Natural History of Morals’ tries to show that moral codes, too, are in the service of particular types of life:</a:t>
            </a:r>
          </a:p>
          <a:p>
            <a:pPr marL="361950" indent="0">
              <a:buNone/>
            </a:pPr>
            <a:r>
              <a:rPr lang="en-GB" dirty="0"/>
              <a:t>‘There are moralities that are supposed to justify their creator in the eyes of others, and other moralities that are supposed to calm him down and allow him to be content with himself; still other moralities allow him to crucify and humiliate himself. He can use some moralities to take revenge, others to hide, and still others to transfigure himself and place himself far and away. There are moralities that help their creator to forget, and others that let him – or something about him – be forgotten. Many moralists would like to wield power and impose their creative whims on humanity; many others (perhaps even Kant himself ) want to make it clear through their morality that “the worthy thing about me is that I can obey – and it should be the same for you as it is for me!” – in short, even morality is just a </a:t>
            </a:r>
            <a:r>
              <a:rPr lang="en-GB" i="1" dirty="0"/>
              <a:t>sign language of the affects</a:t>
            </a:r>
            <a:r>
              <a:rPr lang="en-GB" dirty="0"/>
              <a:t>!’ (BGE 187)</a:t>
            </a:r>
          </a:p>
        </p:txBody>
      </p:sp>
    </p:spTree>
    <p:extLst>
      <p:ext uri="{BB962C8B-B14F-4D97-AF65-F5344CB8AC3E}">
        <p14:creationId xmlns:p14="http://schemas.microsoft.com/office/powerpoint/2010/main" val="2928587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Beyond Good and Evil</a:t>
            </a:r>
            <a:endParaRPr lang="en-GB" dirty="0"/>
          </a:p>
        </p:txBody>
      </p:sp>
      <p:sp>
        <p:nvSpPr>
          <p:cNvPr id="3" name="Content Placeholder 2"/>
          <p:cNvSpPr>
            <a:spLocks noGrp="1"/>
          </p:cNvSpPr>
          <p:nvPr>
            <p:ph idx="1"/>
          </p:nvPr>
        </p:nvSpPr>
        <p:spPr>
          <a:xfrm>
            <a:off x="838199" y="1600200"/>
            <a:ext cx="10515599" cy="4853136"/>
          </a:xfrm>
        </p:spPr>
        <p:txBody>
          <a:bodyPr>
            <a:normAutofit/>
          </a:bodyPr>
          <a:lstStyle/>
          <a:p>
            <a:pPr marL="0" indent="0">
              <a:buNone/>
            </a:pPr>
            <a:r>
              <a:rPr lang="en-GB" dirty="0"/>
              <a:t>But again, this does not in itself constitute an objection:</a:t>
            </a:r>
          </a:p>
          <a:p>
            <a:pPr marL="361950" indent="0">
              <a:buNone/>
            </a:pPr>
            <a:r>
              <a:rPr lang="en-GB" dirty="0"/>
              <a:t>‘Every morality, as opposed to </a:t>
            </a:r>
            <a:r>
              <a:rPr lang="en-GB" dirty="0" err="1"/>
              <a:t>laisser-aller</a:t>
            </a:r>
            <a:r>
              <a:rPr lang="en-GB" dirty="0"/>
              <a:t>, is a piece of tyranny against both “nature” and  reason.” But this in itself is no objection; for that, we would have to issue yet another decree based on some other morality forbidding every sort of tyranny and unreason. What is essential and invaluable about every morality is that it is a long compulsion. [. . .] I will say it again: what seems to be essential “in heaven and on earth” is that there be obedience in one direction for a long time. In the long term, this always brings and has brought about something that makes life on earth worth living – for instance: virtue, art, music, dance, reason, intellect – something that transfigures, something refined, fantastic, and divine.’ (BGE 188)</a:t>
            </a:r>
          </a:p>
        </p:txBody>
      </p:sp>
      <p:cxnSp>
        <p:nvCxnSpPr>
          <p:cNvPr id="4" name="Straight Connector 3"/>
          <p:cNvCxnSpPr>
            <a:cxnSpLocks/>
          </p:cNvCxnSpPr>
          <p:nvPr/>
        </p:nvCxnSpPr>
        <p:spPr>
          <a:xfrm>
            <a:off x="1256431" y="3660448"/>
            <a:ext cx="888951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a:off x="6353567" y="4816607"/>
            <a:ext cx="429822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97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The genealogy of morals</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35069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The genealogy of morals</a:t>
            </a:r>
            <a:endParaRPr lang="en-GB" dirty="0"/>
          </a:p>
        </p:txBody>
      </p:sp>
      <p:sp>
        <p:nvSpPr>
          <p:cNvPr id="3" name="Content Placeholder 2"/>
          <p:cNvSpPr>
            <a:spLocks noGrp="1"/>
          </p:cNvSpPr>
          <p:nvPr>
            <p:ph idx="1"/>
          </p:nvPr>
        </p:nvSpPr>
        <p:spPr/>
        <p:txBody>
          <a:bodyPr>
            <a:normAutofit/>
          </a:bodyPr>
          <a:lstStyle/>
          <a:p>
            <a:pPr marL="0" indent="0">
              <a:buNone/>
            </a:pPr>
            <a:r>
              <a:rPr lang="en-GB" dirty="0"/>
              <a:t>The attempt to give a completely naturalistic account of human existence </a:t>
            </a:r>
            <a:r>
              <a:rPr lang="en-GB" i="1" dirty="0"/>
              <a:t>requires</a:t>
            </a:r>
            <a:r>
              <a:rPr lang="en-GB" dirty="0"/>
              <a:t> a naturalistic account of moral feelings, beliefs, etc.; of their origins (what accounts for the error?)</a:t>
            </a:r>
          </a:p>
          <a:p>
            <a:pPr marL="0" indent="0">
              <a:buNone/>
            </a:pPr>
            <a:r>
              <a:rPr lang="en-GB" dirty="0"/>
              <a:t>But it also </a:t>
            </a:r>
            <a:r>
              <a:rPr lang="en-GB" i="1" dirty="0"/>
              <a:t>allows</a:t>
            </a:r>
            <a:r>
              <a:rPr lang="en-GB" dirty="0"/>
              <a:t> for a new question – the question of their value:</a:t>
            </a:r>
          </a:p>
          <a:p>
            <a:pPr marL="357188" indent="0">
              <a:buNone/>
            </a:pPr>
            <a:r>
              <a:rPr lang="en-GB" dirty="0"/>
              <a:t>‘under what conditions did man invent the value judgements good and evil? And what value do they themselves possess?’ </a:t>
            </a:r>
            <a:r>
              <a:rPr lang="en-GB" sz="1400" dirty="0"/>
              <a:t>(GM, Preface: 3)</a:t>
            </a:r>
          </a:p>
        </p:txBody>
      </p:sp>
    </p:spTree>
    <p:extLst>
      <p:ext uri="{BB962C8B-B14F-4D97-AF65-F5344CB8AC3E}">
        <p14:creationId xmlns:p14="http://schemas.microsoft.com/office/powerpoint/2010/main" val="51269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 name="Content Placeholder 4"/>
          <p:cNvPicPr>
            <a:picLocks noChangeAspect="1"/>
          </p:cNvPicPr>
          <p:nvPr/>
        </p:nvPicPr>
        <p:blipFill>
          <a:blip r:embed="rId3" cstate="print">
            <a:alphaModFix amt="60000"/>
            <a:extLst>
              <a:ext uri="{28A0092B-C50C-407E-A947-70E740481C1C}">
                <a14:useLocalDpi xmlns:a14="http://schemas.microsoft.com/office/drawing/2010/main" val="0"/>
              </a:ext>
            </a:extLst>
          </a:blip>
          <a:srcRect t="4978" r="1" b="19966"/>
          <a:stretch>
            <a:fillRect/>
          </a:stretch>
        </p:blipFill>
        <p:spPr>
          <a:xfrm>
            <a:off x="-4084" y="10"/>
            <a:ext cx="6099050" cy="6857990"/>
          </a:xfrm>
          <a:prstGeom prst="rect">
            <a:avLst/>
          </a:prstGeom>
        </p:spPr>
      </p:pic>
      <p:pic>
        <p:nvPicPr>
          <p:cNvPr id="6" name="Picture 5"/>
          <p:cNvPicPr>
            <a:picLocks noChangeAspect="1"/>
          </p:cNvPicPr>
          <p:nvPr/>
        </p:nvPicPr>
        <p:blipFill>
          <a:blip r:embed="rId4" cstate="print">
            <a:alphaModFix amt="60000"/>
            <a:extLst>
              <a:ext uri="{28A0092B-C50C-407E-A947-70E740481C1C}">
                <a14:useLocalDpi xmlns:a14="http://schemas.microsoft.com/office/drawing/2010/main" val="0"/>
              </a:ext>
            </a:extLst>
          </a:blip>
          <a:srcRect t="19551" r="1" b="1"/>
          <a:stretch>
            <a:fillRect/>
          </a:stretch>
        </p:blipFill>
        <p:spPr>
          <a:xfrm>
            <a:off x="6096844" y="10"/>
            <a:ext cx="6095156" cy="6857990"/>
          </a:xfrm>
          <a:prstGeom prst="rect">
            <a:avLst/>
          </a:prstGeom>
        </p:spPr>
      </p:pic>
      <p:sp>
        <p:nvSpPr>
          <p:cNvPr id="2" name="Title 1"/>
          <p:cNvSpPr>
            <a:spLocks noGrp="1"/>
          </p:cNvSpPr>
          <p:nvPr>
            <p:ph type="title"/>
          </p:nvPr>
        </p:nvSpPr>
        <p:spPr>
          <a:xfrm>
            <a:off x="1198181" y="1122363"/>
            <a:ext cx="9795637" cy="2215884"/>
          </a:xfrm>
        </p:spPr>
        <p:txBody>
          <a:bodyPr vert="horz" lIns="91440" tIns="45720" rIns="91440" bIns="45720" rtlCol="0" anchor="b">
            <a:normAutofit/>
          </a:bodyPr>
          <a:lstStyle/>
          <a:p>
            <a:pPr algn="ctr"/>
            <a:r>
              <a:rPr lang="en-US" sz="5200" kern="1200">
                <a:solidFill>
                  <a:srgbClr val="FFFFFF"/>
                </a:solidFill>
                <a:latin typeface="+mj-lt"/>
                <a:ea typeface="+mj-ea"/>
                <a:cs typeface="+mj-cs"/>
              </a:rPr>
              <a:t>The first essay: ‘</a:t>
            </a:r>
            <a:r>
              <a:rPr lang="en-US" sz="5200" i="1" kern="1200">
                <a:solidFill>
                  <a:srgbClr val="FFFFFF"/>
                </a:solidFill>
                <a:latin typeface="+mj-lt"/>
                <a:ea typeface="+mj-ea"/>
                <a:cs typeface="+mj-cs"/>
              </a:rPr>
              <a:t>ressentiment</a:t>
            </a:r>
            <a:r>
              <a:rPr lang="en-US" sz="5200" kern="1200">
                <a:solidFill>
                  <a:srgbClr val="FFFFFF"/>
                </a:solidFill>
                <a:latin typeface="+mj-lt"/>
                <a:ea typeface="+mj-ea"/>
                <a:cs typeface="+mj-cs"/>
              </a:rPr>
              <a:t>’</a:t>
            </a:r>
          </a:p>
        </p:txBody>
      </p:sp>
    </p:spTree>
    <p:extLst>
      <p:ext uri="{BB962C8B-B14F-4D97-AF65-F5344CB8AC3E}">
        <p14:creationId xmlns:p14="http://schemas.microsoft.com/office/powerpoint/2010/main" val="155715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rcRect t="3833"/>
          <a:stretch>
            <a:fillRect/>
          </a:stretch>
        </p:blipFill>
        <p:spPr>
          <a:xfrm>
            <a:off x="2522358"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a:t>The first essay: ‘the slave revolt in morals’</a:t>
            </a:r>
          </a:p>
        </p:txBody>
      </p:sp>
    </p:spTree>
    <p:extLst>
      <p:ext uri="{BB962C8B-B14F-4D97-AF65-F5344CB8AC3E}">
        <p14:creationId xmlns:p14="http://schemas.microsoft.com/office/powerpoint/2010/main" val="4140380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Morality, responsibility and error</a:t>
            </a:r>
          </a:p>
        </p:txBody>
      </p:sp>
      <p:sp>
        <p:nvSpPr>
          <p:cNvPr id="3" name="Content Placeholder 2"/>
          <p:cNvSpPr>
            <a:spLocks noGrp="1"/>
          </p:cNvSpPr>
          <p:nvPr>
            <p:ph sz="quarter" idx="1"/>
          </p:nvPr>
        </p:nvSpPr>
        <p:spPr>
          <a:xfrm>
            <a:off x="838199" y="1527048"/>
            <a:ext cx="10515599" cy="5070304"/>
          </a:xfrm>
        </p:spPr>
        <p:txBody>
          <a:bodyPr>
            <a:normAutofit/>
          </a:bodyPr>
          <a:lstStyle/>
          <a:p>
            <a:pPr marL="0" indent="0">
              <a:buNone/>
            </a:pPr>
            <a:r>
              <a:rPr lang="en-GB" sz="2400" dirty="0"/>
              <a:t>Nietzsche’s account of the origins of moral sentiments that is famously put forward in his book </a:t>
            </a:r>
            <a:r>
              <a:rPr lang="en-GB" sz="2400" i="1" dirty="0"/>
              <a:t>The Genealogy of Morals </a:t>
            </a:r>
            <a:r>
              <a:rPr lang="en-GB" sz="2400" dirty="0"/>
              <a:t>began much earlier. </a:t>
            </a:r>
          </a:p>
          <a:p>
            <a:pPr marL="0" indent="0">
              <a:buNone/>
            </a:pPr>
            <a:r>
              <a:rPr lang="en-GB" sz="2400" dirty="0"/>
              <a:t>E.g. in </a:t>
            </a:r>
            <a:r>
              <a:rPr lang="en-GB" sz="2400" i="1" dirty="0"/>
              <a:t>Human, All too Human</a:t>
            </a:r>
            <a:r>
              <a:rPr lang="en-GB" sz="2400" dirty="0"/>
              <a:t>:</a:t>
            </a:r>
          </a:p>
          <a:p>
            <a:pPr marL="269875" indent="0">
              <a:buNone/>
            </a:pPr>
            <a:r>
              <a:rPr lang="en-GB" sz="2400" dirty="0"/>
              <a:t>‘The principal stages in the history of the sensations by virtue of which we make anyone accountable for his actions, that is to say, of the moral sensations, are as follows. First of all, one calls individual actions good or bad quite irrespective of their motives but solely on account of their useful or harmful consequences. Soon, however, one forgets the origin of these designations and believes that the quality 'good' and 'evil' is inherent in the actions themselves, irrespective of their consequences: thus committing the same error as that by which language designates the stone itself as hard, the tree itself as green - that is to say, by taking for cause that which is effect.’</a:t>
            </a:r>
            <a:endParaRPr lang="en-GB" sz="1400" dirty="0"/>
          </a:p>
        </p:txBody>
      </p:sp>
      <p:cxnSp>
        <p:nvCxnSpPr>
          <p:cNvPr id="5" name="Straight Connector 4"/>
          <p:cNvCxnSpPr/>
          <p:nvPr/>
        </p:nvCxnSpPr>
        <p:spPr>
          <a:xfrm>
            <a:off x="6564052" y="4102596"/>
            <a:ext cx="39604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282512" y="4769718"/>
            <a:ext cx="1137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79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l="13818" b="9091"/>
          <a:stretch>
            <a:fillRect/>
          </a:stretch>
        </p:blipFill>
        <p:spPr>
          <a:xfrm>
            <a:off x="-2" y="10"/>
            <a:ext cx="866851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gs>
              <a:gs pos="30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a:solidFill>
                  <a:schemeClr val="bg1"/>
                </a:solidFill>
              </a:rPr>
              <a:t>The first essay: ‘good and bad’ versus ‘good and evil’</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876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The second essay</a:t>
            </a:r>
          </a:p>
        </p:txBody>
      </p:sp>
      <p:sp>
        <p:nvSpPr>
          <p:cNvPr id="3" name="Content Placeholder 2"/>
          <p:cNvSpPr>
            <a:spLocks noGrp="1"/>
          </p:cNvSpPr>
          <p:nvPr>
            <p:ph sz="quarter" idx="1"/>
          </p:nvPr>
        </p:nvSpPr>
        <p:spPr>
          <a:xfrm>
            <a:off x="838199" y="1527048"/>
            <a:ext cx="10515599" cy="5214320"/>
          </a:xfrm>
        </p:spPr>
        <p:txBody>
          <a:bodyPr>
            <a:noAutofit/>
          </a:bodyPr>
          <a:lstStyle/>
          <a:p>
            <a:pPr marL="0" indent="0">
              <a:buNone/>
            </a:pPr>
            <a:endParaRPr lang="en-GB" sz="2400" dirty="0"/>
          </a:p>
          <a:p>
            <a:pPr marL="0" indent="0">
              <a:buNone/>
            </a:pPr>
            <a:r>
              <a:rPr lang="en-GB" sz="2400" dirty="0"/>
              <a:t>In the second essay of the </a:t>
            </a:r>
            <a:r>
              <a:rPr lang="en-GB" sz="2400" i="1" dirty="0"/>
              <a:t>Genealogy</a:t>
            </a:r>
            <a:r>
              <a:rPr lang="en-GB" sz="2400" dirty="0"/>
              <a:t>, Nietzsche gives a dark and convoluted account of the origins of responsibility, bad conscience and the feeling of guilt. Key concepts:</a:t>
            </a:r>
          </a:p>
          <a:p>
            <a:r>
              <a:rPr lang="en-GB" sz="2400" dirty="0"/>
              <a:t>the emergence of the human as an animal ‘entitled to make promises’; </a:t>
            </a:r>
          </a:p>
          <a:p>
            <a:r>
              <a:rPr lang="en-GB" sz="2400" dirty="0"/>
              <a:t>the link between memory and pain;</a:t>
            </a:r>
          </a:p>
          <a:p>
            <a:r>
              <a:rPr lang="en-GB" sz="2400" dirty="0"/>
              <a:t>the pleasure taken in cruelty;</a:t>
            </a:r>
          </a:p>
          <a:p>
            <a:r>
              <a:rPr lang="en-GB" sz="2400" dirty="0"/>
              <a:t>the internalisation of this pleasure;</a:t>
            </a:r>
          </a:p>
          <a:p>
            <a:pPr marL="0" indent="0">
              <a:buNone/>
            </a:pPr>
            <a:r>
              <a:rPr lang="en-GB" sz="2400" dirty="0"/>
              <a:t>‘How much blood and horror is at the bottom of all “good things”!’ (GM II: 3)</a:t>
            </a:r>
          </a:p>
          <a:p>
            <a:pPr marL="0" indent="0">
              <a:buNone/>
            </a:pPr>
            <a:r>
              <a:rPr lang="en-GB" sz="2400" dirty="0"/>
              <a:t>Cf. the ‘incriminating link’ (BGE 2)</a:t>
            </a:r>
          </a:p>
          <a:p>
            <a:endParaRPr lang="en-GB" sz="2400" dirty="0"/>
          </a:p>
        </p:txBody>
      </p:sp>
    </p:spTree>
    <p:extLst>
      <p:ext uri="{BB962C8B-B14F-4D97-AF65-F5344CB8AC3E}">
        <p14:creationId xmlns:p14="http://schemas.microsoft.com/office/powerpoint/2010/main" val="284670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053C2BD-626C-23B7-4363-E810BDA274EF}"/>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rcRect t="4556" b="14799"/>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a:solidFill>
                  <a:srgbClr val="FFFFFF"/>
                </a:solidFill>
              </a:rPr>
              <a:t>The second essay: bad conscience and guilt</a:t>
            </a:r>
          </a:p>
        </p:txBody>
      </p:sp>
      <p:sp>
        <p:nvSpPr>
          <p:cNvPr id="3" name="Content Placeholder 2"/>
          <p:cNvSpPr>
            <a:spLocks noGrp="1"/>
          </p:cNvSpPr>
          <p:nvPr>
            <p:ph sz="quarter" idx="1"/>
          </p:nvPr>
        </p:nvSpPr>
        <p:spPr>
          <a:xfrm>
            <a:off x="838200" y="1825625"/>
            <a:ext cx="10515600" cy="4351338"/>
          </a:xfrm>
        </p:spPr>
        <p:txBody>
          <a:bodyPr>
            <a:normAutofit/>
          </a:bodyPr>
          <a:lstStyle/>
          <a:p>
            <a:pPr marL="514350" indent="-514350">
              <a:buAutoNum type="arabicPeriod"/>
            </a:pPr>
            <a:r>
              <a:rPr lang="en-GB">
                <a:solidFill>
                  <a:srgbClr val="FFFFFF"/>
                </a:solidFill>
              </a:rPr>
              <a:t>Cruelty and pleasure; contract and debt;</a:t>
            </a:r>
          </a:p>
          <a:p>
            <a:pPr lvl="1"/>
            <a:r>
              <a:rPr lang="en-GB">
                <a:solidFill>
                  <a:srgbClr val="FFFFFF"/>
                </a:solidFill>
              </a:rPr>
              <a:t>Sect. 6 and 8</a:t>
            </a:r>
          </a:p>
          <a:p>
            <a:pPr marL="514350" indent="-514350">
              <a:buFont typeface="Arial" panose="020B0604020202020204" pitchFamily="34" charset="0"/>
              <a:buAutoNum type="arabicPeriod"/>
            </a:pPr>
            <a:r>
              <a:rPr lang="en-GB">
                <a:solidFill>
                  <a:srgbClr val="FFFFFF"/>
                </a:solidFill>
              </a:rPr>
              <a:t>Culture (‘softening’) and internalisation of cruelty;</a:t>
            </a:r>
          </a:p>
          <a:p>
            <a:pPr marL="914400" lvl="1" indent="-514350"/>
            <a:r>
              <a:rPr lang="en-GB">
                <a:solidFill>
                  <a:srgbClr val="FFFFFF"/>
                </a:solidFill>
              </a:rPr>
              <a:t>Sect. 16 and 17</a:t>
            </a:r>
          </a:p>
          <a:p>
            <a:pPr marL="514350" indent="-514350">
              <a:buAutoNum type="arabicPeriod"/>
            </a:pPr>
            <a:r>
              <a:rPr lang="en-GB">
                <a:solidFill>
                  <a:srgbClr val="FFFFFF"/>
                </a:solidFill>
              </a:rPr>
              <a:t>Indebtedness to ancestors; origin of religion</a:t>
            </a:r>
          </a:p>
          <a:p>
            <a:pPr lvl="1"/>
            <a:r>
              <a:rPr lang="en-GB">
                <a:solidFill>
                  <a:srgbClr val="FFFFFF"/>
                </a:solidFill>
              </a:rPr>
              <a:t>Sect. 19</a:t>
            </a:r>
          </a:p>
          <a:p>
            <a:pPr marL="514350" indent="-514350">
              <a:buAutoNum type="arabicPeriod"/>
            </a:pPr>
            <a:r>
              <a:rPr lang="en-GB">
                <a:solidFill>
                  <a:srgbClr val="FFFFFF"/>
                </a:solidFill>
              </a:rPr>
              <a:t>Judeo-Christian God: indebtedness magnified and combined with bad conscience, to create guilt (existence as such is something from which one needs redemption)</a:t>
            </a:r>
          </a:p>
          <a:p>
            <a:pPr marL="914400" lvl="1" indent="-514350"/>
            <a:r>
              <a:rPr lang="en-GB">
                <a:solidFill>
                  <a:srgbClr val="FFFFFF"/>
                </a:solidFill>
              </a:rPr>
              <a:t>Sect. 21 and 22.</a:t>
            </a:r>
          </a:p>
        </p:txBody>
      </p:sp>
    </p:spTree>
    <p:extLst>
      <p:ext uri="{BB962C8B-B14F-4D97-AF65-F5344CB8AC3E}">
        <p14:creationId xmlns:p14="http://schemas.microsoft.com/office/powerpoint/2010/main" val="8907753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The third essay</a:t>
            </a:r>
          </a:p>
        </p:txBody>
      </p:sp>
      <p:sp>
        <p:nvSpPr>
          <p:cNvPr id="3" name="Content Placeholder 2"/>
          <p:cNvSpPr>
            <a:spLocks noGrp="1"/>
          </p:cNvSpPr>
          <p:nvPr>
            <p:ph sz="quarter" idx="1"/>
          </p:nvPr>
        </p:nvSpPr>
        <p:spPr/>
        <p:txBody>
          <a:bodyPr>
            <a:normAutofit/>
          </a:bodyPr>
          <a:lstStyle/>
          <a:p>
            <a:pPr marL="0" indent="0">
              <a:buNone/>
            </a:pPr>
            <a:r>
              <a:rPr lang="en-GB" dirty="0"/>
              <a:t>When writing about the </a:t>
            </a:r>
            <a:r>
              <a:rPr lang="en-GB" i="1" dirty="0"/>
              <a:t>Genealogy</a:t>
            </a:r>
            <a:r>
              <a:rPr lang="en-GB" dirty="0"/>
              <a:t> in </a:t>
            </a:r>
            <a:r>
              <a:rPr lang="en-GB" i="1" dirty="0"/>
              <a:t>Ecce Homo</a:t>
            </a:r>
            <a:r>
              <a:rPr lang="en-GB" dirty="0"/>
              <a:t>, Nietzsche claims that the Third essay is a ‘commentary on the aphorism that precedes it’…</a:t>
            </a:r>
          </a:p>
          <a:p>
            <a:pPr marL="0" indent="0">
              <a:buNone/>
            </a:pPr>
            <a:r>
              <a:rPr lang="en-GB" dirty="0"/>
              <a:t>Does he mean:</a:t>
            </a:r>
          </a:p>
          <a:p>
            <a:r>
              <a:rPr lang="en-GB" dirty="0"/>
              <a:t>The quotation from </a:t>
            </a:r>
            <a:r>
              <a:rPr lang="en-GB" i="1" dirty="0" err="1"/>
              <a:t>Zarathusta</a:t>
            </a:r>
            <a:r>
              <a:rPr lang="en-GB" dirty="0"/>
              <a:t>?</a:t>
            </a:r>
          </a:p>
          <a:p>
            <a:r>
              <a:rPr lang="en-GB" dirty="0"/>
              <a:t>The whole of the first section?</a:t>
            </a:r>
          </a:p>
          <a:p>
            <a:endParaRPr lang="en-GB" dirty="0"/>
          </a:p>
          <a:p>
            <a:pPr marL="0" indent="0">
              <a:buNone/>
            </a:pPr>
            <a:r>
              <a:rPr lang="en-GB" dirty="0"/>
              <a:t>Seems to make more sense to say the latter (see introduction, xv. )</a:t>
            </a:r>
          </a:p>
        </p:txBody>
      </p:sp>
    </p:spTree>
    <p:extLst>
      <p:ext uri="{BB962C8B-B14F-4D97-AF65-F5344CB8AC3E}">
        <p14:creationId xmlns:p14="http://schemas.microsoft.com/office/powerpoint/2010/main" val="148655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5E9DD394-4E78-9134-B32F-6624954B4DB1}"/>
              </a:ext>
            </a:extLst>
          </p:cNvPr>
          <p:cNvPicPr>
            <a:picLocks noChangeAspect="1"/>
          </p:cNvPicPr>
          <p:nvPr/>
        </p:nvPicPr>
        <p:blipFill>
          <a:blip r:embed="rId2" cstate="print">
            <a:alphaModFix amt="60000"/>
            <a:extLst>
              <a:ext uri="{28A0092B-C50C-407E-A947-70E740481C1C}">
                <a14:useLocalDpi xmlns:a14="http://schemas.microsoft.com/office/drawing/2010/main" val="0"/>
              </a:ext>
            </a:extLst>
          </a:blip>
          <a:srcRect t="9877" b="4572"/>
          <a:stretch>
            <a:fillRect/>
          </a:stretch>
        </p:blipFill>
        <p:spPr>
          <a:xfrm>
            <a:off x="-1" y="10"/>
            <a:ext cx="12192001" cy="6857990"/>
          </a:xfrm>
          <a:prstGeom prst="rect">
            <a:avLst/>
          </a:prstGeom>
        </p:spPr>
      </p:pic>
      <p:sp>
        <p:nvSpPr>
          <p:cNvPr id="2" name="Title 1"/>
          <p:cNvSpPr>
            <a:spLocks noGrp="1"/>
          </p:cNvSpPr>
          <p:nvPr>
            <p:ph type="title"/>
          </p:nvPr>
        </p:nvSpPr>
        <p:spPr>
          <a:xfrm>
            <a:off x="1198181" y="728906"/>
            <a:ext cx="9792471" cy="2057037"/>
          </a:xfrm>
        </p:spPr>
        <p:txBody>
          <a:bodyPr>
            <a:normAutofit/>
          </a:bodyPr>
          <a:lstStyle/>
          <a:p>
            <a:r>
              <a:rPr lang="en-GB">
                <a:solidFill>
                  <a:srgbClr val="FFFFFF"/>
                </a:solidFill>
              </a:rPr>
              <a:t>The third essay</a:t>
            </a:r>
          </a:p>
        </p:txBody>
      </p:sp>
      <p:sp>
        <p:nvSpPr>
          <p:cNvPr id="3" name="Content Placeholder 2"/>
          <p:cNvSpPr>
            <a:spLocks noGrp="1"/>
          </p:cNvSpPr>
          <p:nvPr>
            <p:ph sz="quarter" idx="1"/>
          </p:nvPr>
        </p:nvSpPr>
        <p:spPr>
          <a:xfrm>
            <a:off x="1198181" y="2957665"/>
            <a:ext cx="9792471" cy="3171423"/>
          </a:xfrm>
        </p:spPr>
        <p:txBody>
          <a:bodyPr>
            <a:normAutofit/>
          </a:bodyPr>
          <a:lstStyle/>
          <a:p>
            <a:pPr marL="0" indent="0">
              <a:buNone/>
            </a:pPr>
            <a:r>
              <a:rPr lang="en-GB" sz="2000">
                <a:solidFill>
                  <a:srgbClr val="FFFFFF"/>
                </a:solidFill>
              </a:rPr>
              <a:t>‘What is the meaning of the ascetic ideals? [. . .] in the case of the deformed and the disgruntled (the majority of mortals), an attempt to imagine oneself ‘too good’ for this world, a holy form of dissipation, their principal means in the struggle against  chronic pain and boredom; in the case of priests, the distinctive priestly belief, its most effective instrument of power, also the ‘very highest’ licence for power; in the case of saints finally, a pretext for hibernation, their </a:t>
            </a:r>
            <a:r>
              <a:rPr lang="en-GB" sz="2000" i="1">
                <a:solidFill>
                  <a:srgbClr val="FFFFFF"/>
                </a:solidFill>
              </a:rPr>
              <a:t>novissima gloriae cupido [most recent desire for fame]</a:t>
            </a:r>
            <a:r>
              <a:rPr lang="en-GB" sz="2000">
                <a:solidFill>
                  <a:srgbClr val="FFFFFF"/>
                </a:solidFill>
              </a:rPr>
              <a:t>, their rest in nothingness (‘God’), their form of madness.’</a:t>
            </a:r>
          </a:p>
        </p:txBody>
      </p:sp>
    </p:spTree>
    <p:extLst>
      <p:ext uri="{BB962C8B-B14F-4D97-AF65-F5344CB8AC3E}">
        <p14:creationId xmlns:p14="http://schemas.microsoft.com/office/powerpoint/2010/main" val="189130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906B61C-58CA-B276-CA5C-45BBF6FB64B0}"/>
              </a:ext>
            </a:extLst>
          </p:cNvPr>
          <p:cNvPicPr>
            <a:picLocks noChangeAspect="1"/>
          </p:cNvPicPr>
          <p:nvPr/>
        </p:nvPicPr>
        <p:blipFill>
          <a:blip r:embed="rId2" cstate="print">
            <a:extLst>
              <a:ext uri="{28A0092B-C50C-407E-A947-70E740481C1C}">
                <a14:useLocalDpi xmlns:a14="http://schemas.microsoft.com/office/drawing/2010/main" val="0"/>
              </a:ext>
            </a:extLst>
          </a:blip>
          <a:srcRect l="1104" r="6190"/>
          <a:stretch>
            <a:fillRect/>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3822189" cy="1899912"/>
          </a:xfrm>
        </p:spPr>
        <p:txBody>
          <a:bodyPr>
            <a:normAutofit/>
          </a:bodyPr>
          <a:lstStyle/>
          <a:p>
            <a:r>
              <a:rPr lang="en-GB" sz="4000"/>
              <a:t>The third essay</a:t>
            </a:r>
          </a:p>
        </p:txBody>
      </p:sp>
      <p:sp>
        <p:nvSpPr>
          <p:cNvPr id="3" name="Content Placeholder 2"/>
          <p:cNvSpPr>
            <a:spLocks noGrp="1"/>
          </p:cNvSpPr>
          <p:nvPr>
            <p:ph sz="quarter" idx="1"/>
          </p:nvPr>
        </p:nvSpPr>
        <p:spPr>
          <a:xfrm>
            <a:off x="838200" y="2434201"/>
            <a:ext cx="3822189" cy="3742762"/>
          </a:xfrm>
        </p:spPr>
        <p:txBody>
          <a:bodyPr>
            <a:normAutofit/>
          </a:bodyPr>
          <a:lstStyle/>
          <a:p>
            <a:pPr marL="0" indent="0">
              <a:buNone/>
            </a:pPr>
            <a:r>
              <a:rPr lang="en-GB" sz="2000"/>
              <a:t>‘But that the ascetic ideal has meant so many things to man expresses above all the fundamental truth about human will, its </a:t>
            </a:r>
            <a:r>
              <a:rPr lang="en-GB" sz="2000" i="1"/>
              <a:t>horror vacui</a:t>
            </a:r>
            <a:r>
              <a:rPr lang="en-GB" sz="2000"/>
              <a:t>: it must have a goal – and it would even will nothingness rather than not will at all. –Do you follow? Have you been following? ‘Certainly not, Sir!’ –Then let us start from the beginning.’</a:t>
            </a:r>
          </a:p>
        </p:txBody>
      </p:sp>
    </p:spTree>
    <p:extLst>
      <p:ext uri="{BB962C8B-B14F-4D97-AF65-F5344CB8AC3E}">
        <p14:creationId xmlns:p14="http://schemas.microsoft.com/office/powerpoint/2010/main" val="190909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The third essay</a:t>
            </a:r>
          </a:p>
        </p:txBody>
      </p:sp>
      <p:sp>
        <p:nvSpPr>
          <p:cNvPr id="3" name="Content Placeholder 2"/>
          <p:cNvSpPr>
            <a:spLocks noGrp="1"/>
          </p:cNvSpPr>
          <p:nvPr>
            <p:ph sz="quarter" idx="1"/>
          </p:nvPr>
        </p:nvSpPr>
        <p:spPr>
          <a:xfrm>
            <a:off x="838199" y="1556792"/>
            <a:ext cx="10515599" cy="4896544"/>
          </a:xfrm>
        </p:spPr>
        <p:txBody>
          <a:bodyPr>
            <a:normAutofit fontScale="85000" lnSpcReduction="20000"/>
          </a:bodyPr>
          <a:lstStyle/>
          <a:p>
            <a:pPr marL="0" indent="0">
              <a:buNone/>
            </a:pPr>
            <a:r>
              <a:rPr lang="en-GB" dirty="0"/>
              <a:t>So, the ascetic ideal/s (e.g. ‘poverty, humility, chastity’), have appeared in various forms, with different meanings and uses:</a:t>
            </a:r>
          </a:p>
          <a:p>
            <a:r>
              <a:rPr lang="en-GB" dirty="0"/>
              <a:t>Artistic/aesthetic </a:t>
            </a:r>
          </a:p>
          <a:p>
            <a:pPr lvl="1"/>
            <a:r>
              <a:rPr lang="en-GB" dirty="0"/>
              <a:t>(e.g. Kant’s idea of ‘disinterested’ appreciation of beauty)</a:t>
            </a:r>
          </a:p>
          <a:p>
            <a:r>
              <a:rPr lang="en-GB" dirty="0"/>
              <a:t>Femininity (?!!)</a:t>
            </a:r>
          </a:p>
          <a:p>
            <a:pPr lvl="1"/>
            <a:r>
              <a:rPr lang="en-GB" dirty="0"/>
              <a:t>The ‘angelic character’ of a beautiful woman…</a:t>
            </a:r>
          </a:p>
          <a:p>
            <a:r>
              <a:rPr lang="en-GB" dirty="0"/>
              <a:t>Philosophical /intellectual </a:t>
            </a:r>
          </a:p>
          <a:p>
            <a:pPr lvl="1"/>
            <a:r>
              <a:rPr lang="en-GB" dirty="0"/>
              <a:t>Ascetic ideals as necessary conditions for progress (a calm mind, freedom from appetite/care)</a:t>
            </a:r>
          </a:p>
          <a:p>
            <a:r>
              <a:rPr lang="en-GB" dirty="0"/>
              <a:t>Religious masses</a:t>
            </a:r>
          </a:p>
          <a:p>
            <a:pPr lvl="1"/>
            <a:r>
              <a:rPr lang="en-GB" dirty="0"/>
              <a:t>Cure for the world, expression of struggle against pain/boredom</a:t>
            </a:r>
          </a:p>
          <a:p>
            <a:r>
              <a:rPr lang="en-GB" dirty="0"/>
              <a:t>Ascetic priests</a:t>
            </a:r>
          </a:p>
          <a:p>
            <a:pPr lvl="1"/>
            <a:r>
              <a:rPr lang="en-GB" dirty="0"/>
              <a:t>Instrument of power</a:t>
            </a:r>
          </a:p>
          <a:p>
            <a:r>
              <a:rPr lang="en-GB" dirty="0"/>
              <a:t>Saints:</a:t>
            </a:r>
          </a:p>
          <a:p>
            <a:pPr lvl="1"/>
            <a:r>
              <a:rPr lang="en-GB" dirty="0"/>
              <a:t>Form of madness; an attempt to fully turn against existence </a:t>
            </a:r>
          </a:p>
          <a:p>
            <a:pPr marL="0" indent="0">
              <a:buNone/>
            </a:pPr>
            <a:endParaRPr lang="en-GB" dirty="0"/>
          </a:p>
          <a:p>
            <a:pPr marL="274320" lvl="1" indent="0">
              <a:buNone/>
            </a:pPr>
            <a:endParaRPr lang="en-GB" dirty="0"/>
          </a:p>
          <a:p>
            <a:endParaRPr lang="en-GB" dirty="0"/>
          </a:p>
          <a:p>
            <a:pPr marL="0" indent="0">
              <a:buNone/>
            </a:pPr>
            <a:endParaRPr lang="en-GB" dirty="0"/>
          </a:p>
        </p:txBody>
      </p:sp>
    </p:spTree>
    <p:extLst>
      <p:ext uri="{BB962C8B-B14F-4D97-AF65-F5344CB8AC3E}">
        <p14:creationId xmlns:p14="http://schemas.microsoft.com/office/powerpoint/2010/main" val="343049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The third essay</a:t>
            </a:r>
          </a:p>
        </p:txBody>
      </p:sp>
      <p:sp>
        <p:nvSpPr>
          <p:cNvPr id="3" name="Content Placeholder 2"/>
          <p:cNvSpPr>
            <a:spLocks noGrp="1"/>
          </p:cNvSpPr>
          <p:nvPr>
            <p:ph sz="quarter" idx="1"/>
          </p:nvPr>
        </p:nvSpPr>
        <p:spPr>
          <a:xfrm>
            <a:off x="838199" y="1556792"/>
            <a:ext cx="10515599" cy="4896544"/>
          </a:xfrm>
        </p:spPr>
        <p:txBody>
          <a:bodyPr>
            <a:normAutofit/>
          </a:bodyPr>
          <a:lstStyle/>
          <a:p>
            <a:pPr marL="0" indent="0">
              <a:buNone/>
            </a:pPr>
            <a:r>
              <a:rPr lang="en-GB" dirty="0"/>
              <a:t>It could easily be supposed that the ‘free spirits’ of Nietzsche’s own time, who renounce traditional beliefs, or authorities, and all belief in another world, are free of the ascetic ideal….</a:t>
            </a:r>
          </a:p>
          <a:p>
            <a:pPr marL="0" indent="0">
              <a:buNone/>
            </a:pPr>
            <a:r>
              <a:rPr lang="en-GB" dirty="0"/>
              <a:t>But the climax of the third essay suggests otherwise:</a:t>
            </a:r>
          </a:p>
          <a:p>
            <a:r>
              <a:rPr lang="en-GB" dirty="0"/>
              <a:t>The unconditional will to truth is based on the affirmation of a ‘true’ world beyond appearance;</a:t>
            </a:r>
          </a:p>
          <a:p>
            <a:r>
              <a:rPr lang="en-GB" dirty="0"/>
              <a:t>But this is still a faith; a love of something beyond the world;</a:t>
            </a:r>
          </a:p>
          <a:p>
            <a:r>
              <a:rPr lang="en-GB" dirty="0"/>
              <a:t>So ‘we too, are still pious’ (GS 344 – which GM III quotes from)</a:t>
            </a:r>
          </a:p>
          <a:p>
            <a:pPr marL="274320" lvl="1" indent="0">
              <a:buNone/>
            </a:pPr>
            <a:endParaRPr lang="en-GB" dirty="0"/>
          </a:p>
          <a:p>
            <a:endParaRPr lang="en-GB" dirty="0"/>
          </a:p>
          <a:p>
            <a:pPr marL="0" indent="0">
              <a:buNone/>
            </a:pPr>
            <a:endParaRPr lang="en-GB" dirty="0"/>
          </a:p>
        </p:txBody>
      </p:sp>
    </p:spTree>
    <p:extLst>
      <p:ext uri="{BB962C8B-B14F-4D97-AF65-F5344CB8AC3E}">
        <p14:creationId xmlns:p14="http://schemas.microsoft.com/office/powerpoint/2010/main" val="128329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The third essay</a:t>
            </a:r>
          </a:p>
        </p:txBody>
      </p:sp>
      <p:sp>
        <p:nvSpPr>
          <p:cNvPr id="3" name="Content Placeholder 2"/>
          <p:cNvSpPr>
            <a:spLocks noGrp="1"/>
          </p:cNvSpPr>
          <p:nvPr>
            <p:ph sz="quarter" idx="1"/>
          </p:nvPr>
        </p:nvSpPr>
        <p:spPr>
          <a:xfrm>
            <a:off x="1847528" y="1556792"/>
            <a:ext cx="8503920" cy="4896544"/>
          </a:xfrm>
        </p:spPr>
        <p:txBody>
          <a:bodyPr>
            <a:normAutofit/>
          </a:bodyPr>
          <a:lstStyle/>
          <a:p>
            <a:pPr marL="0" indent="0">
              <a:buNone/>
            </a:pPr>
            <a:r>
              <a:rPr lang="en-GB" dirty="0"/>
              <a:t>The book ends with a question. Why has this ideal, in its various forms, been so </a:t>
            </a:r>
            <a:r>
              <a:rPr lang="en-GB" i="1" dirty="0"/>
              <a:t>successful</a:t>
            </a:r>
            <a:r>
              <a:rPr lang="en-GB" dirty="0"/>
              <a:t>?</a:t>
            </a:r>
          </a:p>
          <a:p>
            <a:pPr marL="0" indent="0">
              <a:buNone/>
            </a:pPr>
            <a:endParaRPr lang="en-GB" dirty="0"/>
          </a:p>
          <a:p>
            <a:pPr marL="0" indent="0">
              <a:buNone/>
            </a:pPr>
            <a:r>
              <a:rPr lang="en-GB" dirty="0"/>
              <a:t>It reveals a fundamental truth about the human will:</a:t>
            </a:r>
          </a:p>
          <a:p>
            <a:pPr marL="719138" indent="0">
              <a:buNone/>
            </a:pPr>
            <a:r>
              <a:rPr lang="en-GB" sz="3000" dirty="0">
                <a:solidFill>
                  <a:srgbClr val="C00000"/>
                </a:solidFill>
              </a:rPr>
              <a:t>‘it must have a goal—it would even rather will nothingness than not will at all.’</a:t>
            </a:r>
          </a:p>
          <a:p>
            <a:pPr marL="0" indent="0">
              <a:buNone/>
            </a:pPr>
            <a:endParaRPr lang="en-GB" dirty="0"/>
          </a:p>
          <a:p>
            <a:pPr marL="274320" lvl="1" indent="0">
              <a:buNone/>
            </a:pPr>
            <a:endParaRPr lang="en-GB" dirty="0"/>
          </a:p>
          <a:p>
            <a:endParaRPr lang="en-GB" dirty="0"/>
          </a:p>
          <a:p>
            <a:pPr marL="0" indent="0">
              <a:buNone/>
            </a:pPr>
            <a:endParaRPr lang="en-GB" dirty="0"/>
          </a:p>
        </p:txBody>
      </p:sp>
    </p:spTree>
    <p:extLst>
      <p:ext uri="{BB962C8B-B14F-4D97-AF65-F5344CB8AC3E}">
        <p14:creationId xmlns:p14="http://schemas.microsoft.com/office/powerpoint/2010/main" val="32975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‘genealogy’?</a:t>
            </a:r>
          </a:p>
        </p:txBody>
      </p:sp>
      <p:sp>
        <p:nvSpPr>
          <p:cNvPr id="3" name="Text Placeholder 2"/>
          <p:cNvSpPr>
            <a:spLocks noGrp="1"/>
          </p:cNvSpPr>
          <p:nvPr>
            <p:ph type="body" idx="1"/>
          </p:nvPr>
        </p:nvSpPr>
        <p:spPr/>
        <p:txBody>
          <a:bodyPr/>
          <a:lstStyle/>
          <a:p>
            <a:r>
              <a:rPr lang="en-GB" dirty="0"/>
              <a:t>2RS012 Engaging with Philosophical Texts</a:t>
            </a:r>
          </a:p>
        </p:txBody>
      </p:sp>
    </p:spTree>
    <p:extLst>
      <p:ext uri="{BB962C8B-B14F-4D97-AF65-F5344CB8AC3E}">
        <p14:creationId xmlns:p14="http://schemas.microsoft.com/office/powerpoint/2010/main" val="275902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Morality, responsibility and error</a:t>
            </a:r>
          </a:p>
        </p:txBody>
      </p:sp>
      <p:sp>
        <p:nvSpPr>
          <p:cNvPr id="3" name="Content Placeholder 2"/>
          <p:cNvSpPr>
            <a:spLocks noGrp="1"/>
          </p:cNvSpPr>
          <p:nvPr>
            <p:ph sz="quarter" idx="1"/>
          </p:nvPr>
        </p:nvSpPr>
        <p:spPr/>
        <p:txBody>
          <a:bodyPr>
            <a:normAutofit/>
          </a:bodyPr>
          <a:lstStyle/>
          <a:p>
            <a:pPr marL="0" indent="0">
              <a:buNone/>
            </a:pPr>
            <a:r>
              <a:rPr lang="en-GB" dirty="0"/>
              <a:t>(cont’d)</a:t>
            </a:r>
          </a:p>
          <a:p>
            <a:pPr marL="0" indent="0">
              <a:buNone/>
            </a:pPr>
            <a:r>
              <a:rPr lang="en-GB" dirty="0"/>
              <a:t>‘Then one consigns the being good or being evil to the motives and regards the deeds in themselves as morally ambiguous. One goes further and accords the predicate good or evil no longer to the individual motive but to the whole nature of a man out of whom the motive grows as the plant does from the soil. Thus one successively makes men accountable for the effects they produce, then for their actions, then for their motives, and finally for their nature.’</a:t>
            </a:r>
          </a:p>
        </p:txBody>
      </p:sp>
      <p:cxnSp>
        <p:nvCxnSpPr>
          <p:cNvPr id="4" name="Straight Connector 3"/>
          <p:cNvCxnSpPr/>
          <p:nvPr/>
        </p:nvCxnSpPr>
        <p:spPr>
          <a:xfrm>
            <a:off x="8704709" y="2729111"/>
            <a:ext cx="129614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85953" y="3923531"/>
            <a:ext cx="21602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45643" y="4672186"/>
            <a:ext cx="1800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4672186"/>
            <a:ext cx="1800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7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Why ‘genealogy’?</a:t>
            </a:r>
            <a:endParaRPr lang="en-GB" dirty="0"/>
          </a:p>
        </p:txBody>
      </p:sp>
      <p:sp>
        <p:nvSpPr>
          <p:cNvPr id="3" name="Content Placeholder 2"/>
          <p:cNvSpPr>
            <a:spLocks noGrp="1"/>
          </p:cNvSpPr>
          <p:nvPr>
            <p:ph idx="1"/>
          </p:nvPr>
        </p:nvSpPr>
        <p:spPr/>
        <p:txBody>
          <a:bodyPr>
            <a:normAutofit/>
          </a:bodyPr>
          <a:lstStyle/>
          <a:p>
            <a:pPr marL="0" indent="0">
              <a:buNone/>
            </a:pPr>
            <a:r>
              <a:rPr lang="en-GB" dirty="0"/>
              <a:t>Nietzsche claims that his book addresses two questions:</a:t>
            </a:r>
            <a:endParaRPr lang="en-GB" sz="1400" dirty="0"/>
          </a:p>
          <a:p>
            <a:r>
              <a:rPr lang="en-GB" dirty="0"/>
              <a:t>‘under what conditions did man invent the value judgements good and evil?’</a:t>
            </a:r>
          </a:p>
          <a:p>
            <a:r>
              <a:rPr lang="en-GB" dirty="0"/>
              <a:t>‘And what value do they themselves possess?’ (GM 3)</a:t>
            </a:r>
          </a:p>
          <a:p>
            <a:pPr marL="0" indent="0">
              <a:buNone/>
            </a:pPr>
            <a:r>
              <a:rPr lang="en-GB" dirty="0"/>
              <a:t>But how are these two questions related? Why would answering the first help to investigate the second?</a:t>
            </a:r>
          </a:p>
          <a:p>
            <a:endParaRPr lang="en-GB" sz="1400" dirty="0"/>
          </a:p>
          <a:p>
            <a:pPr marL="0" indent="0">
              <a:buNone/>
            </a:pPr>
            <a:endParaRPr lang="en-GB" dirty="0"/>
          </a:p>
        </p:txBody>
      </p:sp>
    </p:spTree>
    <p:extLst>
      <p:ext uri="{BB962C8B-B14F-4D97-AF65-F5344CB8AC3E}">
        <p14:creationId xmlns:p14="http://schemas.microsoft.com/office/powerpoint/2010/main" val="192995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Why ‘genealogy’?</a:t>
            </a:r>
            <a:endParaRPr lang="en-GB" dirty="0"/>
          </a:p>
        </p:txBody>
      </p:sp>
      <p:sp>
        <p:nvSpPr>
          <p:cNvPr id="3" name="Content Placeholder 2"/>
          <p:cNvSpPr>
            <a:spLocks noGrp="1"/>
          </p:cNvSpPr>
          <p:nvPr>
            <p:ph idx="1"/>
          </p:nvPr>
        </p:nvSpPr>
        <p:spPr/>
        <p:txBody>
          <a:bodyPr>
            <a:normAutofit/>
          </a:bodyPr>
          <a:lstStyle/>
          <a:p>
            <a:pPr marL="0" indent="0">
              <a:buNone/>
            </a:pPr>
            <a:r>
              <a:rPr lang="en-GB" dirty="0"/>
              <a:t>Nietzsche seems to be in danger of committing the ‘genetic fallacy’:</a:t>
            </a:r>
          </a:p>
          <a:p>
            <a:r>
              <a:rPr lang="en-GB" dirty="0"/>
              <a:t>Is nature, or value, of something connected to its origin?</a:t>
            </a:r>
          </a:p>
          <a:p>
            <a:r>
              <a:rPr lang="en-GB" dirty="0"/>
              <a:t>Nietzsche himself argues that this is not the case!</a:t>
            </a:r>
          </a:p>
          <a:p>
            <a:pPr lvl="1"/>
            <a:r>
              <a:rPr lang="en-GB" dirty="0"/>
              <a:t>‘Even if a morality has grown out of an error, the realization of this fact would not as much touch the problem of its value.’ (</a:t>
            </a:r>
            <a:r>
              <a:rPr lang="en-GB" i="1" dirty="0"/>
              <a:t>GS</a:t>
            </a:r>
            <a:r>
              <a:rPr lang="en-GB" dirty="0"/>
              <a:t> 345; see also </a:t>
            </a:r>
            <a:r>
              <a:rPr lang="en-GB" i="1" dirty="0"/>
              <a:t>BGE</a:t>
            </a:r>
            <a:r>
              <a:rPr lang="en-GB" dirty="0"/>
              <a:t> 2)</a:t>
            </a:r>
          </a:p>
          <a:p>
            <a:r>
              <a:rPr lang="en-GB" dirty="0"/>
              <a:t>But in this case, why does Nietzsche’s ‘genealogy’ </a:t>
            </a:r>
            <a:r>
              <a:rPr lang="en-GB" i="1" dirty="0"/>
              <a:t>matter</a:t>
            </a:r>
            <a:r>
              <a:rPr lang="en-GB" dirty="0"/>
              <a:t>? How does it help to ask the question of ‘the value of our values’?</a:t>
            </a:r>
            <a:endParaRPr lang="en-GB" sz="1000" dirty="0"/>
          </a:p>
          <a:p>
            <a:pPr lvl="1"/>
            <a:r>
              <a:rPr lang="en-GB" dirty="0"/>
              <a:t>How can Nietzsche avoid the ‘genetic fallacy’?</a:t>
            </a:r>
          </a:p>
        </p:txBody>
      </p:sp>
    </p:spTree>
    <p:extLst>
      <p:ext uri="{BB962C8B-B14F-4D97-AF65-F5344CB8AC3E}">
        <p14:creationId xmlns:p14="http://schemas.microsoft.com/office/powerpoint/2010/main" val="278937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Why ‘genealogy’?</a:t>
            </a:r>
            <a:endParaRPr lang="en-GB" dirty="0"/>
          </a:p>
        </p:txBody>
      </p:sp>
      <p:sp>
        <p:nvSpPr>
          <p:cNvPr id="3" name="Content Placeholder 2"/>
          <p:cNvSpPr>
            <a:spLocks noGrp="1"/>
          </p:cNvSpPr>
          <p:nvPr>
            <p:ph idx="1"/>
          </p:nvPr>
        </p:nvSpPr>
        <p:spPr/>
        <p:txBody>
          <a:bodyPr>
            <a:normAutofit/>
          </a:bodyPr>
          <a:lstStyle/>
          <a:p>
            <a:pPr marL="0" indent="0">
              <a:buNone/>
            </a:pPr>
            <a:r>
              <a:rPr lang="en-GB" dirty="0"/>
              <a:t>Perhaps it functions as internal critique? E.g., in the first essay:</a:t>
            </a:r>
          </a:p>
          <a:p>
            <a:r>
              <a:rPr lang="en-GB" dirty="0"/>
              <a:t>altruistic values (selflessness, compassion, humility, etc.) </a:t>
            </a:r>
            <a:r>
              <a:rPr lang="en-GB" i="1" dirty="0"/>
              <a:t>originally</a:t>
            </a:r>
            <a:r>
              <a:rPr lang="en-GB" dirty="0"/>
              <a:t> arise from ‘</a:t>
            </a:r>
            <a:r>
              <a:rPr lang="en-GB" i="1" dirty="0" err="1"/>
              <a:t>ressentiment</a:t>
            </a:r>
            <a:r>
              <a:rPr lang="en-GB" dirty="0"/>
              <a:t>’</a:t>
            </a:r>
          </a:p>
          <a:p>
            <a:r>
              <a:rPr lang="en-GB" dirty="0"/>
              <a:t>‘</a:t>
            </a:r>
            <a:r>
              <a:rPr lang="en-GB" i="1" dirty="0" err="1"/>
              <a:t>ressentiment</a:t>
            </a:r>
            <a:r>
              <a:rPr lang="en-GB" dirty="0"/>
              <a:t>’ is a suppressed form of revenge against the strong;</a:t>
            </a:r>
          </a:p>
          <a:p>
            <a:r>
              <a:rPr lang="en-GB" dirty="0"/>
              <a:t>but revenge is opposed by the morality of altruism: it condemns itself. </a:t>
            </a:r>
          </a:p>
        </p:txBody>
      </p:sp>
    </p:spTree>
    <p:extLst>
      <p:ext uri="{BB962C8B-B14F-4D97-AF65-F5344CB8AC3E}">
        <p14:creationId xmlns:p14="http://schemas.microsoft.com/office/powerpoint/2010/main" val="633912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Why ‘genealogy’?</a:t>
            </a:r>
            <a:endParaRPr lang="en-GB" dirty="0"/>
          </a:p>
        </p:txBody>
      </p:sp>
      <p:sp>
        <p:nvSpPr>
          <p:cNvPr id="3" name="Content Placeholder 2"/>
          <p:cNvSpPr>
            <a:spLocks noGrp="1"/>
          </p:cNvSpPr>
          <p:nvPr>
            <p:ph idx="1"/>
          </p:nvPr>
        </p:nvSpPr>
        <p:spPr/>
        <p:txBody>
          <a:bodyPr>
            <a:normAutofit/>
          </a:bodyPr>
          <a:lstStyle/>
          <a:p>
            <a:pPr marL="0" indent="0">
              <a:buNone/>
            </a:pPr>
            <a:r>
              <a:rPr lang="en-GB" dirty="0"/>
              <a:t>But this view encounters problems: </a:t>
            </a:r>
          </a:p>
          <a:p>
            <a:r>
              <a:rPr lang="en-GB" dirty="0"/>
              <a:t>the ‘critique’ only functions if the origin of a value is determinative of all its subsequent history;</a:t>
            </a:r>
          </a:p>
          <a:p>
            <a:pPr lvl="1"/>
            <a:r>
              <a:rPr lang="en-GB" dirty="0"/>
              <a:t>i.e. if altruism, compassion, humility, etc. are </a:t>
            </a:r>
            <a:r>
              <a:rPr lang="en-GB" i="1" dirty="0"/>
              <a:t>still </a:t>
            </a:r>
            <a:r>
              <a:rPr lang="en-GB" dirty="0"/>
              <a:t>motivated by </a:t>
            </a:r>
            <a:r>
              <a:rPr lang="en-GB" i="1" dirty="0" err="1"/>
              <a:t>ressentiment</a:t>
            </a:r>
            <a:r>
              <a:rPr lang="en-GB" dirty="0"/>
              <a:t> (</a:t>
            </a:r>
            <a:r>
              <a:rPr lang="en-GB" dirty="0" err="1"/>
              <a:t>cf</a:t>
            </a:r>
            <a:r>
              <a:rPr lang="en-GB" dirty="0"/>
              <a:t> D 102/3)</a:t>
            </a:r>
          </a:p>
          <a:p>
            <a:r>
              <a:rPr lang="en-GB" dirty="0"/>
              <a:t>but the </a:t>
            </a:r>
            <a:r>
              <a:rPr lang="en-GB" i="1" dirty="0"/>
              <a:t>Genealogy</a:t>
            </a:r>
            <a:r>
              <a:rPr lang="en-GB" dirty="0"/>
              <a:t> doesn’t show this!</a:t>
            </a:r>
          </a:p>
          <a:p>
            <a:r>
              <a:rPr lang="en-GB" dirty="0"/>
              <a:t>and if it </a:t>
            </a:r>
            <a:r>
              <a:rPr lang="en-GB" i="1" dirty="0"/>
              <a:t>was</a:t>
            </a:r>
            <a:r>
              <a:rPr lang="en-GB" dirty="0"/>
              <a:t> true, it would go against some of the claims made in the </a:t>
            </a:r>
            <a:r>
              <a:rPr lang="en-GB" i="1" dirty="0"/>
              <a:t>Genealogy</a:t>
            </a:r>
            <a:r>
              <a:rPr lang="en-GB" dirty="0"/>
              <a:t> (e.g. GM II: 12) – that meanings of external practices (e.g. of punishment) do </a:t>
            </a:r>
            <a:r>
              <a:rPr lang="en-GB" i="1" dirty="0"/>
              <a:t>not </a:t>
            </a:r>
            <a:r>
              <a:rPr lang="en-GB" dirty="0"/>
              <a:t>stay stable through history.</a:t>
            </a:r>
          </a:p>
        </p:txBody>
      </p:sp>
    </p:spTree>
    <p:extLst>
      <p:ext uri="{BB962C8B-B14F-4D97-AF65-F5344CB8AC3E}">
        <p14:creationId xmlns:p14="http://schemas.microsoft.com/office/powerpoint/2010/main" val="819234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Why ‘genealogy’?</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Another possibility is that Nietzsche is trying to show what ‘morality’ does, over time (its ‘causal powers’ - see Leiter 2002: 177-9):</a:t>
            </a:r>
          </a:p>
          <a:p>
            <a:r>
              <a:rPr lang="en-GB" dirty="0"/>
              <a:t>Central belief is that morality prevents human excellence;</a:t>
            </a:r>
          </a:p>
          <a:p>
            <a:r>
              <a:rPr lang="en-GB" dirty="0"/>
              <a:t>People adopt values which are most conducive to the flourishing of their ‘type’ (see BGE 6; 187);</a:t>
            </a:r>
          </a:p>
          <a:p>
            <a:r>
              <a:rPr lang="en-GB" dirty="0"/>
              <a:t>So perhaps the purpose of ‘genealogy’ is to show how morality has inhibited the flourishing of the ‘higher types’;</a:t>
            </a:r>
          </a:p>
          <a:p>
            <a:pPr lvl="1"/>
            <a:r>
              <a:rPr lang="en-GB" dirty="0"/>
              <a:t>And, to encourage the </a:t>
            </a:r>
            <a:r>
              <a:rPr lang="en-GB" i="1" dirty="0"/>
              <a:t>feeling </a:t>
            </a:r>
            <a:r>
              <a:rPr lang="en-GB" dirty="0"/>
              <a:t>that morality is something unpleasant and unworthy</a:t>
            </a:r>
          </a:p>
          <a:p>
            <a:r>
              <a:rPr lang="en-GB" dirty="0"/>
              <a:t>But: does the </a:t>
            </a:r>
            <a:r>
              <a:rPr lang="en-GB" i="1" dirty="0"/>
              <a:t>Genealogy </a:t>
            </a:r>
            <a:r>
              <a:rPr lang="en-GB" dirty="0"/>
              <a:t>actually achieve this?!</a:t>
            </a:r>
          </a:p>
        </p:txBody>
      </p:sp>
    </p:spTree>
    <p:extLst>
      <p:ext uri="{BB962C8B-B14F-4D97-AF65-F5344CB8AC3E}">
        <p14:creationId xmlns:p14="http://schemas.microsoft.com/office/powerpoint/2010/main" val="2211885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Why ‘genealogy’?</a:t>
            </a:r>
            <a:endParaRPr lang="en-GB" dirty="0"/>
          </a:p>
        </p:txBody>
      </p:sp>
      <p:sp>
        <p:nvSpPr>
          <p:cNvPr id="3" name="Content Placeholder 2"/>
          <p:cNvSpPr>
            <a:spLocks noGrp="1"/>
          </p:cNvSpPr>
          <p:nvPr>
            <p:ph idx="1"/>
          </p:nvPr>
        </p:nvSpPr>
        <p:spPr/>
        <p:txBody>
          <a:bodyPr>
            <a:normAutofit/>
          </a:bodyPr>
          <a:lstStyle/>
          <a:p>
            <a:pPr marL="0" indent="0">
              <a:buNone/>
            </a:pPr>
            <a:r>
              <a:rPr lang="en-GB" dirty="0"/>
              <a:t>Finally, perhaps Nietzsche’s use of genealogical method is subtler, and more rhetorical (see </a:t>
            </a:r>
            <a:r>
              <a:rPr lang="en-GB" dirty="0" err="1"/>
              <a:t>Gemes</a:t>
            </a:r>
            <a:r>
              <a:rPr lang="en-GB" dirty="0"/>
              <a:t> 2006):</a:t>
            </a:r>
          </a:p>
          <a:p>
            <a:r>
              <a:rPr lang="en-GB" dirty="0"/>
              <a:t>GM 1: ‘We are unknown to ourselves, we knowers; and for good reason’;</a:t>
            </a:r>
          </a:p>
          <a:p>
            <a:r>
              <a:rPr lang="en-GB" dirty="0"/>
              <a:t>The </a:t>
            </a:r>
            <a:r>
              <a:rPr lang="en-GB" i="1" dirty="0"/>
              <a:t>Genealogy</a:t>
            </a:r>
            <a:r>
              <a:rPr lang="en-GB" dirty="0"/>
              <a:t> acts like a psycho-analyst; unearthing our hidden nature, by working below the level of consciousness;</a:t>
            </a:r>
          </a:p>
          <a:p>
            <a:r>
              <a:rPr lang="en-GB" dirty="0"/>
              <a:t>The </a:t>
            </a:r>
            <a:r>
              <a:rPr lang="en-GB" i="1" dirty="0"/>
              <a:t>Genealogy</a:t>
            </a:r>
            <a:r>
              <a:rPr lang="en-GB" dirty="0"/>
              <a:t> uses a range of possibly-implausible historical accounts to suck the reader into condemnation of ‘morality’, and then reveals, at the end (GM III: 23), that they, too, are a moralist! </a:t>
            </a:r>
          </a:p>
        </p:txBody>
      </p:sp>
    </p:spTree>
    <p:extLst>
      <p:ext uri="{BB962C8B-B14F-4D97-AF65-F5344CB8AC3E}">
        <p14:creationId xmlns:p14="http://schemas.microsoft.com/office/powerpoint/2010/main" val="1972588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rmAutofit fontScale="85000" lnSpcReduction="20000"/>
          </a:bodyPr>
          <a:lstStyle/>
          <a:p>
            <a:pPr marL="355600" indent="-355600">
              <a:buNone/>
            </a:pPr>
            <a:r>
              <a:rPr lang="en-GB" dirty="0"/>
              <a:t>ACAMPORA, C. D., &amp; ANSELL-PEARSON, K. (2011). </a:t>
            </a:r>
            <a:r>
              <a:rPr lang="en-GB" i="1" dirty="0"/>
              <a:t>Nietzsche's Beyond good and evil: a reader's guide</a:t>
            </a:r>
            <a:r>
              <a:rPr lang="en-GB" dirty="0"/>
              <a:t>. London, Continuum. </a:t>
            </a:r>
          </a:p>
          <a:p>
            <a:pPr marL="355600" indent="-355600">
              <a:buNone/>
            </a:pPr>
            <a:r>
              <a:rPr lang="en-GB" dirty="0"/>
              <a:t>GEMES, K. (2006). “We remain of necessity strangers to ourselves”: The key message of Nietzsche’s </a:t>
            </a:r>
            <a:r>
              <a:rPr lang="en-GB" i="1" dirty="0"/>
              <a:t>Genealogy, </a:t>
            </a:r>
            <a:r>
              <a:rPr lang="en-GB" dirty="0"/>
              <a:t>in </a:t>
            </a:r>
            <a:r>
              <a:rPr lang="en-GB" i="1" dirty="0"/>
              <a:t>Nietzsche's On the genealogy of morals: critical essays</a:t>
            </a:r>
            <a:r>
              <a:rPr lang="en-GB" dirty="0"/>
              <a:t>, ed. </a:t>
            </a:r>
            <a:r>
              <a:rPr lang="en-GB" dirty="0" err="1"/>
              <a:t>Acampora</a:t>
            </a:r>
            <a:r>
              <a:rPr lang="en-GB" dirty="0"/>
              <a:t>-Davis, C. Lanham, </a:t>
            </a:r>
            <a:r>
              <a:rPr lang="en-GB" dirty="0" err="1"/>
              <a:t>Md</a:t>
            </a:r>
            <a:r>
              <a:rPr lang="en-GB" dirty="0"/>
              <a:t>, Rowman &amp; Littlefield Publishers. </a:t>
            </a:r>
          </a:p>
          <a:p>
            <a:pPr marL="355600" indent="-355600">
              <a:buNone/>
            </a:pPr>
            <a:r>
              <a:rPr lang="en-GB" dirty="0"/>
              <a:t>HATAB, L. J. (2008). </a:t>
            </a:r>
            <a:r>
              <a:rPr lang="en-GB" i="1" dirty="0"/>
              <a:t>Nietzsche's On the genealogy of morality: an introduction</a:t>
            </a:r>
            <a:r>
              <a:rPr lang="en-GB" dirty="0"/>
              <a:t>. Cambridge, UK, Cambridge University Press.</a:t>
            </a:r>
          </a:p>
          <a:p>
            <a:pPr marL="355600" indent="-355600">
              <a:buNone/>
            </a:pPr>
            <a:r>
              <a:rPr lang="en-GB" dirty="0"/>
              <a:t>JANAWAY, C. (2009). </a:t>
            </a:r>
            <a:r>
              <a:rPr lang="en-GB" i="1" dirty="0"/>
              <a:t>Beyond selflessness: reading Nietzsche's Genealogy</a:t>
            </a:r>
            <a:r>
              <a:rPr lang="en-GB" dirty="0"/>
              <a:t>. Oxford, Oxford University Press.</a:t>
            </a:r>
          </a:p>
          <a:p>
            <a:pPr marL="355600" indent="-355600">
              <a:buNone/>
            </a:pPr>
            <a:r>
              <a:rPr lang="en-GB" dirty="0"/>
              <a:t>LEITER, B. (2002). </a:t>
            </a:r>
            <a:r>
              <a:rPr lang="en-GB" i="1" dirty="0"/>
              <a:t>Routledge philosophy guidebook to Nietzsche on morality</a:t>
            </a:r>
            <a:r>
              <a:rPr lang="en-GB" dirty="0"/>
              <a:t>. London, Routledge.</a:t>
            </a:r>
          </a:p>
          <a:p>
            <a:pPr marL="355600" indent="-355600">
              <a:buNone/>
            </a:pPr>
            <a:r>
              <a:rPr lang="en-GB" dirty="0">
                <a:solidFill>
                  <a:srgbClr val="000000"/>
                </a:solidFill>
              </a:rPr>
              <a:t>SCHACHT, R. (2013). ‘Nietzsche’s Genealogy’ in </a:t>
            </a:r>
            <a:r>
              <a:rPr lang="en-GB" i="1" dirty="0">
                <a:solidFill>
                  <a:srgbClr val="000000"/>
                </a:solidFill>
              </a:rPr>
              <a:t>The Oxford Handbook of Nietzsche</a:t>
            </a:r>
            <a:r>
              <a:rPr lang="en-GB" dirty="0">
                <a:solidFill>
                  <a:srgbClr val="000000"/>
                </a:solidFill>
              </a:rPr>
              <a:t>, ed. </a:t>
            </a:r>
            <a:r>
              <a:rPr lang="en-GB" dirty="0" err="1">
                <a:solidFill>
                  <a:srgbClr val="000000"/>
                </a:solidFill>
              </a:rPr>
              <a:t>Gemes</a:t>
            </a:r>
            <a:r>
              <a:rPr lang="en-GB" dirty="0">
                <a:solidFill>
                  <a:srgbClr val="000000"/>
                </a:solidFill>
              </a:rPr>
              <a:t>,  K. &amp; Richardson, J. Oxford, Oxford University Press.</a:t>
            </a:r>
          </a:p>
          <a:p>
            <a:pPr marL="355600" indent="-355600">
              <a:buNone/>
            </a:pPr>
            <a:endParaRPr lang="en-GB" dirty="0"/>
          </a:p>
        </p:txBody>
      </p:sp>
    </p:spTree>
    <p:extLst>
      <p:ext uri="{BB962C8B-B14F-4D97-AF65-F5344CB8AC3E}">
        <p14:creationId xmlns:p14="http://schemas.microsoft.com/office/powerpoint/2010/main" val="1502244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Morality, responsibility and error</a:t>
            </a:r>
          </a:p>
        </p:txBody>
      </p:sp>
      <p:sp>
        <p:nvSpPr>
          <p:cNvPr id="3" name="Content Placeholder 2"/>
          <p:cNvSpPr>
            <a:spLocks noGrp="1"/>
          </p:cNvSpPr>
          <p:nvPr>
            <p:ph sz="quarter" idx="1"/>
          </p:nvPr>
        </p:nvSpPr>
        <p:spPr/>
        <p:txBody>
          <a:bodyPr>
            <a:normAutofit/>
          </a:bodyPr>
          <a:lstStyle/>
          <a:p>
            <a:pPr marL="0" indent="0">
              <a:buNone/>
            </a:pPr>
            <a:r>
              <a:rPr lang="en-GB" dirty="0"/>
              <a:t>(cont’d)</a:t>
            </a:r>
          </a:p>
          <a:p>
            <a:pPr marL="0" indent="0">
              <a:buNone/>
            </a:pPr>
            <a:r>
              <a:rPr lang="en-GB" dirty="0"/>
              <a:t>‘Now one finally discovers that this nature , too, cannot be accountable, </a:t>
            </a:r>
            <a:r>
              <a:rPr lang="en-GB" dirty="0" err="1"/>
              <a:t>insasmuch</a:t>
            </a:r>
            <a:r>
              <a:rPr lang="en-GB" dirty="0"/>
              <a:t> as it is altogether a necessary consequence and assembled from the elements and influence of things past and present: that is to say, that man can be made accountable for nothing, not for his nature, nor for his motives, nor for his actions, nor for the effects he produces. One has thereby attained to the knowledge that the history of the moral sensations is the history of an error, the error of accountability, which rests on the error of freedom of will.’ </a:t>
            </a:r>
            <a:r>
              <a:rPr lang="en-GB" sz="1600" dirty="0"/>
              <a:t>(HH:  39/NR p. 173))</a:t>
            </a:r>
          </a:p>
          <a:p>
            <a:pPr marL="0" indent="0">
              <a:buNone/>
            </a:pPr>
            <a:endParaRPr lang="en-GB" dirty="0"/>
          </a:p>
        </p:txBody>
      </p:sp>
      <p:cxnSp>
        <p:nvCxnSpPr>
          <p:cNvPr id="4" name="Straight Connector 3"/>
          <p:cNvCxnSpPr/>
          <p:nvPr/>
        </p:nvCxnSpPr>
        <p:spPr>
          <a:xfrm>
            <a:off x="4959152" y="3885431"/>
            <a:ext cx="590465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3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Morality, responsibility and error</a:t>
            </a:r>
          </a:p>
        </p:txBody>
      </p:sp>
      <p:sp>
        <p:nvSpPr>
          <p:cNvPr id="3" name="Content Placeholder 2"/>
          <p:cNvSpPr>
            <a:spLocks noGrp="1"/>
          </p:cNvSpPr>
          <p:nvPr>
            <p:ph sz="quarter" idx="1"/>
          </p:nvPr>
        </p:nvSpPr>
        <p:spPr>
          <a:xfrm>
            <a:off x="838200" y="1527048"/>
            <a:ext cx="10515600" cy="5214320"/>
          </a:xfrm>
        </p:spPr>
        <p:txBody>
          <a:bodyPr>
            <a:noAutofit/>
          </a:bodyPr>
          <a:lstStyle/>
          <a:p>
            <a:pPr marL="0" indent="0">
              <a:buNone/>
            </a:pPr>
            <a:r>
              <a:rPr lang="en-GB" sz="2400" dirty="0"/>
              <a:t>So Nietzsche envisages the moral philosophy of someone like Kant emerging at the end of a long series of errors:</a:t>
            </a:r>
          </a:p>
          <a:p>
            <a:pPr marL="0" indent="0">
              <a:buNone/>
            </a:pPr>
            <a:r>
              <a:rPr lang="en-GB" sz="2400" dirty="0"/>
              <a:t>Good/bad = </a:t>
            </a:r>
            <a:r>
              <a:rPr lang="en-GB" sz="2400" b="1" dirty="0">
                <a:solidFill>
                  <a:schemeClr val="accent1">
                    <a:lumMod val="50000"/>
                  </a:schemeClr>
                </a:solidFill>
              </a:rPr>
              <a:t>effect</a:t>
            </a:r>
            <a:r>
              <a:rPr lang="en-GB" sz="2400" dirty="0"/>
              <a:t> on me (consequences)</a:t>
            </a:r>
          </a:p>
          <a:p>
            <a:pPr marL="0" indent="0">
              <a:buNone/>
            </a:pPr>
            <a:r>
              <a:rPr lang="en-GB" sz="2400" dirty="0"/>
              <a:t>	Good/bad = </a:t>
            </a:r>
            <a:r>
              <a:rPr lang="en-GB" sz="2400" b="1" dirty="0">
                <a:solidFill>
                  <a:schemeClr val="accent1">
                    <a:lumMod val="50000"/>
                  </a:schemeClr>
                </a:solidFill>
              </a:rPr>
              <a:t>action</a:t>
            </a:r>
            <a:r>
              <a:rPr lang="en-GB" sz="2400" dirty="0"/>
              <a:t> in itself</a:t>
            </a:r>
          </a:p>
          <a:p>
            <a:pPr marL="0" indent="0">
              <a:buNone/>
            </a:pPr>
            <a:r>
              <a:rPr lang="en-GB" sz="2400" dirty="0"/>
              <a:t>		Good/bad = </a:t>
            </a:r>
            <a:r>
              <a:rPr lang="en-GB" sz="2400" b="1" dirty="0">
                <a:solidFill>
                  <a:schemeClr val="accent1">
                    <a:lumMod val="50000"/>
                  </a:schemeClr>
                </a:solidFill>
              </a:rPr>
              <a:t>motive</a:t>
            </a:r>
            <a:r>
              <a:rPr lang="en-GB" sz="2400" dirty="0"/>
              <a:t> behind action</a:t>
            </a:r>
          </a:p>
          <a:p>
            <a:pPr marL="0" indent="0">
              <a:buNone/>
            </a:pPr>
            <a:r>
              <a:rPr lang="en-GB" sz="2400" dirty="0"/>
              <a:t>			Good/bad = </a:t>
            </a:r>
            <a:r>
              <a:rPr lang="en-GB" sz="2400" b="1" dirty="0">
                <a:solidFill>
                  <a:schemeClr val="accent1">
                    <a:lumMod val="50000"/>
                  </a:schemeClr>
                </a:solidFill>
              </a:rPr>
              <a:t>character</a:t>
            </a:r>
            <a:r>
              <a:rPr lang="en-GB" sz="2400" dirty="0"/>
              <a:t> behind motive</a:t>
            </a:r>
          </a:p>
          <a:p>
            <a:pPr marL="0" indent="0">
              <a:buNone/>
            </a:pPr>
            <a:endParaRPr lang="en-GB" sz="2400" dirty="0"/>
          </a:p>
          <a:p>
            <a:pPr marL="0" indent="0">
              <a:buNone/>
            </a:pPr>
            <a:r>
              <a:rPr lang="en-GB" sz="2400" dirty="0"/>
              <a:t>And the end result is a philosophy based on blame: we have made humans responsible for being what they are. But if our ‘nature’ is a consequence of external factors, then we cannot be responsible at all…</a:t>
            </a:r>
          </a:p>
          <a:p>
            <a:pPr marL="0" indent="0">
              <a:buNone/>
            </a:pPr>
            <a:r>
              <a:rPr lang="en-GB" sz="2400" dirty="0"/>
              <a:t>Hence the history of moral feelings is the history of an error!</a:t>
            </a:r>
          </a:p>
        </p:txBody>
      </p:sp>
    </p:spTree>
    <p:extLst>
      <p:ext uri="{BB962C8B-B14F-4D97-AF65-F5344CB8AC3E}">
        <p14:creationId xmlns:p14="http://schemas.microsoft.com/office/powerpoint/2010/main" val="370394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9784" y="404664"/>
            <a:ext cx="9148217" cy="6098812"/>
          </a:xfrm>
        </p:spPr>
      </p:pic>
    </p:spTree>
    <p:extLst>
      <p:ext uri="{BB962C8B-B14F-4D97-AF65-F5344CB8AC3E}">
        <p14:creationId xmlns:p14="http://schemas.microsoft.com/office/powerpoint/2010/main" val="2644875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443639C4-D096-6DE9-B9F1-AA381D2466A6}"/>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rcRect b="15730"/>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a:solidFill>
                  <a:srgbClr val="FFFFFF"/>
                </a:solidFill>
              </a:rPr>
              <a:t>Morality, responsibility and error</a:t>
            </a:r>
          </a:p>
        </p:txBody>
      </p:sp>
      <p:sp>
        <p:nvSpPr>
          <p:cNvPr id="3" name="Content Placeholder 2"/>
          <p:cNvSpPr>
            <a:spLocks noGrp="1"/>
          </p:cNvSpPr>
          <p:nvPr>
            <p:ph idx="1"/>
          </p:nvPr>
        </p:nvSpPr>
        <p:spPr>
          <a:xfrm>
            <a:off x="838200" y="1825625"/>
            <a:ext cx="10515600" cy="4351338"/>
          </a:xfrm>
        </p:spPr>
        <p:txBody>
          <a:bodyPr>
            <a:normAutofit/>
          </a:bodyPr>
          <a:lstStyle/>
          <a:p>
            <a:pPr marL="0" indent="0">
              <a:buNone/>
            </a:pPr>
            <a:r>
              <a:rPr lang="en-GB">
                <a:solidFill>
                  <a:srgbClr val="FFFFFF"/>
                </a:solidFill>
              </a:rPr>
              <a:t>In his ‘middle period’ (</a:t>
            </a:r>
            <a:r>
              <a:rPr lang="en-GB" i="1">
                <a:solidFill>
                  <a:srgbClr val="FFFFFF"/>
                </a:solidFill>
              </a:rPr>
              <a:t>Human, All too Human</a:t>
            </a:r>
            <a:r>
              <a:rPr lang="en-GB">
                <a:solidFill>
                  <a:srgbClr val="FFFFFF"/>
                </a:solidFill>
              </a:rPr>
              <a:t>, </a:t>
            </a:r>
            <a:r>
              <a:rPr lang="en-GB" i="1">
                <a:solidFill>
                  <a:srgbClr val="FFFFFF"/>
                </a:solidFill>
              </a:rPr>
              <a:t>Daybreak</a:t>
            </a:r>
            <a:r>
              <a:rPr lang="en-GB">
                <a:solidFill>
                  <a:srgbClr val="FFFFFF"/>
                </a:solidFill>
              </a:rPr>
              <a:t>, </a:t>
            </a:r>
            <a:r>
              <a:rPr lang="en-GB" i="1">
                <a:solidFill>
                  <a:srgbClr val="FFFFFF"/>
                </a:solidFill>
              </a:rPr>
              <a:t>The Gay Science</a:t>
            </a:r>
            <a:r>
              <a:rPr lang="en-GB">
                <a:solidFill>
                  <a:srgbClr val="FFFFFF"/>
                </a:solidFill>
              </a:rPr>
              <a:t>) Nietzsche often invokes the contrast between a scientific view of life, and a moral view of life, e.g.:</a:t>
            </a:r>
          </a:p>
          <a:p>
            <a:pPr marL="274638" indent="0">
              <a:buNone/>
            </a:pPr>
            <a:r>
              <a:rPr lang="en-GB">
                <a:solidFill>
                  <a:srgbClr val="FFFFFF"/>
                </a:solidFill>
              </a:rPr>
              <a:t>‘At the waterfall. When we see a waterfall, we see freedom of will and choice in the innumerable turnings, windings, breakings of the waves; but everything is necessary; each movement can be calculated mathematically. Thus it is with human actions; if one were omniscient, one would be able to calculate each individual action in advance, each step in the progress of knowledge, each error, each act of malice.’</a:t>
            </a:r>
          </a:p>
        </p:txBody>
      </p:sp>
    </p:spTree>
    <p:extLst>
      <p:ext uri="{BB962C8B-B14F-4D97-AF65-F5344CB8AC3E}">
        <p14:creationId xmlns:p14="http://schemas.microsoft.com/office/powerpoint/2010/main" val="296114677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B7D318E-54EB-D43E-0839-7902AF14C7F7}"/>
              </a:ext>
            </a:extLst>
          </p:cNvPr>
          <p:cNvPicPr>
            <a:picLocks noChangeAspect="1"/>
          </p:cNvPicPr>
          <p:nvPr/>
        </p:nvPicPr>
        <p:blipFill>
          <a:blip r:embed="rId2" cstate="print">
            <a:extLst>
              <a:ext uri="{28A0092B-C50C-407E-A947-70E740481C1C}">
                <a14:useLocalDpi xmlns:a14="http://schemas.microsoft.com/office/drawing/2010/main" val="0"/>
              </a:ext>
            </a:extLst>
          </a:blip>
          <a:srcRect r="5882" b="-1"/>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a:normAutofit/>
          </a:bodyPr>
          <a:lstStyle/>
          <a:p>
            <a:r>
              <a:rPr lang="en-GB" sz="4000"/>
              <a:t>Morality, responsibility and error</a:t>
            </a:r>
          </a:p>
        </p:txBody>
      </p:sp>
      <p:sp>
        <p:nvSpPr>
          <p:cNvPr id="3" name="Content Placeholder 2"/>
          <p:cNvSpPr>
            <a:spLocks noGrp="1"/>
          </p:cNvSpPr>
          <p:nvPr>
            <p:ph idx="1"/>
          </p:nvPr>
        </p:nvSpPr>
        <p:spPr>
          <a:xfrm>
            <a:off x="7531610" y="2434201"/>
            <a:ext cx="3822189" cy="3742762"/>
          </a:xfrm>
        </p:spPr>
        <p:txBody>
          <a:bodyPr>
            <a:normAutofit/>
          </a:bodyPr>
          <a:lstStyle/>
          <a:p>
            <a:pPr marL="0" indent="0">
              <a:buNone/>
            </a:pPr>
            <a:r>
              <a:rPr lang="en-GB" sz="1700" dirty="0"/>
              <a:t>(cont’d)</a:t>
            </a:r>
          </a:p>
          <a:p>
            <a:pPr marL="0" indent="0">
              <a:buNone/>
            </a:pPr>
            <a:r>
              <a:rPr lang="en-GB" sz="1700" dirty="0"/>
              <a:t>‘To be sure, the acting man is caught in his illusion of volition; if the wheel of the world were to stand still for a moment, and an omniscient, calculating mind were there to take advantage of this interruption, he would be able to tell into the farthest future of each being and describe every rut that wheel will roll upon. The acting man’s delusion about himself, his assumption that free will exists, is also part of the calculable mechanism.’ (HH: 106/NR p. 177)</a:t>
            </a:r>
          </a:p>
          <a:p>
            <a:pPr marL="0" indent="0">
              <a:buNone/>
            </a:pPr>
            <a:endParaRPr lang="en-GB" sz="1700" dirty="0"/>
          </a:p>
        </p:txBody>
      </p:sp>
    </p:spTree>
    <p:extLst>
      <p:ext uri="{BB962C8B-B14F-4D97-AF65-F5344CB8AC3E}">
        <p14:creationId xmlns:p14="http://schemas.microsoft.com/office/powerpoint/2010/main" val="418421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5177A376361E4097C7A579BA2D6EB3" ma:contentTypeVersion="15" ma:contentTypeDescription="Create a new document." ma:contentTypeScope="" ma:versionID="9f930703bb118c88126740165fae9337">
  <xsd:schema xmlns:xsd="http://www.w3.org/2001/XMLSchema" xmlns:xs="http://www.w3.org/2001/XMLSchema" xmlns:p="http://schemas.microsoft.com/office/2006/metadata/properties" xmlns:ns2="91f26f25-1717-4b86-a1b4-8d7140b77ed9" xmlns:ns3="c8e8acce-9069-4d32-802f-c81c2b98ca36" targetNamespace="http://schemas.microsoft.com/office/2006/metadata/properties" ma:root="true" ma:fieldsID="3d128f301fb7b3d2f473a5b1c88eb1bb" ns2:_="" ns3:_="">
    <xsd:import namespace="91f26f25-1717-4b86-a1b4-8d7140b77ed9"/>
    <xsd:import namespace="c8e8acce-9069-4d32-802f-c81c2b98c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6f25-1717-4b86-a1b4-8d7140b77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797dd-a372-4630-b35c-17781ee6705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8acce-9069-4d32-802f-c81c2b98c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283d9e-c408-46fb-a1b8-65ee7e6218c4}" ma:internalName="TaxCatchAll" ma:showField="CatchAllData" ma:web="c8e8acce-9069-4d32-802f-c81c2b98c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1f26f25-1717-4b86-a1b4-8d7140b77ed9">
      <Terms xmlns="http://schemas.microsoft.com/office/infopath/2007/PartnerControls"/>
    </lcf76f155ced4ddcb4097134ff3c332f>
    <TaxCatchAll xmlns="c8e8acce-9069-4d32-802f-c81c2b98ca36" xsi:nil="true"/>
  </documentManagement>
</p:properties>
</file>

<file path=customXml/itemProps1.xml><?xml version="1.0" encoding="utf-8"?>
<ds:datastoreItem xmlns:ds="http://schemas.openxmlformats.org/officeDocument/2006/customXml" ds:itemID="{A06BA7EB-D18E-4709-A03E-107BE8BEB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f26f25-1717-4b86-a1b4-8d7140b77ed9"/>
    <ds:schemaRef ds:uri="c8e8acce-9069-4d32-802f-c81c2b98ca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45318F-DCAD-4012-9778-FEFEC83F8B01}">
  <ds:schemaRefs>
    <ds:schemaRef ds:uri="http://schemas.microsoft.com/sharepoint/v3/contenttype/forms"/>
  </ds:schemaRefs>
</ds:datastoreItem>
</file>

<file path=customXml/itemProps3.xml><?xml version="1.0" encoding="utf-8"?>
<ds:datastoreItem xmlns:ds="http://schemas.openxmlformats.org/officeDocument/2006/customXml" ds:itemID="{AE4A067E-6F9C-4438-B067-6B8D88861C87}">
  <ds:schemaRefs>
    <ds:schemaRef ds:uri="http://schemas.microsoft.com/office/2006/metadata/properties"/>
    <ds:schemaRef ds:uri="http://schemas.microsoft.com/office/infopath/2007/PartnerControls"/>
    <ds:schemaRef ds:uri="91f26f25-1717-4b86-a1b4-8d7140b77ed9"/>
    <ds:schemaRef ds:uri="c8e8acce-9069-4d32-802f-c81c2b98ca36"/>
  </ds:schemaRefs>
</ds:datastoreItem>
</file>

<file path=docProps/app.xml><?xml version="1.0" encoding="utf-8"?>
<Properties xmlns="http://schemas.openxmlformats.org/officeDocument/2006/extended-properties" xmlns:vt="http://schemas.openxmlformats.org/officeDocument/2006/docPropsVTypes">
  <TotalTime>106</TotalTime>
  <Words>4293</Words>
  <Application>Microsoft Office PowerPoint</Application>
  <PresentationFormat>Widescreen</PresentationFormat>
  <Paragraphs>207</Paragraphs>
  <Slides>46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Beyond Good and Evil and the critique of morality</vt:lpstr>
      <vt:lpstr>Morality, responsibility and error in Human, all too human</vt:lpstr>
      <vt:lpstr>Morality, responsibility and error</vt:lpstr>
      <vt:lpstr>Morality, responsibility and error</vt:lpstr>
      <vt:lpstr>Morality, responsibility and error</vt:lpstr>
      <vt:lpstr>Morality, responsibility and error</vt:lpstr>
      <vt:lpstr>PowerPoint Presentation</vt:lpstr>
      <vt:lpstr>Morality, responsibility and error</vt:lpstr>
      <vt:lpstr>Morality, responsibility and error</vt:lpstr>
      <vt:lpstr>Morality, responsibility and error</vt:lpstr>
      <vt:lpstr>Nietzsche’s critique of morality</vt:lpstr>
      <vt:lpstr>PowerPoint Presentation</vt:lpstr>
      <vt:lpstr>Morality, equality and ‘the death of God’</vt:lpstr>
      <vt:lpstr>Morality, equality and ‘the death of God’</vt:lpstr>
      <vt:lpstr>Morality, equality and ‘the death of God’</vt:lpstr>
      <vt:lpstr>Morality, equality and ‘the death of God’</vt:lpstr>
      <vt:lpstr>Beyond good and evil</vt:lpstr>
      <vt:lpstr>Beyond Good and Evil</vt:lpstr>
      <vt:lpstr>Beyond Good and Evil</vt:lpstr>
      <vt:lpstr>Beyond Good and Evil</vt:lpstr>
      <vt:lpstr>Beyond Good and Evil</vt:lpstr>
      <vt:lpstr>Beyond Good and Evil</vt:lpstr>
      <vt:lpstr>Beyond Good and Evil</vt:lpstr>
      <vt:lpstr>Beyond Good and Evil</vt:lpstr>
      <vt:lpstr>Beyond Good and Evil</vt:lpstr>
      <vt:lpstr>The genealogy of morals</vt:lpstr>
      <vt:lpstr>The genealogy of morals</vt:lpstr>
      <vt:lpstr>The first essay: ‘ressentiment’</vt:lpstr>
      <vt:lpstr>The first essay: ‘the slave revolt in morals’</vt:lpstr>
      <vt:lpstr>The first essay: ‘good and bad’ versus ‘good and evil’</vt:lpstr>
      <vt:lpstr>The second essay</vt:lpstr>
      <vt:lpstr>The second essay: bad conscience and guilt</vt:lpstr>
      <vt:lpstr>The third essay</vt:lpstr>
      <vt:lpstr>The third essay</vt:lpstr>
      <vt:lpstr>The third essay</vt:lpstr>
      <vt:lpstr>The third essay</vt:lpstr>
      <vt:lpstr>The third essay</vt:lpstr>
      <vt:lpstr>The third essay</vt:lpstr>
      <vt:lpstr>Why ‘genealogy’?</vt:lpstr>
      <vt:lpstr>Why ‘genealogy’?</vt:lpstr>
      <vt:lpstr>Why ‘genealogy’?</vt:lpstr>
      <vt:lpstr>Why ‘genealogy’?</vt:lpstr>
      <vt:lpstr>Why ‘genealogy’?</vt:lpstr>
      <vt:lpstr>Why ‘genealogy’?</vt:lpstr>
      <vt:lpstr>Why ‘genealogy’?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Stuart Jesson</dc:creator>
  <cp:lastModifiedBy>Dr Stuart Jesson</cp:lastModifiedBy>
  <cp:revision>1</cp:revision>
  <dcterms:created xsi:type="dcterms:W3CDTF">2026-05-20T09:27:26Z</dcterms:created>
  <dcterms:modified xsi:type="dcterms:W3CDTF">2026-05-21T13:42:24Z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0x010100745177A376361E4097C7A579BA2D6EB3</vt:lpwstr>
  </property>
  <property fmtid="{D5CDD505-2E9C-101B-9397-08002B2CF9AE}" pid="3" name="MediaServiceImageTags">
    <vt:lpwstr/>
  </property>
</Properties>
</file>