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56" r:id="rId2"/>
    <p:sldId id="279" r:id="rId3"/>
    <p:sldId id="280" r:id="rId4"/>
    <p:sldId id="282" r:id="rId5"/>
    <p:sldId id="283" r:id="rId6"/>
    <p:sldId id="284" r:id="rId7"/>
    <p:sldId id="281" r:id="rId8"/>
    <p:sldId id="265" r:id="rId9"/>
  </p:sldIdLst>
  <p:sldSz cx="12192000" cy="68580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4660"/>
  </p:normalViewPr>
  <p:slideViewPr>
    <p:cSldViewPr snapToGrid="0">
      <p:cViewPr varScale="1">
        <p:scale>
          <a:sx n="63" d="100"/>
          <a:sy n="63" d="100"/>
        </p:scale>
        <p:origin x="832" y="56"/>
      </p:cViewPr>
      <p:guideLst/>
    </p:cSldViewPr>
  </p:slideViewPr>
  <p:notesTextViewPr>
    <p:cViewPr>
      <p:scale>
        <a:sx n="1" d="1"/>
        <a:sy n="1" d="1"/>
      </p:scale>
      <p:origin x="0" y="0"/>
    </p:cViewPr>
  </p:notesTextViewPr>
  <p:notesViewPr>
    <p:cSldViewPr snapToGrid="0">
      <p:cViewPr varScale="1">
        <p:scale>
          <a:sx n="86" d="100"/>
          <a:sy n="86" d="100"/>
        </p:scale>
        <p:origin x="31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C9A4EFF-2523-432B-8E30-40B949A58C27}" type="datetime1">
              <a:rPr lang="en-GB" smtClean="0"/>
              <a:t>23/06/2026</a:t>
            </a:fld>
            <a:endParaRPr lang="en-GB"/>
          </a:p>
        </p:txBody>
      </p:sp>
      <p:sp>
        <p:nvSpPr>
          <p:cNvPr id="4" name="Footer Placeholder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FCFFF0-B784-4FE7-8A38-F89DE294F830}" type="slidenum">
              <a:rPr lang="en-GB" smtClean="0"/>
              <a:t>‹#›</a:t>
            </a:fld>
            <a:endParaRPr lang="en-GB"/>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217426E-794B-4F4A-8E0A-E9EB729BA137}" type="datetime1">
              <a:rPr lang="en-GB" noProof="0" smtClean="0"/>
              <a:t>23/06/2026</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98C672F-171E-46DC-915C-C7BCF99F5C42}" type="slidenum">
              <a:rPr lang="en-GB" noProof="0" smtClean="0"/>
              <a:t>‹#›</a:t>
            </a:fld>
            <a:endParaRPr lang="en-GB" noProof="0"/>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1</a:t>
            </a:fld>
            <a:endParaRPr lang="en-GB"/>
          </a:p>
        </p:txBody>
      </p:sp>
    </p:spTree>
    <p:extLst>
      <p:ext uri="{BB962C8B-B14F-4D97-AF65-F5344CB8AC3E}">
        <p14:creationId xmlns:p14="http://schemas.microsoft.com/office/powerpoint/2010/main" val="291912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6106-3C7B-8968-BC89-8A881168B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78E04-0234-F58B-7892-2FCCA2BA2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A3F00-14F7-9388-D449-9FE65E24EE62}"/>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069D8BC2-1519-60D1-F310-E9477ADFAF92}"/>
              </a:ext>
            </a:extLst>
          </p:cNvPr>
          <p:cNvSpPr>
            <a:spLocks noGrp="1"/>
          </p:cNvSpPr>
          <p:nvPr>
            <p:ph type="sldNum" sz="quarter" idx="5"/>
          </p:nvPr>
        </p:nvSpPr>
        <p:spPr/>
        <p:txBody>
          <a:bodyPr rtlCol="0"/>
          <a:lstStyle/>
          <a:p>
            <a:pPr rtl="0"/>
            <a:fld id="{998C672F-171E-46DC-915C-C7BCF99F5C42}" type="slidenum">
              <a:rPr lang="en-GB" smtClean="0"/>
              <a:t>2</a:t>
            </a:fld>
            <a:endParaRPr lang="en-GB"/>
          </a:p>
        </p:txBody>
      </p:sp>
    </p:spTree>
    <p:extLst>
      <p:ext uri="{BB962C8B-B14F-4D97-AF65-F5344CB8AC3E}">
        <p14:creationId xmlns:p14="http://schemas.microsoft.com/office/powerpoint/2010/main" val="299234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0708E-1D9A-52A7-C8AB-8C1564D71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907C2-F5DD-DFC3-A366-F8C944033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66512-8F61-13DE-AA70-F6B6627A67EE}"/>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49251A53-12CF-4652-91C1-C869DAAFC9BC}"/>
              </a:ext>
            </a:extLst>
          </p:cNvPr>
          <p:cNvSpPr>
            <a:spLocks noGrp="1"/>
          </p:cNvSpPr>
          <p:nvPr>
            <p:ph type="sldNum" sz="quarter" idx="5"/>
          </p:nvPr>
        </p:nvSpPr>
        <p:spPr/>
        <p:txBody>
          <a:bodyPr rtlCol="0"/>
          <a:lstStyle/>
          <a:p>
            <a:pPr rtl="0"/>
            <a:fld id="{998C672F-171E-46DC-915C-C7BCF99F5C42}" type="slidenum">
              <a:rPr lang="en-GB" smtClean="0"/>
              <a:t>3</a:t>
            </a:fld>
            <a:endParaRPr lang="en-GB"/>
          </a:p>
        </p:txBody>
      </p:sp>
    </p:spTree>
    <p:extLst>
      <p:ext uri="{BB962C8B-B14F-4D97-AF65-F5344CB8AC3E}">
        <p14:creationId xmlns:p14="http://schemas.microsoft.com/office/powerpoint/2010/main" val="3932216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0DDF8-4FFD-143F-C126-BE5CC6A01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5A926-4989-DDA8-6788-3E6005695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6F020-30BD-60FF-73F1-27618B32A053}"/>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77432BE7-B93D-B830-312D-F5EA4059A0DD}"/>
              </a:ext>
            </a:extLst>
          </p:cNvPr>
          <p:cNvSpPr>
            <a:spLocks noGrp="1"/>
          </p:cNvSpPr>
          <p:nvPr>
            <p:ph type="sldNum" sz="quarter" idx="5"/>
          </p:nvPr>
        </p:nvSpPr>
        <p:spPr/>
        <p:txBody>
          <a:bodyPr rtlCol="0"/>
          <a:lstStyle/>
          <a:p>
            <a:pPr rtl="0"/>
            <a:fld id="{998C672F-171E-46DC-915C-C7BCF99F5C42}" type="slidenum">
              <a:rPr lang="en-GB" smtClean="0"/>
              <a:t>4</a:t>
            </a:fld>
            <a:endParaRPr lang="en-GB"/>
          </a:p>
        </p:txBody>
      </p:sp>
    </p:spTree>
    <p:extLst>
      <p:ext uri="{BB962C8B-B14F-4D97-AF65-F5344CB8AC3E}">
        <p14:creationId xmlns:p14="http://schemas.microsoft.com/office/powerpoint/2010/main" val="1192998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A76C8-F83A-FD76-41B7-69E09663F2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4FD2A-FBD2-2003-1FB7-13A7CAC89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4CAB7A-945D-8108-17DF-0D627D9D7DBB}"/>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87563087-ABD1-2B5B-7E07-06AD5D693508}"/>
              </a:ext>
            </a:extLst>
          </p:cNvPr>
          <p:cNvSpPr>
            <a:spLocks noGrp="1"/>
          </p:cNvSpPr>
          <p:nvPr>
            <p:ph type="sldNum" sz="quarter" idx="5"/>
          </p:nvPr>
        </p:nvSpPr>
        <p:spPr/>
        <p:txBody>
          <a:bodyPr rtlCol="0"/>
          <a:lstStyle/>
          <a:p>
            <a:pPr rtl="0"/>
            <a:fld id="{998C672F-171E-46DC-915C-C7BCF99F5C42}" type="slidenum">
              <a:rPr lang="en-GB" smtClean="0"/>
              <a:t>5</a:t>
            </a:fld>
            <a:endParaRPr lang="en-GB"/>
          </a:p>
        </p:txBody>
      </p:sp>
    </p:spTree>
    <p:extLst>
      <p:ext uri="{BB962C8B-B14F-4D97-AF65-F5344CB8AC3E}">
        <p14:creationId xmlns:p14="http://schemas.microsoft.com/office/powerpoint/2010/main" val="40025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6636A-9062-3EA7-58CD-18FF0D1F8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9F2B3-DA55-24B8-F2D5-11A62A100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E2897-1801-1432-B041-13B0C5034BD8}"/>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2A0C4B68-9FC1-1CBA-91E0-CDF3075023BD}"/>
              </a:ext>
            </a:extLst>
          </p:cNvPr>
          <p:cNvSpPr>
            <a:spLocks noGrp="1"/>
          </p:cNvSpPr>
          <p:nvPr>
            <p:ph type="sldNum" sz="quarter" idx="5"/>
          </p:nvPr>
        </p:nvSpPr>
        <p:spPr/>
        <p:txBody>
          <a:bodyPr rtlCol="0"/>
          <a:lstStyle/>
          <a:p>
            <a:pPr rtl="0"/>
            <a:fld id="{998C672F-171E-46DC-915C-C7BCF99F5C42}" type="slidenum">
              <a:rPr lang="en-GB" smtClean="0"/>
              <a:t>6</a:t>
            </a:fld>
            <a:endParaRPr lang="en-GB"/>
          </a:p>
        </p:txBody>
      </p:sp>
    </p:spTree>
    <p:extLst>
      <p:ext uri="{BB962C8B-B14F-4D97-AF65-F5344CB8AC3E}">
        <p14:creationId xmlns:p14="http://schemas.microsoft.com/office/powerpoint/2010/main" val="3373434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1888-3B4A-0DEE-FD2B-586BD8FDF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1E63B-A441-3808-B4E8-5D99618AF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7222A-B73A-3795-C5D8-08A62D5AA916}"/>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2F31D54E-052C-62C0-2843-C38199BA6F7F}"/>
              </a:ext>
            </a:extLst>
          </p:cNvPr>
          <p:cNvSpPr>
            <a:spLocks noGrp="1"/>
          </p:cNvSpPr>
          <p:nvPr>
            <p:ph type="sldNum" sz="quarter" idx="5"/>
          </p:nvPr>
        </p:nvSpPr>
        <p:spPr/>
        <p:txBody>
          <a:bodyPr rtlCol="0"/>
          <a:lstStyle/>
          <a:p>
            <a:pPr rtl="0"/>
            <a:fld id="{998C672F-171E-46DC-915C-C7BCF99F5C42}" type="slidenum">
              <a:rPr lang="en-GB" smtClean="0"/>
              <a:t>7</a:t>
            </a:fld>
            <a:endParaRPr lang="en-GB"/>
          </a:p>
        </p:txBody>
      </p:sp>
    </p:spTree>
    <p:extLst>
      <p:ext uri="{BB962C8B-B14F-4D97-AF65-F5344CB8AC3E}">
        <p14:creationId xmlns:p14="http://schemas.microsoft.com/office/powerpoint/2010/main" val="2619497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8</a:t>
            </a:fld>
            <a:endParaRPr lang="en-GB"/>
          </a:p>
        </p:txBody>
      </p:sp>
    </p:spTree>
    <p:extLst>
      <p:ext uri="{BB962C8B-B14F-4D97-AF65-F5344CB8AC3E}">
        <p14:creationId xmlns:p14="http://schemas.microsoft.com/office/powerpoint/2010/main" val="2203268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en-GB"/>
          </a:p>
        </p:txBody>
      </p:sp>
      <p:sp>
        <p:nvSpPr>
          <p:cNvPr id="2" name="Title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en-US" noProof="0"/>
              <a:t>Click to edit Master title style</a:t>
            </a:r>
            <a:endParaRPr lang="en-GB" noProof="0"/>
          </a:p>
        </p:txBody>
      </p:sp>
      <p:sp>
        <p:nvSpPr>
          <p:cNvPr id="3" name="Subtitle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Date Placeholder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pPr rtl="0"/>
            <a:fld id="{032A32EE-A172-4A5A-9007-38522D7274D5}" type="datetime1">
              <a:rPr lang="en-GB" noProof="0" smtClean="0"/>
              <a:t>23/06/2026</a:t>
            </a:fld>
            <a:endParaRPr lang="en-GB" noProof="0"/>
          </a:p>
        </p:txBody>
      </p:sp>
      <p:sp>
        <p:nvSpPr>
          <p:cNvPr id="5" name="Footer Placeholder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pPr rtl="0"/>
            <a:endParaRPr lang="en-GB" noProof="0"/>
          </a:p>
        </p:txBody>
      </p:sp>
      <p:sp>
        <p:nvSpPr>
          <p:cNvPr id="6" name="Slide Number Placeholder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pPr rtl="0"/>
            <a:fld id="{299DD5A9-4EF1-497E-92EF-2D23CF305E03}" type="slidenum">
              <a:rPr lang="en-GB" noProof="0" smtClean="0"/>
              <a:t>‹#›</a:t>
            </a:fld>
            <a:endParaRPr lang="en-GB" noProof="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61DBB3A4-D30C-4C20-B7A0-CA5599D31E70}" type="datetime1">
              <a:rPr lang="en-GB" noProof="0" smtClean="0"/>
              <a:t>23/06/2026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a:xfrm>
            <a:off x="1257300" y="382385"/>
            <a:ext cx="8392585" cy="5600405"/>
          </a:xfrm>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DBF5D1CF-1458-47D1-9672-BE852180645A}" type="datetime1">
              <a:rPr lang="en-GB" noProof="0" smtClean="0"/>
              <a:t>23/06/2026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338359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idx="1" hasCustomPrompt="1"/>
          </p:nvPr>
        </p:nvSpPr>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F65469FF-EA6C-461B-863A-0CA5D22A0E4B}" type="datetime1">
              <a:rPr lang="en-GB" noProof="0" smtClean="0"/>
              <a:t>23/06/2026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Edit Master text styles</a:t>
            </a:r>
          </a:p>
        </p:txBody>
      </p:sp>
      <p:sp>
        <p:nvSpPr>
          <p:cNvPr id="4" name="Date Placeholder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pPr rtl="0"/>
            <a:fld id="{0F3FC925-489A-479C-BC7A-9E97CC53B26C}" type="datetime1">
              <a:rPr lang="en-GB" noProof="0" smtClean="0"/>
              <a:t>23/06/2026</a:t>
            </a:fld>
            <a:endParaRPr lang="en-GB" noProof="0"/>
          </a:p>
        </p:txBody>
      </p:sp>
      <p:sp>
        <p:nvSpPr>
          <p:cNvPr id="5" name="Footer Placeholder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pPr rtl="0"/>
            <a:endParaRPr lang="en-GB" noProof="0"/>
          </a:p>
        </p:txBody>
      </p:sp>
      <p:sp>
        <p:nvSpPr>
          <p:cNvPr id="6" name="Slide Number Placeholder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pPr rtl="0"/>
            <a:fld id="{299DD5A9-4EF1-497E-92EF-2D23CF305E03}" type="slidenum">
              <a:rPr lang="en-GB" noProof="0" smtClean="0"/>
              <a:t>‹#›</a:t>
            </a:fld>
            <a:endParaRPr lang="en-GB" noProof="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a:lstStyle/>
            <a:p>
              <a:endParaRPr lang="en-GB"/>
            </a:p>
          </p:txBody>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sz="half" idx="1" hasCustomPrompt="1"/>
          </p:nvPr>
        </p:nvSpPr>
        <p:spPr>
          <a:xfrm>
            <a:off x="1257300"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hasCustomPrompt="1"/>
          </p:nvPr>
        </p:nvSpPr>
        <p:spPr>
          <a:xfrm>
            <a:off x="6647796"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Date Placeholder 4"/>
          <p:cNvSpPr>
            <a:spLocks noGrp="1"/>
          </p:cNvSpPr>
          <p:nvPr>
            <p:ph type="dt" sz="half" idx="10"/>
          </p:nvPr>
        </p:nvSpPr>
        <p:spPr/>
        <p:txBody>
          <a:bodyPr rtlCol="0"/>
          <a:lstStyle/>
          <a:p>
            <a:pPr rtl="0"/>
            <a:fld id="{DEEE424E-6D45-443A-9C03-31CDF5AD16EE}" type="datetime1">
              <a:rPr lang="en-GB" noProof="0" smtClean="0"/>
              <a:t>23/06/2026</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rtlCol="0"/>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4" name="Content Placeholder 3"/>
          <p:cNvSpPr>
            <a:spLocks noGrp="1"/>
          </p:cNvSpPr>
          <p:nvPr>
            <p:ph sz="half" idx="2" hasCustomPrompt="1"/>
          </p:nvPr>
        </p:nvSpPr>
        <p:spPr>
          <a:xfrm>
            <a:off x="1257300"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hasCustomPrompt="1"/>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6" name="Content Placeholder 5"/>
          <p:cNvSpPr>
            <a:spLocks noGrp="1"/>
          </p:cNvSpPr>
          <p:nvPr>
            <p:ph sz="quarter" idx="4" hasCustomPrompt="1"/>
          </p:nvPr>
        </p:nvSpPr>
        <p:spPr>
          <a:xfrm>
            <a:off x="6633864"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p:cNvSpPr>
            <a:spLocks noGrp="1"/>
          </p:cNvSpPr>
          <p:nvPr>
            <p:ph type="dt" sz="half" idx="10"/>
          </p:nvPr>
        </p:nvSpPr>
        <p:spPr/>
        <p:txBody>
          <a:bodyPr rtlCol="0"/>
          <a:lstStyle/>
          <a:p>
            <a:pPr rtl="0"/>
            <a:fld id="{5A352A18-8029-4D22-8127-85E372561AE6}" type="datetime1">
              <a:rPr lang="en-GB" noProof="0" smtClean="0"/>
              <a:t>23/06/2026</a:t>
            </a:fld>
            <a:endParaRPr lang="en-GB" noProof="0"/>
          </a:p>
        </p:txBody>
      </p:sp>
      <p:sp>
        <p:nvSpPr>
          <p:cNvPr id="8" name="Footer Placeholder 7"/>
          <p:cNvSpPr>
            <a:spLocks noGrp="1"/>
          </p:cNvSpPr>
          <p:nvPr>
            <p:ph type="ftr" sz="quarter" idx="11"/>
          </p:nvPr>
        </p:nvSpPr>
        <p:spPr/>
        <p:txBody>
          <a:bodyPr rtlCol="0"/>
          <a:lstStyle/>
          <a:p>
            <a:pPr rtl="0"/>
            <a:endParaRPr lang="en-GB" noProof="0"/>
          </a:p>
        </p:txBody>
      </p:sp>
      <p:sp>
        <p:nvSpPr>
          <p:cNvPr id="9" name="Slide Number Placeholder 8"/>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Date Placeholder 2"/>
          <p:cNvSpPr>
            <a:spLocks noGrp="1"/>
          </p:cNvSpPr>
          <p:nvPr>
            <p:ph type="dt" sz="half" idx="10"/>
          </p:nvPr>
        </p:nvSpPr>
        <p:spPr/>
        <p:txBody>
          <a:bodyPr rtlCol="0"/>
          <a:lstStyle/>
          <a:p>
            <a:pPr rtl="0"/>
            <a:fld id="{50AF4673-F5B8-4958-B241-14F303BA8E79}" type="datetime1">
              <a:rPr lang="en-GB" noProof="0" smtClean="0"/>
              <a:t>23/06/2026</a:t>
            </a:fld>
            <a:endParaRPr lang="en-GB" noProof="0"/>
          </a:p>
        </p:txBody>
      </p:sp>
      <p:sp>
        <p:nvSpPr>
          <p:cNvPr id="4" name="Footer Placeholder 3"/>
          <p:cNvSpPr>
            <a:spLocks noGrp="1"/>
          </p:cNvSpPr>
          <p:nvPr>
            <p:ph type="ftr" sz="quarter" idx="11"/>
          </p:nvPr>
        </p:nvSpPr>
        <p:spPr/>
        <p:txBody>
          <a:bodyPr rtlCol="0"/>
          <a:lstStyle/>
          <a:p>
            <a:pPr rtl="0"/>
            <a:endParaRPr lang="en-GB" noProof="0"/>
          </a:p>
        </p:txBody>
      </p:sp>
      <p:sp>
        <p:nvSpPr>
          <p:cNvPr id="5" name="Slide Number Placeholder 4"/>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66CE53F0-E5BE-4F21-B548-D5C07D9C8B5B}" type="datetime1">
              <a:rPr lang="en-GB" noProof="0" smtClean="0"/>
              <a:t>23/06/2026</a:t>
            </a:fld>
            <a:endParaRPr lang="en-GB" noProof="0"/>
          </a:p>
        </p:txBody>
      </p:sp>
      <p:sp>
        <p:nvSpPr>
          <p:cNvPr id="3" name="Footer Placeholder 2"/>
          <p:cNvSpPr>
            <a:spLocks noGrp="1"/>
          </p:cNvSpPr>
          <p:nvPr>
            <p:ph type="ftr" sz="quarter" idx="11"/>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n-lt"/>
              </a:defRPr>
            </a:lvl1pPr>
          </a:lstStyle>
          <a:p>
            <a:pPr rtl="0"/>
            <a:r>
              <a:rPr lang="en-US" noProof="0"/>
              <a:t>Click to edit Master title style</a:t>
            </a:r>
            <a:endParaRPr lang="en-GB" noProof="0"/>
          </a:p>
        </p:txBody>
      </p:sp>
      <p:sp>
        <p:nvSpPr>
          <p:cNvPr id="3" name="Content Placeholder 2"/>
          <p:cNvSpPr>
            <a:spLocks noGrp="1"/>
          </p:cNvSpPr>
          <p:nvPr>
            <p:ph idx="1" hasCustomPrompt="1"/>
          </p:nvPr>
        </p:nvSpPr>
        <p:spPr>
          <a:xfrm>
            <a:off x="765051" y="920377"/>
            <a:ext cx="6158418" cy="4985124"/>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hasCustomPrompt="1"/>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051" y="6375679"/>
            <a:ext cx="1233355" cy="348462"/>
          </a:xfrm>
        </p:spPr>
        <p:txBody>
          <a:bodyPr rtlCol="0"/>
          <a:lstStyle/>
          <a:p>
            <a:pPr rtl="0"/>
            <a:fld id="{DD47E932-371F-4006-B83D-7C9DE4AB4D36}" type="datetime1">
              <a:rPr lang="en-GB" noProof="0" smtClean="0"/>
              <a:t>23/06/2026</a:t>
            </a:fld>
            <a:endParaRPr lang="en-GB" noProof="0"/>
          </a:p>
        </p:txBody>
      </p:sp>
      <p:sp>
        <p:nvSpPr>
          <p:cNvPr id="6" name="Footer Placeholder 5"/>
          <p:cNvSpPr>
            <a:spLocks noGrp="1"/>
          </p:cNvSpPr>
          <p:nvPr>
            <p:ph type="ftr" sz="quarter" idx="11"/>
          </p:nvPr>
        </p:nvSpPr>
        <p:spPr>
          <a:xfrm>
            <a:off x="2103620" y="6375679"/>
            <a:ext cx="3482179" cy="345796"/>
          </a:xfrm>
        </p:spPr>
        <p:txBody>
          <a:bodyPr rtlCol="0"/>
          <a:lstStyle/>
          <a:p>
            <a:pPr rtl="0"/>
            <a:endParaRPr lang="en-GB" noProof="0"/>
          </a:p>
        </p:txBody>
      </p:sp>
      <p:sp>
        <p:nvSpPr>
          <p:cNvPr id="7" name="Slide Number Placeholder 6"/>
          <p:cNvSpPr>
            <a:spLocks noGrp="1"/>
          </p:cNvSpPr>
          <p:nvPr>
            <p:ph type="sldNum" sz="quarter" idx="12"/>
          </p:nvPr>
        </p:nvSpPr>
        <p:spPr>
          <a:xfrm>
            <a:off x="5691014" y="6375679"/>
            <a:ext cx="1232456" cy="345796"/>
          </a:xfrm>
        </p:spPr>
        <p:txBody>
          <a:bodyPr rtlCol="0"/>
          <a:lstStyle/>
          <a:p>
            <a:pPr rtl="0"/>
            <a:fld id="{299DD5A9-4EF1-497E-92EF-2D23CF305E03}" type="slidenum">
              <a:rPr lang="en-GB" noProof="0" smtClean="0"/>
              <a:t>‹#›</a:t>
            </a:fld>
            <a:endParaRPr lang="en-GB" noProof="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n-lt"/>
              </a:defRPr>
            </a:lvl1pPr>
          </a:lstStyle>
          <a:p>
            <a:pPr rtl="0"/>
            <a:r>
              <a:rPr lang="en-US" noProof="0"/>
              <a:t>Click to edit Master title style</a:t>
            </a:r>
            <a:endParaRPr lang="en-GB" noProof="0"/>
          </a:p>
        </p:txBody>
      </p:sp>
      <p:sp>
        <p:nvSpPr>
          <p:cNvPr id="4" name="Text Placeholder 3"/>
          <p:cNvSpPr>
            <a:spLocks noGrp="1"/>
          </p:cNvSpPr>
          <p:nvPr>
            <p:ph type="body" sz="half" idx="2" hasCustomPrompt="1"/>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950" y="6375679"/>
            <a:ext cx="1232456" cy="348462"/>
          </a:xfrm>
        </p:spPr>
        <p:txBody>
          <a:bodyPr rtlCol="0"/>
          <a:lstStyle/>
          <a:p>
            <a:pPr rtl="0"/>
            <a:fld id="{89EC0C6A-CC07-484B-99BC-B6C935DCA222}" type="datetime1">
              <a:rPr lang="en-GB" noProof="0" smtClean="0"/>
              <a:t>23/06/2026</a:t>
            </a:fld>
            <a:endParaRPr lang="en-GB" noProof="0"/>
          </a:p>
        </p:txBody>
      </p:sp>
      <p:sp>
        <p:nvSpPr>
          <p:cNvPr id="6" name="Footer Placeholder 5"/>
          <p:cNvSpPr>
            <a:spLocks noGrp="1"/>
          </p:cNvSpPr>
          <p:nvPr>
            <p:ph type="ftr" sz="quarter" idx="11"/>
          </p:nvPr>
        </p:nvSpPr>
        <p:spPr>
          <a:xfrm>
            <a:off x="2103621" y="6375679"/>
            <a:ext cx="3482178" cy="345796"/>
          </a:xfrm>
        </p:spPr>
        <p:txBody>
          <a:bodyPr rtlCol="0"/>
          <a:lstStyle/>
          <a:p>
            <a:pPr rtl="0"/>
            <a:endParaRPr lang="en-GB" noProof="0"/>
          </a:p>
        </p:txBody>
      </p:sp>
      <p:sp>
        <p:nvSpPr>
          <p:cNvPr id="7" name="Slide Number Placeholder 6"/>
          <p:cNvSpPr>
            <a:spLocks noGrp="1"/>
          </p:cNvSpPr>
          <p:nvPr>
            <p:ph type="sldNum" sz="quarter" idx="12"/>
          </p:nvPr>
        </p:nvSpPr>
        <p:spPr>
          <a:xfrm>
            <a:off x="5687568" y="6375679"/>
            <a:ext cx="1234440" cy="345796"/>
          </a:xfrm>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en-US" noProof="0"/>
              <a:t>Click to edit Master title style</a:t>
            </a:r>
            <a:endParaRPr lang="en-GB" noProof="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05CF82AF-E082-4040-8395-7136B0A90EA4}" type="datetime1">
              <a:rPr lang="en-GB" noProof="0" smtClean="0"/>
              <a:t>23/06/2026</a:t>
            </a:fld>
            <a:endParaRPr lang="en-GB" noProof="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en-GB" noProof="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299DD5A9-4EF1-497E-92EF-2D23CF305E03}" type="slidenum">
              <a:rPr lang="en-GB" noProof="0" smtClean="0"/>
              <a:t>‹#›</a:t>
            </a:fld>
            <a:endParaRPr lang="en-GB" noProof="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88DD-3717-47D0-B979-D111D81B46AA}"/>
              </a:ext>
            </a:extLst>
          </p:cNvPr>
          <p:cNvSpPr>
            <a:spLocks noGrp="1"/>
          </p:cNvSpPr>
          <p:nvPr>
            <p:ph type="ctrTitle"/>
          </p:nvPr>
        </p:nvSpPr>
        <p:spPr>
          <a:xfrm>
            <a:off x="1078523" y="1098388"/>
            <a:ext cx="10318418" cy="4394988"/>
          </a:xfrm>
        </p:spPr>
        <p:txBody>
          <a:bodyPr rtlCol="0"/>
          <a:lstStyle/>
          <a:p>
            <a:pPr rtl="0"/>
            <a:r>
              <a:rPr lang="en-GB" sz="4800" dirty="0">
                <a:latin typeface="Bodoni MT" panose="02070603080606020203" pitchFamily="18" charset="0"/>
              </a:rPr>
              <a:t>LJC Philosophy through the year</a:t>
            </a:r>
            <a:br>
              <a:rPr lang="en-GB" sz="4800" dirty="0">
                <a:latin typeface="Bodoni MT" panose="02070603080606020203" pitchFamily="18" charset="0"/>
              </a:rPr>
            </a:br>
            <a:br>
              <a:rPr lang="en-GB" sz="4800" dirty="0">
                <a:latin typeface="Bodoni MT" panose="02070603080606020203" pitchFamily="18" charset="0"/>
              </a:rPr>
            </a:br>
            <a:r>
              <a:rPr lang="en-GB" sz="4800" dirty="0">
                <a:latin typeface="Bodoni MT" panose="02070603080606020203" pitchFamily="18" charset="0"/>
              </a:rPr>
              <a:t>phenomenology</a:t>
            </a:r>
            <a:br>
              <a:rPr lang="en-GB" sz="4800" dirty="0">
                <a:latin typeface="Bodoni MT" panose="02070603080606020203" pitchFamily="18" charset="0"/>
              </a:rPr>
            </a:br>
            <a:r>
              <a:rPr lang="en-GB" sz="4800" dirty="0">
                <a:latin typeface="Bodoni MT" panose="02070603080606020203" pitchFamily="18" charset="0"/>
              </a:rPr>
              <a:t>Week 3: temporality</a:t>
            </a:r>
          </a:p>
        </p:txBody>
      </p:sp>
      <p:sp>
        <p:nvSpPr>
          <p:cNvPr id="8" name="TextBox 7">
            <a:extLst>
              <a:ext uri="{FF2B5EF4-FFF2-40B4-BE49-F238E27FC236}">
                <a16:creationId xmlns:a16="http://schemas.microsoft.com/office/drawing/2014/main" id="{F7EDFBFC-5564-4D5D-8F01-C829B7B40C08}"/>
              </a:ext>
            </a:extLst>
          </p:cNvPr>
          <p:cNvSpPr txBox="1"/>
          <p:nvPr/>
        </p:nvSpPr>
        <p:spPr>
          <a:xfrm>
            <a:off x="3666271" y="5955687"/>
            <a:ext cx="8224344" cy="523220"/>
          </a:xfrm>
          <a:prstGeom prst="rect">
            <a:avLst/>
          </a:prstGeom>
          <a:noFill/>
        </p:spPr>
        <p:txBody>
          <a:bodyPr wrap="square" rtlCol="0">
            <a:spAutoFit/>
          </a:bodyPr>
          <a:lstStyle/>
          <a:p>
            <a:pPr rtl="0"/>
            <a:r>
              <a:rPr lang="en-GB" sz="2800" dirty="0">
                <a:latin typeface="Times New Roman" panose="02020603050405020304" pitchFamily="18" charset="0"/>
                <a:cs typeface="Times New Roman" panose="02020603050405020304" pitchFamily="18" charset="0"/>
              </a:rPr>
              <a:t>DR SARAH PAWLETT JACKSON</a:t>
            </a:r>
          </a:p>
        </p:txBody>
      </p:sp>
    </p:spTree>
    <p:extLst>
      <p:ext uri="{BB962C8B-B14F-4D97-AF65-F5344CB8AC3E}">
        <p14:creationId xmlns:p14="http://schemas.microsoft.com/office/powerpoint/2010/main" val="195701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BD68F-5F1F-BFC2-858B-F9311B02D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1A3E7-FA45-5850-6532-B5F553F95A91}"/>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Subjectivity and temporality</a:t>
            </a:r>
          </a:p>
        </p:txBody>
      </p:sp>
      <p:sp>
        <p:nvSpPr>
          <p:cNvPr id="3" name="Content Placeholder 2">
            <a:extLst>
              <a:ext uri="{FF2B5EF4-FFF2-40B4-BE49-F238E27FC236}">
                <a16:creationId xmlns:a16="http://schemas.microsoft.com/office/drawing/2014/main" id="{A600F393-476E-28FF-DB7A-0A4052BFCFD4}"/>
              </a:ext>
            </a:extLst>
          </p:cNvPr>
          <p:cNvSpPr>
            <a:spLocks noGrp="1"/>
          </p:cNvSpPr>
          <p:nvPr>
            <p:ph idx="1"/>
          </p:nvPr>
        </p:nvSpPr>
        <p:spPr>
          <a:xfrm>
            <a:off x="1251678" y="1571946"/>
            <a:ext cx="9736888" cy="4982966"/>
          </a:xfrm>
        </p:spPr>
        <p:txBody>
          <a:bodyPr rtlCol="0">
            <a:normAutofit/>
          </a:bodyPr>
          <a:lstStyle/>
          <a:p>
            <a:r>
              <a:rPr lang="en-GB" sz="2200" dirty="0"/>
              <a:t>Temporality: the lived experience of time from the first-person perspective </a:t>
            </a:r>
          </a:p>
          <a:p>
            <a:r>
              <a:rPr lang="en-GB" sz="2200" dirty="0"/>
              <a:t>Vs ‘objective time’, ‘clock time’ or mere chronology </a:t>
            </a:r>
          </a:p>
          <a:p>
            <a:r>
              <a:rPr lang="en-GB" sz="2200" dirty="0"/>
              <a:t>Phenomenologists are united on the point that temporality is a necessary structure of human consciousness: a condition of the possibility of our experiencing as we in fact do </a:t>
            </a:r>
          </a:p>
          <a:p>
            <a:r>
              <a:rPr lang="en-GB" sz="2200" dirty="0"/>
              <a:t>Just as human subjectivity is constitutively intertwined with </a:t>
            </a:r>
            <a:r>
              <a:rPr lang="en-GB" sz="2200" i="1" dirty="0"/>
              <a:t>the body</a:t>
            </a:r>
            <a:r>
              <a:rPr lang="en-GB" sz="2200" dirty="0"/>
              <a:t> and </a:t>
            </a:r>
            <a:r>
              <a:rPr lang="en-GB" sz="2200" i="1" dirty="0"/>
              <a:t>the world</a:t>
            </a:r>
            <a:r>
              <a:rPr lang="en-GB" sz="2200" dirty="0"/>
              <a:t>, so too </a:t>
            </a:r>
            <a:r>
              <a:rPr lang="en-GB" sz="2200" i="1" dirty="0"/>
              <a:t>temporality </a:t>
            </a:r>
            <a:r>
              <a:rPr lang="en-GB" sz="2200" dirty="0"/>
              <a:t>plays a constitutive role in what subjectivity is. This is an </a:t>
            </a:r>
            <a:r>
              <a:rPr lang="en-GB" sz="2200" i="1" dirty="0"/>
              <a:t>internal</a:t>
            </a:r>
            <a:r>
              <a:rPr lang="en-GB" sz="2200" dirty="0"/>
              <a:t> relation </a:t>
            </a:r>
          </a:p>
          <a:p>
            <a:r>
              <a:rPr lang="en-GB" sz="2200" dirty="0"/>
              <a:t>Vs conceptions of the relationship between subjectivity and temporality in which the subject is conceptualised as though outside of time and/or standing in an </a:t>
            </a:r>
            <a:r>
              <a:rPr lang="en-GB" sz="2200" i="1" dirty="0"/>
              <a:t>external</a:t>
            </a:r>
            <a:r>
              <a:rPr lang="en-GB" sz="2200" dirty="0"/>
              <a:t> relation</a:t>
            </a:r>
          </a:p>
          <a:p>
            <a:pPr marL="0" indent="0">
              <a:buNone/>
            </a:pPr>
            <a:endParaRPr lang="en-GB" sz="2000" dirty="0"/>
          </a:p>
        </p:txBody>
      </p:sp>
    </p:spTree>
    <p:extLst>
      <p:ext uri="{BB962C8B-B14F-4D97-AF65-F5344CB8AC3E}">
        <p14:creationId xmlns:p14="http://schemas.microsoft.com/office/powerpoint/2010/main" val="182124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99183-D194-A66A-229D-1C451B223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6F3E5-0F04-29B9-5104-DE8A9B372F19}"/>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inner time-consciousness</a:t>
            </a:r>
          </a:p>
        </p:txBody>
      </p:sp>
      <p:sp>
        <p:nvSpPr>
          <p:cNvPr id="3" name="Content Placeholder 2">
            <a:extLst>
              <a:ext uri="{FF2B5EF4-FFF2-40B4-BE49-F238E27FC236}">
                <a16:creationId xmlns:a16="http://schemas.microsoft.com/office/drawing/2014/main" id="{80C874ED-BC6B-0DEB-326A-B5C546EA2483}"/>
              </a:ext>
            </a:extLst>
          </p:cNvPr>
          <p:cNvSpPr>
            <a:spLocks noGrp="1"/>
          </p:cNvSpPr>
          <p:nvPr>
            <p:ph idx="1"/>
          </p:nvPr>
        </p:nvSpPr>
        <p:spPr>
          <a:xfrm>
            <a:off x="1251678" y="1297172"/>
            <a:ext cx="10066562" cy="5257740"/>
          </a:xfrm>
        </p:spPr>
        <p:txBody>
          <a:bodyPr rtlCol="0">
            <a:normAutofit lnSpcReduction="10000"/>
          </a:bodyPr>
          <a:lstStyle/>
          <a:p>
            <a:r>
              <a:rPr lang="en-GB" sz="2200" dirty="0"/>
              <a:t>For Husserl, our experience has an ‘ecstatic’ structure, which connects past, present and future in the subject’s awareness of her world.</a:t>
            </a:r>
          </a:p>
          <a:p>
            <a:r>
              <a:rPr lang="en-GB" sz="2200" dirty="0"/>
              <a:t>He frames temporality as having a threefold structure, that of </a:t>
            </a:r>
          </a:p>
          <a:p>
            <a:pPr lvl="1"/>
            <a:r>
              <a:rPr lang="en-GB" sz="2000" b="1" dirty="0"/>
              <a:t>Impression</a:t>
            </a:r>
            <a:r>
              <a:rPr lang="en-GB" sz="2000" i="1" dirty="0"/>
              <a:t> </a:t>
            </a:r>
            <a:r>
              <a:rPr lang="en-GB" sz="2000" dirty="0"/>
              <a:t>(being directly experienced)</a:t>
            </a:r>
            <a:endParaRPr lang="en-GB" sz="2000" i="1" dirty="0"/>
          </a:p>
          <a:p>
            <a:pPr lvl="1"/>
            <a:r>
              <a:rPr lang="en-GB" sz="2000" b="1" dirty="0"/>
              <a:t>Retention</a:t>
            </a:r>
            <a:r>
              <a:rPr lang="en-GB" sz="2000" i="1" dirty="0"/>
              <a:t> </a:t>
            </a:r>
            <a:r>
              <a:rPr lang="en-GB" sz="2000" dirty="0"/>
              <a:t>(the resonance of what is just past which is ‘held on to’ in consciousness)</a:t>
            </a:r>
          </a:p>
          <a:p>
            <a:pPr lvl="1"/>
            <a:r>
              <a:rPr lang="en-GB" sz="2000" b="1" dirty="0" err="1"/>
              <a:t>Protention</a:t>
            </a:r>
            <a:r>
              <a:rPr lang="en-GB" sz="2000" i="1" dirty="0"/>
              <a:t> </a:t>
            </a:r>
            <a:r>
              <a:rPr lang="en-GB" sz="2000" dirty="0"/>
              <a:t>(an anticipatory ‘reaching forward’ into what is coming)</a:t>
            </a:r>
          </a:p>
          <a:p>
            <a:r>
              <a:rPr lang="en-GB" sz="2200" dirty="0"/>
              <a:t>Retention and </a:t>
            </a:r>
            <a:r>
              <a:rPr lang="en-GB" sz="2200" dirty="0" err="1"/>
              <a:t>protention</a:t>
            </a:r>
            <a:r>
              <a:rPr lang="en-GB" sz="2200" dirty="0"/>
              <a:t> are contained within the horizon of any current perception – they are a constitutive part of the experience of ‘now’ (different to ordinary remembering and anticipating). </a:t>
            </a:r>
            <a:r>
              <a:rPr lang="en-GB" sz="2200" i="1" dirty="0"/>
              <a:t>Presence</a:t>
            </a:r>
            <a:r>
              <a:rPr lang="en-GB" sz="2200" dirty="0"/>
              <a:t> itself therefore has a certain ‘width’ to it.</a:t>
            </a:r>
          </a:p>
          <a:p>
            <a:r>
              <a:rPr lang="en-GB" sz="2200" dirty="0"/>
              <a:t>The distinction between past, present and future is not lost in experience – rather, that they stand in an intertwined relationship which we directly perceive.</a:t>
            </a:r>
          </a:p>
          <a:p>
            <a:r>
              <a:rPr lang="en-GB" sz="2200" dirty="0"/>
              <a:t>Temporal perception is a form of </a:t>
            </a:r>
            <a:r>
              <a:rPr lang="en-GB" sz="2200" i="1" dirty="0"/>
              <a:t>gestalt </a:t>
            </a:r>
            <a:r>
              <a:rPr lang="en-GB" sz="2200" dirty="0"/>
              <a:t>perception.</a:t>
            </a:r>
          </a:p>
          <a:p>
            <a:endParaRPr lang="en-GB" sz="2000" dirty="0"/>
          </a:p>
          <a:p>
            <a:endParaRPr lang="en-GB" sz="2200" dirty="0"/>
          </a:p>
          <a:p>
            <a:endParaRPr lang="en-GB" sz="2200" dirty="0"/>
          </a:p>
        </p:txBody>
      </p:sp>
    </p:spTree>
    <p:extLst>
      <p:ext uri="{BB962C8B-B14F-4D97-AF65-F5344CB8AC3E}">
        <p14:creationId xmlns:p14="http://schemas.microsoft.com/office/powerpoint/2010/main" val="2264512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F5498-0836-AC44-339F-FD8F58EE5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FE45E-70CE-FB10-E587-4E4A2B8C2BE6}"/>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inner time-consciousness</a:t>
            </a:r>
          </a:p>
        </p:txBody>
      </p:sp>
      <p:sp>
        <p:nvSpPr>
          <p:cNvPr id="3" name="Content Placeholder 2">
            <a:extLst>
              <a:ext uri="{FF2B5EF4-FFF2-40B4-BE49-F238E27FC236}">
                <a16:creationId xmlns:a16="http://schemas.microsoft.com/office/drawing/2014/main" id="{CE2FB98B-ED97-1A82-EBD0-49DB7E150B53}"/>
              </a:ext>
            </a:extLst>
          </p:cNvPr>
          <p:cNvSpPr>
            <a:spLocks noGrp="1"/>
          </p:cNvSpPr>
          <p:nvPr>
            <p:ph idx="1"/>
          </p:nvPr>
        </p:nvSpPr>
        <p:spPr>
          <a:xfrm>
            <a:off x="1251678" y="3350935"/>
            <a:ext cx="10494344" cy="3203977"/>
          </a:xfrm>
        </p:spPr>
        <p:txBody>
          <a:bodyPr rtlCol="0">
            <a:normAutofit/>
          </a:bodyPr>
          <a:lstStyle/>
          <a:p>
            <a:pPr marL="0" indent="0">
              <a:lnSpc>
                <a:spcPct val="100000"/>
              </a:lnSpc>
              <a:buNone/>
            </a:pPr>
            <a:endParaRPr lang="en-GB" dirty="0"/>
          </a:p>
          <a:p>
            <a:pPr marL="0" indent="0">
              <a:lnSpc>
                <a:spcPct val="100000"/>
              </a:lnSpc>
              <a:buNone/>
            </a:pPr>
            <a:r>
              <a:rPr lang="en-GB" sz="2200" dirty="0"/>
              <a:t>‘In a phenomenological analysis of the experience of a series of musical notes, we notice [that]…these notes influence one another; they are not experienced as a series of individual, independent notes that happen to be played and heard. In other words, the perception of these notes is not simply of each individual note while it is immediately before consciousness. Instead, my experience gives the notes as reflecting on one another, playing in relation to one another, creating harmonies etc….I experience several notes in their different qualities </a:t>
            </a:r>
            <a:r>
              <a:rPr lang="en-GB" sz="2200" i="1" dirty="0"/>
              <a:t>at once</a:t>
            </a:r>
            <a:r>
              <a:rPr lang="en-GB" sz="2200" dirty="0"/>
              <a:t>:  The experience of the last few that have been played is held onto by consciousness.’ (Rodemeyer, 2006, pp8-9)</a:t>
            </a:r>
          </a:p>
          <a:p>
            <a:pPr marL="0" indent="0">
              <a:buNone/>
            </a:pPr>
            <a:endParaRPr lang="en-GB" sz="2000" dirty="0"/>
          </a:p>
          <a:p>
            <a:endParaRPr lang="en-GB" sz="2200" dirty="0"/>
          </a:p>
          <a:p>
            <a:endParaRPr lang="en-GB" sz="2200" dirty="0"/>
          </a:p>
        </p:txBody>
      </p:sp>
      <p:pic>
        <p:nvPicPr>
          <p:cNvPr id="4" name="Picture 3" descr="brown tower clock">
            <a:extLst>
              <a:ext uri="{FF2B5EF4-FFF2-40B4-BE49-F238E27FC236}">
                <a16:creationId xmlns:a16="http://schemas.microsoft.com/office/drawing/2014/main" id="{626167C3-2189-655D-6E6F-AFC9F9E0654D}"/>
              </a:ext>
            </a:extLst>
          </p:cNvPr>
          <p:cNvPicPr>
            <a:picLocks noChangeAspect="1"/>
          </p:cNvPicPr>
          <p:nvPr/>
        </p:nvPicPr>
        <p:blipFill>
          <a:blip r:embed="rId3"/>
          <a:stretch>
            <a:fillRect/>
          </a:stretch>
        </p:blipFill>
        <p:spPr>
          <a:xfrm>
            <a:off x="8048965" y="1065478"/>
            <a:ext cx="3468178" cy="2601133"/>
          </a:xfrm>
          <a:prstGeom prst="rect">
            <a:avLst/>
          </a:prstGeom>
        </p:spPr>
      </p:pic>
      <p:sp>
        <p:nvSpPr>
          <p:cNvPr id="5" name="TextBox 4">
            <a:extLst>
              <a:ext uri="{FF2B5EF4-FFF2-40B4-BE49-F238E27FC236}">
                <a16:creationId xmlns:a16="http://schemas.microsoft.com/office/drawing/2014/main" id="{BA67B523-0756-7DDC-9643-D37B0C152D7C}"/>
              </a:ext>
            </a:extLst>
          </p:cNvPr>
          <p:cNvSpPr txBox="1"/>
          <p:nvPr/>
        </p:nvSpPr>
        <p:spPr>
          <a:xfrm>
            <a:off x="1251678" y="1442720"/>
            <a:ext cx="6749043" cy="2062103"/>
          </a:xfrm>
          <a:prstGeom prst="rect">
            <a:avLst/>
          </a:prstGeom>
          <a:noFill/>
        </p:spPr>
        <p:txBody>
          <a:bodyPr wrap="square" rtlCol="0">
            <a:spAutoFit/>
          </a:bodyPr>
          <a:lstStyle/>
          <a:p>
            <a:r>
              <a:rPr lang="en-GB" sz="2200" dirty="0">
                <a:solidFill>
                  <a:schemeClr val="tx1">
                    <a:lumMod val="65000"/>
                    <a:lumOff val="35000"/>
                  </a:schemeClr>
                </a:solidFill>
              </a:rPr>
              <a:t>‘Consciousness is always ahead of itself while already behind itself, ever centred on the vital axis of an original impression that both fulfils and empties time, setting apart while stitching together the interwoven dimensions of retention and </a:t>
            </a:r>
            <a:r>
              <a:rPr lang="en-GB" sz="2200" dirty="0" err="1">
                <a:solidFill>
                  <a:schemeClr val="tx1">
                    <a:lumMod val="65000"/>
                    <a:lumOff val="35000"/>
                  </a:schemeClr>
                </a:solidFill>
              </a:rPr>
              <a:t>protention</a:t>
            </a:r>
            <a:r>
              <a:rPr lang="en-GB" sz="2200" dirty="0">
                <a:solidFill>
                  <a:schemeClr val="tx1">
                    <a:lumMod val="65000"/>
                    <a:lumOff val="35000"/>
                  </a:schemeClr>
                </a:solidFill>
              </a:rPr>
              <a:t>.’ (De Warren, 2012, p193)</a:t>
            </a:r>
          </a:p>
          <a:p>
            <a:endParaRPr lang="en-GB" dirty="0"/>
          </a:p>
        </p:txBody>
      </p:sp>
    </p:spTree>
    <p:extLst>
      <p:ext uri="{BB962C8B-B14F-4D97-AF65-F5344CB8AC3E}">
        <p14:creationId xmlns:p14="http://schemas.microsoft.com/office/powerpoint/2010/main" val="264548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1A151-0D46-DD13-937B-FD5FEFBA5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2B8B37-50CF-2486-FE37-0B3AC28D8622}"/>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Rhythmic temporality</a:t>
            </a:r>
          </a:p>
        </p:txBody>
      </p:sp>
      <p:sp>
        <p:nvSpPr>
          <p:cNvPr id="3" name="Content Placeholder 2">
            <a:extLst>
              <a:ext uri="{FF2B5EF4-FFF2-40B4-BE49-F238E27FC236}">
                <a16:creationId xmlns:a16="http://schemas.microsoft.com/office/drawing/2014/main" id="{8076C41D-E93B-EF5B-2313-C4129CE3812E}"/>
              </a:ext>
            </a:extLst>
          </p:cNvPr>
          <p:cNvSpPr>
            <a:spLocks noGrp="1"/>
          </p:cNvSpPr>
          <p:nvPr>
            <p:ph idx="1"/>
          </p:nvPr>
        </p:nvSpPr>
        <p:spPr>
          <a:xfrm>
            <a:off x="1251678" y="1297172"/>
            <a:ext cx="10066562" cy="5257740"/>
          </a:xfrm>
        </p:spPr>
        <p:txBody>
          <a:bodyPr rtlCol="0">
            <a:normAutofit/>
          </a:bodyPr>
          <a:lstStyle/>
          <a:p>
            <a:r>
              <a:rPr lang="en-GB" sz="2200" dirty="0"/>
              <a:t>Subjectivity experiences time not only in terms of the ‘melodic’ structure of inner time-conscious, but also </a:t>
            </a:r>
            <a:r>
              <a:rPr lang="en-GB" sz="2200" i="1" dirty="0"/>
              <a:t>rhythmically.</a:t>
            </a:r>
          </a:p>
          <a:p>
            <a:r>
              <a:rPr lang="en-GB" sz="2200" dirty="0"/>
              <a:t>The rhythm of lived subjectivity is sometimes faster and more frenetic, sometimes slower. Sometimes more irregular, sometimes more evenly paced, but we are never without a rhythmic component to our lived experience.</a:t>
            </a:r>
          </a:p>
          <a:p>
            <a:r>
              <a:rPr lang="en-GB" sz="2200" dirty="0"/>
              <a:t>Henri Lefebvre (1992/2004):</a:t>
            </a:r>
          </a:p>
          <a:p>
            <a:pPr lvl="1"/>
            <a:r>
              <a:rPr lang="en-GB" b="1" dirty="0" err="1"/>
              <a:t>Polyrhythmia</a:t>
            </a:r>
            <a:r>
              <a:rPr lang="en-GB" i="1" dirty="0"/>
              <a:t>: </a:t>
            </a:r>
            <a:r>
              <a:rPr lang="en-GB" dirty="0"/>
              <a:t>lived experience is structured by multiple rhythms at the same time, which interact with each other in our lived experience. </a:t>
            </a:r>
          </a:p>
          <a:p>
            <a:pPr lvl="1"/>
            <a:r>
              <a:rPr lang="en-GB" b="1" dirty="0" err="1"/>
              <a:t>Eurhythmia</a:t>
            </a:r>
            <a:r>
              <a:rPr lang="en-GB" i="1" dirty="0"/>
              <a:t>: </a:t>
            </a:r>
            <a:r>
              <a:rPr lang="en-GB" dirty="0"/>
              <a:t>the experience of rhythms interacting in accordance with each other</a:t>
            </a:r>
          </a:p>
          <a:p>
            <a:pPr lvl="1"/>
            <a:r>
              <a:rPr lang="en-GB" b="1" dirty="0"/>
              <a:t>Arrhythmia</a:t>
            </a:r>
            <a:r>
              <a:rPr lang="en-GB" i="1" dirty="0"/>
              <a:t>: </a:t>
            </a:r>
            <a:r>
              <a:rPr lang="en-GB" dirty="0"/>
              <a:t>the experience of rhythms in some way out-of-sync or discordant with each other</a:t>
            </a:r>
            <a:endParaRPr lang="en-GB" sz="2200" dirty="0"/>
          </a:p>
          <a:p>
            <a:r>
              <a:rPr lang="en-GB" sz="2200" dirty="0"/>
              <a:t>Lived experience of temporality as rhythmic is grounded in embodiment (Fuchs 2018)</a:t>
            </a:r>
          </a:p>
        </p:txBody>
      </p:sp>
    </p:spTree>
    <p:extLst>
      <p:ext uri="{BB962C8B-B14F-4D97-AF65-F5344CB8AC3E}">
        <p14:creationId xmlns:p14="http://schemas.microsoft.com/office/powerpoint/2010/main" val="184529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9A9DB-A9FF-531C-D7AC-30FD9C87D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49509-5418-F3E9-7255-0316C84D1D05}"/>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Modifications to temporality</a:t>
            </a:r>
          </a:p>
        </p:txBody>
      </p:sp>
      <p:sp>
        <p:nvSpPr>
          <p:cNvPr id="3" name="Content Placeholder 2">
            <a:extLst>
              <a:ext uri="{FF2B5EF4-FFF2-40B4-BE49-F238E27FC236}">
                <a16:creationId xmlns:a16="http://schemas.microsoft.com/office/drawing/2014/main" id="{C4A18C73-21EE-2BE7-2BF1-EE54BC797A58}"/>
              </a:ext>
            </a:extLst>
          </p:cNvPr>
          <p:cNvSpPr>
            <a:spLocks noGrp="1"/>
          </p:cNvSpPr>
          <p:nvPr>
            <p:ph idx="1"/>
          </p:nvPr>
        </p:nvSpPr>
        <p:spPr>
          <a:xfrm>
            <a:off x="1251678" y="1297172"/>
            <a:ext cx="10066562" cy="5257740"/>
          </a:xfrm>
        </p:spPr>
        <p:txBody>
          <a:bodyPr rtlCol="0">
            <a:normAutofit lnSpcReduction="10000"/>
          </a:bodyPr>
          <a:lstStyle/>
          <a:p>
            <a:r>
              <a:rPr lang="en-GB" sz="2200" dirty="0"/>
              <a:t>Phenomenologists often look to atypical experiences, in which the structure of experience is modified in some way.  As well as being valuable for its own sake this is a way of making more salient the structures of more typical experience that we take for granted. </a:t>
            </a:r>
          </a:p>
          <a:p>
            <a:r>
              <a:rPr lang="en-GB" sz="2200" dirty="0"/>
              <a:t>E.g. experiences of </a:t>
            </a:r>
            <a:r>
              <a:rPr lang="en-GB" sz="2200" b="1" dirty="0"/>
              <a:t>depression </a:t>
            </a:r>
            <a:r>
              <a:rPr lang="en-GB" sz="2200" dirty="0"/>
              <a:t>can include modifications of lived temporality (Fuchs 2005; Ratcliffe 2012):</a:t>
            </a:r>
          </a:p>
          <a:p>
            <a:pPr lvl="1"/>
            <a:r>
              <a:rPr lang="en-GB" sz="2000" dirty="0"/>
              <a:t>Deceleration: time experienced as slowing down </a:t>
            </a:r>
          </a:p>
          <a:p>
            <a:pPr lvl="1"/>
            <a:r>
              <a:rPr lang="en-GB" sz="2000" dirty="0"/>
              <a:t>Desynchronisation </a:t>
            </a:r>
          </a:p>
          <a:p>
            <a:pPr lvl="1"/>
            <a:r>
              <a:rPr lang="en-GB" sz="2000" dirty="0"/>
              <a:t>Modifications to </a:t>
            </a:r>
            <a:r>
              <a:rPr lang="en-GB" sz="2000" dirty="0" err="1"/>
              <a:t>protention</a:t>
            </a:r>
            <a:r>
              <a:rPr lang="en-GB" sz="2000" dirty="0"/>
              <a:t>: dulling of certain affordances as future possibilities for action </a:t>
            </a:r>
            <a:endParaRPr lang="en-GB" sz="2200" dirty="0"/>
          </a:p>
          <a:p>
            <a:r>
              <a:rPr lang="en-GB" sz="2200" dirty="0"/>
              <a:t>E.g. experiences of </a:t>
            </a:r>
            <a:r>
              <a:rPr lang="en-GB" sz="2200" b="1" dirty="0"/>
              <a:t>anxiety </a:t>
            </a:r>
            <a:r>
              <a:rPr lang="en-GB" sz="2200" dirty="0"/>
              <a:t>(Aho 2018)</a:t>
            </a:r>
          </a:p>
          <a:p>
            <a:pPr lvl="1"/>
            <a:r>
              <a:rPr lang="en-GB" sz="2000" dirty="0"/>
              <a:t>Acceleration: time experienced as speeding up </a:t>
            </a:r>
          </a:p>
          <a:p>
            <a:pPr lvl="1"/>
            <a:r>
              <a:rPr lang="en-GB" sz="2000" dirty="0"/>
              <a:t>Time experienced in a more ‘scattered’ way</a:t>
            </a:r>
          </a:p>
          <a:p>
            <a:pPr lvl="1"/>
            <a:r>
              <a:rPr lang="en-GB" sz="2000" dirty="0"/>
              <a:t>Heightening of certain affordances in terms of threat</a:t>
            </a:r>
          </a:p>
          <a:p>
            <a:pPr lvl="1"/>
            <a:endParaRPr lang="en-GB" sz="2000" dirty="0"/>
          </a:p>
          <a:p>
            <a:endParaRPr lang="en-GB" sz="2200" dirty="0"/>
          </a:p>
          <a:p>
            <a:endParaRPr lang="en-GB" sz="2200" dirty="0"/>
          </a:p>
        </p:txBody>
      </p:sp>
    </p:spTree>
    <p:extLst>
      <p:ext uri="{BB962C8B-B14F-4D97-AF65-F5344CB8AC3E}">
        <p14:creationId xmlns:p14="http://schemas.microsoft.com/office/powerpoint/2010/main" val="1848078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973E0-4178-7E66-8540-4571A074B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DAF989-F21E-679A-2C64-6B57BDA34010}"/>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Temporality and Existential significance  </a:t>
            </a:r>
          </a:p>
        </p:txBody>
      </p:sp>
      <p:sp>
        <p:nvSpPr>
          <p:cNvPr id="3" name="Content Placeholder 2">
            <a:extLst>
              <a:ext uri="{FF2B5EF4-FFF2-40B4-BE49-F238E27FC236}">
                <a16:creationId xmlns:a16="http://schemas.microsoft.com/office/drawing/2014/main" id="{9BDB5F33-11A5-EB46-29FC-AD26973AF2C4}"/>
              </a:ext>
            </a:extLst>
          </p:cNvPr>
          <p:cNvSpPr>
            <a:spLocks noGrp="1"/>
          </p:cNvSpPr>
          <p:nvPr>
            <p:ph idx="1"/>
          </p:nvPr>
        </p:nvSpPr>
        <p:spPr>
          <a:xfrm>
            <a:off x="1251678" y="1571946"/>
            <a:ext cx="6876322" cy="4982966"/>
          </a:xfrm>
        </p:spPr>
        <p:txBody>
          <a:bodyPr rtlCol="0">
            <a:normAutofit lnSpcReduction="10000"/>
          </a:bodyPr>
          <a:lstStyle/>
          <a:p>
            <a:r>
              <a:rPr lang="en-GB" sz="2200" dirty="0"/>
              <a:t>Heidegger also highlights the ecstatic structure of temporal experience, emphasising temporality as a condition of the possibility of </a:t>
            </a:r>
            <a:r>
              <a:rPr lang="en-GB" sz="2200" i="1" dirty="0"/>
              <a:t>care</a:t>
            </a:r>
            <a:endParaRPr lang="en-GB" sz="2200" dirty="0"/>
          </a:p>
          <a:p>
            <a:r>
              <a:rPr lang="en-GB" sz="2200" dirty="0"/>
              <a:t>He also emphasises the significance of </a:t>
            </a:r>
            <a:r>
              <a:rPr lang="en-GB" sz="2200" i="1" dirty="0"/>
              <a:t>Dasein’s </a:t>
            </a:r>
            <a:r>
              <a:rPr lang="en-GB" sz="2200" dirty="0"/>
              <a:t>apprehension of itself in its </a:t>
            </a:r>
            <a:r>
              <a:rPr lang="en-GB" sz="2200" i="1" dirty="0"/>
              <a:t>finitude </a:t>
            </a:r>
            <a:r>
              <a:rPr lang="en-GB" sz="2200" dirty="0"/>
              <a:t>as another important constitutive aspect of subjectivity as temporality: </a:t>
            </a:r>
            <a:endParaRPr lang="en-GB" dirty="0"/>
          </a:p>
          <a:p>
            <a:pPr lvl="1"/>
            <a:r>
              <a:rPr lang="en-GB" sz="2000" dirty="0"/>
              <a:t>This includes finitude in relation to our </a:t>
            </a:r>
            <a:r>
              <a:rPr lang="en-GB" sz="2000" i="1" dirty="0"/>
              <a:t>origins</a:t>
            </a:r>
            <a:r>
              <a:rPr lang="en-GB" sz="2000" dirty="0"/>
              <a:t>, that is – our </a:t>
            </a:r>
            <a:r>
              <a:rPr lang="en-GB" sz="2000" i="1" dirty="0"/>
              <a:t>thrownness</a:t>
            </a:r>
            <a:r>
              <a:rPr lang="en-GB" sz="2000" dirty="0"/>
              <a:t>, as ‘always already’ in the world</a:t>
            </a:r>
          </a:p>
          <a:p>
            <a:pPr lvl="1"/>
            <a:r>
              <a:rPr lang="en-GB" sz="2000" dirty="0"/>
              <a:t>It also involves apprehension of finitude in relation to our </a:t>
            </a:r>
            <a:r>
              <a:rPr lang="en-GB" sz="2000" i="1" dirty="0"/>
              <a:t>end</a:t>
            </a:r>
            <a:r>
              <a:rPr lang="en-GB" sz="2000" dirty="0"/>
              <a:t> – what Heidegger calls our </a:t>
            </a:r>
            <a:r>
              <a:rPr lang="en-GB" sz="2000" i="1" dirty="0"/>
              <a:t>being-towards-death</a:t>
            </a:r>
          </a:p>
          <a:p>
            <a:pPr lvl="1"/>
            <a:r>
              <a:rPr lang="en-GB" sz="2000" dirty="0"/>
              <a:t>For Heidegger, only proper comportment towards our finitude in both these way enables </a:t>
            </a:r>
            <a:r>
              <a:rPr lang="en-GB" sz="2000" i="1" dirty="0"/>
              <a:t>authenticity</a:t>
            </a:r>
            <a:r>
              <a:rPr lang="en-GB" sz="2000" dirty="0"/>
              <a:t> as a mode of </a:t>
            </a:r>
            <a:r>
              <a:rPr lang="en-GB" sz="2000" i="1" dirty="0"/>
              <a:t>Dasein’s</a:t>
            </a:r>
            <a:r>
              <a:rPr lang="en-GB" sz="2000" dirty="0"/>
              <a:t> being </a:t>
            </a:r>
            <a:endParaRPr lang="en-GB" sz="2200" dirty="0"/>
          </a:p>
        </p:txBody>
      </p:sp>
      <p:pic>
        <p:nvPicPr>
          <p:cNvPr id="5" name="Picture 4" descr="silhouette photo of person standing">
            <a:extLst>
              <a:ext uri="{FF2B5EF4-FFF2-40B4-BE49-F238E27FC236}">
                <a16:creationId xmlns:a16="http://schemas.microsoft.com/office/drawing/2014/main" id="{2DC759A2-78A6-C8BA-7E8B-466A3408B323}"/>
              </a:ext>
            </a:extLst>
          </p:cNvPr>
          <p:cNvPicPr>
            <a:picLocks noChangeAspect="1"/>
          </p:cNvPicPr>
          <p:nvPr/>
        </p:nvPicPr>
        <p:blipFill>
          <a:blip r:embed="rId3"/>
          <a:stretch>
            <a:fillRect/>
          </a:stretch>
        </p:blipFill>
        <p:spPr>
          <a:xfrm>
            <a:off x="8422604" y="1693866"/>
            <a:ext cx="2954055" cy="4431082"/>
          </a:xfrm>
          <a:prstGeom prst="rect">
            <a:avLst/>
          </a:prstGeom>
        </p:spPr>
      </p:pic>
    </p:spTree>
    <p:extLst>
      <p:ext uri="{BB962C8B-B14F-4D97-AF65-F5344CB8AC3E}">
        <p14:creationId xmlns:p14="http://schemas.microsoft.com/office/powerpoint/2010/main" val="2051429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28A3E57F-DE9A-45F6-BEF3-EF8EEA07E065}"/>
              </a:ext>
            </a:extLst>
          </p:cNvPr>
          <p:cNvSpPr>
            <a:spLocks noGrp="1"/>
          </p:cNvSpPr>
          <p:nvPr>
            <p:ph type="title"/>
          </p:nvPr>
        </p:nvSpPr>
        <p:spPr>
          <a:xfrm>
            <a:off x="2802662" y="756357"/>
            <a:ext cx="8187071" cy="1253066"/>
          </a:xfrm>
        </p:spPr>
        <p:txBody>
          <a:bodyPr rtlCol="0"/>
          <a:lstStyle/>
          <a:p>
            <a:pPr rtl="0"/>
            <a:r>
              <a:rPr lang="en-gb" dirty="0"/>
              <a:t>Slide </a:t>
            </a:r>
            <a:r>
              <a:rPr lang="en-gb" dirty="0" err="1"/>
              <a:t>Tite</a:t>
            </a:r>
            <a:endParaRPr lang="en-gb" dirty="0"/>
          </a:p>
        </p:txBody>
      </p:sp>
      <p:sp>
        <p:nvSpPr>
          <p:cNvPr id="6" name="TextBox 5">
            <a:extLst>
              <a:ext uri="{FF2B5EF4-FFF2-40B4-BE49-F238E27FC236}">
                <a16:creationId xmlns:a16="http://schemas.microsoft.com/office/drawing/2014/main" id="{51CA1257-66A3-465A-A773-E2D1F421929F}"/>
              </a:ext>
            </a:extLst>
          </p:cNvPr>
          <p:cNvSpPr txBox="1"/>
          <p:nvPr/>
        </p:nvSpPr>
        <p:spPr>
          <a:xfrm>
            <a:off x="3032566" y="243068"/>
            <a:ext cx="8906005" cy="6247864"/>
          </a:xfrm>
          <a:prstGeom prst="rect">
            <a:avLst/>
          </a:prstGeom>
          <a:noFill/>
        </p:spPr>
        <p:txBody>
          <a:bodyPr wrap="square" rtlCol="0">
            <a:spAutoFit/>
          </a:bodyPr>
          <a:lstStyle/>
          <a:p>
            <a:pPr rtl="0"/>
            <a:r>
              <a:rPr lang="en-GB" sz="4000" dirty="0">
                <a:latin typeface="Bodoni MT" panose="02070603080606020203" pitchFamily="18" charset="0"/>
              </a:rPr>
              <a:t>References and Further Reading</a:t>
            </a:r>
            <a:endParaRPr lang="en-GB" dirty="0"/>
          </a:p>
          <a:p>
            <a:endParaRPr lang="en-GB" dirty="0"/>
          </a:p>
          <a:p>
            <a:r>
              <a:rPr lang="en-GB" dirty="0"/>
              <a:t>Aho, Kevin (2018) ‘Temporal experience in anxiety: embodiment, selfhood, and the collapse of meaning’, </a:t>
            </a:r>
            <a:r>
              <a:rPr lang="en-GB" i="1" dirty="0"/>
              <a:t>Phenomenology &amp; Cognitive Science</a:t>
            </a:r>
            <a:r>
              <a:rPr lang="en-GB" dirty="0"/>
              <a:t>, 19, 259–270</a:t>
            </a:r>
          </a:p>
          <a:p>
            <a:r>
              <a:rPr lang="en-GB" dirty="0"/>
              <a:t>Dastur, Françoise (2017) </a:t>
            </a:r>
            <a:r>
              <a:rPr lang="en-GB" i="1" dirty="0"/>
              <a:t>Questions of Phenomenology: Language, Alterity, Temporality, </a:t>
            </a:r>
            <a:r>
              <a:rPr lang="en-GB" dirty="0"/>
              <a:t>trans. Robert Vallier, Fordham University Press</a:t>
            </a:r>
          </a:p>
          <a:p>
            <a:r>
              <a:rPr lang="en-GB" dirty="0"/>
              <a:t>De Warren, Nicolas (2012) ‘Time’ in Luft, Sebastian &amp; Overgaard Søren (eds.) </a:t>
            </a:r>
            <a:r>
              <a:rPr lang="en-GB" i="1" dirty="0"/>
              <a:t>The Routledge Companion to Phenomenology,</a:t>
            </a:r>
            <a:r>
              <a:rPr lang="en-GB" dirty="0"/>
              <a:t> Routledge</a:t>
            </a:r>
          </a:p>
          <a:p>
            <a:r>
              <a:rPr lang="en-GB" dirty="0"/>
              <a:t>Fuchs, Thomas (2005). ‘The phenomenology of the body space and time in depression’ </a:t>
            </a:r>
            <a:r>
              <a:rPr lang="en-GB" dirty="0" err="1"/>
              <a:t>Comprendre</a:t>
            </a:r>
            <a:r>
              <a:rPr lang="en-GB" dirty="0"/>
              <a:t>, 15,108–121.</a:t>
            </a:r>
          </a:p>
          <a:p>
            <a:r>
              <a:rPr lang="en-GB" dirty="0"/>
              <a:t>Fuchs, Thomas (2018) ‘The Cyclical Time of the Body and its Relation to Linear Time’, </a:t>
            </a:r>
            <a:r>
              <a:rPr lang="en-GB" i="1" dirty="0"/>
              <a:t>Journal of Consciousness Studies, </a:t>
            </a:r>
            <a:r>
              <a:rPr lang="en-GB" dirty="0"/>
              <a:t>25, 47-65.</a:t>
            </a:r>
          </a:p>
          <a:p>
            <a:r>
              <a:rPr lang="en-GB" dirty="0"/>
              <a:t>Heidegger, Martin (1962) </a:t>
            </a:r>
            <a:r>
              <a:rPr lang="en-GB" i="1" dirty="0"/>
              <a:t>Being and Time</a:t>
            </a:r>
            <a:r>
              <a:rPr lang="en-GB" dirty="0"/>
              <a:t>, trans. </a:t>
            </a:r>
            <a:r>
              <a:rPr lang="en-GB" dirty="0" err="1"/>
              <a:t>Macquarrie</a:t>
            </a:r>
            <a:r>
              <a:rPr lang="en-GB" dirty="0"/>
              <a:t> &amp; Robinson, Blackwell</a:t>
            </a:r>
          </a:p>
          <a:p>
            <a:r>
              <a:rPr lang="en-GB" dirty="0"/>
              <a:t>Husserl, Edmund (1893-1917/1991) </a:t>
            </a:r>
            <a:r>
              <a:rPr lang="en-GB" i="1" dirty="0"/>
              <a:t>On the Phenomenology of the Consciousness of Internal Time, </a:t>
            </a:r>
            <a:r>
              <a:rPr lang="en-GB" dirty="0"/>
              <a:t>trans. J.B Brough, Kluwer</a:t>
            </a:r>
          </a:p>
          <a:p>
            <a:r>
              <a:rPr lang="en-GB" dirty="0"/>
              <a:t>LeFebvre, Henri (1992/2004) </a:t>
            </a:r>
            <a:r>
              <a:rPr lang="en-GB" i="1" dirty="0" err="1"/>
              <a:t>Rhythmanalysis</a:t>
            </a:r>
            <a:r>
              <a:rPr lang="en-GB" i="1" dirty="0"/>
              <a:t>, </a:t>
            </a:r>
            <a:r>
              <a:rPr lang="en-GB" dirty="0"/>
              <a:t>Continuum</a:t>
            </a:r>
          </a:p>
          <a:p>
            <a:r>
              <a:rPr lang="en-GB" dirty="0"/>
              <a:t>Ratcliffe, Matthew (2012) ‘Varieties of Temporal Experience in Depression’ </a:t>
            </a:r>
            <a:r>
              <a:rPr lang="en-GB" i="1" dirty="0"/>
              <a:t>Journal of Medicine and Philosophy, </a:t>
            </a:r>
            <a:r>
              <a:rPr lang="en-GB" dirty="0"/>
              <a:t>37(2),114-38. </a:t>
            </a:r>
          </a:p>
          <a:p>
            <a:r>
              <a:rPr lang="en-GB" dirty="0"/>
              <a:t>Rodemeyer, Lanei (2006) </a:t>
            </a:r>
            <a:r>
              <a:rPr lang="en-GB" i="1" dirty="0"/>
              <a:t>Intersubjective Temporality: It’s About Time, </a:t>
            </a:r>
            <a:r>
              <a:rPr lang="en-GB" dirty="0"/>
              <a:t>Springer</a:t>
            </a:r>
          </a:p>
          <a:p>
            <a:r>
              <a:rPr lang="en-GB" dirty="0"/>
              <a:t>Wrathall, Mark (2025) ‘Martin Heidegger’ </a:t>
            </a:r>
            <a:r>
              <a:rPr lang="en-GB" i="1" dirty="0"/>
              <a:t>Stanford Encyclopedia of Philosophy, </a:t>
            </a:r>
            <a:r>
              <a:rPr lang="en-GB" dirty="0"/>
              <a:t>Sections 2.4-2.5</a:t>
            </a:r>
          </a:p>
          <a:p>
            <a:endParaRPr lang="en-GB" dirty="0"/>
          </a:p>
        </p:txBody>
      </p:sp>
    </p:spTree>
    <p:extLst>
      <p:ext uri="{BB962C8B-B14F-4D97-AF65-F5344CB8AC3E}">
        <p14:creationId xmlns:p14="http://schemas.microsoft.com/office/powerpoint/2010/main" val="105934907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209596_TF55916208_Win32" id="{664CDB35-1299-4333-891F-D3582805EDDE}" vid="{A41CA43F-07B8-4D85-A4D0-4C1CBA1C76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5177A376361E4097C7A579BA2D6EB3" ma:contentTypeVersion="15" ma:contentTypeDescription="Create a new document." ma:contentTypeScope="" ma:versionID="9f930703bb118c88126740165fae9337">
  <xsd:schema xmlns:xsd="http://www.w3.org/2001/XMLSchema" xmlns:xs="http://www.w3.org/2001/XMLSchema" xmlns:p="http://schemas.microsoft.com/office/2006/metadata/properties" xmlns:ns2="91f26f25-1717-4b86-a1b4-8d7140b77ed9" xmlns:ns3="c8e8acce-9069-4d32-802f-c81c2b98ca36" targetNamespace="http://schemas.microsoft.com/office/2006/metadata/properties" ma:root="true" ma:fieldsID="3d128f301fb7b3d2f473a5b1c88eb1bb" ns2:_="" ns3:_="">
    <xsd:import namespace="91f26f25-1717-4b86-a1b4-8d7140b77ed9"/>
    <xsd:import namespace="c8e8acce-9069-4d32-802f-c81c2b98ca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f26f25-1717-4b86-a1b4-8d7140b77e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7e797dd-a372-4630-b35c-17781ee6705e"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e8acce-9069-4d32-802f-c81c2b98ca3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0283d9e-c408-46fb-a1b8-65ee7e6218c4}" ma:internalName="TaxCatchAll" ma:showField="CatchAllData" ma:web="c8e8acce-9069-4d32-802f-c81c2b98ca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1f26f25-1717-4b86-a1b4-8d7140b77ed9">
      <Terms xmlns="http://schemas.microsoft.com/office/infopath/2007/PartnerControls"/>
    </lcf76f155ced4ddcb4097134ff3c332f>
    <TaxCatchAll xmlns="c8e8acce-9069-4d32-802f-c81c2b98ca36" xsi:nil="true"/>
  </documentManagement>
</p:properties>
</file>

<file path=customXml/itemProps1.xml><?xml version="1.0" encoding="utf-8"?>
<ds:datastoreItem xmlns:ds="http://schemas.openxmlformats.org/officeDocument/2006/customXml" ds:itemID="{3A0EC55A-49E8-4BD1-BA3F-920A699E9D78}"/>
</file>

<file path=customXml/itemProps2.xml><?xml version="1.0" encoding="utf-8"?>
<ds:datastoreItem xmlns:ds="http://schemas.openxmlformats.org/officeDocument/2006/customXml" ds:itemID="{EEBA8A52-0CC0-48D0-BF6D-A39923FDFFF1}"/>
</file>

<file path=customXml/itemProps3.xml><?xml version="1.0" encoding="utf-8"?>
<ds:datastoreItem xmlns:ds="http://schemas.openxmlformats.org/officeDocument/2006/customXml" ds:itemID="{B8727B28-CA73-4B6C-9CB7-7931BADD9177}"/>
</file>

<file path=docProps/app.xml><?xml version="1.0" encoding="utf-8"?>
<Properties xmlns="http://schemas.openxmlformats.org/officeDocument/2006/extended-properties" xmlns:vt="http://schemas.openxmlformats.org/officeDocument/2006/docPropsVTypes">
  <Template>Getting to know your teacher</Template>
  <TotalTime>6181</TotalTime>
  <Words>1086</Words>
  <Application>Microsoft Office PowerPoint</Application>
  <PresentationFormat>Widescreen</PresentationFormat>
  <Paragraphs>70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Bodoni MT</vt:lpstr>
      <vt:lpstr>Calibri</vt:lpstr>
      <vt:lpstr>Gill Sans MT</vt:lpstr>
      <vt:lpstr>Impact</vt:lpstr>
      <vt:lpstr>Times New Roman</vt:lpstr>
      <vt:lpstr>Badge</vt:lpstr>
      <vt:lpstr>LJC Philosophy through the year  phenomenology Week 3: temporality</vt:lpstr>
      <vt:lpstr>Subjectivity and temporality</vt:lpstr>
      <vt:lpstr>inner time-consciousness</vt:lpstr>
      <vt:lpstr>inner time-consciousness</vt:lpstr>
      <vt:lpstr>Rhythmic temporality</vt:lpstr>
      <vt:lpstr>Modifications to temporality</vt:lpstr>
      <vt:lpstr>Temporality and Existential significance  </vt:lpstr>
      <vt:lpstr>Slide Tite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Pawlett Jackson</dc:creator>
  <cp:lastModifiedBy>Sarah Pawlett Jackson</cp:lastModifiedBy>
  <cp:revision>222</cp:revision>
  <dcterms:created xsi:type="dcterms:W3CDTF">2025-09-17T09:53:02Z</dcterms:created>
  <dcterms:modified xsi:type="dcterms:W3CDTF">2026-06-23T16:08:33Z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0x010100745177A376361E4097C7A579BA2D6EB3</vt:lpwstr>
  </property>
</Properties>
</file>