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handoutMasterIdLst>
    <p:handoutMasterId r:id="rId11"/>
  </p:handoutMasterIdLst>
  <p:sldIdLst>
    <p:sldId id="256" r:id="rId2"/>
    <p:sldId id="279" r:id="rId3"/>
    <p:sldId id="281" r:id="rId4"/>
    <p:sldId id="280" r:id="rId5"/>
    <p:sldId id="282" r:id="rId6"/>
    <p:sldId id="283" r:id="rId7"/>
    <p:sldId id="284" r:id="rId8"/>
    <p:sldId id="265" r:id="rId9"/>
  </p:sldIdLst>
  <p:sldSz cx="12192000" cy="6858000"/>
  <p:notesSz cx="6858000" cy="9144000"/>
  <p:defaultTextStyle>
    <a:defPPr rtl="0">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11" autoAdjust="0"/>
    <p:restoredTop sz="94660"/>
  </p:normalViewPr>
  <p:slideViewPr>
    <p:cSldViewPr snapToGrid="0">
      <p:cViewPr varScale="1">
        <p:scale>
          <a:sx n="63" d="100"/>
          <a:sy n="63" d="100"/>
        </p:scale>
        <p:origin x="832" y="56"/>
      </p:cViewPr>
      <p:guideLst/>
    </p:cSldViewPr>
  </p:slideViewPr>
  <p:notesTextViewPr>
    <p:cViewPr>
      <p:scale>
        <a:sx n="1" d="1"/>
        <a:sy n="1" d="1"/>
      </p:scale>
      <p:origin x="0" y="0"/>
    </p:cViewPr>
  </p:notesTextViewPr>
  <p:notesViewPr>
    <p:cSldViewPr snapToGrid="0">
      <p:cViewPr varScale="1">
        <p:scale>
          <a:sx n="86" d="100"/>
          <a:sy n="86" d="100"/>
        </p:scale>
        <p:origin x="311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86C3D2F-5A05-4596-A225-FC14565701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a:extLst>
              <a:ext uri="{FF2B5EF4-FFF2-40B4-BE49-F238E27FC236}">
                <a16:creationId xmlns:a16="http://schemas.microsoft.com/office/drawing/2014/main" id="{F39C051B-F26C-4470-B56C-092B4E1C4CF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7C9A4EFF-2523-432B-8E30-40B949A58C27}" type="datetime1">
              <a:rPr lang="en-GB" smtClean="0"/>
              <a:t>01/07/2026</a:t>
            </a:fld>
            <a:endParaRPr lang="en-GB"/>
          </a:p>
        </p:txBody>
      </p:sp>
      <p:sp>
        <p:nvSpPr>
          <p:cNvPr id="4" name="Footer Placeholder 3">
            <a:extLst>
              <a:ext uri="{FF2B5EF4-FFF2-40B4-BE49-F238E27FC236}">
                <a16:creationId xmlns:a16="http://schemas.microsoft.com/office/drawing/2014/main" id="{CD59DB8B-3A1C-4291-8A97-C19C5D31C36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a:extLst>
              <a:ext uri="{FF2B5EF4-FFF2-40B4-BE49-F238E27FC236}">
                <a16:creationId xmlns:a16="http://schemas.microsoft.com/office/drawing/2014/main" id="{9E6310B9-42FE-4FE9-8C0B-5C7382DBB0E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EFCFFF0-B784-4FE7-8A38-F89DE294F830}" type="slidenum">
              <a:rPr lang="en-GB" smtClean="0"/>
              <a:t>‹#›</a:t>
            </a:fld>
            <a:endParaRPr lang="en-GB"/>
          </a:p>
        </p:txBody>
      </p:sp>
    </p:spTree>
    <p:extLst>
      <p:ext uri="{BB962C8B-B14F-4D97-AF65-F5344CB8AC3E}">
        <p14:creationId xmlns:p14="http://schemas.microsoft.com/office/powerpoint/2010/main" val="210156693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9217426E-794B-4F4A-8E0A-E9EB729BA137}" type="datetime1">
              <a:rPr lang="en-GB" noProof="0" smtClean="0"/>
              <a:t>01/07/2026</a:t>
            </a:fld>
            <a:endParaRPr lang="en-GB"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98C672F-171E-46DC-915C-C7BCF99F5C42}" type="slidenum">
              <a:rPr lang="en-GB" noProof="0" smtClean="0"/>
              <a:t>‹#›</a:t>
            </a:fld>
            <a:endParaRPr lang="en-GB" noProof="0"/>
          </a:p>
        </p:txBody>
      </p:sp>
    </p:spTree>
    <p:extLst>
      <p:ext uri="{BB962C8B-B14F-4D97-AF65-F5344CB8AC3E}">
        <p14:creationId xmlns:p14="http://schemas.microsoft.com/office/powerpoint/2010/main" val="195849806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998C672F-171E-46DC-915C-C7BCF99F5C42}" type="slidenum">
              <a:rPr lang="en-GB" smtClean="0"/>
              <a:t>1</a:t>
            </a:fld>
            <a:endParaRPr lang="en-GB"/>
          </a:p>
        </p:txBody>
      </p:sp>
    </p:spTree>
    <p:extLst>
      <p:ext uri="{BB962C8B-B14F-4D97-AF65-F5344CB8AC3E}">
        <p14:creationId xmlns:p14="http://schemas.microsoft.com/office/powerpoint/2010/main" val="2919126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F6106-3C7B-8968-BC89-8A881168B6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78E04-0234-F58B-7892-2FCCA2BA2B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CA3F00-14F7-9388-D449-9FE65E24EE62}"/>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069D8BC2-1519-60D1-F310-E9477ADFAF92}"/>
              </a:ext>
            </a:extLst>
          </p:cNvPr>
          <p:cNvSpPr>
            <a:spLocks noGrp="1"/>
          </p:cNvSpPr>
          <p:nvPr>
            <p:ph type="sldNum" sz="quarter" idx="5"/>
          </p:nvPr>
        </p:nvSpPr>
        <p:spPr/>
        <p:txBody>
          <a:bodyPr rtlCol="0"/>
          <a:lstStyle/>
          <a:p>
            <a:pPr rtl="0"/>
            <a:fld id="{998C672F-171E-46DC-915C-C7BCF99F5C42}" type="slidenum">
              <a:rPr lang="en-GB" smtClean="0"/>
              <a:t>2</a:t>
            </a:fld>
            <a:endParaRPr lang="en-GB"/>
          </a:p>
        </p:txBody>
      </p:sp>
    </p:spTree>
    <p:extLst>
      <p:ext uri="{BB962C8B-B14F-4D97-AF65-F5344CB8AC3E}">
        <p14:creationId xmlns:p14="http://schemas.microsoft.com/office/powerpoint/2010/main" val="2992346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07BBC-5641-257B-0EFC-1D7D732FA5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3B216C-356F-10B8-8BA3-F80D004B5B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7B7F37-9C69-6AF3-B45A-2C5B3F8954EF}"/>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F15E677B-10D9-C1C3-6F24-63A24CB3DCB1}"/>
              </a:ext>
            </a:extLst>
          </p:cNvPr>
          <p:cNvSpPr>
            <a:spLocks noGrp="1"/>
          </p:cNvSpPr>
          <p:nvPr>
            <p:ph type="sldNum" sz="quarter" idx="5"/>
          </p:nvPr>
        </p:nvSpPr>
        <p:spPr/>
        <p:txBody>
          <a:bodyPr rtlCol="0"/>
          <a:lstStyle/>
          <a:p>
            <a:pPr rtl="0"/>
            <a:fld id="{998C672F-171E-46DC-915C-C7BCF99F5C42}" type="slidenum">
              <a:rPr lang="en-GB" smtClean="0"/>
              <a:t>3</a:t>
            </a:fld>
            <a:endParaRPr lang="en-GB"/>
          </a:p>
        </p:txBody>
      </p:sp>
    </p:spTree>
    <p:extLst>
      <p:ext uri="{BB962C8B-B14F-4D97-AF65-F5344CB8AC3E}">
        <p14:creationId xmlns:p14="http://schemas.microsoft.com/office/powerpoint/2010/main" val="1992430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0E7D7-BAB5-A190-5CC2-903A1FE39B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E33D9D-6540-A0C1-44D5-25DE95A783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A1E13C-8224-C91B-7A49-2CA853FDB801}"/>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54303BFB-7727-1935-C81F-E0F7F8AB2E95}"/>
              </a:ext>
            </a:extLst>
          </p:cNvPr>
          <p:cNvSpPr>
            <a:spLocks noGrp="1"/>
          </p:cNvSpPr>
          <p:nvPr>
            <p:ph type="sldNum" sz="quarter" idx="5"/>
          </p:nvPr>
        </p:nvSpPr>
        <p:spPr/>
        <p:txBody>
          <a:bodyPr rtlCol="0"/>
          <a:lstStyle/>
          <a:p>
            <a:pPr rtl="0"/>
            <a:fld id="{998C672F-171E-46DC-915C-C7BCF99F5C42}" type="slidenum">
              <a:rPr lang="en-GB" smtClean="0"/>
              <a:t>4</a:t>
            </a:fld>
            <a:endParaRPr lang="en-GB"/>
          </a:p>
        </p:txBody>
      </p:sp>
    </p:spTree>
    <p:extLst>
      <p:ext uri="{BB962C8B-B14F-4D97-AF65-F5344CB8AC3E}">
        <p14:creationId xmlns:p14="http://schemas.microsoft.com/office/powerpoint/2010/main" val="1720412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BB11C-03CC-ABD7-CAAC-24653A609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5682F9-8C5B-5A86-D063-AB0C6CD918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CB7B1B-EAF3-CD50-6D10-5AE79F917761}"/>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D750EE9E-50F2-3DE5-1E0E-283BDDB32E52}"/>
              </a:ext>
            </a:extLst>
          </p:cNvPr>
          <p:cNvSpPr>
            <a:spLocks noGrp="1"/>
          </p:cNvSpPr>
          <p:nvPr>
            <p:ph type="sldNum" sz="quarter" idx="5"/>
          </p:nvPr>
        </p:nvSpPr>
        <p:spPr/>
        <p:txBody>
          <a:bodyPr rtlCol="0"/>
          <a:lstStyle/>
          <a:p>
            <a:pPr rtl="0"/>
            <a:fld id="{998C672F-171E-46DC-915C-C7BCF99F5C42}" type="slidenum">
              <a:rPr lang="en-GB" smtClean="0"/>
              <a:t>5</a:t>
            </a:fld>
            <a:endParaRPr lang="en-GB"/>
          </a:p>
        </p:txBody>
      </p:sp>
    </p:spTree>
    <p:extLst>
      <p:ext uri="{BB962C8B-B14F-4D97-AF65-F5344CB8AC3E}">
        <p14:creationId xmlns:p14="http://schemas.microsoft.com/office/powerpoint/2010/main" val="12659307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5CE00-A1F5-4719-683C-74251639F3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237E47-5819-78CA-F2DA-B497BB60A1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AA1025-EE99-5997-56EC-1D864EAA3494}"/>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D1B50CD3-7B19-A438-F956-0A42ECB88C82}"/>
              </a:ext>
            </a:extLst>
          </p:cNvPr>
          <p:cNvSpPr>
            <a:spLocks noGrp="1"/>
          </p:cNvSpPr>
          <p:nvPr>
            <p:ph type="sldNum" sz="quarter" idx="5"/>
          </p:nvPr>
        </p:nvSpPr>
        <p:spPr/>
        <p:txBody>
          <a:bodyPr rtlCol="0"/>
          <a:lstStyle/>
          <a:p>
            <a:pPr rtl="0"/>
            <a:fld id="{998C672F-171E-46DC-915C-C7BCF99F5C42}" type="slidenum">
              <a:rPr lang="en-GB" smtClean="0"/>
              <a:t>6</a:t>
            </a:fld>
            <a:endParaRPr lang="en-GB"/>
          </a:p>
        </p:txBody>
      </p:sp>
    </p:spTree>
    <p:extLst>
      <p:ext uri="{BB962C8B-B14F-4D97-AF65-F5344CB8AC3E}">
        <p14:creationId xmlns:p14="http://schemas.microsoft.com/office/powerpoint/2010/main" val="3574136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F5A38-80E2-A0C7-8951-4D98D6C193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37758E-B338-CB82-15ED-7D7EC04297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D8A136-3FD0-AD43-598F-AD560EEB3A92}"/>
              </a:ext>
            </a:extLst>
          </p:cNvPr>
          <p:cNvSpPr>
            <a:spLocks noGrp="1"/>
          </p:cNvSpPr>
          <p:nvPr>
            <p:ph type="body" idx="1"/>
          </p:nvPr>
        </p:nvSpPr>
        <p:spPr/>
        <p:txBody>
          <a:bodyPr rtlCol="0"/>
          <a:lstStyle/>
          <a:p>
            <a:pPr rtl="0"/>
            <a:endParaRPr lang="en-GB"/>
          </a:p>
        </p:txBody>
      </p:sp>
      <p:sp>
        <p:nvSpPr>
          <p:cNvPr id="4" name="Slide Number Placeholder 3">
            <a:extLst>
              <a:ext uri="{FF2B5EF4-FFF2-40B4-BE49-F238E27FC236}">
                <a16:creationId xmlns:a16="http://schemas.microsoft.com/office/drawing/2014/main" id="{895488DE-263A-EFD5-6256-79C47328CF0E}"/>
              </a:ext>
            </a:extLst>
          </p:cNvPr>
          <p:cNvSpPr>
            <a:spLocks noGrp="1"/>
          </p:cNvSpPr>
          <p:nvPr>
            <p:ph type="sldNum" sz="quarter" idx="5"/>
          </p:nvPr>
        </p:nvSpPr>
        <p:spPr/>
        <p:txBody>
          <a:bodyPr rtlCol="0"/>
          <a:lstStyle/>
          <a:p>
            <a:pPr rtl="0"/>
            <a:fld id="{998C672F-171E-46DC-915C-C7BCF99F5C42}" type="slidenum">
              <a:rPr lang="en-GB" smtClean="0"/>
              <a:t>7</a:t>
            </a:fld>
            <a:endParaRPr lang="en-GB"/>
          </a:p>
        </p:txBody>
      </p:sp>
    </p:spTree>
    <p:extLst>
      <p:ext uri="{BB962C8B-B14F-4D97-AF65-F5344CB8AC3E}">
        <p14:creationId xmlns:p14="http://schemas.microsoft.com/office/powerpoint/2010/main" val="438905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998C672F-171E-46DC-915C-C7BCF99F5C42}" type="slidenum">
              <a:rPr lang="en-GB" smtClean="0"/>
              <a:t>8</a:t>
            </a:fld>
            <a:endParaRPr lang="en-GB"/>
          </a:p>
        </p:txBody>
      </p:sp>
    </p:spTree>
    <p:extLst>
      <p:ext uri="{BB962C8B-B14F-4D97-AF65-F5344CB8AC3E}">
        <p14:creationId xmlns:p14="http://schemas.microsoft.com/office/powerpoint/2010/main" val="22032685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endParaRPr lang="en-GB"/>
          </a:p>
        </p:txBody>
      </p:sp>
      <p:sp>
        <p:nvSpPr>
          <p:cNvPr id="2" name="Title 1"/>
          <p:cNvSpPr>
            <a:spLocks noGrp="1"/>
          </p:cNvSpPr>
          <p:nvPr>
            <p:ph type="ctrTitle"/>
          </p:nvPr>
        </p:nvSpPr>
        <p:spPr>
          <a:xfrm>
            <a:off x="1078523" y="1098388"/>
            <a:ext cx="10318418" cy="4394988"/>
          </a:xfrm>
        </p:spPr>
        <p:txBody>
          <a:bodyPr rtlCol="0" anchor="ctr">
            <a:noAutofit/>
          </a:bodyPr>
          <a:lstStyle>
            <a:lvl1pPr algn="ctr">
              <a:defRPr sz="10000" spc="800" baseline="0"/>
            </a:lvl1pPr>
          </a:lstStyle>
          <a:p>
            <a:pPr rtl="0"/>
            <a:r>
              <a:rPr lang="en-US" noProof="0"/>
              <a:t>Click to edit Master title style</a:t>
            </a:r>
            <a:endParaRPr lang="en-GB" noProof="0"/>
          </a:p>
        </p:txBody>
      </p:sp>
      <p:sp>
        <p:nvSpPr>
          <p:cNvPr id="3" name="Subtitle 2"/>
          <p:cNvSpPr>
            <a:spLocks noGrp="1"/>
          </p:cNvSpPr>
          <p:nvPr>
            <p:ph type="subTitle" idx="1"/>
          </p:nvPr>
        </p:nvSpPr>
        <p:spPr>
          <a:xfrm>
            <a:off x="2215045" y="5979196"/>
            <a:ext cx="8045373" cy="742279"/>
          </a:xfrm>
        </p:spPr>
        <p:txBody>
          <a:bodyPr rtlCol="0"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noProof="0"/>
              <a:t>Click to edit Master subtitle style</a:t>
            </a:r>
            <a:endParaRPr lang="en-GB" noProof="0"/>
          </a:p>
        </p:txBody>
      </p:sp>
      <p:sp>
        <p:nvSpPr>
          <p:cNvPr id="4" name="Date Placeholder 3"/>
          <p:cNvSpPr>
            <a:spLocks noGrp="1"/>
          </p:cNvSpPr>
          <p:nvPr>
            <p:ph type="dt" sz="half" idx="10"/>
          </p:nvPr>
        </p:nvSpPr>
        <p:spPr>
          <a:xfrm>
            <a:off x="1078523" y="6375679"/>
            <a:ext cx="2329722" cy="348462"/>
          </a:xfrm>
        </p:spPr>
        <p:txBody>
          <a:bodyPr rtlCol="0"/>
          <a:lstStyle>
            <a:lvl1pPr>
              <a:defRPr baseline="0">
                <a:solidFill>
                  <a:schemeClr val="accent1">
                    <a:lumMod val="50000"/>
                  </a:schemeClr>
                </a:solidFill>
              </a:defRPr>
            </a:lvl1pPr>
          </a:lstStyle>
          <a:p>
            <a:pPr rtl="0"/>
            <a:fld id="{032A32EE-A172-4A5A-9007-38522D7274D5}" type="datetime1">
              <a:rPr lang="en-GB" noProof="0" smtClean="0"/>
              <a:t>01/07/2026</a:t>
            </a:fld>
            <a:endParaRPr lang="en-GB" noProof="0"/>
          </a:p>
        </p:txBody>
      </p:sp>
      <p:sp>
        <p:nvSpPr>
          <p:cNvPr id="5" name="Footer Placeholder 4"/>
          <p:cNvSpPr>
            <a:spLocks noGrp="1"/>
          </p:cNvSpPr>
          <p:nvPr>
            <p:ph type="ftr" sz="quarter" idx="11"/>
          </p:nvPr>
        </p:nvSpPr>
        <p:spPr>
          <a:xfrm>
            <a:off x="4180332" y="6375679"/>
            <a:ext cx="4114800" cy="345796"/>
          </a:xfrm>
        </p:spPr>
        <p:txBody>
          <a:bodyPr rtlCol="0"/>
          <a:lstStyle>
            <a:lvl1pPr>
              <a:defRPr baseline="0">
                <a:solidFill>
                  <a:schemeClr val="accent1">
                    <a:lumMod val="50000"/>
                  </a:schemeClr>
                </a:solidFill>
              </a:defRPr>
            </a:lvl1pPr>
          </a:lstStyle>
          <a:p>
            <a:pPr rtl="0"/>
            <a:endParaRPr lang="en-GB" noProof="0"/>
          </a:p>
        </p:txBody>
      </p:sp>
      <p:sp>
        <p:nvSpPr>
          <p:cNvPr id="6" name="Slide Number Placeholder 5"/>
          <p:cNvSpPr>
            <a:spLocks noGrp="1"/>
          </p:cNvSpPr>
          <p:nvPr>
            <p:ph type="sldNum" sz="quarter" idx="12"/>
          </p:nvPr>
        </p:nvSpPr>
        <p:spPr>
          <a:xfrm>
            <a:off x="9067218" y="6375679"/>
            <a:ext cx="2329723" cy="345796"/>
          </a:xfrm>
        </p:spPr>
        <p:txBody>
          <a:bodyPr rtlCol="0"/>
          <a:lstStyle>
            <a:lvl1pPr>
              <a:defRPr baseline="0">
                <a:solidFill>
                  <a:schemeClr val="accent1">
                    <a:lumMod val="50000"/>
                  </a:schemeClr>
                </a:solidFill>
              </a:defRPr>
            </a:lvl1pPr>
          </a:lstStyle>
          <a:p>
            <a:pPr rtl="0"/>
            <a:fld id="{299DD5A9-4EF1-497E-92EF-2D23CF305E03}" type="slidenum">
              <a:rPr lang="en-GB" noProof="0" smtClean="0"/>
              <a:t>‹#›</a:t>
            </a:fld>
            <a:endParaRPr lang="en-GB" noProof="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2405246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a:p>
        </p:txBody>
      </p:sp>
      <p:sp>
        <p:nvSpPr>
          <p:cNvPr id="3" name="Vertical Text Placeholder 2"/>
          <p:cNvSpPr>
            <a:spLocks noGrp="1"/>
          </p:cNvSpPr>
          <p:nvPr>
            <p:ph type="body" orient="vert" idx="1" hasCustomPrompt="1"/>
          </p:nvPr>
        </p:nvSpPr>
        <p:spPr/>
        <p:txBody>
          <a:bodyPr vert="eaVert"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p:cNvSpPr>
            <a:spLocks noGrp="1"/>
          </p:cNvSpPr>
          <p:nvPr>
            <p:ph type="dt" sz="half" idx="10"/>
          </p:nvPr>
        </p:nvSpPr>
        <p:spPr/>
        <p:txBody>
          <a:bodyPr rtlCol="0"/>
          <a:lstStyle/>
          <a:p>
            <a:pPr rtl="0"/>
            <a:fld id="{61DBB3A4-D30C-4C20-B7A0-CA5599D31E70}" type="datetime1">
              <a:rPr lang="en-GB" noProof="0" smtClean="0"/>
              <a:t>01/07/2026</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162219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rtlCol="0"/>
          <a:lstStyle/>
          <a:p>
            <a:pPr rtl="0"/>
            <a:r>
              <a:rPr lang="en-US" noProof="0"/>
              <a:t>Click to edit Master title style</a:t>
            </a:r>
            <a:endParaRPr lang="en-GB" noProof="0"/>
          </a:p>
        </p:txBody>
      </p:sp>
      <p:sp>
        <p:nvSpPr>
          <p:cNvPr id="3" name="Vertical Text Placeholder 2"/>
          <p:cNvSpPr>
            <a:spLocks noGrp="1"/>
          </p:cNvSpPr>
          <p:nvPr>
            <p:ph type="body" orient="vert" idx="1" hasCustomPrompt="1"/>
          </p:nvPr>
        </p:nvSpPr>
        <p:spPr>
          <a:xfrm>
            <a:off x="1257300" y="382385"/>
            <a:ext cx="8392585" cy="5600405"/>
          </a:xfrm>
        </p:spPr>
        <p:txBody>
          <a:bodyPr vert="eaVert"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p:cNvSpPr>
            <a:spLocks noGrp="1"/>
          </p:cNvSpPr>
          <p:nvPr>
            <p:ph type="dt" sz="half" idx="10"/>
          </p:nvPr>
        </p:nvSpPr>
        <p:spPr/>
        <p:txBody>
          <a:bodyPr rtlCol="0"/>
          <a:lstStyle/>
          <a:p>
            <a:pPr rtl="0"/>
            <a:fld id="{DBF5D1CF-1458-47D1-9672-BE852180645A}" type="datetime1">
              <a:rPr lang="en-GB" noProof="0" smtClean="0"/>
              <a:t>01/07/2026</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3383596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a:p>
        </p:txBody>
      </p:sp>
      <p:sp>
        <p:nvSpPr>
          <p:cNvPr id="3" name="Content Placeholder 2"/>
          <p:cNvSpPr>
            <a:spLocks noGrp="1"/>
          </p:cNvSpPr>
          <p:nvPr>
            <p:ph idx="1" hasCustomPrompt="1"/>
          </p:nvPr>
        </p:nvSpPr>
        <p:spPr/>
        <p:txBody>
          <a:bodyPr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Date Placeholder 3"/>
          <p:cNvSpPr>
            <a:spLocks noGrp="1"/>
          </p:cNvSpPr>
          <p:nvPr>
            <p:ph type="dt" sz="half" idx="10"/>
          </p:nvPr>
        </p:nvSpPr>
        <p:spPr/>
        <p:txBody>
          <a:bodyPr rtlCol="0"/>
          <a:lstStyle/>
          <a:p>
            <a:pPr rtl="0"/>
            <a:fld id="{F65469FF-EA6C-461B-863A-0CA5D22A0E4B}" type="datetime1">
              <a:rPr lang="en-GB" noProof="0" smtClean="0"/>
              <a:t>01/07/2026</a:t>
            </a:fld>
            <a:endParaRPr lang="en-GB" noProof="0"/>
          </a:p>
        </p:txBody>
      </p:sp>
      <p:sp>
        <p:nvSpPr>
          <p:cNvPr id="5" name="Footer Placeholder 4"/>
          <p:cNvSpPr>
            <a:spLocks noGrp="1"/>
          </p:cNvSpPr>
          <p:nvPr>
            <p:ph type="ftr" sz="quarter" idx="11"/>
          </p:nvPr>
        </p:nvSpPr>
        <p:spPr/>
        <p:txBody>
          <a:bodyPr rtlCol="0"/>
          <a:lstStyle/>
          <a:p>
            <a:pPr rtl="0"/>
            <a:endParaRPr lang="en-GB" noProof="0"/>
          </a:p>
        </p:txBody>
      </p:sp>
      <p:sp>
        <p:nvSpPr>
          <p:cNvPr id="6" name="Slide Number Placeholder 5"/>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2869611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rtlCol="0" anchor="b">
            <a:normAutofit/>
          </a:bodyPr>
          <a:lstStyle>
            <a:lvl1pPr>
              <a:defRPr sz="8400" spc="800" baseline="0">
                <a:solidFill>
                  <a:schemeClr val="tx2"/>
                </a:solidFill>
              </a:defRPr>
            </a:lvl1pPr>
          </a:lstStyle>
          <a:p>
            <a:pPr rtl="0"/>
            <a:r>
              <a:rPr lang="en-US" noProof="0"/>
              <a:t>Click to edit Master title style</a:t>
            </a:r>
            <a:endParaRPr lang="en-GB" noProof="0"/>
          </a:p>
        </p:txBody>
      </p:sp>
      <p:sp>
        <p:nvSpPr>
          <p:cNvPr id="3" name="Text Placeholder 2"/>
          <p:cNvSpPr>
            <a:spLocks noGrp="1"/>
          </p:cNvSpPr>
          <p:nvPr>
            <p:ph type="body" idx="1" hasCustomPrompt="1"/>
          </p:nvPr>
        </p:nvSpPr>
        <p:spPr>
          <a:xfrm>
            <a:off x="3242930" y="5159781"/>
            <a:ext cx="7017488" cy="951135"/>
          </a:xfrm>
        </p:spPr>
        <p:txBody>
          <a:bodyPr rtlCol="0">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noProof="0"/>
              <a:t>Edit Master text styles</a:t>
            </a:r>
          </a:p>
        </p:txBody>
      </p:sp>
      <p:sp>
        <p:nvSpPr>
          <p:cNvPr id="4" name="Date Placeholder 3"/>
          <p:cNvSpPr>
            <a:spLocks noGrp="1"/>
          </p:cNvSpPr>
          <p:nvPr>
            <p:ph type="dt" sz="half" idx="10"/>
          </p:nvPr>
        </p:nvSpPr>
        <p:spPr>
          <a:xfrm>
            <a:off x="3236546" y="6375679"/>
            <a:ext cx="1493947" cy="348462"/>
          </a:xfrm>
        </p:spPr>
        <p:txBody>
          <a:bodyPr rtlCol="0"/>
          <a:lstStyle>
            <a:lvl1pPr>
              <a:defRPr baseline="0">
                <a:solidFill>
                  <a:schemeClr val="tx2"/>
                </a:solidFill>
              </a:defRPr>
            </a:lvl1pPr>
          </a:lstStyle>
          <a:p>
            <a:pPr rtl="0"/>
            <a:fld id="{0F3FC925-489A-479C-BC7A-9E97CC53B26C}" type="datetime1">
              <a:rPr lang="en-GB" noProof="0" smtClean="0"/>
              <a:t>01/07/2026</a:t>
            </a:fld>
            <a:endParaRPr lang="en-GB" noProof="0"/>
          </a:p>
        </p:txBody>
      </p:sp>
      <p:sp>
        <p:nvSpPr>
          <p:cNvPr id="5" name="Footer Placeholder 4"/>
          <p:cNvSpPr>
            <a:spLocks noGrp="1"/>
          </p:cNvSpPr>
          <p:nvPr>
            <p:ph type="ftr" sz="quarter" idx="11"/>
          </p:nvPr>
        </p:nvSpPr>
        <p:spPr>
          <a:xfrm>
            <a:off x="5279064" y="6375679"/>
            <a:ext cx="4114800" cy="345796"/>
          </a:xfrm>
        </p:spPr>
        <p:txBody>
          <a:bodyPr rtlCol="0"/>
          <a:lstStyle>
            <a:lvl1pPr>
              <a:defRPr baseline="0">
                <a:solidFill>
                  <a:schemeClr val="tx2"/>
                </a:solidFill>
              </a:defRPr>
            </a:lvl1pPr>
          </a:lstStyle>
          <a:p>
            <a:pPr rtl="0"/>
            <a:endParaRPr lang="en-GB" noProof="0"/>
          </a:p>
        </p:txBody>
      </p:sp>
      <p:sp>
        <p:nvSpPr>
          <p:cNvPr id="6" name="Slide Number Placeholder 5"/>
          <p:cNvSpPr>
            <a:spLocks noGrp="1"/>
          </p:cNvSpPr>
          <p:nvPr>
            <p:ph type="sldNum" sz="quarter" idx="12"/>
          </p:nvPr>
        </p:nvSpPr>
        <p:spPr>
          <a:xfrm>
            <a:off x="9942434" y="6375679"/>
            <a:ext cx="1487566" cy="345796"/>
          </a:xfrm>
        </p:spPr>
        <p:txBody>
          <a:bodyPr rtlCol="0"/>
          <a:lstStyle>
            <a:lvl1pPr>
              <a:defRPr baseline="0">
                <a:solidFill>
                  <a:schemeClr val="tx2"/>
                </a:solidFill>
              </a:defRPr>
            </a:lvl1pPr>
          </a:lstStyle>
          <a:p>
            <a:pPr rtl="0"/>
            <a:fld id="{299DD5A9-4EF1-497E-92EF-2D23CF305E03}" type="slidenum">
              <a:rPr lang="en-GB" noProof="0" smtClean="0"/>
              <a:t>‹#›</a:t>
            </a:fld>
            <a:endParaRPr lang="en-GB" noProof="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txBody>
            <a:bodyPr/>
            <a:lstStyle/>
            <a:p>
              <a:endParaRPr lang="en-GB"/>
            </a:p>
          </p:txBody>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txBody>
            <a:bodyPr/>
            <a:lstStyle/>
            <a:p>
              <a:endParaRPr lang="en-GB"/>
            </a:p>
          </p:txBody>
        </p:sp>
      </p:grpSp>
    </p:spTree>
    <p:extLst>
      <p:ext uri="{BB962C8B-B14F-4D97-AF65-F5344CB8AC3E}">
        <p14:creationId xmlns:p14="http://schemas.microsoft.com/office/powerpoint/2010/main" val="51319442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a:p>
        </p:txBody>
      </p:sp>
      <p:sp>
        <p:nvSpPr>
          <p:cNvPr id="3" name="Content Placeholder 2"/>
          <p:cNvSpPr>
            <a:spLocks noGrp="1"/>
          </p:cNvSpPr>
          <p:nvPr>
            <p:ph sz="half" idx="1" hasCustomPrompt="1"/>
          </p:nvPr>
        </p:nvSpPr>
        <p:spPr>
          <a:xfrm>
            <a:off x="1257300" y="2286000"/>
            <a:ext cx="4800600" cy="3619500"/>
          </a:xfrm>
        </p:spPr>
        <p:txBody>
          <a:bodyPr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Content Placeholder 3"/>
          <p:cNvSpPr>
            <a:spLocks noGrp="1"/>
          </p:cNvSpPr>
          <p:nvPr>
            <p:ph sz="half" idx="2" hasCustomPrompt="1"/>
          </p:nvPr>
        </p:nvSpPr>
        <p:spPr>
          <a:xfrm>
            <a:off x="6647796" y="2286000"/>
            <a:ext cx="4800600" cy="3619500"/>
          </a:xfrm>
        </p:spPr>
        <p:txBody>
          <a:bodyPr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5" name="Date Placeholder 4"/>
          <p:cNvSpPr>
            <a:spLocks noGrp="1"/>
          </p:cNvSpPr>
          <p:nvPr>
            <p:ph type="dt" sz="half" idx="10"/>
          </p:nvPr>
        </p:nvSpPr>
        <p:spPr/>
        <p:txBody>
          <a:bodyPr rtlCol="0"/>
          <a:lstStyle/>
          <a:p>
            <a:pPr rtl="0"/>
            <a:fld id="{DEEE424E-6D45-443A-9C03-31CDF5AD16EE}" type="datetime1">
              <a:rPr lang="en-GB" noProof="0" smtClean="0"/>
              <a:t>01/07/2026</a:t>
            </a:fld>
            <a:endParaRPr lang="en-GB" noProof="0"/>
          </a:p>
        </p:txBody>
      </p:sp>
      <p:sp>
        <p:nvSpPr>
          <p:cNvPr id="6" name="Footer Placeholder 5"/>
          <p:cNvSpPr>
            <a:spLocks noGrp="1"/>
          </p:cNvSpPr>
          <p:nvPr>
            <p:ph type="ftr" sz="quarter" idx="11"/>
          </p:nvPr>
        </p:nvSpPr>
        <p:spPr/>
        <p:txBody>
          <a:bodyPr rtlCol="0"/>
          <a:lstStyle/>
          <a:p>
            <a:pPr rtl="0"/>
            <a:endParaRPr lang="en-GB" noProof="0"/>
          </a:p>
        </p:txBody>
      </p:sp>
      <p:sp>
        <p:nvSpPr>
          <p:cNvPr id="7" name="Slide Number Placeholder 6"/>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270027440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rtlCol="0"/>
          <a:lstStyle/>
          <a:p>
            <a:pPr rtl="0"/>
            <a:r>
              <a:rPr lang="en-US" noProof="0"/>
              <a:t>Click to edit Master title style</a:t>
            </a:r>
            <a:endParaRPr lang="en-GB" noProof="0"/>
          </a:p>
        </p:txBody>
      </p:sp>
      <p:sp>
        <p:nvSpPr>
          <p:cNvPr id="3" name="Text Placeholder 2"/>
          <p:cNvSpPr>
            <a:spLocks noGrp="1"/>
          </p:cNvSpPr>
          <p:nvPr>
            <p:ph type="body" idx="1" hasCustomPrompt="1"/>
          </p:nvPr>
        </p:nvSpPr>
        <p:spPr>
          <a:xfrm>
            <a:off x="1251678" y="2199633"/>
            <a:ext cx="4800600" cy="632529"/>
          </a:xfrm>
        </p:spPr>
        <p:txBody>
          <a:bodyPr rtlCol="0"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Edit Master text styles</a:t>
            </a:r>
          </a:p>
        </p:txBody>
      </p:sp>
      <p:sp>
        <p:nvSpPr>
          <p:cNvPr id="4" name="Content Placeholder 3"/>
          <p:cNvSpPr>
            <a:spLocks noGrp="1"/>
          </p:cNvSpPr>
          <p:nvPr>
            <p:ph sz="half" idx="2" hasCustomPrompt="1"/>
          </p:nvPr>
        </p:nvSpPr>
        <p:spPr>
          <a:xfrm>
            <a:off x="1257300" y="2909102"/>
            <a:ext cx="4800600" cy="2996398"/>
          </a:xfrm>
        </p:spPr>
        <p:txBody>
          <a:bodyPr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5" name="Text Placeholder 4"/>
          <p:cNvSpPr>
            <a:spLocks noGrp="1"/>
          </p:cNvSpPr>
          <p:nvPr>
            <p:ph type="body" sz="quarter" idx="3" hasCustomPrompt="1"/>
          </p:nvPr>
        </p:nvSpPr>
        <p:spPr>
          <a:xfrm>
            <a:off x="6633864" y="2199633"/>
            <a:ext cx="4800600" cy="632529"/>
          </a:xfrm>
        </p:spPr>
        <p:txBody>
          <a:bodyPr rtlCol="0"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Edit Master text styles</a:t>
            </a:r>
          </a:p>
        </p:txBody>
      </p:sp>
      <p:sp>
        <p:nvSpPr>
          <p:cNvPr id="6" name="Content Placeholder 5"/>
          <p:cNvSpPr>
            <a:spLocks noGrp="1"/>
          </p:cNvSpPr>
          <p:nvPr>
            <p:ph sz="quarter" idx="4" hasCustomPrompt="1"/>
          </p:nvPr>
        </p:nvSpPr>
        <p:spPr>
          <a:xfrm>
            <a:off x="6633864" y="2909102"/>
            <a:ext cx="4800600" cy="2996398"/>
          </a:xfrm>
        </p:spPr>
        <p:txBody>
          <a:bodyPr rtlCol="0"/>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7" name="Date Placeholder 6"/>
          <p:cNvSpPr>
            <a:spLocks noGrp="1"/>
          </p:cNvSpPr>
          <p:nvPr>
            <p:ph type="dt" sz="half" idx="10"/>
          </p:nvPr>
        </p:nvSpPr>
        <p:spPr/>
        <p:txBody>
          <a:bodyPr rtlCol="0"/>
          <a:lstStyle/>
          <a:p>
            <a:pPr rtl="0"/>
            <a:fld id="{5A352A18-8029-4D22-8127-85E372561AE6}" type="datetime1">
              <a:rPr lang="en-GB" noProof="0" smtClean="0"/>
              <a:t>01/07/2026</a:t>
            </a:fld>
            <a:endParaRPr lang="en-GB" noProof="0"/>
          </a:p>
        </p:txBody>
      </p:sp>
      <p:sp>
        <p:nvSpPr>
          <p:cNvPr id="8" name="Footer Placeholder 7"/>
          <p:cNvSpPr>
            <a:spLocks noGrp="1"/>
          </p:cNvSpPr>
          <p:nvPr>
            <p:ph type="ftr" sz="quarter" idx="11"/>
          </p:nvPr>
        </p:nvSpPr>
        <p:spPr/>
        <p:txBody>
          <a:bodyPr rtlCol="0"/>
          <a:lstStyle/>
          <a:p>
            <a:pPr rtl="0"/>
            <a:endParaRPr lang="en-GB" noProof="0"/>
          </a:p>
        </p:txBody>
      </p:sp>
      <p:sp>
        <p:nvSpPr>
          <p:cNvPr id="9" name="Slide Number Placeholder 8"/>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55832357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a:p>
        </p:txBody>
      </p:sp>
      <p:sp>
        <p:nvSpPr>
          <p:cNvPr id="3" name="Date Placeholder 2"/>
          <p:cNvSpPr>
            <a:spLocks noGrp="1"/>
          </p:cNvSpPr>
          <p:nvPr>
            <p:ph type="dt" sz="half" idx="10"/>
          </p:nvPr>
        </p:nvSpPr>
        <p:spPr/>
        <p:txBody>
          <a:bodyPr rtlCol="0"/>
          <a:lstStyle/>
          <a:p>
            <a:pPr rtl="0"/>
            <a:fld id="{50AF4673-F5B8-4958-B241-14F303BA8E79}" type="datetime1">
              <a:rPr lang="en-GB" noProof="0" smtClean="0"/>
              <a:t>01/07/2026</a:t>
            </a:fld>
            <a:endParaRPr lang="en-GB" noProof="0"/>
          </a:p>
        </p:txBody>
      </p:sp>
      <p:sp>
        <p:nvSpPr>
          <p:cNvPr id="4" name="Footer Placeholder 3"/>
          <p:cNvSpPr>
            <a:spLocks noGrp="1"/>
          </p:cNvSpPr>
          <p:nvPr>
            <p:ph type="ftr" sz="quarter" idx="11"/>
          </p:nvPr>
        </p:nvSpPr>
        <p:spPr/>
        <p:txBody>
          <a:bodyPr rtlCol="0"/>
          <a:lstStyle/>
          <a:p>
            <a:pPr rtl="0"/>
            <a:endParaRPr lang="en-GB" noProof="0"/>
          </a:p>
        </p:txBody>
      </p:sp>
      <p:sp>
        <p:nvSpPr>
          <p:cNvPr id="5" name="Slide Number Placeholder 4"/>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2849935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p>
            <a:pPr rtl="0"/>
            <a:fld id="{66CE53F0-E5BE-4F21-B548-D5C07D9C8B5B}" type="datetime1">
              <a:rPr lang="en-GB" noProof="0" smtClean="0"/>
              <a:t>01/07/2026</a:t>
            </a:fld>
            <a:endParaRPr lang="en-GB" noProof="0"/>
          </a:p>
        </p:txBody>
      </p:sp>
      <p:sp>
        <p:nvSpPr>
          <p:cNvPr id="3" name="Footer Placeholder 2"/>
          <p:cNvSpPr>
            <a:spLocks noGrp="1"/>
          </p:cNvSpPr>
          <p:nvPr>
            <p:ph type="ftr" sz="quarter" idx="11"/>
          </p:nvPr>
        </p:nvSpPr>
        <p:spPr/>
        <p:txBody>
          <a:bodyPr rtlCol="0"/>
          <a:lstStyle/>
          <a:p>
            <a:pPr rtl="0"/>
            <a:endParaRPr lang="en-GB" noProof="0"/>
          </a:p>
        </p:txBody>
      </p:sp>
      <p:sp>
        <p:nvSpPr>
          <p:cNvPr id="4" name="Slide Number Placeholder 3"/>
          <p:cNvSpPr>
            <a:spLocks noGrp="1"/>
          </p:cNvSpPr>
          <p:nvPr>
            <p:ph type="sldNum" sz="quarter" idx="12"/>
          </p:nvPr>
        </p:nvSpPr>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616351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rtlCol="0" anchor="b">
            <a:normAutofit/>
          </a:bodyPr>
          <a:lstStyle>
            <a:lvl1pPr>
              <a:lnSpc>
                <a:spcPct val="100000"/>
              </a:lnSpc>
              <a:defRPr sz="1900" b="1" i="0" cap="all" spc="300" baseline="0">
                <a:solidFill>
                  <a:schemeClr val="accent1"/>
                </a:solidFill>
                <a:latin typeface="+mn-lt"/>
              </a:defRPr>
            </a:lvl1pPr>
          </a:lstStyle>
          <a:p>
            <a:pPr rtl="0"/>
            <a:r>
              <a:rPr lang="en-US" noProof="0"/>
              <a:t>Click to edit Master title style</a:t>
            </a:r>
            <a:endParaRPr lang="en-GB" noProof="0"/>
          </a:p>
        </p:txBody>
      </p:sp>
      <p:sp>
        <p:nvSpPr>
          <p:cNvPr id="3" name="Content Placeholder 2"/>
          <p:cNvSpPr>
            <a:spLocks noGrp="1"/>
          </p:cNvSpPr>
          <p:nvPr>
            <p:ph idx="1" hasCustomPrompt="1"/>
          </p:nvPr>
        </p:nvSpPr>
        <p:spPr>
          <a:xfrm>
            <a:off x="765051" y="920377"/>
            <a:ext cx="6158418" cy="4985124"/>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Text Placeholder 3"/>
          <p:cNvSpPr>
            <a:spLocks noGrp="1"/>
          </p:cNvSpPr>
          <p:nvPr>
            <p:ph type="body" sz="half" idx="2" hasCustomPrompt="1"/>
          </p:nvPr>
        </p:nvSpPr>
        <p:spPr>
          <a:xfrm>
            <a:off x="8337885" y="1741336"/>
            <a:ext cx="3092115" cy="4164164"/>
          </a:xfrm>
        </p:spPr>
        <p:txBody>
          <a:bodyPr rtlCol="0"/>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GB" noProof="0"/>
              <a:t>Edit Master text styles</a:t>
            </a:r>
          </a:p>
        </p:txBody>
      </p:sp>
      <p:sp>
        <p:nvSpPr>
          <p:cNvPr id="5" name="Date Placeholder 4"/>
          <p:cNvSpPr>
            <a:spLocks noGrp="1"/>
          </p:cNvSpPr>
          <p:nvPr>
            <p:ph type="dt" sz="half" idx="10"/>
          </p:nvPr>
        </p:nvSpPr>
        <p:spPr>
          <a:xfrm>
            <a:off x="765051" y="6375679"/>
            <a:ext cx="1233355" cy="348462"/>
          </a:xfrm>
        </p:spPr>
        <p:txBody>
          <a:bodyPr rtlCol="0"/>
          <a:lstStyle/>
          <a:p>
            <a:pPr rtl="0"/>
            <a:fld id="{DD47E932-371F-4006-B83D-7C9DE4AB4D36}" type="datetime1">
              <a:rPr lang="en-GB" noProof="0" smtClean="0"/>
              <a:t>01/07/2026</a:t>
            </a:fld>
            <a:endParaRPr lang="en-GB" noProof="0"/>
          </a:p>
        </p:txBody>
      </p:sp>
      <p:sp>
        <p:nvSpPr>
          <p:cNvPr id="6" name="Footer Placeholder 5"/>
          <p:cNvSpPr>
            <a:spLocks noGrp="1"/>
          </p:cNvSpPr>
          <p:nvPr>
            <p:ph type="ftr" sz="quarter" idx="11"/>
          </p:nvPr>
        </p:nvSpPr>
        <p:spPr>
          <a:xfrm>
            <a:off x="2103620" y="6375679"/>
            <a:ext cx="3482179" cy="345796"/>
          </a:xfrm>
        </p:spPr>
        <p:txBody>
          <a:bodyPr rtlCol="0"/>
          <a:lstStyle/>
          <a:p>
            <a:pPr rtl="0"/>
            <a:endParaRPr lang="en-GB" noProof="0"/>
          </a:p>
        </p:txBody>
      </p:sp>
      <p:sp>
        <p:nvSpPr>
          <p:cNvPr id="7" name="Slide Number Placeholder 6"/>
          <p:cNvSpPr>
            <a:spLocks noGrp="1"/>
          </p:cNvSpPr>
          <p:nvPr>
            <p:ph type="sldNum" sz="quarter" idx="12"/>
          </p:nvPr>
        </p:nvSpPr>
        <p:spPr>
          <a:xfrm>
            <a:off x="5691014" y="6375679"/>
            <a:ext cx="1232456" cy="345796"/>
          </a:xfrm>
        </p:spPr>
        <p:txBody>
          <a:bodyPr rtlCol="0"/>
          <a:lstStyle/>
          <a:p>
            <a:pPr rtl="0"/>
            <a:fld id="{299DD5A9-4EF1-497E-92EF-2D23CF305E03}" type="slidenum">
              <a:rPr lang="en-GB" noProof="0" smtClean="0"/>
              <a:t>‹#›</a:t>
            </a:fld>
            <a:endParaRPr lang="en-GB" noProof="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88637214"/>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US" noProof="0"/>
              <a:t>Click icon to add picture</a:t>
            </a:r>
            <a:endParaRPr lang="en-GB" noProof="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rtlCol="0" anchor="b">
            <a:normAutofit/>
          </a:bodyPr>
          <a:lstStyle>
            <a:lvl1pPr>
              <a:lnSpc>
                <a:spcPct val="100000"/>
              </a:lnSpc>
              <a:defRPr sz="1900" b="1" i="0" spc="300" baseline="0">
                <a:solidFill>
                  <a:schemeClr val="accent1"/>
                </a:solidFill>
                <a:latin typeface="+mn-lt"/>
              </a:defRPr>
            </a:lvl1pPr>
          </a:lstStyle>
          <a:p>
            <a:pPr rtl="0"/>
            <a:r>
              <a:rPr lang="en-US" noProof="0"/>
              <a:t>Click to edit Master title style</a:t>
            </a:r>
            <a:endParaRPr lang="en-GB" noProof="0"/>
          </a:p>
        </p:txBody>
      </p:sp>
      <p:sp>
        <p:nvSpPr>
          <p:cNvPr id="4" name="Text Placeholder 3"/>
          <p:cNvSpPr>
            <a:spLocks noGrp="1"/>
          </p:cNvSpPr>
          <p:nvPr>
            <p:ph type="body" sz="half" idx="2" hasCustomPrompt="1"/>
          </p:nvPr>
        </p:nvSpPr>
        <p:spPr>
          <a:xfrm>
            <a:off x="8337883" y="1741336"/>
            <a:ext cx="3092117" cy="4164164"/>
          </a:xfrm>
        </p:spPr>
        <p:txBody>
          <a:bodyPr rtlCol="0"/>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GB" noProof="0"/>
              <a:t>Edit Master text styles</a:t>
            </a:r>
          </a:p>
        </p:txBody>
      </p:sp>
      <p:sp>
        <p:nvSpPr>
          <p:cNvPr id="5" name="Date Placeholder 4"/>
          <p:cNvSpPr>
            <a:spLocks noGrp="1"/>
          </p:cNvSpPr>
          <p:nvPr>
            <p:ph type="dt" sz="half" idx="10"/>
          </p:nvPr>
        </p:nvSpPr>
        <p:spPr>
          <a:xfrm>
            <a:off x="765950" y="6375679"/>
            <a:ext cx="1232456" cy="348462"/>
          </a:xfrm>
        </p:spPr>
        <p:txBody>
          <a:bodyPr rtlCol="0"/>
          <a:lstStyle/>
          <a:p>
            <a:pPr rtl="0"/>
            <a:fld id="{89EC0C6A-CC07-484B-99BC-B6C935DCA222}" type="datetime1">
              <a:rPr lang="en-GB" noProof="0" smtClean="0"/>
              <a:t>01/07/2026</a:t>
            </a:fld>
            <a:endParaRPr lang="en-GB" noProof="0"/>
          </a:p>
        </p:txBody>
      </p:sp>
      <p:sp>
        <p:nvSpPr>
          <p:cNvPr id="6" name="Footer Placeholder 5"/>
          <p:cNvSpPr>
            <a:spLocks noGrp="1"/>
          </p:cNvSpPr>
          <p:nvPr>
            <p:ph type="ftr" sz="quarter" idx="11"/>
          </p:nvPr>
        </p:nvSpPr>
        <p:spPr>
          <a:xfrm>
            <a:off x="2103621" y="6375679"/>
            <a:ext cx="3482178" cy="345796"/>
          </a:xfrm>
        </p:spPr>
        <p:txBody>
          <a:bodyPr rtlCol="0"/>
          <a:lstStyle/>
          <a:p>
            <a:pPr rtl="0"/>
            <a:endParaRPr lang="en-GB" noProof="0"/>
          </a:p>
        </p:txBody>
      </p:sp>
      <p:sp>
        <p:nvSpPr>
          <p:cNvPr id="7" name="Slide Number Placeholder 6"/>
          <p:cNvSpPr>
            <a:spLocks noGrp="1"/>
          </p:cNvSpPr>
          <p:nvPr>
            <p:ph type="sldNum" sz="quarter" idx="12"/>
          </p:nvPr>
        </p:nvSpPr>
        <p:spPr>
          <a:xfrm>
            <a:off x="5687568" y="6375679"/>
            <a:ext cx="1234440" cy="345796"/>
          </a:xfrm>
        </p:spPr>
        <p:txBody>
          <a:bodyPr rtlCol="0"/>
          <a:lstStyle/>
          <a:p>
            <a:pPr rtl="0"/>
            <a:fld id="{299DD5A9-4EF1-497E-92EF-2D23CF305E03}" type="slidenum">
              <a:rPr lang="en-GB" noProof="0" smtClean="0"/>
              <a:t>‹#›</a:t>
            </a:fld>
            <a:endParaRPr lang="en-GB" noProof="0"/>
          </a:p>
        </p:txBody>
      </p:sp>
    </p:spTree>
    <p:extLst>
      <p:ext uri="{BB962C8B-B14F-4D97-AF65-F5344CB8AC3E}">
        <p14:creationId xmlns:p14="http://schemas.microsoft.com/office/powerpoint/2010/main" val="753837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pPr rtl="0"/>
            <a:r>
              <a:rPr lang="en-US" noProof="0"/>
              <a:t>Click to edit Master title style</a:t>
            </a:r>
            <a:endParaRPr lang="en-GB" noProof="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05CF82AF-E082-4040-8395-7136B0A90EA4}" type="datetime1">
              <a:rPr lang="en-GB" noProof="0" smtClean="0"/>
              <a:t>01/07/2026</a:t>
            </a:fld>
            <a:endParaRPr lang="en-GB" noProof="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endParaRPr lang="en-GB" noProof="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299DD5A9-4EF1-497E-92EF-2D23CF305E03}" type="slidenum">
              <a:rPr lang="en-GB" noProof="0" smtClean="0"/>
              <a:t>‹#›</a:t>
            </a:fld>
            <a:endParaRPr lang="en-GB" noProof="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en-GB"/>
          </a:p>
        </p:txBody>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28180720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thephilosopher1923.org/post/intercorporeality-and-social-distancing"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188DD-3717-47D0-B979-D111D81B46AA}"/>
              </a:ext>
            </a:extLst>
          </p:cNvPr>
          <p:cNvSpPr>
            <a:spLocks noGrp="1"/>
          </p:cNvSpPr>
          <p:nvPr>
            <p:ph type="ctrTitle"/>
          </p:nvPr>
        </p:nvSpPr>
        <p:spPr>
          <a:xfrm>
            <a:off x="1078523" y="1098388"/>
            <a:ext cx="10318418" cy="4394988"/>
          </a:xfrm>
        </p:spPr>
        <p:txBody>
          <a:bodyPr rtlCol="0"/>
          <a:lstStyle/>
          <a:p>
            <a:pPr rtl="0"/>
            <a:r>
              <a:rPr lang="en-GB" sz="4800" dirty="0">
                <a:latin typeface="Bodoni MT" panose="02070603080606020203" pitchFamily="18" charset="0"/>
              </a:rPr>
              <a:t>LJC Philosophy through the year</a:t>
            </a:r>
            <a:br>
              <a:rPr lang="en-GB" sz="4800" dirty="0">
                <a:latin typeface="Bodoni MT" panose="02070603080606020203" pitchFamily="18" charset="0"/>
              </a:rPr>
            </a:br>
            <a:br>
              <a:rPr lang="en-GB" sz="4800" dirty="0">
                <a:latin typeface="Bodoni MT" panose="02070603080606020203" pitchFamily="18" charset="0"/>
              </a:rPr>
            </a:br>
            <a:r>
              <a:rPr lang="en-GB" sz="4800" dirty="0">
                <a:latin typeface="Bodoni MT" panose="02070603080606020203" pitchFamily="18" charset="0"/>
              </a:rPr>
              <a:t>phenomenology</a:t>
            </a:r>
            <a:br>
              <a:rPr lang="en-GB" sz="4800" dirty="0">
                <a:latin typeface="Bodoni MT" panose="02070603080606020203" pitchFamily="18" charset="0"/>
              </a:rPr>
            </a:br>
            <a:r>
              <a:rPr lang="en-GB" sz="4800" dirty="0">
                <a:latin typeface="Bodoni MT" panose="02070603080606020203" pitchFamily="18" charset="0"/>
              </a:rPr>
              <a:t>Week 4: intersubjectivity</a:t>
            </a:r>
          </a:p>
        </p:txBody>
      </p:sp>
      <p:sp>
        <p:nvSpPr>
          <p:cNvPr id="8" name="TextBox 7">
            <a:extLst>
              <a:ext uri="{FF2B5EF4-FFF2-40B4-BE49-F238E27FC236}">
                <a16:creationId xmlns:a16="http://schemas.microsoft.com/office/drawing/2014/main" id="{F7EDFBFC-5564-4D5D-8F01-C829B7B40C08}"/>
              </a:ext>
            </a:extLst>
          </p:cNvPr>
          <p:cNvSpPr txBox="1"/>
          <p:nvPr/>
        </p:nvSpPr>
        <p:spPr>
          <a:xfrm>
            <a:off x="3666271" y="5955687"/>
            <a:ext cx="8224344" cy="523220"/>
          </a:xfrm>
          <a:prstGeom prst="rect">
            <a:avLst/>
          </a:prstGeom>
          <a:noFill/>
        </p:spPr>
        <p:txBody>
          <a:bodyPr wrap="square" rtlCol="0">
            <a:spAutoFit/>
          </a:bodyPr>
          <a:lstStyle/>
          <a:p>
            <a:pPr rtl="0"/>
            <a:r>
              <a:rPr lang="en-GB" sz="2800" dirty="0">
                <a:latin typeface="Times New Roman" panose="02020603050405020304" pitchFamily="18" charset="0"/>
                <a:cs typeface="Times New Roman" panose="02020603050405020304" pitchFamily="18" charset="0"/>
              </a:rPr>
              <a:t>DR SARAH PAWLETT JACKSON</a:t>
            </a:r>
          </a:p>
        </p:txBody>
      </p:sp>
    </p:spTree>
    <p:extLst>
      <p:ext uri="{BB962C8B-B14F-4D97-AF65-F5344CB8AC3E}">
        <p14:creationId xmlns:p14="http://schemas.microsoft.com/office/powerpoint/2010/main" val="1957017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BD68F-5F1F-BFC2-858B-F9311B02D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81A3E7-FA45-5850-6532-B5F553F95A91}"/>
              </a:ext>
            </a:extLst>
          </p:cNvPr>
          <p:cNvSpPr>
            <a:spLocks noGrp="1"/>
          </p:cNvSpPr>
          <p:nvPr>
            <p:ph type="title"/>
          </p:nvPr>
        </p:nvSpPr>
        <p:spPr>
          <a:xfrm>
            <a:off x="1203434" y="382385"/>
            <a:ext cx="10893973" cy="1630346"/>
          </a:xfrm>
        </p:spPr>
        <p:txBody>
          <a:bodyPr rtlCol="0">
            <a:normAutofit/>
          </a:bodyPr>
          <a:lstStyle/>
          <a:p>
            <a:r>
              <a:rPr lang="en-GB" sz="4000" dirty="0">
                <a:latin typeface="Bodoni MT" panose="02070603080606020203" pitchFamily="18" charset="0"/>
              </a:rPr>
              <a:t>Subjectivity &amp; Intersubjectivity</a:t>
            </a:r>
          </a:p>
        </p:txBody>
      </p:sp>
      <p:sp>
        <p:nvSpPr>
          <p:cNvPr id="3" name="Content Placeholder 2">
            <a:extLst>
              <a:ext uri="{FF2B5EF4-FFF2-40B4-BE49-F238E27FC236}">
                <a16:creationId xmlns:a16="http://schemas.microsoft.com/office/drawing/2014/main" id="{A600F393-476E-28FF-DB7A-0A4052BFCFD4}"/>
              </a:ext>
            </a:extLst>
          </p:cNvPr>
          <p:cNvSpPr>
            <a:spLocks noGrp="1"/>
          </p:cNvSpPr>
          <p:nvPr>
            <p:ph idx="1"/>
          </p:nvPr>
        </p:nvSpPr>
        <p:spPr>
          <a:xfrm>
            <a:off x="1251678" y="1376737"/>
            <a:ext cx="10132088" cy="5178175"/>
          </a:xfrm>
        </p:spPr>
        <p:txBody>
          <a:bodyPr rtlCol="0">
            <a:normAutofit/>
          </a:bodyPr>
          <a:lstStyle/>
          <a:p>
            <a:r>
              <a:rPr lang="en-GB" dirty="0"/>
              <a:t>Intersubjectivity – that which is </a:t>
            </a:r>
            <a:r>
              <a:rPr lang="en-GB" i="1" dirty="0"/>
              <a:t>between subjects: </a:t>
            </a:r>
            <a:r>
              <a:rPr lang="en-GB" dirty="0"/>
              <a:t>interactions and relationships with other people and the wider social world. Phenomenologists are agreed that our interactions with other subjects are fundamentally different to our interactions with (mere) objects. </a:t>
            </a:r>
          </a:p>
          <a:p>
            <a:r>
              <a:rPr lang="en-GB" dirty="0"/>
              <a:t>Phenomenologists are united on the point that subjectivity is necessarily intersubjective. Intersubjectivity is a condition of the possibility of consciousness being what it is. This to say – other people can feature as the </a:t>
            </a:r>
            <a:r>
              <a:rPr lang="en-GB" i="1" dirty="0"/>
              <a:t>contents</a:t>
            </a:r>
            <a:r>
              <a:rPr lang="en-GB" dirty="0"/>
              <a:t> of our experience but they also shape and scaffold the </a:t>
            </a:r>
            <a:r>
              <a:rPr lang="en-GB" i="1" dirty="0"/>
              <a:t>form </a:t>
            </a:r>
            <a:r>
              <a:rPr lang="en-GB" dirty="0"/>
              <a:t>our experiences in irreducible ways.</a:t>
            </a:r>
          </a:p>
          <a:p>
            <a:pPr marL="0" indent="0">
              <a:buNone/>
            </a:pPr>
            <a:r>
              <a:rPr lang="en-GB" dirty="0"/>
              <a:t>‘My life has a social atmosphere just as it has a flavour of mortality.’ (Merleau-Ponty 1945/2012 p382)</a:t>
            </a:r>
          </a:p>
          <a:p>
            <a:r>
              <a:rPr lang="en-GB" dirty="0"/>
              <a:t>Phenomenologists therefore dismiss solipsism</a:t>
            </a:r>
            <a:r>
              <a:rPr lang="en-GB" i="1" dirty="0"/>
              <a:t> </a:t>
            </a:r>
            <a:r>
              <a:rPr lang="en-GB" dirty="0"/>
              <a:t>as a coherent position – and so-called ‘problems of other minds’ do not arise.</a:t>
            </a:r>
          </a:p>
          <a:p>
            <a:r>
              <a:rPr lang="en-GB" dirty="0"/>
              <a:t>This is not to say that subjectivity is collapsed into intersubjectivity – the terms are distinct but co-constituting.</a:t>
            </a:r>
          </a:p>
        </p:txBody>
      </p:sp>
    </p:spTree>
    <p:extLst>
      <p:ext uri="{BB962C8B-B14F-4D97-AF65-F5344CB8AC3E}">
        <p14:creationId xmlns:p14="http://schemas.microsoft.com/office/powerpoint/2010/main" val="182124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6335F-5725-8390-3E1A-7D9EEB2DA8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C20F6D-5745-D17A-8DF8-A412E0E43DC7}"/>
              </a:ext>
            </a:extLst>
          </p:cNvPr>
          <p:cNvSpPr>
            <a:spLocks noGrp="1"/>
          </p:cNvSpPr>
          <p:nvPr>
            <p:ph type="title"/>
          </p:nvPr>
        </p:nvSpPr>
        <p:spPr>
          <a:xfrm>
            <a:off x="1203434" y="382385"/>
            <a:ext cx="10893973" cy="1630346"/>
          </a:xfrm>
        </p:spPr>
        <p:txBody>
          <a:bodyPr rtlCol="0">
            <a:normAutofit/>
          </a:bodyPr>
          <a:lstStyle/>
          <a:p>
            <a:r>
              <a:rPr lang="en-GB" sz="4000" dirty="0">
                <a:latin typeface="Bodoni MT" panose="02070603080606020203" pitchFamily="18" charset="0"/>
              </a:rPr>
              <a:t>Direct perception of others</a:t>
            </a:r>
          </a:p>
        </p:txBody>
      </p:sp>
      <p:sp>
        <p:nvSpPr>
          <p:cNvPr id="3" name="Content Placeholder 2">
            <a:extLst>
              <a:ext uri="{FF2B5EF4-FFF2-40B4-BE49-F238E27FC236}">
                <a16:creationId xmlns:a16="http://schemas.microsoft.com/office/drawing/2014/main" id="{92F61005-8964-9A86-119C-ED48E43B6840}"/>
              </a:ext>
            </a:extLst>
          </p:cNvPr>
          <p:cNvSpPr>
            <a:spLocks noGrp="1"/>
          </p:cNvSpPr>
          <p:nvPr>
            <p:ph idx="1"/>
          </p:nvPr>
        </p:nvSpPr>
        <p:spPr>
          <a:xfrm>
            <a:off x="1251678" y="1571946"/>
            <a:ext cx="6094344" cy="4982966"/>
          </a:xfrm>
        </p:spPr>
        <p:txBody>
          <a:bodyPr rtlCol="0">
            <a:normAutofit/>
          </a:bodyPr>
          <a:lstStyle/>
          <a:p>
            <a:pPr marL="0" indent="0">
              <a:buNone/>
            </a:pPr>
            <a:r>
              <a:rPr lang="en-GB" sz="2200" dirty="0"/>
              <a:t>‘On this view the mind of the other person is not something that is entirely hidden away and inaccessible. In seeing the actions and expressive movements of the other person in the context of the surrounding world, one already sees their meaning; no inference to a hidden set of mental states (beliefs, desires, etc) is necessary. When I see the other’s action or gesture, I see (I immediately perceive) the meaning in the action or gesture. I see the joy or I see the anger, or I see the intention in the face or in the posture or in the gesture or action of the other.’ (Gallagher 2008, p542) </a:t>
            </a:r>
          </a:p>
          <a:p>
            <a:endParaRPr lang="en-GB" sz="2000" dirty="0"/>
          </a:p>
        </p:txBody>
      </p:sp>
      <p:pic>
        <p:nvPicPr>
          <p:cNvPr id="7" name="Picture 6">
            <a:extLst>
              <a:ext uri="{FF2B5EF4-FFF2-40B4-BE49-F238E27FC236}">
                <a16:creationId xmlns:a16="http://schemas.microsoft.com/office/drawing/2014/main" id="{19D063E3-5449-5B4F-3513-EE5F7B55E349}"/>
              </a:ext>
            </a:extLst>
          </p:cNvPr>
          <p:cNvPicPr>
            <a:picLocks noChangeAspect="1"/>
          </p:cNvPicPr>
          <p:nvPr/>
        </p:nvPicPr>
        <p:blipFill>
          <a:blip r:embed="rId3"/>
          <a:stretch>
            <a:fillRect/>
          </a:stretch>
        </p:blipFill>
        <p:spPr>
          <a:xfrm>
            <a:off x="7346022" y="1911493"/>
            <a:ext cx="4467447" cy="3685076"/>
          </a:xfrm>
          <a:prstGeom prst="rect">
            <a:avLst/>
          </a:prstGeom>
        </p:spPr>
      </p:pic>
    </p:spTree>
    <p:extLst>
      <p:ext uri="{BB962C8B-B14F-4D97-AF65-F5344CB8AC3E}">
        <p14:creationId xmlns:p14="http://schemas.microsoft.com/office/powerpoint/2010/main" val="2399305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4C4AE-C4D4-B22E-0023-8BAB37A13A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4262D2-CD45-C05D-FBA0-DD5F7DB90A9A}"/>
              </a:ext>
            </a:extLst>
          </p:cNvPr>
          <p:cNvSpPr>
            <a:spLocks noGrp="1"/>
          </p:cNvSpPr>
          <p:nvPr>
            <p:ph type="title"/>
          </p:nvPr>
        </p:nvSpPr>
        <p:spPr>
          <a:xfrm>
            <a:off x="1203434" y="382385"/>
            <a:ext cx="10893973" cy="1630346"/>
          </a:xfrm>
        </p:spPr>
        <p:txBody>
          <a:bodyPr rtlCol="0">
            <a:normAutofit/>
          </a:bodyPr>
          <a:lstStyle/>
          <a:p>
            <a:r>
              <a:rPr lang="en-GB" sz="4000" dirty="0">
                <a:latin typeface="Bodoni MT" panose="02070603080606020203" pitchFamily="18" charset="0"/>
              </a:rPr>
              <a:t>Stein: </a:t>
            </a:r>
            <a:r>
              <a:rPr lang="en-GB" sz="4000" i="1" dirty="0">
                <a:latin typeface="Bodoni MT" panose="02070603080606020203" pitchFamily="18" charset="0"/>
              </a:rPr>
              <a:t>Einfühlung</a:t>
            </a:r>
            <a:r>
              <a:rPr lang="en-GB" sz="4000" dirty="0">
                <a:latin typeface="Bodoni MT" panose="02070603080606020203" pitchFamily="18" charset="0"/>
              </a:rPr>
              <a:t> </a:t>
            </a:r>
            <a:endParaRPr lang="en-GB" sz="4000" i="1" dirty="0">
              <a:latin typeface="Bodoni MT" panose="02070603080606020203" pitchFamily="18" charset="0"/>
            </a:endParaRPr>
          </a:p>
        </p:txBody>
      </p:sp>
      <p:sp>
        <p:nvSpPr>
          <p:cNvPr id="3" name="Content Placeholder 2">
            <a:extLst>
              <a:ext uri="{FF2B5EF4-FFF2-40B4-BE49-F238E27FC236}">
                <a16:creationId xmlns:a16="http://schemas.microsoft.com/office/drawing/2014/main" id="{79A832FE-ACEF-C9A8-8060-9E4CC89623DE}"/>
              </a:ext>
            </a:extLst>
          </p:cNvPr>
          <p:cNvSpPr>
            <a:spLocks noGrp="1"/>
          </p:cNvSpPr>
          <p:nvPr>
            <p:ph idx="1"/>
          </p:nvPr>
        </p:nvSpPr>
        <p:spPr>
          <a:xfrm>
            <a:off x="1251678" y="1571946"/>
            <a:ext cx="6977922" cy="4982966"/>
          </a:xfrm>
        </p:spPr>
        <p:txBody>
          <a:bodyPr rtlCol="0">
            <a:normAutofit/>
          </a:bodyPr>
          <a:lstStyle/>
          <a:p>
            <a:r>
              <a:rPr lang="en-GB" dirty="0"/>
              <a:t>Stein: develops an account of </a:t>
            </a:r>
            <a:r>
              <a:rPr lang="en-GB" i="1" dirty="0" err="1"/>
              <a:t>einfühlung</a:t>
            </a:r>
            <a:r>
              <a:rPr lang="en-GB" i="1" dirty="0"/>
              <a:t> </a:t>
            </a:r>
            <a:r>
              <a:rPr lang="en-GB" dirty="0"/>
              <a:t>– translated ‘empathy’ but note this is a more minimal phenomenon to the way we usually use this term. Here it refers to our capacity for direct intersubjective perception (Stein 1964)</a:t>
            </a:r>
          </a:p>
          <a:p>
            <a:r>
              <a:rPr lang="en-GB" i="1" dirty="0"/>
              <a:t>Einfühlung </a:t>
            </a:r>
            <a:r>
              <a:rPr lang="en-GB" dirty="0"/>
              <a:t>is a </a:t>
            </a:r>
            <a:r>
              <a:rPr lang="en-GB" i="1" dirty="0"/>
              <a:t>sui generis</a:t>
            </a:r>
            <a:r>
              <a:rPr lang="en-GB" dirty="0"/>
              <a:t> form of perception in its own right: it is our mode of perceiving other-subjectivity (just as sensory perception and introspection are forms of perception).</a:t>
            </a:r>
          </a:p>
          <a:p>
            <a:r>
              <a:rPr lang="en-GB" dirty="0"/>
              <a:t>This model rejects the idea that we encounter other subjects as a form of simulation or a form of projection</a:t>
            </a:r>
          </a:p>
          <a:p>
            <a:r>
              <a:rPr lang="en-GB" dirty="0"/>
              <a:t>The quality of the experience includes the ‘foreign-ness’ or </a:t>
            </a:r>
            <a:r>
              <a:rPr lang="en-GB" i="1" dirty="0"/>
              <a:t>alterity</a:t>
            </a:r>
            <a:r>
              <a:rPr lang="en-GB" dirty="0"/>
              <a:t> of the other’s experience that is being perceived. To recognise the sadness of another is different from experiences of my own sadness, for example. </a:t>
            </a:r>
          </a:p>
        </p:txBody>
      </p:sp>
      <p:pic>
        <p:nvPicPr>
          <p:cNvPr id="5" name="Picture 4">
            <a:extLst>
              <a:ext uri="{FF2B5EF4-FFF2-40B4-BE49-F238E27FC236}">
                <a16:creationId xmlns:a16="http://schemas.microsoft.com/office/drawing/2014/main" id="{BFEECD1B-750F-1419-A6B7-71745EE94BC2}"/>
              </a:ext>
            </a:extLst>
          </p:cNvPr>
          <p:cNvPicPr>
            <a:picLocks noChangeAspect="1"/>
          </p:cNvPicPr>
          <p:nvPr/>
        </p:nvPicPr>
        <p:blipFill>
          <a:blip r:embed="rId3"/>
          <a:stretch>
            <a:fillRect/>
          </a:stretch>
        </p:blipFill>
        <p:spPr>
          <a:xfrm>
            <a:off x="8491757" y="1756881"/>
            <a:ext cx="2964724" cy="4183459"/>
          </a:xfrm>
          <a:prstGeom prst="rect">
            <a:avLst/>
          </a:prstGeom>
        </p:spPr>
      </p:pic>
    </p:spTree>
    <p:extLst>
      <p:ext uri="{BB962C8B-B14F-4D97-AF65-F5344CB8AC3E}">
        <p14:creationId xmlns:p14="http://schemas.microsoft.com/office/powerpoint/2010/main" val="2268675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1E222-0E3D-D31C-7A9E-C0E80DB533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A93027-EC86-A034-583B-588C2DDB91BB}"/>
              </a:ext>
            </a:extLst>
          </p:cNvPr>
          <p:cNvSpPr>
            <a:spLocks noGrp="1"/>
          </p:cNvSpPr>
          <p:nvPr>
            <p:ph type="title"/>
          </p:nvPr>
        </p:nvSpPr>
        <p:spPr>
          <a:xfrm>
            <a:off x="1203434" y="382385"/>
            <a:ext cx="10893973" cy="1630346"/>
          </a:xfrm>
        </p:spPr>
        <p:txBody>
          <a:bodyPr rtlCol="0">
            <a:normAutofit/>
          </a:bodyPr>
          <a:lstStyle/>
          <a:p>
            <a:r>
              <a:rPr lang="en-GB" sz="4000" dirty="0">
                <a:latin typeface="Bodoni MT" panose="02070603080606020203" pitchFamily="18" charset="0"/>
              </a:rPr>
              <a:t>Reciprocity </a:t>
            </a:r>
          </a:p>
        </p:txBody>
      </p:sp>
      <p:sp>
        <p:nvSpPr>
          <p:cNvPr id="3" name="Content Placeholder 2">
            <a:extLst>
              <a:ext uri="{FF2B5EF4-FFF2-40B4-BE49-F238E27FC236}">
                <a16:creationId xmlns:a16="http://schemas.microsoft.com/office/drawing/2014/main" id="{3B2CC4C6-F54F-8CBC-5AF6-42ECEA30F997}"/>
              </a:ext>
            </a:extLst>
          </p:cNvPr>
          <p:cNvSpPr>
            <a:spLocks noGrp="1"/>
          </p:cNvSpPr>
          <p:nvPr>
            <p:ph idx="1"/>
          </p:nvPr>
        </p:nvSpPr>
        <p:spPr>
          <a:xfrm>
            <a:off x="1251678" y="1376737"/>
            <a:ext cx="9875358" cy="5178175"/>
          </a:xfrm>
        </p:spPr>
        <p:txBody>
          <a:bodyPr rtlCol="0">
            <a:normAutofit/>
          </a:bodyPr>
          <a:lstStyle/>
          <a:p>
            <a:r>
              <a:rPr lang="en-GB" sz="2200" dirty="0"/>
              <a:t>Intersubjectivity that is interactive does not only involve perception as others as subjects, but also the recognition that </a:t>
            </a:r>
            <a:r>
              <a:rPr lang="en-GB" sz="2200" i="1" dirty="0"/>
              <a:t>they recognise me as a subject </a:t>
            </a:r>
          </a:p>
          <a:p>
            <a:r>
              <a:rPr lang="en-GB" sz="2200" dirty="0"/>
              <a:t>This is the experience of </a:t>
            </a:r>
            <a:r>
              <a:rPr lang="en-GB" sz="2200" i="1" dirty="0"/>
              <a:t>being seen </a:t>
            </a:r>
            <a:r>
              <a:rPr lang="en-GB" sz="2200" dirty="0"/>
              <a:t>(Sartre 1943/2003)</a:t>
            </a:r>
          </a:p>
          <a:p>
            <a:r>
              <a:rPr lang="en-GB" sz="2200" dirty="0"/>
              <a:t>This reciprocal recognition has the quality of being ‘out in the open’ (Eilan 2015)</a:t>
            </a:r>
          </a:p>
          <a:p>
            <a:r>
              <a:rPr lang="en-GB" sz="2200" dirty="0"/>
              <a:t>Intersubjective interactions of this kind are co-constituted by both/all participants – phenomenologists call for a resistance to ‘methodological individualism’ in analysing intersubjective interactions (e.g. Zahavi 2014, p242)</a:t>
            </a:r>
          </a:p>
          <a:p>
            <a:r>
              <a:rPr lang="en-GB" sz="2200" dirty="0"/>
              <a:t>Intersubjective reciprocity has a foundation in </a:t>
            </a:r>
            <a:r>
              <a:rPr lang="en-GB" sz="2200" i="1" dirty="0" err="1"/>
              <a:t>intercorporeality</a:t>
            </a:r>
            <a:r>
              <a:rPr lang="en-GB" sz="2200" b="1" dirty="0"/>
              <a:t>: </a:t>
            </a:r>
            <a:r>
              <a:rPr lang="en-GB" sz="2200" dirty="0"/>
              <a:t> ‘[It is] achieved through the reciprocity between my intentions and the other person’s gestures, and between my gestures and the intentions which can be read in the other person’s behaviour.’ (Merleau-Ponty 1945/2012, pp190-192) </a:t>
            </a:r>
          </a:p>
          <a:p>
            <a:endParaRPr lang="en-GB" sz="2200" dirty="0"/>
          </a:p>
          <a:p>
            <a:pPr marL="0" indent="0">
              <a:buNone/>
            </a:pPr>
            <a:endParaRPr lang="en-GB" dirty="0"/>
          </a:p>
        </p:txBody>
      </p:sp>
    </p:spTree>
    <p:extLst>
      <p:ext uri="{BB962C8B-B14F-4D97-AF65-F5344CB8AC3E}">
        <p14:creationId xmlns:p14="http://schemas.microsoft.com/office/powerpoint/2010/main" val="4066597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97DFF-DADA-F218-2F26-FF5EDEED2E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4259EE-653D-6728-5722-D99984F602A1}"/>
              </a:ext>
            </a:extLst>
          </p:cNvPr>
          <p:cNvSpPr>
            <a:spLocks noGrp="1"/>
          </p:cNvSpPr>
          <p:nvPr>
            <p:ph type="title"/>
          </p:nvPr>
        </p:nvSpPr>
        <p:spPr>
          <a:xfrm>
            <a:off x="1203434" y="382385"/>
            <a:ext cx="10893973" cy="1630346"/>
          </a:xfrm>
        </p:spPr>
        <p:txBody>
          <a:bodyPr rtlCol="0">
            <a:normAutofit/>
          </a:bodyPr>
          <a:lstStyle/>
          <a:p>
            <a:r>
              <a:rPr lang="en-GB" sz="4000" dirty="0">
                <a:latin typeface="Bodoni MT" panose="02070603080606020203" pitchFamily="18" charset="0"/>
              </a:rPr>
              <a:t>Types of intersubjectivity </a:t>
            </a:r>
          </a:p>
        </p:txBody>
      </p:sp>
      <p:sp>
        <p:nvSpPr>
          <p:cNvPr id="3" name="Content Placeholder 2">
            <a:extLst>
              <a:ext uri="{FF2B5EF4-FFF2-40B4-BE49-F238E27FC236}">
                <a16:creationId xmlns:a16="http://schemas.microsoft.com/office/drawing/2014/main" id="{994E55EC-60A3-53F6-D660-CC446DA52611}"/>
              </a:ext>
            </a:extLst>
          </p:cNvPr>
          <p:cNvSpPr>
            <a:spLocks noGrp="1"/>
          </p:cNvSpPr>
          <p:nvPr>
            <p:ph idx="1"/>
          </p:nvPr>
        </p:nvSpPr>
        <p:spPr>
          <a:xfrm>
            <a:off x="1251678" y="1376737"/>
            <a:ext cx="10132088" cy="5178175"/>
          </a:xfrm>
        </p:spPr>
        <p:txBody>
          <a:bodyPr rtlCol="0">
            <a:normAutofit/>
          </a:bodyPr>
          <a:lstStyle/>
          <a:p>
            <a:r>
              <a:rPr lang="en-GB" sz="2200" dirty="0"/>
              <a:t>Direct ‘frontal’ encounters</a:t>
            </a:r>
          </a:p>
          <a:p>
            <a:pPr lvl="1"/>
            <a:r>
              <a:rPr lang="en-GB" sz="2000" dirty="0"/>
              <a:t>Structured by mutual attention </a:t>
            </a:r>
          </a:p>
          <a:p>
            <a:pPr lvl="1"/>
            <a:r>
              <a:rPr lang="en-GB" sz="2000" dirty="0"/>
              <a:t>The basis of second-personal forms of relating – I-you encounter (Zahavi 2001, p159, Zahavi 2014)</a:t>
            </a:r>
          </a:p>
          <a:p>
            <a:r>
              <a:rPr lang="en-GB" sz="2200" dirty="0"/>
              <a:t>The sharing of a world</a:t>
            </a:r>
          </a:p>
          <a:p>
            <a:pPr lvl="1"/>
            <a:r>
              <a:rPr lang="en-GB" sz="2000" dirty="0"/>
              <a:t>Structured by joint attention </a:t>
            </a:r>
          </a:p>
          <a:p>
            <a:pPr lvl="1"/>
            <a:r>
              <a:rPr lang="en-GB" sz="2000" dirty="0"/>
              <a:t>Forms of first-person plural – ‘we-experiences’ (Eilan 2005, Zahavi 2014)</a:t>
            </a:r>
          </a:p>
          <a:p>
            <a:pPr lvl="1"/>
            <a:r>
              <a:rPr lang="en-GB" sz="2000" dirty="0"/>
              <a:t>Attending to the world with others opens up the possibility of ‘joint affordances’ otherwise not available to us (Ratcliffe 2013)</a:t>
            </a:r>
          </a:p>
          <a:p>
            <a:pPr lvl="1"/>
            <a:r>
              <a:rPr lang="en-GB" sz="2000" dirty="0"/>
              <a:t>This is conditioned by a background ‘thereness-for-everyone’ built-into our experience of the world as accessible to others (Husserl 1950/1999 p92)</a:t>
            </a:r>
          </a:p>
          <a:p>
            <a:pPr lvl="1"/>
            <a:endParaRPr lang="en-GB" dirty="0"/>
          </a:p>
        </p:txBody>
      </p:sp>
    </p:spTree>
    <p:extLst>
      <p:ext uri="{BB962C8B-B14F-4D97-AF65-F5344CB8AC3E}">
        <p14:creationId xmlns:p14="http://schemas.microsoft.com/office/powerpoint/2010/main" val="1164680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70144-4160-1DB9-47E5-3F7814FE6C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586058-5EC6-6AC3-45A4-CC7427094D08}"/>
              </a:ext>
            </a:extLst>
          </p:cNvPr>
          <p:cNvSpPr>
            <a:spLocks noGrp="1"/>
          </p:cNvSpPr>
          <p:nvPr>
            <p:ph type="title"/>
          </p:nvPr>
        </p:nvSpPr>
        <p:spPr>
          <a:xfrm>
            <a:off x="1203434" y="382385"/>
            <a:ext cx="10893973" cy="1630346"/>
          </a:xfrm>
        </p:spPr>
        <p:txBody>
          <a:bodyPr rtlCol="0">
            <a:normAutofit/>
          </a:bodyPr>
          <a:lstStyle/>
          <a:p>
            <a:r>
              <a:rPr lang="en-GB" sz="4000" dirty="0">
                <a:latin typeface="Bodoni MT" panose="02070603080606020203" pitchFamily="18" charset="0"/>
              </a:rPr>
              <a:t>Levinas: direct moral perception </a:t>
            </a:r>
          </a:p>
        </p:txBody>
      </p:sp>
      <p:sp>
        <p:nvSpPr>
          <p:cNvPr id="3" name="Content Placeholder 2">
            <a:extLst>
              <a:ext uri="{FF2B5EF4-FFF2-40B4-BE49-F238E27FC236}">
                <a16:creationId xmlns:a16="http://schemas.microsoft.com/office/drawing/2014/main" id="{F7B75BAD-B439-3F2E-4642-0B2F0DAC8FCC}"/>
              </a:ext>
            </a:extLst>
          </p:cNvPr>
          <p:cNvSpPr>
            <a:spLocks noGrp="1"/>
          </p:cNvSpPr>
          <p:nvPr>
            <p:ph idx="1"/>
          </p:nvPr>
        </p:nvSpPr>
        <p:spPr>
          <a:xfrm>
            <a:off x="1251677" y="1746607"/>
            <a:ext cx="10183460" cy="4808305"/>
          </a:xfrm>
        </p:spPr>
        <p:txBody>
          <a:bodyPr rtlCol="0">
            <a:normAutofit/>
          </a:bodyPr>
          <a:lstStyle/>
          <a:p>
            <a:r>
              <a:rPr lang="en-GB" dirty="0"/>
              <a:t>For Levinas, our direct intersubjective perception is also a form of direct moral perception. This is his ‘basic non-indifference’ to the other.</a:t>
            </a:r>
          </a:p>
          <a:p>
            <a:pPr marL="0" indent="0">
              <a:buNone/>
            </a:pPr>
            <a:r>
              <a:rPr lang="en-GB" dirty="0"/>
              <a:t>'The ethical relationship which subtends discourse is not a species of consciousness whose ray emanates from the I; it puts the I in question. This putting in question emanates from the other.’ (Levinas 1969/1998, p195)</a:t>
            </a:r>
          </a:p>
          <a:p>
            <a:r>
              <a:rPr lang="en-GB" dirty="0"/>
              <a:t>To violate the dignity of another is to abstract from this more primary recognition given in perception. Levinas contrasts the behaviour of those manning the Nazi work camp he was in with that of a dog who would come and visit the prisoners:</a:t>
            </a:r>
          </a:p>
          <a:p>
            <a:pPr marL="0" indent="0">
              <a:buNone/>
            </a:pPr>
            <a:r>
              <a:rPr lang="en-GB" dirty="0"/>
              <a:t>'[This dog] would appear at morning assembly and was waiting for us as we returned, jumping up and down and barking in delight. For him, there was no doubt that we were men....This dog was the last Kantian in Nazi Germany, without the brain needed to universalise maxims or drives.’ (Levinas1963/1990, pp152-153)</a:t>
            </a:r>
          </a:p>
          <a:p>
            <a:endParaRPr lang="en-GB" dirty="0"/>
          </a:p>
        </p:txBody>
      </p:sp>
    </p:spTree>
    <p:extLst>
      <p:ext uri="{BB962C8B-B14F-4D97-AF65-F5344CB8AC3E}">
        <p14:creationId xmlns:p14="http://schemas.microsoft.com/office/powerpoint/2010/main" val="3385835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id="{28A3E57F-DE9A-45F6-BEF3-EF8EEA07E065}"/>
              </a:ext>
            </a:extLst>
          </p:cNvPr>
          <p:cNvSpPr>
            <a:spLocks noGrp="1"/>
          </p:cNvSpPr>
          <p:nvPr>
            <p:ph type="title"/>
          </p:nvPr>
        </p:nvSpPr>
        <p:spPr>
          <a:xfrm>
            <a:off x="2802662" y="756357"/>
            <a:ext cx="8187071" cy="1253066"/>
          </a:xfrm>
        </p:spPr>
        <p:txBody>
          <a:bodyPr rtlCol="0"/>
          <a:lstStyle/>
          <a:p>
            <a:pPr rtl="0"/>
            <a:r>
              <a:rPr lang="en-gb" dirty="0"/>
              <a:t>Slide </a:t>
            </a:r>
            <a:r>
              <a:rPr lang="en-gb" dirty="0" err="1"/>
              <a:t>Tite</a:t>
            </a:r>
            <a:endParaRPr lang="en-gb" dirty="0"/>
          </a:p>
        </p:txBody>
      </p:sp>
      <p:sp>
        <p:nvSpPr>
          <p:cNvPr id="6" name="TextBox 5">
            <a:extLst>
              <a:ext uri="{FF2B5EF4-FFF2-40B4-BE49-F238E27FC236}">
                <a16:creationId xmlns:a16="http://schemas.microsoft.com/office/drawing/2014/main" id="{51CA1257-66A3-465A-A773-E2D1F421929F}"/>
              </a:ext>
            </a:extLst>
          </p:cNvPr>
          <p:cNvSpPr txBox="1"/>
          <p:nvPr/>
        </p:nvSpPr>
        <p:spPr>
          <a:xfrm>
            <a:off x="3032566" y="243068"/>
            <a:ext cx="8906005" cy="6801862"/>
          </a:xfrm>
          <a:prstGeom prst="rect">
            <a:avLst/>
          </a:prstGeom>
          <a:noFill/>
        </p:spPr>
        <p:txBody>
          <a:bodyPr wrap="square" rtlCol="0">
            <a:spAutoFit/>
          </a:bodyPr>
          <a:lstStyle/>
          <a:p>
            <a:pPr rtl="0"/>
            <a:r>
              <a:rPr lang="en-GB" sz="4000" dirty="0">
                <a:latin typeface="Bodoni MT" panose="02070603080606020203" pitchFamily="18" charset="0"/>
              </a:rPr>
              <a:t>References and Further Reading</a:t>
            </a:r>
            <a:endParaRPr lang="en-GB" dirty="0"/>
          </a:p>
          <a:p>
            <a:endParaRPr lang="en-GB" dirty="0"/>
          </a:p>
          <a:p>
            <a:r>
              <a:rPr lang="en-GB" dirty="0"/>
              <a:t>Dolezal, Luna– ‘</a:t>
            </a:r>
            <a:r>
              <a:rPr lang="en-GB" dirty="0" err="1"/>
              <a:t>Intercorporeality</a:t>
            </a:r>
            <a:r>
              <a:rPr lang="en-GB" dirty="0"/>
              <a:t> and Social Distancing’, </a:t>
            </a:r>
            <a:r>
              <a:rPr lang="en-GB" i="1" dirty="0"/>
              <a:t>The Philosopher, </a:t>
            </a:r>
            <a:r>
              <a:rPr lang="en-GB" dirty="0">
                <a:hlinkClick r:id="rId3"/>
              </a:rPr>
              <a:t>https://www.thephilosopher1923.org/post/intercorporeality-and-social-distancing</a:t>
            </a:r>
            <a:endParaRPr lang="en-GB" dirty="0"/>
          </a:p>
          <a:p>
            <a:r>
              <a:rPr lang="en-GB" dirty="0"/>
              <a:t>Dolezal, Luna &amp; Petherbridge, Danielle (eds.) (2017) </a:t>
            </a:r>
            <a:r>
              <a:rPr lang="en-GB" i="1" dirty="0"/>
              <a:t>Body/Self /Other: The Phenomenology of Social Encounters, </a:t>
            </a:r>
            <a:r>
              <a:rPr lang="en-GB" dirty="0"/>
              <a:t>SUNY Press</a:t>
            </a:r>
          </a:p>
          <a:p>
            <a:r>
              <a:rPr lang="en-GB" dirty="0"/>
              <a:t>Eilan, Naomi (2005) (ed) </a:t>
            </a:r>
            <a:r>
              <a:rPr lang="en-GB" i="1" dirty="0"/>
              <a:t>Joint Attention: Communication and Other Minds, </a:t>
            </a:r>
            <a:r>
              <a:rPr lang="en-GB" dirty="0"/>
              <a:t>OUP</a:t>
            </a:r>
          </a:p>
          <a:p>
            <a:r>
              <a:rPr lang="en-GB" dirty="0"/>
              <a:t>Gallagher, Shaun (2008) ‘Direct perception in the intersubjective context’, </a:t>
            </a:r>
            <a:r>
              <a:rPr lang="en-GB" i="1" dirty="0"/>
              <a:t>Consciousness and Cognition,</a:t>
            </a:r>
            <a:r>
              <a:rPr lang="en-GB" dirty="0"/>
              <a:t>17(2), 535-543.</a:t>
            </a:r>
          </a:p>
          <a:p>
            <a:r>
              <a:rPr lang="en-GB" dirty="0"/>
              <a:t>Merleau-Ponty, Maurice (1945/2012) </a:t>
            </a:r>
            <a:r>
              <a:rPr lang="en-GB" i="1" dirty="0"/>
              <a:t>Phenomenology of Perception,</a:t>
            </a:r>
            <a:r>
              <a:rPr lang="en-GB" dirty="0"/>
              <a:t> trans. D.A. Landes, Routledge</a:t>
            </a:r>
          </a:p>
          <a:p>
            <a:r>
              <a:rPr lang="en-GB" dirty="0"/>
              <a:t>Levinas, Emmanuel (1969/1998) </a:t>
            </a:r>
            <a:r>
              <a:rPr lang="en-GB" i="1" dirty="0"/>
              <a:t>Totality and Infinity, </a:t>
            </a:r>
            <a:r>
              <a:rPr lang="en-GB" dirty="0"/>
              <a:t>trans. A. Lingis, Duquesne University Press</a:t>
            </a:r>
          </a:p>
          <a:p>
            <a:r>
              <a:rPr lang="en-GB" dirty="0"/>
              <a:t>Levinas, Emmanuel (1963/1990) 'The Name of a Dog, or Natural Rights’ in </a:t>
            </a:r>
            <a:r>
              <a:rPr lang="en-GB" i="1" dirty="0"/>
              <a:t>Difficult Freedom: Essays on Judaism, </a:t>
            </a:r>
            <a:r>
              <a:rPr lang="en-GB" dirty="0"/>
              <a:t>trans Seán Hand, John Hopkins</a:t>
            </a:r>
            <a:r>
              <a:rPr lang="en-GB" i="1" dirty="0"/>
              <a:t> </a:t>
            </a:r>
            <a:endParaRPr lang="en-GB" dirty="0"/>
          </a:p>
          <a:p>
            <a:r>
              <a:rPr lang="en-GB" dirty="0"/>
              <a:t>Ratcliffe, Matthew (2013) ‘The Structure of Interpersonal Experience’ in Jenson &amp; Moran (eds) </a:t>
            </a:r>
            <a:r>
              <a:rPr lang="en-GB" i="1" dirty="0"/>
              <a:t>Phenomenology of Embodied Subjectivity</a:t>
            </a:r>
            <a:r>
              <a:rPr lang="en-GB" dirty="0"/>
              <a:t>, Springer, Ch12</a:t>
            </a:r>
          </a:p>
          <a:p>
            <a:r>
              <a:rPr lang="en-GB" dirty="0"/>
              <a:t>Sartre, Jean Paul (1943/2003) </a:t>
            </a:r>
            <a:r>
              <a:rPr lang="en-GB" i="1" dirty="0"/>
              <a:t>Being and Nothingness, </a:t>
            </a:r>
            <a:r>
              <a:rPr lang="en-GB" dirty="0"/>
              <a:t>trans. H. Barnes., Routledge </a:t>
            </a:r>
          </a:p>
          <a:p>
            <a:r>
              <a:rPr lang="en-GB" dirty="0"/>
              <a:t>Stein, Edith (1964) </a:t>
            </a:r>
            <a:r>
              <a:rPr lang="en-GB" i="1" dirty="0"/>
              <a:t>On the Problem of Empathy, </a:t>
            </a:r>
            <a:r>
              <a:rPr lang="en-GB" dirty="0"/>
              <a:t>trans. W Stein, M. </a:t>
            </a:r>
            <a:r>
              <a:rPr lang="en-GB" dirty="0" err="1"/>
              <a:t>Nijhoff</a:t>
            </a:r>
            <a:endParaRPr lang="en-GB" dirty="0"/>
          </a:p>
          <a:p>
            <a:r>
              <a:rPr lang="en-GB" dirty="0"/>
              <a:t>Zahavi, Dan (2001) ‘Beyond Empathy: Phenomenological Approaches to Intersubjectivity’ </a:t>
            </a:r>
            <a:r>
              <a:rPr lang="en-GB" i="1" dirty="0"/>
              <a:t>Journal of Consciousness Studies</a:t>
            </a:r>
            <a:r>
              <a:rPr lang="en-GB" dirty="0"/>
              <a:t>, 8(5–7), 151–67. </a:t>
            </a:r>
          </a:p>
          <a:p>
            <a:r>
              <a:rPr lang="en-GB" dirty="0"/>
              <a:t>Zahavi, Dan (2012) ‘Intersubjectivity’ in Luft, Sebastian &amp; Overgaard Søren (eds.) </a:t>
            </a:r>
            <a:r>
              <a:rPr lang="en-GB" i="1" dirty="0"/>
              <a:t>The Routledge Companion to Phenomenology,</a:t>
            </a:r>
            <a:r>
              <a:rPr lang="en-GB" dirty="0"/>
              <a:t> Routledge</a:t>
            </a:r>
          </a:p>
          <a:p>
            <a:r>
              <a:rPr lang="en-GB" dirty="0"/>
              <a:t>Zahavi, Dan (2014) </a:t>
            </a:r>
            <a:r>
              <a:rPr lang="en-GB" i="1" dirty="0"/>
              <a:t>Self and Other, </a:t>
            </a:r>
            <a:r>
              <a:rPr lang="en-GB" dirty="0"/>
              <a:t>OUP</a:t>
            </a:r>
          </a:p>
          <a:p>
            <a:endParaRPr lang="en-GB" dirty="0"/>
          </a:p>
        </p:txBody>
      </p:sp>
    </p:spTree>
    <p:extLst>
      <p:ext uri="{BB962C8B-B14F-4D97-AF65-F5344CB8AC3E}">
        <p14:creationId xmlns:p14="http://schemas.microsoft.com/office/powerpoint/2010/main" val="1059349071"/>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1209596_TF55916208_Win32" id="{664CDB35-1299-4333-891F-D3582805EDDE}" vid="{A41CA43F-07B8-4D85-A4D0-4C1CBA1C76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Getting to know your teacher</Template>
  <TotalTime>6792</TotalTime>
  <Words>1169</Words>
  <Application>Microsoft Office PowerPoint</Application>
  <PresentationFormat>Widescreen</PresentationFormat>
  <Paragraphs>59</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Bodoni MT</vt:lpstr>
      <vt:lpstr>Calibri</vt:lpstr>
      <vt:lpstr>Gill Sans MT</vt:lpstr>
      <vt:lpstr>Impact</vt:lpstr>
      <vt:lpstr>Times New Roman</vt:lpstr>
      <vt:lpstr>Badge</vt:lpstr>
      <vt:lpstr>LJC Philosophy through the year  phenomenology Week 4: intersubjectivity</vt:lpstr>
      <vt:lpstr>Subjectivity &amp; Intersubjectivity</vt:lpstr>
      <vt:lpstr>Direct perception of others</vt:lpstr>
      <vt:lpstr>Stein: Einfühlung </vt:lpstr>
      <vt:lpstr>Reciprocity </vt:lpstr>
      <vt:lpstr>Types of intersubjectivity </vt:lpstr>
      <vt:lpstr>Levinas: direct moral perception </vt:lpstr>
      <vt:lpstr>Slide Tite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Sarah Pawlett Jackson</dc:creator>
  <cp:lastModifiedBy>Sarah Pawlett Jackson</cp:lastModifiedBy>
  <cp:revision>274</cp:revision>
  <dcterms:created xsi:type="dcterms:W3CDTF">2025-09-17T09:53:02Z</dcterms:created>
  <dcterms:modified xsi:type="dcterms:W3CDTF">2026-07-01T09:15:43Z</dcterms:modified>
</cp:coreProperties>
</file>