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6" r:id="rId2"/>
    <p:sldId id="273" r:id="rId3"/>
    <p:sldId id="274" r:id="rId4"/>
    <p:sldId id="277" r:id="rId5"/>
    <p:sldId id="278" r:id="rId6"/>
    <p:sldId id="279" r:id="rId7"/>
    <p:sldId id="275" r:id="rId8"/>
    <p:sldId id="280" r:id="rId9"/>
    <p:sldId id="282" r:id="rId10"/>
    <p:sldId id="281" r:id="rId11"/>
    <p:sldId id="276" r:id="rId12"/>
    <p:sldId id="265" r:id="rId13"/>
  </p:sldIdLst>
  <p:sldSz cx="12192000" cy="68580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4660"/>
  </p:normalViewPr>
  <p:slideViewPr>
    <p:cSldViewPr snapToGrid="0">
      <p:cViewPr varScale="1">
        <p:scale>
          <a:sx n="59" d="100"/>
          <a:sy n="59" d="100"/>
        </p:scale>
        <p:origin x="992" y="52"/>
      </p:cViewPr>
      <p:guideLst/>
    </p:cSldViewPr>
  </p:slideViewPr>
  <p:notesTextViewPr>
    <p:cViewPr>
      <p:scale>
        <a:sx n="1" d="1"/>
        <a:sy n="1" d="1"/>
      </p:scale>
      <p:origin x="0" y="0"/>
    </p:cViewPr>
  </p:notesTextViewPr>
  <p:notesViewPr>
    <p:cSldViewPr snapToGrid="0">
      <p:cViewPr varScale="1">
        <p:scale>
          <a:sx n="86" d="100"/>
          <a:sy n="86" d="100"/>
        </p:scale>
        <p:origin x="31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C9A4EFF-2523-432B-8E30-40B949A58C27}" type="datetime1">
              <a:rPr lang="en-GB" smtClean="0"/>
              <a:t>08/07/2026</a:t>
            </a:fld>
            <a:endParaRPr lang="en-GB"/>
          </a:p>
        </p:txBody>
      </p:sp>
      <p:sp>
        <p:nvSpPr>
          <p:cNvPr id="4" name="Footer Placeholder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FCFFF0-B784-4FE7-8A38-F89DE294F830}" type="slidenum">
              <a:rPr lang="en-GB" smtClean="0"/>
              <a:t>‹#›</a:t>
            </a:fld>
            <a:endParaRPr lang="en-GB"/>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217426E-794B-4F4A-8E0A-E9EB729BA137}" type="datetime1">
              <a:rPr lang="en-GB" noProof="0" smtClean="0"/>
              <a:t>08/07/2026</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98C672F-171E-46DC-915C-C7BCF99F5C42}" type="slidenum">
              <a:rPr lang="en-GB" noProof="0" smtClean="0"/>
              <a:t>‹#›</a:t>
            </a:fld>
            <a:endParaRPr lang="en-GB" noProof="0"/>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1</a:t>
            </a:fld>
            <a:endParaRPr lang="en-GB"/>
          </a:p>
        </p:txBody>
      </p:sp>
    </p:spTree>
    <p:extLst>
      <p:ext uri="{BB962C8B-B14F-4D97-AF65-F5344CB8AC3E}">
        <p14:creationId xmlns:p14="http://schemas.microsoft.com/office/powerpoint/2010/main" val="2919126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0D825-57B9-86F5-2779-AF0BBBCB3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DE60D-927F-B256-C13A-13EDE7501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DE2A9-B625-F4D5-6A48-435C54CE5D1F}"/>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B3B96A20-B07B-206B-0060-6F4BFB7F56FE}"/>
              </a:ext>
            </a:extLst>
          </p:cNvPr>
          <p:cNvSpPr>
            <a:spLocks noGrp="1"/>
          </p:cNvSpPr>
          <p:nvPr>
            <p:ph type="sldNum" sz="quarter" idx="5"/>
          </p:nvPr>
        </p:nvSpPr>
        <p:spPr/>
        <p:txBody>
          <a:bodyPr rtlCol="0"/>
          <a:lstStyle/>
          <a:p>
            <a:pPr rtl="0"/>
            <a:fld id="{998C672F-171E-46DC-915C-C7BCF99F5C42}" type="slidenum">
              <a:rPr lang="en-GB" smtClean="0"/>
              <a:t>10</a:t>
            </a:fld>
            <a:endParaRPr lang="en-GB"/>
          </a:p>
        </p:txBody>
      </p:sp>
    </p:spTree>
    <p:extLst>
      <p:ext uri="{BB962C8B-B14F-4D97-AF65-F5344CB8AC3E}">
        <p14:creationId xmlns:p14="http://schemas.microsoft.com/office/powerpoint/2010/main" val="140282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3E9F7-AA43-E13C-ED50-113A25202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BE4C0-865A-7B50-8025-80B354239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F3631-82CA-4FC6-3829-211D2B6CC8C2}"/>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E046B8BE-4227-2DA9-7954-0C9B3A31A71F}"/>
              </a:ext>
            </a:extLst>
          </p:cNvPr>
          <p:cNvSpPr>
            <a:spLocks noGrp="1"/>
          </p:cNvSpPr>
          <p:nvPr>
            <p:ph type="sldNum" sz="quarter" idx="5"/>
          </p:nvPr>
        </p:nvSpPr>
        <p:spPr/>
        <p:txBody>
          <a:bodyPr rtlCol="0"/>
          <a:lstStyle/>
          <a:p>
            <a:pPr rtl="0"/>
            <a:fld id="{998C672F-171E-46DC-915C-C7BCF99F5C42}" type="slidenum">
              <a:rPr lang="en-GB" smtClean="0"/>
              <a:t>11</a:t>
            </a:fld>
            <a:endParaRPr lang="en-GB"/>
          </a:p>
        </p:txBody>
      </p:sp>
    </p:spTree>
    <p:extLst>
      <p:ext uri="{BB962C8B-B14F-4D97-AF65-F5344CB8AC3E}">
        <p14:creationId xmlns:p14="http://schemas.microsoft.com/office/powerpoint/2010/main" val="44987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12</a:t>
            </a:fld>
            <a:endParaRPr lang="en-GB"/>
          </a:p>
        </p:txBody>
      </p:sp>
    </p:spTree>
    <p:extLst>
      <p:ext uri="{BB962C8B-B14F-4D97-AF65-F5344CB8AC3E}">
        <p14:creationId xmlns:p14="http://schemas.microsoft.com/office/powerpoint/2010/main" val="220326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3CA2A-BC35-AA07-0ACB-8ECDE84A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8D9C1-1948-6FAA-A5E7-24F46FCDA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D95478-B70F-6EE2-D9D3-048A7C1048DF}"/>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C2A4A247-F653-F661-54E2-62F6D5D34FDB}"/>
              </a:ext>
            </a:extLst>
          </p:cNvPr>
          <p:cNvSpPr>
            <a:spLocks noGrp="1"/>
          </p:cNvSpPr>
          <p:nvPr>
            <p:ph type="sldNum" sz="quarter" idx="5"/>
          </p:nvPr>
        </p:nvSpPr>
        <p:spPr/>
        <p:txBody>
          <a:bodyPr rtlCol="0"/>
          <a:lstStyle/>
          <a:p>
            <a:pPr rtl="0"/>
            <a:fld id="{998C672F-171E-46DC-915C-C7BCF99F5C42}" type="slidenum">
              <a:rPr lang="en-GB" smtClean="0"/>
              <a:t>2</a:t>
            </a:fld>
            <a:endParaRPr lang="en-GB"/>
          </a:p>
        </p:txBody>
      </p:sp>
    </p:spTree>
    <p:extLst>
      <p:ext uri="{BB962C8B-B14F-4D97-AF65-F5344CB8AC3E}">
        <p14:creationId xmlns:p14="http://schemas.microsoft.com/office/powerpoint/2010/main" val="3042589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A1A47-ADCD-8F34-F2D5-E5A35DA19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98005-05B8-E9D9-E130-972D59CF4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D05CB6-8897-91A3-236B-B4A40E46B97D}"/>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2DEE3529-8F73-33D5-CD07-52022A5E166C}"/>
              </a:ext>
            </a:extLst>
          </p:cNvPr>
          <p:cNvSpPr>
            <a:spLocks noGrp="1"/>
          </p:cNvSpPr>
          <p:nvPr>
            <p:ph type="sldNum" sz="quarter" idx="5"/>
          </p:nvPr>
        </p:nvSpPr>
        <p:spPr/>
        <p:txBody>
          <a:bodyPr rtlCol="0"/>
          <a:lstStyle/>
          <a:p>
            <a:pPr rtl="0"/>
            <a:fld id="{998C672F-171E-46DC-915C-C7BCF99F5C42}" type="slidenum">
              <a:rPr lang="en-GB" smtClean="0"/>
              <a:t>3</a:t>
            </a:fld>
            <a:endParaRPr lang="en-GB"/>
          </a:p>
        </p:txBody>
      </p:sp>
    </p:spTree>
    <p:extLst>
      <p:ext uri="{BB962C8B-B14F-4D97-AF65-F5344CB8AC3E}">
        <p14:creationId xmlns:p14="http://schemas.microsoft.com/office/powerpoint/2010/main" val="3995102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23977-613F-E0F3-6EE0-351077FE7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ADAA3-2036-6FA5-00E1-B2AD65216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0F317-91E3-BF12-6A46-E21712D8060E}"/>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5363F989-4347-633D-5243-8ADCCEDBD6D2}"/>
              </a:ext>
            </a:extLst>
          </p:cNvPr>
          <p:cNvSpPr>
            <a:spLocks noGrp="1"/>
          </p:cNvSpPr>
          <p:nvPr>
            <p:ph type="sldNum" sz="quarter" idx="5"/>
          </p:nvPr>
        </p:nvSpPr>
        <p:spPr/>
        <p:txBody>
          <a:bodyPr rtlCol="0"/>
          <a:lstStyle/>
          <a:p>
            <a:pPr rtl="0"/>
            <a:fld id="{998C672F-171E-46DC-915C-C7BCF99F5C42}" type="slidenum">
              <a:rPr lang="en-GB" smtClean="0"/>
              <a:t>4</a:t>
            </a:fld>
            <a:endParaRPr lang="en-GB"/>
          </a:p>
        </p:txBody>
      </p:sp>
    </p:spTree>
    <p:extLst>
      <p:ext uri="{BB962C8B-B14F-4D97-AF65-F5344CB8AC3E}">
        <p14:creationId xmlns:p14="http://schemas.microsoft.com/office/powerpoint/2010/main" val="2804474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28ABC-4CB5-C9C1-B37C-C518EE6D9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21911-B7D1-1D80-8095-8D23401C7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9659CA-D6F2-DB40-449B-9C45B22F7556}"/>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4D1B272A-7355-0355-1886-2B6B2035FC05}"/>
              </a:ext>
            </a:extLst>
          </p:cNvPr>
          <p:cNvSpPr>
            <a:spLocks noGrp="1"/>
          </p:cNvSpPr>
          <p:nvPr>
            <p:ph type="sldNum" sz="quarter" idx="5"/>
          </p:nvPr>
        </p:nvSpPr>
        <p:spPr/>
        <p:txBody>
          <a:bodyPr rtlCol="0"/>
          <a:lstStyle/>
          <a:p>
            <a:pPr rtl="0"/>
            <a:fld id="{998C672F-171E-46DC-915C-C7BCF99F5C42}" type="slidenum">
              <a:rPr lang="en-GB" smtClean="0"/>
              <a:t>5</a:t>
            </a:fld>
            <a:endParaRPr lang="en-GB"/>
          </a:p>
        </p:txBody>
      </p:sp>
    </p:spTree>
    <p:extLst>
      <p:ext uri="{BB962C8B-B14F-4D97-AF65-F5344CB8AC3E}">
        <p14:creationId xmlns:p14="http://schemas.microsoft.com/office/powerpoint/2010/main" val="3842606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23EE0-DDB9-E849-39A4-7630E872E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BB104-4757-EAA1-EE28-77E7E2679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8C4AB7-8903-36D9-91EE-3D447CEBBD6E}"/>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127D9E25-8CAD-65E6-5B25-DD2DD7DD08D9}"/>
              </a:ext>
            </a:extLst>
          </p:cNvPr>
          <p:cNvSpPr>
            <a:spLocks noGrp="1"/>
          </p:cNvSpPr>
          <p:nvPr>
            <p:ph type="sldNum" sz="quarter" idx="5"/>
          </p:nvPr>
        </p:nvSpPr>
        <p:spPr/>
        <p:txBody>
          <a:bodyPr rtlCol="0"/>
          <a:lstStyle/>
          <a:p>
            <a:pPr rtl="0"/>
            <a:fld id="{998C672F-171E-46DC-915C-C7BCF99F5C42}" type="slidenum">
              <a:rPr lang="en-GB" smtClean="0"/>
              <a:t>6</a:t>
            </a:fld>
            <a:endParaRPr lang="en-GB"/>
          </a:p>
        </p:txBody>
      </p:sp>
    </p:spTree>
    <p:extLst>
      <p:ext uri="{BB962C8B-B14F-4D97-AF65-F5344CB8AC3E}">
        <p14:creationId xmlns:p14="http://schemas.microsoft.com/office/powerpoint/2010/main" val="2689593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F83C4-82B9-307A-2073-FF83C7948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86080-6168-A738-AB1C-45095CAF5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4642A-E9FC-6C29-B52B-012CF34ED891}"/>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899BC2FA-EA76-8352-FAD8-61DC9DF4742C}"/>
              </a:ext>
            </a:extLst>
          </p:cNvPr>
          <p:cNvSpPr>
            <a:spLocks noGrp="1"/>
          </p:cNvSpPr>
          <p:nvPr>
            <p:ph type="sldNum" sz="quarter" idx="5"/>
          </p:nvPr>
        </p:nvSpPr>
        <p:spPr/>
        <p:txBody>
          <a:bodyPr rtlCol="0"/>
          <a:lstStyle/>
          <a:p>
            <a:pPr rtl="0"/>
            <a:fld id="{998C672F-171E-46DC-915C-C7BCF99F5C42}" type="slidenum">
              <a:rPr lang="en-GB" smtClean="0"/>
              <a:t>7</a:t>
            </a:fld>
            <a:endParaRPr lang="en-GB"/>
          </a:p>
        </p:txBody>
      </p:sp>
    </p:spTree>
    <p:extLst>
      <p:ext uri="{BB962C8B-B14F-4D97-AF65-F5344CB8AC3E}">
        <p14:creationId xmlns:p14="http://schemas.microsoft.com/office/powerpoint/2010/main" val="312876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9A98A-A8EF-2149-9BB7-ED9B8C427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D4D1D-1D3F-DCDB-8AAE-478BB8C35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61A163-C518-F8D9-3E10-A09C92FB6662}"/>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E89C5EFB-3BED-1475-D629-1BDBD681D988}"/>
              </a:ext>
            </a:extLst>
          </p:cNvPr>
          <p:cNvSpPr>
            <a:spLocks noGrp="1"/>
          </p:cNvSpPr>
          <p:nvPr>
            <p:ph type="sldNum" sz="quarter" idx="5"/>
          </p:nvPr>
        </p:nvSpPr>
        <p:spPr/>
        <p:txBody>
          <a:bodyPr rtlCol="0"/>
          <a:lstStyle/>
          <a:p>
            <a:pPr rtl="0"/>
            <a:fld id="{998C672F-171E-46DC-915C-C7BCF99F5C42}" type="slidenum">
              <a:rPr lang="en-GB" smtClean="0"/>
              <a:t>8</a:t>
            </a:fld>
            <a:endParaRPr lang="en-GB"/>
          </a:p>
        </p:txBody>
      </p:sp>
    </p:spTree>
    <p:extLst>
      <p:ext uri="{BB962C8B-B14F-4D97-AF65-F5344CB8AC3E}">
        <p14:creationId xmlns:p14="http://schemas.microsoft.com/office/powerpoint/2010/main" val="2872660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F0E8E-8D1E-0C6F-05B9-CF01C1F74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86626-FFC4-7600-B67C-F4A3AC0FE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D2E375-507A-EE02-84D2-3DD29A3F9BE3}"/>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B2C5AC52-2A31-2DAB-EBE5-8DD55BC60D5E}"/>
              </a:ext>
            </a:extLst>
          </p:cNvPr>
          <p:cNvSpPr>
            <a:spLocks noGrp="1"/>
          </p:cNvSpPr>
          <p:nvPr>
            <p:ph type="sldNum" sz="quarter" idx="5"/>
          </p:nvPr>
        </p:nvSpPr>
        <p:spPr/>
        <p:txBody>
          <a:bodyPr rtlCol="0"/>
          <a:lstStyle/>
          <a:p>
            <a:pPr rtl="0"/>
            <a:fld id="{998C672F-171E-46DC-915C-C7BCF99F5C42}" type="slidenum">
              <a:rPr lang="en-GB" smtClean="0"/>
              <a:t>9</a:t>
            </a:fld>
            <a:endParaRPr lang="en-GB"/>
          </a:p>
        </p:txBody>
      </p:sp>
    </p:spTree>
    <p:extLst>
      <p:ext uri="{BB962C8B-B14F-4D97-AF65-F5344CB8AC3E}">
        <p14:creationId xmlns:p14="http://schemas.microsoft.com/office/powerpoint/2010/main" val="1770728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en-GB"/>
          </a:p>
        </p:txBody>
      </p:sp>
      <p:sp>
        <p:nvSpPr>
          <p:cNvPr id="2" name="Title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en-US" noProof="0"/>
              <a:t>Click to edit Master title style</a:t>
            </a:r>
            <a:endParaRPr lang="en-GB" noProof="0"/>
          </a:p>
        </p:txBody>
      </p:sp>
      <p:sp>
        <p:nvSpPr>
          <p:cNvPr id="3" name="Subtitle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Date Placeholder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pPr rtl="0"/>
            <a:fld id="{032A32EE-A172-4A5A-9007-38522D7274D5}" type="datetime1">
              <a:rPr lang="en-GB" noProof="0" smtClean="0"/>
              <a:t>08/07/2026</a:t>
            </a:fld>
            <a:endParaRPr lang="en-GB" noProof="0"/>
          </a:p>
        </p:txBody>
      </p:sp>
      <p:sp>
        <p:nvSpPr>
          <p:cNvPr id="5" name="Footer Placeholder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pPr rtl="0"/>
            <a:endParaRPr lang="en-GB" noProof="0"/>
          </a:p>
        </p:txBody>
      </p:sp>
      <p:sp>
        <p:nvSpPr>
          <p:cNvPr id="6" name="Slide Number Placeholder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pPr rtl="0"/>
            <a:fld id="{299DD5A9-4EF1-497E-92EF-2D23CF305E03}" type="slidenum">
              <a:rPr lang="en-GB" noProof="0" smtClean="0"/>
              <a:t>‹#›</a:t>
            </a:fld>
            <a:endParaRPr lang="en-GB" noProof="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61DBB3A4-D30C-4C20-B7A0-CA5599D31E70}" type="datetime1">
              <a:rPr lang="en-GB" noProof="0" smtClean="0"/>
              <a:t>08/07/2026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a:xfrm>
            <a:off x="1257300" y="382385"/>
            <a:ext cx="8392585" cy="5600405"/>
          </a:xfrm>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DBF5D1CF-1458-47D1-9672-BE852180645A}" type="datetime1">
              <a:rPr lang="en-GB" noProof="0" smtClean="0"/>
              <a:t>08/07/2026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338359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idx="1" hasCustomPrompt="1"/>
          </p:nvPr>
        </p:nvSpPr>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F65469FF-EA6C-461B-863A-0CA5D22A0E4B}" type="datetime1">
              <a:rPr lang="en-GB" noProof="0" smtClean="0"/>
              <a:t>08/07/2026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Edit Master text styles</a:t>
            </a:r>
          </a:p>
        </p:txBody>
      </p:sp>
      <p:sp>
        <p:nvSpPr>
          <p:cNvPr id="4" name="Date Placeholder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pPr rtl="0"/>
            <a:fld id="{0F3FC925-489A-479C-BC7A-9E97CC53B26C}" type="datetime1">
              <a:rPr lang="en-GB" noProof="0" smtClean="0"/>
              <a:t>08/07/2026</a:t>
            </a:fld>
            <a:endParaRPr lang="en-GB" noProof="0"/>
          </a:p>
        </p:txBody>
      </p:sp>
      <p:sp>
        <p:nvSpPr>
          <p:cNvPr id="5" name="Footer Placeholder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pPr rtl="0"/>
            <a:endParaRPr lang="en-GB" noProof="0"/>
          </a:p>
        </p:txBody>
      </p:sp>
      <p:sp>
        <p:nvSpPr>
          <p:cNvPr id="6" name="Slide Number Placeholder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pPr rtl="0"/>
            <a:fld id="{299DD5A9-4EF1-497E-92EF-2D23CF305E03}" type="slidenum">
              <a:rPr lang="en-GB" noProof="0" smtClean="0"/>
              <a:t>‹#›</a:t>
            </a:fld>
            <a:endParaRPr lang="en-GB" noProof="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a:lstStyle/>
            <a:p>
              <a:endParaRPr lang="en-GB"/>
            </a:p>
          </p:txBody>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sz="half" idx="1" hasCustomPrompt="1"/>
          </p:nvPr>
        </p:nvSpPr>
        <p:spPr>
          <a:xfrm>
            <a:off x="1257300"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hasCustomPrompt="1"/>
          </p:nvPr>
        </p:nvSpPr>
        <p:spPr>
          <a:xfrm>
            <a:off x="6647796"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Date Placeholder 4"/>
          <p:cNvSpPr>
            <a:spLocks noGrp="1"/>
          </p:cNvSpPr>
          <p:nvPr>
            <p:ph type="dt" sz="half" idx="10"/>
          </p:nvPr>
        </p:nvSpPr>
        <p:spPr/>
        <p:txBody>
          <a:bodyPr rtlCol="0"/>
          <a:lstStyle/>
          <a:p>
            <a:pPr rtl="0"/>
            <a:fld id="{DEEE424E-6D45-443A-9C03-31CDF5AD16EE}" type="datetime1">
              <a:rPr lang="en-GB" noProof="0" smtClean="0"/>
              <a:t>08/07/2026</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rtlCol="0"/>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4" name="Content Placeholder 3"/>
          <p:cNvSpPr>
            <a:spLocks noGrp="1"/>
          </p:cNvSpPr>
          <p:nvPr>
            <p:ph sz="half" idx="2" hasCustomPrompt="1"/>
          </p:nvPr>
        </p:nvSpPr>
        <p:spPr>
          <a:xfrm>
            <a:off x="1257300"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hasCustomPrompt="1"/>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6" name="Content Placeholder 5"/>
          <p:cNvSpPr>
            <a:spLocks noGrp="1"/>
          </p:cNvSpPr>
          <p:nvPr>
            <p:ph sz="quarter" idx="4" hasCustomPrompt="1"/>
          </p:nvPr>
        </p:nvSpPr>
        <p:spPr>
          <a:xfrm>
            <a:off x="6633864"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p:cNvSpPr>
            <a:spLocks noGrp="1"/>
          </p:cNvSpPr>
          <p:nvPr>
            <p:ph type="dt" sz="half" idx="10"/>
          </p:nvPr>
        </p:nvSpPr>
        <p:spPr/>
        <p:txBody>
          <a:bodyPr rtlCol="0"/>
          <a:lstStyle/>
          <a:p>
            <a:pPr rtl="0"/>
            <a:fld id="{5A352A18-8029-4D22-8127-85E372561AE6}" type="datetime1">
              <a:rPr lang="en-GB" noProof="0" smtClean="0"/>
              <a:t>08/07/2026</a:t>
            </a:fld>
            <a:endParaRPr lang="en-GB" noProof="0"/>
          </a:p>
        </p:txBody>
      </p:sp>
      <p:sp>
        <p:nvSpPr>
          <p:cNvPr id="8" name="Footer Placeholder 7"/>
          <p:cNvSpPr>
            <a:spLocks noGrp="1"/>
          </p:cNvSpPr>
          <p:nvPr>
            <p:ph type="ftr" sz="quarter" idx="11"/>
          </p:nvPr>
        </p:nvSpPr>
        <p:spPr/>
        <p:txBody>
          <a:bodyPr rtlCol="0"/>
          <a:lstStyle/>
          <a:p>
            <a:pPr rtl="0"/>
            <a:endParaRPr lang="en-GB" noProof="0"/>
          </a:p>
        </p:txBody>
      </p:sp>
      <p:sp>
        <p:nvSpPr>
          <p:cNvPr id="9" name="Slide Number Placeholder 8"/>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Date Placeholder 2"/>
          <p:cNvSpPr>
            <a:spLocks noGrp="1"/>
          </p:cNvSpPr>
          <p:nvPr>
            <p:ph type="dt" sz="half" idx="10"/>
          </p:nvPr>
        </p:nvSpPr>
        <p:spPr/>
        <p:txBody>
          <a:bodyPr rtlCol="0"/>
          <a:lstStyle/>
          <a:p>
            <a:pPr rtl="0"/>
            <a:fld id="{50AF4673-F5B8-4958-B241-14F303BA8E79}" type="datetime1">
              <a:rPr lang="en-GB" noProof="0" smtClean="0"/>
              <a:t>08/07/2026</a:t>
            </a:fld>
            <a:endParaRPr lang="en-GB" noProof="0"/>
          </a:p>
        </p:txBody>
      </p:sp>
      <p:sp>
        <p:nvSpPr>
          <p:cNvPr id="4" name="Footer Placeholder 3"/>
          <p:cNvSpPr>
            <a:spLocks noGrp="1"/>
          </p:cNvSpPr>
          <p:nvPr>
            <p:ph type="ftr" sz="quarter" idx="11"/>
          </p:nvPr>
        </p:nvSpPr>
        <p:spPr/>
        <p:txBody>
          <a:bodyPr rtlCol="0"/>
          <a:lstStyle/>
          <a:p>
            <a:pPr rtl="0"/>
            <a:endParaRPr lang="en-GB" noProof="0"/>
          </a:p>
        </p:txBody>
      </p:sp>
      <p:sp>
        <p:nvSpPr>
          <p:cNvPr id="5" name="Slide Number Placeholder 4"/>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66CE53F0-E5BE-4F21-B548-D5C07D9C8B5B}" type="datetime1">
              <a:rPr lang="en-GB" noProof="0" smtClean="0"/>
              <a:t>08/07/2026</a:t>
            </a:fld>
            <a:endParaRPr lang="en-GB" noProof="0"/>
          </a:p>
        </p:txBody>
      </p:sp>
      <p:sp>
        <p:nvSpPr>
          <p:cNvPr id="3" name="Footer Placeholder 2"/>
          <p:cNvSpPr>
            <a:spLocks noGrp="1"/>
          </p:cNvSpPr>
          <p:nvPr>
            <p:ph type="ftr" sz="quarter" idx="11"/>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n-lt"/>
              </a:defRPr>
            </a:lvl1pPr>
          </a:lstStyle>
          <a:p>
            <a:pPr rtl="0"/>
            <a:r>
              <a:rPr lang="en-US" noProof="0"/>
              <a:t>Click to edit Master title style</a:t>
            </a:r>
            <a:endParaRPr lang="en-GB" noProof="0"/>
          </a:p>
        </p:txBody>
      </p:sp>
      <p:sp>
        <p:nvSpPr>
          <p:cNvPr id="3" name="Content Placeholder 2"/>
          <p:cNvSpPr>
            <a:spLocks noGrp="1"/>
          </p:cNvSpPr>
          <p:nvPr>
            <p:ph idx="1" hasCustomPrompt="1"/>
          </p:nvPr>
        </p:nvSpPr>
        <p:spPr>
          <a:xfrm>
            <a:off x="765051" y="920377"/>
            <a:ext cx="6158418" cy="4985124"/>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hasCustomPrompt="1"/>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051" y="6375679"/>
            <a:ext cx="1233355" cy="348462"/>
          </a:xfrm>
        </p:spPr>
        <p:txBody>
          <a:bodyPr rtlCol="0"/>
          <a:lstStyle/>
          <a:p>
            <a:pPr rtl="0"/>
            <a:fld id="{DD47E932-371F-4006-B83D-7C9DE4AB4D36}" type="datetime1">
              <a:rPr lang="en-GB" noProof="0" smtClean="0"/>
              <a:t>08/07/2026</a:t>
            </a:fld>
            <a:endParaRPr lang="en-GB" noProof="0"/>
          </a:p>
        </p:txBody>
      </p:sp>
      <p:sp>
        <p:nvSpPr>
          <p:cNvPr id="6" name="Footer Placeholder 5"/>
          <p:cNvSpPr>
            <a:spLocks noGrp="1"/>
          </p:cNvSpPr>
          <p:nvPr>
            <p:ph type="ftr" sz="quarter" idx="11"/>
          </p:nvPr>
        </p:nvSpPr>
        <p:spPr>
          <a:xfrm>
            <a:off x="2103620" y="6375679"/>
            <a:ext cx="3482179" cy="345796"/>
          </a:xfrm>
        </p:spPr>
        <p:txBody>
          <a:bodyPr rtlCol="0"/>
          <a:lstStyle/>
          <a:p>
            <a:pPr rtl="0"/>
            <a:endParaRPr lang="en-GB" noProof="0"/>
          </a:p>
        </p:txBody>
      </p:sp>
      <p:sp>
        <p:nvSpPr>
          <p:cNvPr id="7" name="Slide Number Placeholder 6"/>
          <p:cNvSpPr>
            <a:spLocks noGrp="1"/>
          </p:cNvSpPr>
          <p:nvPr>
            <p:ph type="sldNum" sz="quarter" idx="12"/>
          </p:nvPr>
        </p:nvSpPr>
        <p:spPr>
          <a:xfrm>
            <a:off x="5691014" y="6375679"/>
            <a:ext cx="1232456" cy="345796"/>
          </a:xfrm>
        </p:spPr>
        <p:txBody>
          <a:bodyPr rtlCol="0"/>
          <a:lstStyle/>
          <a:p>
            <a:pPr rtl="0"/>
            <a:fld id="{299DD5A9-4EF1-497E-92EF-2D23CF305E03}" type="slidenum">
              <a:rPr lang="en-GB" noProof="0" smtClean="0"/>
              <a:t>‹#›</a:t>
            </a:fld>
            <a:endParaRPr lang="en-GB" noProof="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n-lt"/>
              </a:defRPr>
            </a:lvl1pPr>
          </a:lstStyle>
          <a:p>
            <a:pPr rtl="0"/>
            <a:r>
              <a:rPr lang="en-US" noProof="0"/>
              <a:t>Click to edit Master title style</a:t>
            </a:r>
            <a:endParaRPr lang="en-GB" noProof="0"/>
          </a:p>
        </p:txBody>
      </p:sp>
      <p:sp>
        <p:nvSpPr>
          <p:cNvPr id="4" name="Text Placeholder 3"/>
          <p:cNvSpPr>
            <a:spLocks noGrp="1"/>
          </p:cNvSpPr>
          <p:nvPr>
            <p:ph type="body" sz="half" idx="2" hasCustomPrompt="1"/>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950" y="6375679"/>
            <a:ext cx="1232456" cy="348462"/>
          </a:xfrm>
        </p:spPr>
        <p:txBody>
          <a:bodyPr rtlCol="0"/>
          <a:lstStyle/>
          <a:p>
            <a:pPr rtl="0"/>
            <a:fld id="{89EC0C6A-CC07-484B-99BC-B6C935DCA222}" type="datetime1">
              <a:rPr lang="en-GB" noProof="0" smtClean="0"/>
              <a:t>08/07/2026</a:t>
            </a:fld>
            <a:endParaRPr lang="en-GB" noProof="0"/>
          </a:p>
        </p:txBody>
      </p:sp>
      <p:sp>
        <p:nvSpPr>
          <p:cNvPr id="6" name="Footer Placeholder 5"/>
          <p:cNvSpPr>
            <a:spLocks noGrp="1"/>
          </p:cNvSpPr>
          <p:nvPr>
            <p:ph type="ftr" sz="quarter" idx="11"/>
          </p:nvPr>
        </p:nvSpPr>
        <p:spPr>
          <a:xfrm>
            <a:off x="2103621" y="6375679"/>
            <a:ext cx="3482178" cy="345796"/>
          </a:xfrm>
        </p:spPr>
        <p:txBody>
          <a:bodyPr rtlCol="0"/>
          <a:lstStyle/>
          <a:p>
            <a:pPr rtl="0"/>
            <a:endParaRPr lang="en-GB" noProof="0"/>
          </a:p>
        </p:txBody>
      </p:sp>
      <p:sp>
        <p:nvSpPr>
          <p:cNvPr id="7" name="Slide Number Placeholder 6"/>
          <p:cNvSpPr>
            <a:spLocks noGrp="1"/>
          </p:cNvSpPr>
          <p:nvPr>
            <p:ph type="sldNum" sz="quarter" idx="12"/>
          </p:nvPr>
        </p:nvSpPr>
        <p:spPr>
          <a:xfrm>
            <a:off x="5687568" y="6375679"/>
            <a:ext cx="1234440" cy="345796"/>
          </a:xfrm>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en-US" noProof="0"/>
              <a:t>Click to edit Master title style</a:t>
            </a:r>
            <a:endParaRPr lang="en-GB" noProof="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05CF82AF-E082-4040-8395-7136B0A90EA4}" type="datetime1">
              <a:rPr lang="en-GB" noProof="0" smtClean="0"/>
              <a:t>08/07/2026</a:t>
            </a:fld>
            <a:endParaRPr lang="en-GB" noProof="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en-GB" noProof="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299DD5A9-4EF1-497E-92EF-2D23CF305E03}" type="slidenum">
              <a:rPr lang="en-GB" noProof="0" smtClean="0"/>
              <a:t>‹#›</a:t>
            </a:fld>
            <a:endParaRPr lang="en-GB" noProof="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lato.stanford.edu/entries/phenomenology-religio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88DD-3717-47D0-B979-D111D81B46AA}"/>
              </a:ext>
            </a:extLst>
          </p:cNvPr>
          <p:cNvSpPr>
            <a:spLocks noGrp="1"/>
          </p:cNvSpPr>
          <p:nvPr>
            <p:ph type="ctrTitle"/>
          </p:nvPr>
        </p:nvSpPr>
        <p:spPr>
          <a:xfrm>
            <a:off x="1078523" y="1098388"/>
            <a:ext cx="10318418" cy="4394988"/>
          </a:xfrm>
        </p:spPr>
        <p:txBody>
          <a:bodyPr rtlCol="0"/>
          <a:lstStyle/>
          <a:p>
            <a:pPr rtl="0"/>
            <a:r>
              <a:rPr lang="en-GB" sz="4800" dirty="0">
                <a:latin typeface="Bodoni MT" panose="02070603080606020203" pitchFamily="18" charset="0"/>
              </a:rPr>
              <a:t>LJC Philosophy through the year</a:t>
            </a:r>
            <a:br>
              <a:rPr lang="en-GB" sz="4800" dirty="0">
                <a:latin typeface="Bodoni MT" panose="02070603080606020203" pitchFamily="18" charset="0"/>
              </a:rPr>
            </a:br>
            <a:br>
              <a:rPr lang="en-GB" sz="4800" dirty="0">
                <a:latin typeface="Bodoni MT" panose="02070603080606020203" pitchFamily="18" charset="0"/>
              </a:rPr>
            </a:br>
            <a:r>
              <a:rPr lang="en-GB" sz="4800" dirty="0">
                <a:latin typeface="Bodoni MT" panose="02070603080606020203" pitchFamily="18" charset="0"/>
              </a:rPr>
              <a:t>phenomenology</a:t>
            </a:r>
            <a:br>
              <a:rPr lang="en-GB" sz="4800" dirty="0">
                <a:latin typeface="Bodoni MT" panose="02070603080606020203" pitchFamily="18" charset="0"/>
              </a:rPr>
            </a:br>
            <a:r>
              <a:rPr lang="en-GB" sz="4800" dirty="0">
                <a:latin typeface="Bodoni MT" panose="02070603080606020203" pitchFamily="18" charset="0"/>
              </a:rPr>
              <a:t>Week 5: phenomenology of religion</a:t>
            </a:r>
          </a:p>
        </p:txBody>
      </p:sp>
      <p:sp>
        <p:nvSpPr>
          <p:cNvPr id="8" name="TextBox 7">
            <a:extLst>
              <a:ext uri="{FF2B5EF4-FFF2-40B4-BE49-F238E27FC236}">
                <a16:creationId xmlns:a16="http://schemas.microsoft.com/office/drawing/2014/main" id="{F7EDFBFC-5564-4D5D-8F01-C829B7B40C08}"/>
              </a:ext>
            </a:extLst>
          </p:cNvPr>
          <p:cNvSpPr txBox="1"/>
          <p:nvPr/>
        </p:nvSpPr>
        <p:spPr>
          <a:xfrm>
            <a:off x="3666271" y="5955687"/>
            <a:ext cx="8224344" cy="523220"/>
          </a:xfrm>
          <a:prstGeom prst="rect">
            <a:avLst/>
          </a:prstGeom>
          <a:noFill/>
        </p:spPr>
        <p:txBody>
          <a:bodyPr wrap="square" rtlCol="0">
            <a:spAutoFit/>
          </a:bodyPr>
          <a:lstStyle/>
          <a:p>
            <a:pPr rtl="0"/>
            <a:r>
              <a:rPr lang="en-GB" sz="2800" dirty="0">
                <a:latin typeface="Times New Roman" panose="02020603050405020304" pitchFamily="18" charset="0"/>
                <a:cs typeface="Times New Roman" panose="02020603050405020304" pitchFamily="18" charset="0"/>
              </a:rPr>
              <a:t>DR SARAH PAWLETT JACKSON</a:t>
            </a:r>
          </a:p>
        </p:txBody>
      </p:sp>
    </p:spTree>
    <p:extLst>
      <p:ext uri="{BB962C8B-B14F-4D97-AF65-F5344CB8AC3E}">
        <p14:creationId xmlns:p14="http://schemas.microsoft.com/office/powerpoint/2010/main" val="1957017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26E67-D474-7A1D-36C6-63A6AFF1F3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DAF06-553D-E443-C6D1-54ED74A04BBD}"/>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Marion: the saturated phenomenon</a:t>
            </a:r>
          </a:p>
        </p:txBody>
      </p:sp>
      <p:sp>
        <p:nvSpPr>
          <p:cNvPr id="3" name="Content Placeholder 2">
            <a:extLst>
              <a:ext uri="{FF2B5EF4-FFF2-40B4-BE49-F238E27FC236}">
                <a16:creationId xmlns:a16="http://schemas.microsoft.com/office/drawing/2014/main" id="{B096CBD1-0BB0-E394-A512-3EDCC44EEC70}"/>
              </a:ext>
            </a:extLst>
          </p:cNvPr>
          <p:cNvSpPr>
            <a:spLocks noGrp="1"/>
          </p:cNvSpPr>
          <p:nvPr>
            <p:ph idx="1"/>
          </p:nvPr>
        </p:nvSpPr>
        <p:spPr>
          <a:xfrm>
            <a:off x="1251677" y="1452880"/>
            <a:ext cx="6575152" cy="4681349"/>
          </a:xfrm>
        </p:spPr>
        <p:txBody>
          <a:bodyPr rtlCol="0">
            <a:noAutofit/>
          </a:bodyPr>
          <a:lstStyle/>
          <a:p>
            <a:r>
              <a:rPr lang="en-GB" sz="2200" dirty="0"/>
              <a:t>Marion also talks about the experience of coming into contact with that which ‘saturates’ our experience. </a:t>
            </a:r>
          </a:p>
          <a:p>
            <a:r>
              <a:rPr lang="en-GB" sz="2200" dirty="0"/>
              <a:t>A ‘bedazzling’ or overwhelming experience in which the phenomenon itself is experienced as overflowing or exceeding the experience.</a:t>
            </a:r>
          </a:p>
          <a:p>
            <a:r>
              <a:rPr lang="en-GB" sz="2200" dirty="0"/>
              <a:t>Marion uses the example of an </a:t>
            </a:r>
            <a:r>
              <a:rPr lang="en-GB" sz="2200" i="1" dirty="0"/>
              <a:t>icon</a:t>
            </a:r>
            <a:r>
              <a:rPr lang="en-GB" sz="2200" dirty="0"/>
              <a:t> to illustrate this point, where someone in prayer or devotion before an icon experiences it as an opening or access point to transcendence. This is contrasted with an </a:t>
            </a:r>
            <a:r>
              <a:rPr lang="en-GB" sz="2200" i="1" dirty="0"/>
              <a:t>idol</a:t>
            </a:r>
            <a:r>
              <a:rPr lang="en-GB" sz="2200" dirty="0"/>
              <a:t>, with which our openness to its reality stops at what we literally perceive and what we already know. </a:t>
            </a:r>
          </a:p>
        </p:txBody>
      </p:sp>
      <p:pic>
        <p:nvPicPr>
          <p:cNvPr id="4" name="Picture 3" descr="Golden ornate door with religious icons illuminated by sunlight.">
            <a:extLst>
              <a:ext uri="{FF2B5EF4-FFF2-40B4-BE49-F238E27FC236}">
                <a16:creationId xmlns:a16="http://schemas.microsoft.com/office/drawing/2014/main" id="{FC2AE062-3879-F910-22F0-24E704816D08}"/>
              </a:ext>
            </a:extLst>
          </p:cNvPr>
          <p:cNvPicPr>
            <a:picLocks noChangeAspect="1"/>
          </p:cNvPicPr>
          <p:nvPr/>
        </p:nvPicPr>
        <p:blipFill>
          <a:blip r:embed="rId3"/>
          <a:stretch>
            <a:fillRect/>
          </a:stretch>
        </p:blipFill>
        <p:spPr>
          <a:xfrm>
            <a:off x="8408760" y="1278708"/>
            <a:ext cx="3120900" cy="4681350"/>
          </a:xfrm>
          <a:prstGeom prst="rect">
            <a:avLst/>
          </a:prstGeom>
        </p:spPr>
      </p:pic>
    </p:spTree>
    <p:extLst>
      <p:ext uri="{BB962C8B-B14F-4D97-AF65-F5344CB8AC3E}">
        <p14:creationId xmlns:p14="http://schemas.microsoft.com/office/powerpoint/2010/main" val="220492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B4358-95D2-6100-FBBD-D0A199699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56AFE-E2D7-6484-167E-E0C317D9813D}"/>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Marion: the saturated phenomenon</a:t>
            </a:r>
          </a:p>
        </p:txBody>
      </p:sp>
      <p:sp>
        <p:nvSpPr>
          <p:cNvPr id="3" name="Content Placeholder 2">
            <a:extLst>
              <a:ext uri="{FF2B5EF4-FFF2-40B4-BE49-F238E27FC236}">
                <a16:creationId xmlns:a16="http://schemas.microsoft.com/office/drawing/2014/main" id="{8C76A359-A41D-0557-696A-3C8829DDE50D}"/>
              </a:ext>
            </a:extLst>
          </p:cNvPr>
          <p:cNvSpPr>
            <a:spLocks noGrp="1"/>
          </p:cNvSpPr>
          <p:nvPr>
            <p:ph idx="1"/>
          </p:nvPr>
        </p:nvSpPr>
        <p:spPr>
          <a:xfrm>
            <a:off x="1251677" y="1452879"/>
            <a:ext cx="7511323" cy="5022735"/>
          </a:xfrm>
        </p:spPr>
        <p:txBody>
          <a:bodyPr rtlCol="0">
            <a:normAutofit lnSpcReduction="10000"/>
          </a:bodyPr>
          <a:lstStyle/>
          <a:p>
            <a:r>
              <a:rPr lang="en-GB" sz="2200" dirty="0"/>
              <a:t>Marion’s notion of the saturated phenomenon is a specific claim about the possibility of experiences in which the </a:t>
            </a:r>
            <a:r>
              <a:rPr lang="en-GB" sz="2200" i="1" dirty="0"/>
              <a:t>intuition </a:t>
            </a:r>
            <a:r>
              <a:rPr lang="en-GB" sz="2200" dirty="0"/>
              <a:t>(that which is </a:t>
            </a:r>
            <a:r>
              <a:rPr lang="en-GB" sz="2200" i="1" dirty="0"/>
              <a:t>given</a:t>
            </a:r>
            <a:r>
              <a:rPr lang="en-GB" sz="2200" dirty="0"/>
              <a:t> by the world in experience) </a:t>
            </a:r>
            <a:r>
              <a:rPr lang="en-GB" sz="2200" i="1" dirty="0"/>
              <a:t>outstrips</a:t>
            </a:r>
            <a:r>
              <a:rPr lang="en-GB" sz="2200" dirty="0"/>
              <a:t> or the </a:t>
            </a:r>
            <a:r>
              <a:rPr lang="en-GB" sz="2200" i="1" dirty="0"/>
              <a:t>intention </a:t>
            </a:r>
            <a:r>
              <a:rPr lang="en-GB" sz="2200" dirty="0"/>
              <a:t>we have towards the world, where this terminology is taken from Husserl.</a:t>
            </a:r>
          </a:p>
          <a:p>
            <a:r>
              <a:rPr lang="en-GB" sz="2200" dirty="0"/>
              <a:t>Husserl identifies that in most ordinary perception, that which is literally given in perception is only </a:t>
            </a:r>
            <a:r>
              <a:rPr lang="en-GB" sz="2200" i="1" dirty="0"/>
              <a:t>part </a:t>
            </a:r>
            <a:r>
              <a:rPr lang="en-GB" sz="2200" dirty="0"/>
              <a:t>of the intended object of perception (e.g. I only literally perceive one side of the table in front of me). Ordinarily the givenness of intuition is partial or </a:t>
            </a:r>
            <a:r>
              <a:rPr lang="en-GB" sz="2200" i="1" dirty="0"/>
              <a:t>lacking</a:t>
            </a:r>
            <a:r>
              <a:rPr lang="en-GB" sz="2200" dirty="0"/>
              <a:t>. In saturated phenomenon by contrast, the givenness of intuition is </a:t>
            </a:r>
            <a:r>
              <a:rPr lang="en-GB" sz="2200" i="1" dirty="0"/>
              <a:t>excessive. </a:t>
            </a:r>
          </a:p>
          <a:p>
            <a:r>
              <a:rPr lang="en-GB" sz="2200" dirty="0"/>
              <a:t>The object of perception cannot be fully comprehended, but this is because more (rather than less) is given that can be fully grasped.</a:t>
            </a:r>
          </a:p>
        </p:txBody>
      </p:sp>
      <p:pic>
        <p:nvPicPr>
          <p:cNvPr id="5" name="Picture 4">
            <a:extLst>
              <a:ext uri="{FF2B5EF4-FFF2-40B4-BE49-F238E27FC236}">
                <a16:creationId xmlns:a16="http://schemas.microsoft.com/office/drawing/2014/main" id="{E109E8D9-DD9C-DD8D-8792-92735C971CDD}"/>
              </a:ext>
            </a:extLst>
          </p:cNvPr>
          <p:cNvPicPr>
            <a:picLocks noChangeAspect="1"/>
          </p:cNvPicPr>
          <p:nvPr/>
        </p:nvPicPr>
        <p:blipFill>
          <a:blip r:embed="rId3"/>
          <a:stretch>
            <a:fillRect/>
          </a:stretch>
        </p:blipFill>
        <p:spPr>
          <a:xfrm>
            <a:off x="8763000" y="1328186"/>
            <a:ext cx="3033616" cy="4643289"/>
          </a:xfrm>
          <a:prstGeom prst="rect">
            <a:avLst/>
          </a:prstGeom>
        </p:spPr>
      </p:pic>
    </p:spTree>
    <p:extLst>
      <p:ext uri="{BB962C8B-B14F-4D97-AF65-F5344CB8AC3E}">
        <p14:creationId xmlns:p14="http://schemas.microsoft.com/office/powerpoint/2010/main" val="3923203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28A3E57F-DE9A-45F6-BEF3-EF8EEA07E065}"/>
              </a:ext>
            </a:extLst>
          </p:cNvPr>
          <p:cNvSpPr>
            <a:spLocks noGrp="1"/>
          </p:cNvSpPr>
          <p:nvPr>
            <p:ph type="title"/>
          </p:nvPr>
        </p:nvSpPr>
        <p:spPr>
          <a:xfrm>
            <a:off x="2802662" y="756357"/>
            <a:ext cx="8187071" cy="1253066"/>
          </a:xfrm>
        </p:spPr>
        <p:txBody>
          <a:bodyPr rtlCol="0"/>
          <a:lstStyle/>
          <a:p>
            <a:pPr rtl="0"/>
            <a:r>
              <a:rPr lang="en-gb" dirty="0"/>
              <a:t>Slide </a:t>
            </a:r>
            <a:r>
              <a:rPr lang="en-gb" dirty="0" err="1"/>
              <a:t>Tite</a:t>
            </a:r>
            <a:endParaRPr lang="en-gb" dirty="0"/>
          </a:p>
        </p:txBody>
      </p:sp>
      <p:sp>
        <p:nvSpPr>
          <p:cNvPr id="6" name="TextBox 5">
            <a:extLst>
              <a:ext uri="{FF2B5EF4-FFF2-40B4-BE49-F238E27FC236}">
                <a16:creationId xmlns:a16="http://schemas.microsoft.com/office/drawing/2014/main" id="{51CA1257-66A3-465A-A773-E2D1F421929F}"/>
              </a:ext>
            </a:extLst>
          </p:cNvPr>
          <p:cNvSpPr txBox="1"/>
          <p:nvPr/>
        </p:nvSpPr>
        <p:spPr>
          <a:xfrm>
            <a:off x="3032566" y="243068"/>
            <a:ext cx="8941720" cy="5970865"/>
          </a:xfrm>
          <a:prstGeom prst="rect">
            <a:avLst/>
          </a:prstGeom>
          <a:noFill/>
        </p:spPr>
        <p:txBody>
          <a:bodyPr wrap="square" rtlCol="0">
            <a:spAutoFit/>
          </a:bodyPr>
          <a:lstStyle/>
          <a:p>
            <a:pPr rtl="0"/>
            <a:r>
              <a:rPr lang="en-GB" sz="4000" dirty="0">
                <a:latin typeface="Bodoni MT" panose="02070603080606020203" pitchFamily="18" charset="0"/>
              </a:rPr>
              <a:t>References and Further Reading</a:t>
            </a:r>
          </a:p>
          <a:p>
            <a:r>
              <a:rPr lang="en-GB" dirty="0"/>
              <a:t>Carlisle, Clare (2018) ‘Habit, Practice, Grace: Towards a Philosophy of Religious Life’ in Fiona Ellis (ed) </a:t>
            </a:r>
            <a:r>
              <a:rPr lang="en-GB" i="1" dirty="0"/>
              <a:t>New Models of Religious Understanding, </a:t>
            </a:r>
            <a:r>
              <a:rPr lang="en-GB" dirty="0"/>
              <a:t>OUP,  pp97-115</a:t>
            </a:r>
          </a:p>
          <a:p>
            <a:r>
              <a:rPr lang="en-GB" dirty="0"/>
              <a:t>Descartes, Rene (1641/1997) ‘Meditations on First Philosophy’ in </a:t>
            </a:r>
            <a:r>
              <a:rPr lang="en-GB" i="1" dirty="0"/>
              <a:t>Key Philosophical Writing,</a:t>
            </a:r>
            <a:r>
              <a:rPr lang="en-GB" dirty="0"/>
              <a:t> trans. Elizabeth </a:t>
            </a:r>
            <a:r>
              <a:rPr lang="en-GB" dirty="0" err="1"/>
              <a:t>Haldrane</a:t>
            </a:r>
            <a:r>
              <a:rPr lang="en-GB" dirty="0"/>
              <a:t> &amp; G.R.T. Ross, Wordsworth</a:t>
            </a:r>
          </a:p>
          <a:p>
            <a:r>
              <a:rPr lang="en-GB" dirty="0"/>
              <a:t>Ellis, Fiona (2019) ‘The Quest for God: Rethinking Desire’, </a:t>
            </a:r>
            <a:r>
              <a:rPr lang="en-GB" i="1" dirty="0"/>
              <a:t>Royal Institute of Philosophy Supplement,</a:t>
            </a:r>
            <a:r>
              <a:rPr lang="en-GB" dirty="0"/>
              <a:t> 85</a:t>
            </a:r>
          </a:p>
          <a:p>
            <a:r>
              <a:rPr lang="en-GB" dirty="0"/>
              <a:t>Heidegger, Martin (1969/2002) ‘The Onto-</a:t>
            </a:r>
            <a:r>
              <a:rPr lang="en-GB" dirty="0" err="1"/>
              <a:t>theo</a:t>
            </a:r>
            <a:r>
              <a:rPr lang="en-GB" dirty="0"/>
              <a:t>-logical Constitution of Metaphysics’ in </a:t>
            </a:r>
            <a:r>
              <a:rPr lang="en-GB" i="1" dirty="0"/>
              <a:t>Identity and Difference</a:t>
            </a:r>
            <a:r>
              <a:rPr lang="en-GB" dirty="0"/>
              <a:t>, trans. Joan Stambaugh, University of Chicago Press.</a:t>
            </a:r>
          </a:p>
          <a:p>
            <a:r>
              <a:rPr lang="en-GB" dirty="0" err="1"/>
              <a:t>Janicaud</a:t>
            </a:r>
            <a:r>
              <a:rPr lang="en-GB" dirty="0"/>
              <a:t>, Dominque (et al) (1991) </a:t>
            </a:r>
            <a:r>
              <a:rPr lang="en-GB" i="1" dirty="0"/>
              <a:t>Phenomenology and the ‘Theological Turn’</a:t>
            </a:r>
            <a:r>
              <a:rPr lang="en-GB" dirty="0"/>
              <a:t>, trans. Bernard G. Prusak, Fordham University Press </a:t>
            </a:r>
          </a:p>
          <a:p>
            <a:r>
              <a:rPr lang="en-GB" dirty="0"/>
              <a:t>Levinas, Emmanuel (1969/1998) </a:t>
            </a:r>
            <a:r>
              <a:rPr lang="en-GB" i="1" dirty="0"/>
              <a:t>Totality and Infinity, </a:t>
            </a:r>
            <a:r>
              <a:rPr lang="en-GB" dirty="0"/>
              <a:t>trans. A. Lingis, Duquesne University Press</a:t>
            </a:r>
          </a:p>
          <a:p>
            <a:r>
              <a:rPr lang="en-GB" dirty="0"/>
              <a:t>Levinas, Emmanuel (1975) ‘God and Philosophy’ in </a:t>
            </a:r>
            <a:r>
              <a:rPr lang="en-GB" i="1" dirty="0"/>
              <a:t>Basic Philosophical Writings </a:t>
            </a:r>
            <a:r>
              <a:rPr lang="en-GB" dirty="0"/>
              <a:t>(1996) Adriaan. T </a:t>
            </a:r>
            <a:r>
              <a:rPr lang="en-GB" dirty="0" err="1"/>
              <a:t>Peeperzak</a:t>
            </a:r>
            <a:r>
              <a:rPr lang="en-GB" dirty="0"/>
              <a:t>, Simon Critchley &amp; Robert Bernasconi (eds.) Indiana University Press, Ch8 </a:t>
            </a:r>
          </a:p>
          <a:p>
            <a:r>
              <a:rPr lang="en-GB" dirty="0"/>
              <a:t>Marion, Jean-Luc (2002) </a:t>
            </a:r>
            <a:r>
              <a:rPr lang="en-GB" i="1" dirty="0"/>
              <a:t>In Excess: Studies of Saturated Phenomena, </a:t>
            </a:r>
            <a:r>
              <a:rPr lang="en-GB" dirty="0"/>
              <a:t>trans. Robyn Horner &amp;  Vincent </a:t>
            </a:r>
            <a:r>
              <a:rPr lang="en-GB" dirty="0" err="1"/>
              <a:t>Berraud</a:t>
            </a:r>
            <a:r>
              <a:rPr lang="en-GB" dirty="0"/>
              <a:t>, Fordham University Press.</a:t>
            </a:r>
          </a:p>
          <a:p>
            <a:r>
              <a:rPr lang="en-GB" dirty="0"/>
              <a:t>Putman, Hilary (2008) </a:t>
            </a:r>
            <a:r>
              <a:rPr lang="en-GB" i="1" dirty="0"/>
              <a:t>Jewish Philosophy as a Guide to Life, </a:t>
            </a:r>
            <a:r>
              <a:rPr lang="en-GB" dirty="0"/>
              <a:t>Indiana University Press </a:t>
            </a:r>
          </a:p>
          <a:p>
            <a:r>
              <a:rPr lang="en-GB" dirty="0"/>
              <a:t>Westin, Anna (2026) </a:t>
            </a:r>
            <a:r>
              <a:rPr lang="en-GB" i="1" dirty="0"/>
              <a:t>Mysticism and Embodiment: An Ethical Phenomenology, </a:t>
            </a:r>
            <a:r>
              <a:rPr lang="en-GB" dirty="0"/>
              <a:t>Bloomsbury</a:t>
            </a:r>
          </a:p>
          <a:p>
            <a:r>
              <a:rPr lang="en-GB" dirty="0"/>
              <a:t>Wynn, Mark (2022) ‘Phenomenology of Religion’, Stanford Encyclopedia of Philosophy, </a:t>
            </a:r>
            <a:r>
              <a:rPr lang="en-GB" dirty="0">
                <a:hlinkClick r:id="rId3"/>
              </a:rPr>
              <a:t>https://plato.stanford.edu/entries/phenomenology-religion/</a:t>
            </a:r>
            <a:r>
              <a:rPr lang="en-GB" dirty="0"/>
              <a:t> </a:t>
            </a:r>
          </a:p>
        </p:txBody>
      </p:sp>
    </p:spTree>
    <p:extLst>
      <p:ext uri="{BB962C8B-B14F-4D97-AF65-F5344CB8AC3E}">
        <p14:creationId xmlns:p14="http://schemas.microsoft.com/office/powerpoint/2010/main" val="1059349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8F77C-BED5-7A79-3B07-241CC1FC6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6412C-14A5-1E0A-5599-2BCF0B35E896}"/>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Phenomenology of religion </a:t>
            </a:r>
          </a:p>
        </p:txBody>
      </p:sp>
      <p:sp>
        <p:nvSpPr>
          <p:cNvPr id="3" name="Content Placeholder 2">
            <a:extLst>
              <a:ext uri="{FF2B5EF4-FFF2-40B4-BE49-F238E27FC236}">
                <a16:creationId xmlns:a16="http://schemas.microsoft.com/office/drawing/2014/main" id="{DA99A752-8C41-8CD0-1273-87813958CFFB}"/>
              </a:ext>
            </a:extLst>
          </p:cNvPr>
          <p:cNvSpPr>
            <a:spLocks noGrp="1"/>
          </p:cNvSpPr>
          <p:nvPr>
            <p:ph idx="1"/>
          </p:nvPr>
        </p:nvSpPr>
        <p:spPr>
          <a:xfrm>
            <a:off x="1251678" y="1197558"/>
            <a:ext cx="6896642" cy="5143500"/>
          </a:xfrm>
        </p:spPr>
        <p:txBody>
          <a:bodyPr rtlCol="0">
            <a:normAutofit lnSpcReduction="10000"/>
          </a:bodyPr>
          <a:lstStyle/>
          <a:p>
            <a:r>
              <a:rPr lang="en-GB" sz="2200" dirty="0"/>
              <a:t>Phenomenology of Religion seeks to apply phenomenological method to religious phenomena – e.g. the lived experience of sacred spaces, religious rituals, etc.</a:t>
            </a:r>
          </a:p>
          <a:p>
            <a:r>
              <a:rPr lang="en-GB" sz="2200" dirty="0"/>
              <a:t>There are however deeper questions about whether and how phenomenological method can be applied to religious phenomena </a:t>
            </a:r>
            <a:r>
              <a:rPr lang="en-GB" sz="2200" i="1" dirty="0"/>
              <a:t>qua </a:t>
            </a:r>
            <a:r>
              <a:rPr lang="en-GB" sz="2200" dirty="0"/>
              <a:t>purported experiences of God. Phenomenologists are therefore not only divided on the question of the existence of God, but also on the question of how phenomenology as a method can or can’t be used in relation to matters theological. </a:t>
            </a:r>
          </a:p>
          <a:p>
            <a:r>
              <a:rPr lang="en-GB" sz="2200" dirty="0"/>
              <a:t>These questions were sparked by the ‘Theological Turn’ in Phenomenology in the second half of the 20</a:t>
            </a:r>
            <a:r>
              <a:rPr lang="en-GB" sz="2200" baseline="30000" dirty="0"/>
              <a:t>th</a:t>
            </a:r>
            <a:r>
              <a:rPr lang="en-GB" sz="2200" dirty="0"/>
              <a:t> Century.</a:t>
            </a:r>
          </a:p>
        </p:txBody>
      </p:sp>
      <p:pic>
        <p:nvPicPr>
          <p:cNvPr id="4" name="Picture 3" descr="empty cathedral interior">
            <a:extLst>
              <a:ext uri="{FF2B5EF4-FFF2-40B4-BE49-F238E27FC236}">
                <a16:creationId xmlns:a16="http://schemas.microsoft.com/office/drawing/2014/main" id="{91AB952F-2EA2-F839-2612-1557086B8277}"/>
              </a:ext>
            </a:extLst>
          </p:cNvPr>
          <p:cNvPicPr>
            <a:picLocks noChangeAspect="1"/>
          </p:cNvPicPr>
          <p:nvPr/>
        </p:nvPicPr>
        <p:blipFill>
          <a:blip r:embed="rId3"/>
          <a:stretch>
            <a:fillRect/>
          </a:stretch>
        </p:blipFill>
        <p:spPr>
          <a:xfrm>
            <a:off x="8308324" y="1197558"/>
            <a:ext cx="3429762" cy="5143500"/>
          </a:xfrm>
          <a:prstGeom prst="rect">
            <a:avLst/>
          </a:prstGeom>
        </p:spPr>
      </p:pic>
    </p:spTree>
    <p:extLst>
      <p:ext uri="{BB962C8B-B14F-4D97-AF65-F5344CB8AC3E}">
        <p14:creationId xmlns:p14="http://schemas.microsoft.com/office/powerpoint/2010/main" val="2429696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913F-A6BE-F76D-E33E-F424CB78A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16A98-AA0C-391C-4CE5-E5D2256802EA}"/>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The ‘theological turn’</a:t>
            </a:r>
          </a:p>
        </p:txBody>
      </p:sp>
      <p:sp>
        <p:nvSpPr>
          <p:cNvPr id="3" name="Content Placeholder 2">
            <a:extLst>
              <a:ext uri="{FF2B5EF4-FFF2-40B4-BE49-F238E27FC236}">
                <a16:creationId xmlns:a16="http://schemas.microsoft.com/office/drawing/2014/main" id="{C41B409C-C0A4-0BCE-3FFD-2868A81B2790}"/>
              </a:ext>
            </a:extLst>
          </p:cNvPr>
          <p:cNvSpPr>
            <a:spLocks noGrp="1"/>
          </p:cNvSpPr>
          <p:nvPr>
            <p:ph idx="1"/>
          </p:nvPr>
        </p:nvSpPr>
        <p:spPr>
          <a:xfrm>
            <a:off x="1251678" y="1229360"/>
            <a:ext cx="6927122" cy="5080000"/>
          </a:xfrm>
        </p:spPr>
        <p:txBody>
          <a:bodyPr rtlCol="0">
            <a:normAutofit/>
          </a:bodyPr>
          <a:lstStyle/>
          <a:p>
            <a:r>
              <a:rPr lang="en-GB" sz="2200" dirty="0"/>
              <a:t>The ‘Theological Turn’ in Phenomenology – a term coined by Dominique </a:t>
            </a:r>
            <a:r>
              <a:rPr lang="en-GB" sz="2200" dirty="0" err="1"/>
              <a:t>Janicaud</a:t>
            </a:r>
            <a:r>
              <a:rPr lang="en-GB" sz="2200" dirty="0"/>
              <a:t> to refer to a movement within the phenomenological tradition that purports to offer </a:t>
            </a:r>
            <a:r>
              <a:rPr lang="en-GB" sz="2200" dirty="0" err="1"/>
              <a:t>phenomenologies</a:t>
            </a:r>
            <a:r>
              <a:rPr lang="en-GB" sz="2200" dirty="0"/>
              <a:t> of the transcendent </a:t>
            </a:r>
          </a:p>
          <a:p>
            <a:r>
              <a:rPr lang="en-GB" sz="2200" dirty="0"/>
              <a:t>This ‘turn’ is exemplified by thinkers including Emmanuel Levinas, Jean-Luc Marion, Michel Henry, Paul </a:t>
            </a:r>
            <a:r>
              <a:rPr lang="en-GB" sz="2200" dirty="0" err="1"/>
              <a:t>Ricoeur</a:t>
            </a:r>
            <a:r>
              <a:rPr lang="en-GB" sz="2200" dirty="0"/>
              <a:t> and others</a:t>
            </a:r>
          </a:p>
          <a:p>
            <a:r>
              <a:rPr lang="en-GB" sz="2200" dirty="0" err="1"/>
              <a:t>Janicaud</a:t>
            </a:r>
            <a:r>
              <a:rPr lang="en-GB" sz="2200" dirty="0"/>
              <a:t> critiques these thinkers for ‘betraying’ phenomenological methodology</a:t>
            </a:r>
          </a:p>
          <a:p>
            <a:endParaRPr lang="en-GB" sz="2200" dirty="0"/>
          </a:p>
        </p:txBody>
      </p:sp>
      <p:pic>
        <p:nvPicPr>
          <p:cNvPr id="9" name="Picture 8">
            <a:extLst>
              <a:ext uri="{FF2B5EF4-FFF2-40B4-BE49-F238E27FC236}">
                <a16:creationId xmlns:a16="http://schemas.microsoft.com/office/drawing/2014/main" id="{0809E8BC-F628-AA62-D937-4120B4EAFC11}"/>
              </a:ext>
            </a:extLst>
          </p:cNvPr>
          <p:cNvPicPr>
            <a:picLocks noChangeAspect="1"/>
          </p:cNvPicPr>
          <p:nvPr/>
        </p:nvPicPr>
        <p:blipFill>
          <a:blip r:embed="rId3"/>
          <a:stretch>
            <a:fillRect/>
          </a:stretch>
        </p:blipFill>
        <p:spPr>
          <a:xfrm>
            <a:off x="8382000" y="1197558"/>
            <a:ext cx="3253793" cy="4950987"/>
          </a:xfrm>
          <a:prstGeom prst="rect">
            <a:avLst/>
          </a:prstGeom>
        </p:spPr>
      </p:pic>
    </p:spTree>
    <p:extLst>
      <p:ext uri="{BB962C8B-B14F-4D97-AF65-F5344CB8AC3E}">
        <p14:creationId xmlns:p14="http://schemas.microsoft.com/office/powerpoint/2010/main" val="449847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14855-794D-2293-D22F-04716C4C3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7B4D9-C93C-C162-EEBD-D08931034C01}"/>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Critiques of the theological turn</a:t>
            </a:r>
          </a:p>
        </p:txBody>
      </p:sp>
      <p:sp>
        <p:nvSpPr>
          <p:cNvPr id="3" name="Content Placeholder 2">
            <a:extLst>
              <a:ext uri="{FF2B5EF4-FFF2-40B4-BE49-F238E27FC236}">
                <a16:creationId xmlns:a16="http://schemas.microsoft.com/office/drawing/2014/main" id="{F9053209-A3A9-5E44-4A71-7BB1DC26599C}"/>
              </a:ext>
            </a:extLst>
          </p:cNvPr>
          <p:cNvSpPr>
            <a:spLocks noGrp="1"/>
          </p:cNvSpPr>
          <p:nvPr>
            <p:ph idx="1"/>
          </p:nvPr>
        </p:nvSpPr>
        <p:spPr>
          <a:xfrm>
            <a:off x="1251678" y="1452880"/>
            <a:ext cx="10381522" cy="4937760"/>
          </a:xfrm>
        </p:spPr>
        <p:txBody>
          <a:bodyPr rtlCol="0">
            <a:normAutofit/>
          </a:bodyPr>
          <a:lstStyle/>
          <a:p>
            <a:r>
              <a:rPr lang="en-GB" sz="2200" dirty="0" err="1"/>
              <a:t>Janicaud</a:t>
            </a:r>
            <a:r>
              <a:rPr lang="en-GB" sz="2200" dirty="0"/>
              <a:t> accuses thinkers like Levinas and Marion of smuggling in theological and metaphysical presuppositions into phenomenological method.</a:t>
            </a:r>
          </a:p>
          <a:p>
            <a:r>
              <a:rPr lang="en-GB" sz="2200" dirty="0"/>
              <a:t>He takes this to contravene the bracketing principle laid down by Husserl, where metaphysical commitments within the ‘natural attitude’ are to be suspended.</a:t>
            </a:r>
          </a:p>
          <a:p>
            <a:r>
              <a:rPr lang="en-GB" sz="2200" dirty="0"/>
              <a:t>If we are to remain faithful to Phenomenology</a:t>
            </a:r>
            <a:r>
              <a:rPr lang="en-GB" sz="2200" i="1" dirty="0"/>
              <a:t>, </a:t>
            </a:r>
            <a:r>
              <a:rPr lang="en-GB" sz="2200" dirty="0"/>
              <a:t>God must remain bracketed, as God is definitionally transcendent and the field of phenomenological investigation is immanent – that which appears. Even if God exists, God could not ‘show up’ in the field delimited by phenomenology for investigation.</a:t>
            </a:r>
          </a:p>
          <a:p>
            <a:r>
              <a:rPr lang="en-GB" sz="2200" dirty="0" err="1"/>
              <a:t>Janicaud</a:t>
            </a:r>
            <a:r>
              <a:rPr lang="en-GB" sz="2200" dirty="0"/>
              <a:t> is critical of language used by the likes of Levinas which (such as the invocation of the experience of ‘the Most High’) which he takes to bring in unearned theological presuppositions from the outset.</a:t>
            </a:r>
          </a:p>
          <a:p>
            <a:endParaRPr lang="en-GB" sz="2200" dirty="0"/>
          </a:p>
        </p:txBody>
      </p:sp>
    </p:spTree>
    <p:extLst>
      <p:ext uri="{BB962C8B-B14F-4D97-AF65-F5344CB8AC3E}">
        <p14:creationId xmlns:p14="http://schemas.microsoft.com/office/powerpoint/2010/main" val="331901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97BDA-E78F-9B9E-42EC-47EDE5AC6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A0830-70C4-5A90-87AE-975F48FFBB05}"/>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Critiques of the theological turn</a:t>
            </a:r>
          </a:p>
        </p:txBody>
      </p:sp>
      <p:sp>
        <p:nvSpPr>
          <p:cNvPr id="3" name="Content Placeholder 2">
            <a:extLst>
              <a:ext uri="{FF2B5EF4-FFF2-40B4-BE49-F238E27FC236}">
                <a16:creationId xmlns:a16="http://schemas.microsoft.com/office/drawing/2014/main" id="{1454F16B-7EE2-4004-4B05-D07F21021846}"/>
              </a:ext>
            </a:extLst>
          </p:cNvPr>
          <p:cNvSpPr>
            <a:spLocks noGrp="1"/>
          </p:cNvSpPr>
          <p:nvPr>
            <p:ph idx="1"/>
          </p:nvPr>
        </p:nvSpPr>
        <p:spPr>
          <a:xfrm>
            <a:off x="1251678" y="1452880"/>
            <a:ext cx="10381522" cy="4937760"/>
          </a:xfrm>
        </p:spPr>
        <p:txBody>
          <a:bodyPr rtlCol="0">
            <a:normAutofit/>
          </a:bodyPr>
          <a:lstStyle/>
          <a:p>
            <a:pPr marL="0" indent="0">
              <a:buNone/>
            </a:pPr>
            <a:r>
              <a:rPr lang="en-GB" sz="2300" dirty="0"/>
              <a:t>‘[The language used by these thinkers] supposes a </a:t>
            </a:r>
            <a:r>
              <a:rPr lang="en-GB" sz="2300" dirty="0" err="1"/>
              <a:t>metaphysico</a:t>
            </a:r>
            <a:r>
              <a:rPr lang="en-GB" sz="2300" dirty="0"/>
              <a:t>-theological montage, prior to philosophical writing. The dice are loaded and choices made; faith rises majestically in the background. The reader, confronted by the blade of the absolute, finds him- or herself in the position of a catechumen who has no other choice than to penetrate the holy words and lofty dogmas…All is acquired and imposed from the outset, and all this is no little thing, nothing less than the God of the biblical tradition. Strict treason of [Husserl’s phenomenological] reduction that handed over the transcendental I to its nudity, here theology is restored with its parade of capital letters. But this theology, which dispenses with giving itself the least title, installs itself at the most intimate dwelling of consciousness, as if that were as natural as could be. Must philosophy let itself be thus intimidated? Is this not but incantation, initiation?’ (</a:t>
            </a:r>
            <a:r>
              <a:rPr lang="en-GB" sz="2300" dirty="0" err="1"/>
              <a:t>Janicaud</a:t>
            </a:r>
            <a:r>
              <a:rPr lang="en-GB" sz="2300" dirty="0"/>
              <a:t> 1991, p27) </a:t>
            </a:r>
          </a:p>
          <a:p>
            <a:endParaRPr lang="en-GB" sz="2200" dirty="0"/>
          </a:p>
        </p:txBody>
      </p:sp>
    </p:spTree>
    <p:extLst>
      <p:ext uri="{BB962C8B-B14F-4D97-AF65-F5344CB8AC3E}">
        <p14:creationId xmlns:p14="http://schemas.microsoft.com/office/powerpoint/2010/main" val="409628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CA6F9-50F1-BD1D-AA50-1954BE867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EF724-76DC-6077-B2A1-1C6473D82290}"/>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Critiques of the theological turn</a:t>
            </a:r>
          </a:p>
        </p:txBody>
      </p:sp>
      <p:sp>
        <p:nvSpPr>
          <p:cNvPr id="3" name="Content Placeholder 2">
            <a:extLst>
              <a:ext uri="{FF2B5EF4-FFF2-40B4-BE49-F238E27FC236}">
                <a16:creationId xmlns:a16="http://schemas.microsoft.com/office/drawing/2014/main" id="{F62913B7-7EAC-D409-EB0F-89F4E70C62DC}"/>
              </a:ext>
            </a:extLst>
          </p:cNvPr>
          <p:cNvSpPr>
            <a:spLocks noGrp="1"/>
          </p:cNvSpPr>
          <p:nvPr>
            <p:ph idx="1"/>
          </p:nvPr>
        </p:nvSpPr>
        <p:spPr>
          <a:xfrm>
            <a:off x="1251678" y="1452880"/>
            <a:ext cx="10381522" cy="4937760"/>
          </a:xfrm>
        </p:spPr>
        <p:txBody>
          <a:bodyPr rtlCol="0">
            <a:normAutofit/>
          </a:bodyPr>
          <a:lstStyle/>
          <a:p>
            <a:r>
              <a:rPr lang="en-GB" sz="2200" dirty="0"/>
              <a:t>Worries about mixing phenomenology and theology might also from the direction of theology as well as from the direction of phenomenology</a:t>
            </a:r>
          </a:p>
          <a:p>
            <a:r>
              <a:rPr lang="en-GB" sz="2200" dirty="0"/>
              <a:t>There is theological concern for how we treat the concept of God – Heidegger identifies the need to resist what he calls ‘onto-theology’ (Heidegger 1969/2002):</a:t>
            </a:r>
            <a:r>
              <a:rPr lang="en-GB" sz="2200" b="1" dirty="0"/>
              <a:t> </a:t>
            </a:r>
            <a:r>
              <a:rPr lang="en-GB" sz="2200" dirty="0"/>
              <a:t>Philosophy needs to take care not to treat God as an object among objects in the world</a:t>
            </a:r>
          </a:p>
          <a:p>
            <a:r>
              <a:rPr lang="en-GB" sz="2200" dirty="0"/>
              <a:t>Theology might also worry that in the application of phenomenological method the content under investigation is definitionally limited to the experiencing subject, so must involve a reduction of the divine to the limit of a subject’s horizon – which must be a reduction of God</a:t>
            </a:r>
          </a:p>
        </p:txBody>
      </p:sp>
    </p:spTree>
    <p:extLst>
      <p:ext uri="{BB962C8B-B14F-4D97-AF65-F5344CB8AC3E}">
        <p14:creationId xmlns:p14="http://schemas.microsoft.com/office/powerpoint/2010/main" val="24808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5B51-7FF8-0AB5-C0C1-A8849F555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35E35-69BC-729E-1E8C-43DCF57B2250}"/>
              </a:ext>
            </a:extLst>
          </p:cNvPr>
          <p:cNvSpPr>
            <a:spLocks noGrp="1"/>
          </p:cNvSpPr>
          <p:nvPr>
            <p:ph type="title"/>
          </p:nvPr>
        </p:nvSpPr>
        <p:spPr>
          <a:xfrm>
            <a:off x="1203434" y="382385"/>
            <a:ext cx="10893973" cy="1630346"/>
          </a:xfrm>
        </p:spPr>
        <p:txBody>
          <a:bodyPr rtlCol="0">
            <a:normAutofit/>
          </a:bodyPr>
          <a:lstStyle/>
          <a:p>
            <a:pPr rtl="0"/>
            <a:r>
              <a:rPr lang="en-GB" sz="4000" dirty="0">
                <a:latin typeface="Bodoni MT" panose="02070603080606020203" pitchFamily="18" charset="0"/>
              </a:rPr>
              <a:t>Levinas: the experience of the infinite</a:t>
            </a:r>
          </a:p>
        </p:txBody>
      </p:sp>
      <p:sp>
        <p:nvSpPr>
          <p:cNvPr id="3" name="Content Placeholder 2">
            <a:extLst>
              <a:ext uri="{FF2B5EF4-FFF2-40B4-BE49-F238E27FC236}">
                <a16:creationId xmlns:a16="http://schemas.microsoft.com/office/drawing/2014/main" id="{EEFD96F7-ED65-0303-08A8-FD5499C019FE}"/>
              </a:ext>
            </a:extLst>
          </p:cNvPr>
          <p:cNvSpPr>
            <a:spLocks noGrp="1"/>
          </p:cNvSpPr>
          <p:nvPr>
            <p:ph idx="1"/>
          </p:nvPr>
        </p:nvSpPr>
        <p:spPr>
          <a:xfrm>
            <a:off x="1251678" y="1452880"/>
            <a:ext cx="7239180" cy="4926149"/>
          </a:xfrm>
        </p:spPr>
        <p:txBody>
          <a:bodyPr rtlCol="0">
            <a:normAutofit fontScale="92500" lnSpcReduction="20000"/>
          </a:bodyPr>
          <a:lstStyle/>
          <a:p>
            <a:r>
              <a:rPr lang="en-GB" sz="2200" dirty="0"/>
              <a:t>Levinas’ central concepts of ‘totality’ and ‘infinity’ refer to two different modes of consciousness.</a:t>
            </a:r>
          </a:p>
          <a:p>
            <a:r>
              <a:rPr lang="en-GB" sz="2200" dirty="0"/>
              <a:t>His notion of ‘infinity’ is inspired by Descartes’ ‘idea of infinity’ found in his Meditation Three of </a:t>
            </a:r>
            <a:r>
              <a:rPr lang="en-GB" sz="2200" i="1" dirty="0"/>
              <a:t>Meditations on First Philosophy </a:t>
            </a:r>
            <a:r>
              <a:rPr lang="en-GB" sz="2200" dirty="0"/>
              <a:t>(1641/1997). Here Descartes discovers God as the ‘idea of infinity’ which is ‘put into my mind’ from what must be outside himself.</a:t>
            </a:r>
          </a:p>
          <a:p>
            <a:r>
              <a:rPr lang="en-GB" sz="2200" dirty="0"/>
              <a:t>Levinas rejects the metaphysical reasoning that Descartes uses here, but takes him to identify something important about the </a:t>
            </a:r>
            <a:r>
              <a:rPr lang="en-GB" sz="2200" i="1" dirty="0"/>
              <a:t>experience</a:t>
            </a:r>
            <a:r>
              <a:rPr lang="en-GB" sz="2200" dirty="0"/>
              <a:t> of encountering ‘infinity’.</a:t>
            </a:r>
          </a:p>
          <a:p>
            <a:r>
              <a:rPr lang="en-GB" sz="2200" dirty="0"/>
              <a:t>This is the experience of ‘inverse-intentionality’ – the breaking up of my pre-existing categories of thought.</a:t>
            </a:r>
          </a:p>
          <a:p>
            <a:r>
              <a:rPr lang="en-GB" sz="2200" dirty="0"/>
              <a:t>For Levinas this religious phenomenon is tied to the moral phenomenon of the experience of our inexhaustible responsibility to the human Other. God is experienced as a ‘trace’ in the face of the Other.</a:t>
            </a:r>
          </a:p>
        </p:txBody>
      </p:sp>
      <p:pic>
        <p:nvPicPr>
          <p:cNvPr id="5" name="Picture 4">
            <a:extLst>
              <a:ext uri="{FF2B5EF4-FFF2-40B4-BE49-F238E27FC236}">
                <a16:creationId xmlns:a16="http://schemas.microsoft.com/office/drawing/2014/main" id="{60D7A75E-6F83-CE13-7445-766B4924686E}"/>
              </a:ext>
            </a:extLst>
          </p:cNvPr>
          <p:cNvPicPr>
            <a:picLocks noChangeAspect="1"/>
          </p:cNvPicPr>
          <p:nvPr/>
        </p:nvPicPr>
        <p:blipFill>
          <a:blip r:embed="rId3"/>
          <a:stretch>
            <a:fillRect/>
          </a:stretch>
        </p:blipFill>
        <p:spPr>
          <a:xfrm>
            <a:off x="8539102" y="1452880"/>
            <a:ext cx="3104298" cy="4501232"/>
          </a:xfrm>
          <a:prstGeom prst="rect">
            <a:avLst/>
          </a:prstGeom>
        </p:spPr>
      </p:pic>
    </p:spTree>
    <p:extLst>
      <p:ext uri="{BB962C8B-B14F-4D97-AF65-F5344CB8AC3E}">
        <p14:creationId xmlns:p14="http://schemas.microsoft.com/office/powerpoint/2010/main" val="7164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ED082-CE58-4C87-1A20-A6C6BCA90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A3E74-7677-8B53-2333-65378F5EE5BB}"/>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Levinas: the experience of the infinite</a:t>
            </a:r>
          </a:p>
        </p:txBody>
      </p:sp>
      <p:sp>
        <p:nvSpPr>
          <p:cNvPr id="3" name="Content Placeholder 2">
            <a:extLst>
              <a:ext uri="{FF2B5EF4-FFF2-40B4-BE49-F238E27FC236}">
                <a16:creationId xmlns:a16="http://schemas.microsoft.com/office/drawing/2014/main" id="{77C6E69F-602E-9CA7-7BEE-64F452976280}"/>
              </a:ext>
            </a:extLst>
          </p:cNvPr>
          <p:cNvSpPr>
            <a:spLocks noGrp="1"/>
          </p:cNvSpPr>
          <p:nvPr>
            <p:ph idx="1"/>
          </p:nvPr>
        </p:nvSpPr>
        <p:spPr>
          <a:xfrm>
            <a:off x="1251678" y="1452880"/>
            <a:ext cx="9736888" cy="4426713"/>
          </a:xfrm>
        </p:spPr>
        <p:txBody>
          <a:bodyPr rtlCol="0">
            <a:normAutofit/>
          </a:bodyPr>
          <a:lstStyle/>
          <a:p>
            <a:pPr marL="0" indent="0">
              <a:buNone/>
            </a:pPr>
            <a:r>
              <a:rPr lang="en-GB" sz="2200" dirty="0"/>
              <a:t>‘In his meditation on the idea of God, Descartes, with an </a:t>
            </a:r>
            <a:r>
              <a:rPr lang="en-GB" sz="2200" dirty="0" err="1"/>
              <a:t>unequaled</a:t>
            </a:r>
            <a:r>
              <a:rPr lang="en-GB" sz="2200" dirty="0"/>
              <a:t> rigor, has sketched out the extraordinary course of a thought that proceeds on to the breakup of the I think… Descartes maintains a substantialist language. But for us this is not what is unsurpassable in his mediation. It is not the proofs of God’s existence that matter to us here but the breakup of consciousness, which is not a repression into the unconscious but a sobering up or an awakening, jolting the ‘dogmatic slumber’ which sleeps at the bottom of every consciousness resting on its object. The idea of God…signifies the non-contained par excellence. It overflows every capacity; the “objective reality” of the </a:t>
            </a:r>
            <a:r>
              <a:rPr lang="en-GB" sz="2200" i="1" dirty="0" err="1"/>
              <a:t>cogitatum</a:t>
            </a:r>
            <a:r>
              <a:rPr lang="en-GB" sz="2200" dirty="0"/>
              <a:t> breaks up the “formal reality” of the </a:t>
            </a:r>
            <a:r>
              <a:rPr lang="en-GB" sz="2200" i="1" dirty="0" err="1"/>
              <a:t>cogitatio</a:t>
            </a:r>
            <a:r>
              <a:rPr lang="en-GB" sz="2200" dirty="0"/>
              <a:t>. This perhaps overturns, in advance, the universal validity and primordial character of intentionality.’ (Levinas1975 p135)</a:t>
            </a:r>
          </a:p>
          <a:p>
            <a:pPr marL="0" indent="0">
              <a:buNone/>
            </a:pPr>
            <a:endParaRPr lang="en-GB" sz="2200" dirty="0"/>
          </a:p>
        </p:txBody>
      </p:sp>
    </p:spTree>
    <p:extLst>
      <p:ext uri="{BB962C8B-B14F-4D97-AF65-F5344CB8AC3E}">
        <p14:creationId xmlns:p14="http://schemas.microsoft.com/office/powerpoint/2010/main" val="3882760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EB99A-41E2-406A-93BF-4B02AEBA1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B1FEDF-423E-381E-13D0-95CA2004B6A9}"/>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Levinas: the experience of the infinite</a:t>
            </a:r>
          </a:p>
        </p:txBody>
      </p:sp>
      <p:sp>
        <p:nvSpPr>
          <p:cNvPr id="3" name="Content Placeholder 2">
            <a:extLst>
              <a:ext uri="{FF2B5EF4-FFF2-40B4-BE49-F238E27FC236}">
                <a16:creationId xmlns:a16="http://schemas.microsoft.com/office/drawing/2014/main" id="{FE76A915-55CC-D65A-D56E-5FB201202543}"/>
              </a:ext>
            </a:extLst>
          </p:cNvPr>
          <p:cNvSpPr>
            <a:spLocks noGrp="1"/>
          </p:cNvSpPr>
          <p:nvPr>
            <p:ph idx="1"/>
          </p:nvPr>
        </p:nvSpPr>
        <p:spPr>
          <a:xfrm>
            <a:off x="1251677" y="1452880"/>
            <a:ext cx="10221865" cy="4654006"/>
          </a:xfrm>
        </p:spPr>
        <p:txBody>
          <a:bodyPr rtlCol="0">
            <a:normAutofit/>
          </a:bodyPr>
          <a:lstStyle/>
          <a:p>
            <a:pPr marL="0" indent="0">
              <a:buNone/>
            </a:pPr>
            <a:r>
              <a:rPr lang="en-GB" sz="2200" dirty="0"/>
              <a:t>‘It is a dazzling, where the eye takes more than it can hold, an igniting of the skin which touches and does not touch what is beyond the graspable, and burns. It is a passivity or a passion in which desire can be recognized, in which the “more in the less” awakens by its most ardent, noblest and most ancient flame a thought given over to thinking more than it thinks.’ (Levinas 1975, p139) </a:t>
            </a:r>
          </a:p>
          <a:p>
            <a:pPr marL="0" indent="0">
              <a:buNone/>
            </a:pPr>
            <a:r>
              <a:rPr lang="en-GB" sz="2200" dirty="0"/>
              <a:t>‘Levinas believes that what Descartes is reporting [in the Third Meditation] is not a step in a deductive reasoning, but a profound religious experience, an experience that might be described as an experience of fissure, of a confrontation with something that disrupts all his categories. On this reading Descartes is not so much proving something as acknowledging something, acknowledging a Reality that he could not have constructed, a Reality that proves its own existence by the very fact that its presence in my mind turns out to be a phenomenological impossibility.’ (Putnam 2008, p79)</a:t>
            </a:r>
          </a:p>
          <a:p>
            <a:pPr marL="0" indent="0">
              <a:buNone/>
            </a:pPr>
            <a:endParaRPr lang="en-GB" sz="2200" dirty="0"/>
          </a:p>
        </p:txBody>
      </p:sp>
    </p:spTree>
    <p:extLst>
      <p:ext uri="{BB962C8B-B14F-4D97-AF65-F5344CB8AC3E}">
        <p14:creationId xmlns:p14="http://schemas.microsoft.com/office/powerpoint/2010/main" val="86479316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209596_TF55916208_Win32" id="{664CDB35-1299-4333-891F-D3582805EDDE}" vid="{A41CA43F-07B8-4D85-A4D0-4C1CBA1C76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Getting to know your teacher</Template>
  <TotalTime>10214</TotalTime>
  <Words>1732</Words>
  <Application>Microsoft Office PowerPoint</Application>
  <PresentationFormat>Widescreen</PresentationFormat>
  <Paragraphs>65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Bodoni MT</vt:lpstr>
      <vt:lpstr>Calibri</vt:lpstr>
      <vt:lpstr>Gill Sans MT</vt:lpstr>
      <vt:lpstr>Impact</vt:lpstr>
      <vt:lpstr>Times New Roman</vt:lpstr>
      <vt:lpstr>Badge</vt:lpstr>
      <vt:lpstr>LJC Philosophy through the year  phenomenology Week 5: phenomenology of religion</vt:lpstr>
      <vt:lpstr>Phenomenology of religion </vt:lpstr>
      <vt:lpstr>The ‘theological turn’</vt:lpstr>
      <vt:lpstr>Critiques of the theological turn</vt:lpstr>
      <vt:lpstr>Critiques of the theological turn</vt:lpstr>
      <vt:lpstr>Critiques of the theological turn</vt:lpstr>
      <vt:lpstr>Levinas: the experience of the infinite</vt:lpstr>
      <vt:lpstr>Levinas: the experience of the infinite</vt:lpstr>
      <vt:lpstr>Levinas: the experience of the infinite</vt:lpstr>
      <vt:lpstr>Marion: the saturated phenomenon</vt:lpstr>
      <vt:lpstr>Marion: the saturated phenomenon</vt:lpstr>
      <vt:lpstr>Slide Tite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Pawlett Jackson</dc:creator>
  <cp:lastModifiedBy>Sarah Pawlett Jackson</cp:lastModifiedBy>
  <cp:revision>165</cp:revision>
  <dcterms:created xsi:type="dcterms:W3CDTF">2025-09-17T09:53:02Z</dcterms:created>
  <dcterms:modified xsi:type="dcterms:W3CDTF">2026-07-08T13:14:54Z</dcterms:modified>
</cp:coreProperties>
</file>