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4"/>
  </p:notesMasterIdLst>
  <p:sldIdLst>
    <p:sldId id="295" r:id="rId6"/>
    <p:sldId id="258" r:id="rId7"/>
    <p:sldId id="259" r:id="rId8"/>
    <p:sldId id="263" r:id="rId9"/>
    <p:sldId id="273" r:id="rId10"/>
    <p:sldId id="276" r:id="rId11"/>
    <p:sldId id="261"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76E52-B6DC-468B-8AE7-EB797F7633D8}"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A373A-2910-4EDF-8BF7-529165A9B7D0}" type="slidenum">
              <a:rPr lang="en-GB" smtClean="0"/>
              <a:t>‹#›</a:t>
            </a:fld>
            <a:endParaRPr lang="en-GB"/>
          </a:p>
        </p:txBody>
      </p:sp>
    </p:spTree>
    <p:extLst>
      <p:ext uri="{BB962C8B-B14F-4D97-AF65-F5344CB8AC3E}">
        <p14:creationId xmlns:p14="http://schemas.microsoft.com/office/powerpoint/2010/main" val="3480514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photos/ya-SNqL9Q-g?utm_source=unsplash&amp;utm_medium=referral&amp;utm_content=creditCopyText"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unsplash.com/search/photos/borderline?utm_source=unsplash&amp;utm_medium=referral&amp;utm_content=creditCopyText"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photos/VnydpKiCDaY?utm_source=unsplash&amp;utm_medium=referral&amp;utm_content=creditCopyTex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search/photos/certificate-degree?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Photo by </a:t>
            </a:r>
            <a:r>
              <a:rPr lang="en-GB" sz="1200" b="0" i="0" kern="1200" dirty="0">
                <a:solidFill>
                  <a:schemeClr val="tx1"/>
                </a:solidFill>
                <a:effectLst/>
                <a:latin typeface="+mn-lt"/>
                <a:ea typeface="+mn-ea"/>
                <a:cs typeface="+mn-cs"/>
                <a:hlinkClick r:id="rId3"/>
              </a:rPr>
              <a:t>JOSHUA COLEMAN</a:t>
            </a:r>
            <a:r>
              <a:rPr lang="en-GB" sz="1200" b="0" i="0" kern="1200" dirty="0">
                <a:solidFill>
                  <a:schemeClr val="tx1"/>
                </a:solidFill>
                <a:effectLst/>
                <a:latin typeface="+mn-lt"/>
                <a:ea typeface="+mn-ea"/>
                <a:cs typeface="+mn-cs"/>
              </a:rPr>
              <a:t> on </a:t>
            </a:r>
            <a:r>
              <a:rPr lang="en-GB" sz="1200" b="0" i="0" kern="1200" dirty="0" err="1">
                <a:solidFill>
                  <a:schemeClr val="tx1"/>
                </a:solidFill>
                <a:effectLst/>
                <a:latin typeface="+mn-lt"/>
                <a:ea typeface="+mn-ea"/>
                <a:cs typeface="+mn-cs"/>
                <a:hlinkClick r:id="rId4"/>
              </a:rPr>
              <a:t>Unsplash</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E65694-2E3D-4916-83AF-F41CC7923A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57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Photo by </a:t>
            </a:r>
            <a:r>
              <a:rPr lang="en-GB" sz="1200" b="0" i="0" kern="1200" dirty="0">
                <a:solidFill>
                  <a:schemeClr val="tx1"/>
                </a:solidFill>
                <a:effectLst/>
                <a:latin typeface="+mn-lt"/>
                <a:ea typeface="+mn-ea"/>
                <a:cs typeface="+mn-cs"/>
                <a:hlinkClick r:id="rId3"/>
              </a:rPr>
              <a:t>Muhammad </a:t>
            </a:r>
            <a:r>
              <a:rPr lang="en-GB" sz="1200" b="0" i="0" kern="1200" dirty="0" err="1">
                <a:solidFill>
                  <a:schemeClr val="tx1"/>
                </a:solidFill>
                <a:effectLst/>
                <a:latin typeface="+mn-lt"/>
                <a:ea typeface="+mn-ea"/>
                <a:cs typeface="+mn-cs"/>
                <a:hlinkClick r:id="rId3"/>
              </a:rPr>
              <a:t>Rizwan</a:t>
            </a:r>
            <a:r>
              <a:rPr lang="en-GB" sz="1200" b="0" i="0" kern="1200" dirty="0">
                <a:solidFill>
                  <a:schemeClr val="tx1"/>
                </a:solidFill>
                <a:effectLst/>
                <a:latin typeface="+mn-lt"/>
                <a:ea typeface="+mn-ea"/>
                <a:cs typeface="+mn-cs"/>
              </a:rPr>
              <a:t> on </a:t>
            </a:r>
            <a:r>
              <a:rPr lang="en-GB" sz="1200" b="0" i="0" kern="1200" dirty="0" err="1">
                <a:solidFill>
                  <a:schemeClr val="tx1"/>
                </a:solidFill>
                <a:effectLst/>
                <a:latin typeface="+mn-lt"/>
                <a:ea typeface="+mn-ea"/>
                <a:cs typeface="+mn-cs"/>
                <a:hlinkClick r:id="rId4"/>
              </a:rPr>
              <a:t>Unsplash</a:t>
            </a:r>
            <a:endParaRPr lang="en-GB" dirty="0"/>
          </a:p>
        </p:txBody>
      </p:sp>
      <p:sp>
        <p:nvSpPr>
          <p:cNvPr id="4" name="Slide Number Placeholder 3"/>
          <p:cNvSpPr>
            <a:spLocks noGrp="1"/>
          </p:cNvSpPr>
          <p:nvPr>
            <p:ph type="sldNum" sz="quarter" idx="10"/>
          </p:nvPr>
        </p:nvSpPr>
        <p:spPr/>
        <p:txBody>
          <a:bodyPr/>
          <a:lstStyle/>
          <a:p>
            <a:fld id="{23E65694-2E3D-4916-83AF-F41CC7923AFC}" type="slidenum">
              <a:rPr lang="en-GB" smtClean="0"/>
              <a:t>6</a:t>
            </a:fld>
            <a:endParaRPr lang="en-GB"/>
          </a:p>
        </p:txBody>
      </p:sp>
    </p:spTree>
    <p:extLst>
      <p:ext uri="{BB962C8B-B14F-4D97-AF65-F5344CB8AC3E}">
        <p14:creationId xmlns:p14="http://schemas.microsoft.com/office/powerpoint/2010/main" val="86496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4760-DFFC-F006-0501-EA6E5184FC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40D702-6E54-07AE-4A80-98F4C24D1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715C78-3B1F-598A-9F07-AD868D0CC102}"/>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EB07CD5B-1FCF-BCF3-E9BD-40D224FFCB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152802-0AEE-B756-2962-6715DB68275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19903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A35F-A3BD-C844-3DA4-EFB31F8101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185073-A4B3-9B64-44AA-FEED90F7E9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0BE746-80FE-305A-01B4-A44F473A9E3E}"/>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87B3560-DF47-9508-4D42-EF9934973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E4E026-88C0-478F-C1FE-10D85BFCCA24}"/>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02937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08C26-38CC-70CB-07AD-837039B266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DE6DE3E-06BA-688D-2015-C9F8019444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0E05D5-E9B9-906D-D5D9-D834563D9F04}"/>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98FC0D2-55BD-9E91-1F41-0FC1097888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718B3C-EE22-99F5-E416-164808A09190}"/>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24328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5022-F4AD-199C-4CE7-679670C313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AC691-42B2-BCEF-15DF-1035604500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983CB2F-EACA-A04F-75EA-1AD06DC4B1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B4C7B4-DA7A-EAA7-D182-F178301BF9D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322BAC21-CF0D-4E96-EC29-34E082CC66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2D8C02-9D27-6B48-2360-E6EF11CC3A9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118050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C758-1E27-0B57-4C51-743F52E3565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44A89F-C781-828D-75F9-CC868D3515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2602F8-CADF-B8D1-F094-130703BE9A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A1A202-1273-C570-2834-FCFD0E619E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F20046-E2DE-A38E-8058-DC8B26760B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54C9083-BC42-CDCD-97BF-CD53B4C0597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8" name="Footer Placeholder 7">
            <a:extLst>
              <a:ext uri="{FF2B5EF4-FFF2-40B4-BE49-F238E27FC236}">
                <a16:creationId xmlns:a16="http://schemas.microsoft.com/office/drawing/2014/main" id="{4DE15080-382A-E2B1-A08B-ECAA44E87E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4DF9F6-158D-922E-A6FA-4F6924787C98}"/>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358519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6A06-2558-770C-C489-D0B9D390D7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E1A6E4-762A-14A1-0566-C70E186B0BE3}"/>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4" name="Footer Placeholder 3">
            <a:extLst>
              <a:ext uri="{FF2B5EF4-FFF2-40B4-BE49-F238E27FC236}">
                <a16:creationId xmlns:a16="http://schemas.microsoft.com/office/drawing/2014/main" id="{2193E098-5D80-5512-FAB7-127C9C0360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B14188-D187-8D0C-D031-08C1FC283E20}"/>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255416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E552C-3378-E619-FE93-D0B43F4BF991}"/>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3" name="Footer Placeholder 2">
            <a:extLst>
              <a:ext uri="{FF2B5EF4-FFF2-40B4-BE49-F238E27FC236}">
                <a16:creationId xmlns:a16="http://schemas.microsoft.com/office/drawing/2014/main" id="{8DFACFB1-5065-5474-900B-75ED85D1AE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9CD97A3-F0E6-8447-E2FD-4B342CA81DCF}"/>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153171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1D08-E0EB-CF7C-79F9-B967430C93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495931-2B2A-D054-3BEE-AAF739F6E1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EF58362-47D2-59E9-824C-E5432BF64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E1ED9A-624A-81AD-7442-183969F850FD}"/>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2DC39424-5273-D657-1F26-7BEFF05DE7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6859B1-9A2F-C311-D707-05B9E557D2C6}"/>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3349161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DEE81-2D66-436E-27D9-D824E1C91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EDC9374-E714-262D-43DE-0BC11D12B3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A511F0-9D3A-D2DC-74B9-E1D764C558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144C37-7D8D-505E-89D9-963969D343D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F621F684-9E3B-0166-1195-A23BB700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9F7B51-C117-29F8-4E0A-C996258AADF8}"/>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69972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5E38-5338-F592-629E-3330D21F6E8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088F0A-96DD-2218-75C5-EA897F5CCB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DA590B-30F7-DD82-92C6-98A757053FE1}"/>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B350148A-6D9F-A72F-F328-F5FB9592B3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7C8D0F-2470-948E-93FA-C4B71AD4C84D}"/>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82156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35EAD7-0883-40AC-4160-84DAA970A3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C10EFA-F1C7-63DD-A1DF-695749260A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15DDCB-900B-5B6C-6202-7F3FF2929AF2}"/>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DB97C90-E00B-632F-8279-A5AEE6C071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2DF1C7-0C90-92E8-C025-6E0FF419D38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2547399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6A6C-5946-4A02-BF0D-EF50FAC261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B11BE3B-1D41-4F65-92D6-89E3028923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8CF3011-836C-4482-A985-C468C18D65EC}"/>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9D8FA9D4-8FE9-4B87-995C-0E788E5953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CB5A6F-26F3-48A1-8136-F249785C2686}"/>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2846901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5D4F-9A64-4DFA-AF04-02537D3B57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E07AE0-2DDA-41FC-8B7A-7A9651A228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764575-216D-4DD3-8D6D-EAB77E5012E3}"/>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76925A0F-945B-4269-AFAE-6DBDB790A2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9B65BB-AD21-411A-A35E-69742575F05E}"/>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1167614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694B-E583-470A-AB2B-B4AE3FF800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D8F744B-38C3-4109-ADCD-A47E8541ED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5F6C43-BE2D-4879-B669-B1947CDCA13F}"/>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2EF1C93A-F226-4203-8EBA-C8EE1FD469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77CB70-2B90-431F-A1C5-E66E2A8F4A62}"/>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125218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E5AD8-65F3-41E8-9E8C-C83334C037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A083EE-D069-4786-8889-5EA75BEB76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71C739-7602-492B-88AB-0E48817D7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3CB451-82AA-48CE-BDD0-3271F7273CF4}"/>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6" name="Footer Placeholder 5">
            <a:extLst>
              <a:ext uri="{FF2B5EF4-FFF2-40B4-BE49-F238E27FC236}">
                <a16:creationId xmlns:a16="http://schemas.microsoft.com/office/drawing/2014/main" id="{DDD10FA5-AE3D-48E3-B722-750DBD9170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D2BFD3-995A-4871-AAE0-5BB627A35141}"/>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1855761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9B9D-1AC6-4B75-A180-2889C8DC0F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1670B9-6B05-491E-BA76-F54862CE2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63A43F-CE55-45BD-A2A5-64CC59C1DC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EDA2B95-5F27-464C-88E8-954BD0D31C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CBCC88-66BF-4D17-B736-5AD5F3DED7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5627F6-8980-453C-A176-414F098B53F7}"/>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8" name="Footer Placeholder 7">
            <a:extLst>
              <a:ext uri="{FF2B5EF4-FFF2-40B4-BE49-F238E27FC236}">
                <a16:creationId xmlns:a16="http://schemas.microsoft.com/office/drawing/2014/main" id="{CEA4777A-D7F7-4736-9D51-41914B6025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215A82-BDCC-47EA-A204-9866B435F813}"/>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4286099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714B0-696E-493C-89E4-1A932F36D27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1AB039A-9BA2-46C3-B135-F52941BAACE9}"/>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4" name="Footer Placeholder 3">
            <a:extLst>
              <a:ext uri="{FF2B5EF4-FFF2-40B4-BE49-F238E27FC236}">
                <a16:creationId xmlns:a16="http://schemas.microsoft.com/office/drawing/2014/main" id="{6C8688D9-2553-4885-9349-3D8A1DBF10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122EAC-41E9-4695-B325-52D30220BBCE}"/>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2855523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453129-D337-4116-87CC-86FDC61A16B8}"/>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3" name="Footer Placeholder 2">
            <a:extLst>
              <a:ext uri="{FF2B5EF4-FFF2-40B4-BE49-F238E27FC236}">
                <a16:creationId xmlns:a16="http://schemas.microsoft.com/office/drawing/2014/main" id="{CE7B5953-32A5-4C51-81A9-A85120C73BB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AF03B8E-F711-4A89-B84F-2122B939BFDA}"/>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1274294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6997-A0C7-4179-B042-ABCD1C19B1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2EA0CD-BFDA-4D04-A77C-D61364B69C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BDA1DD-128F-467A-AF1A-C054D8B9C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8134A4-F587-4DB5-9116-80ED73992905}"/>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6" name="Footer Placeholder 5">
            <a:extLst>
              <a:ext uri="{FF2B5EF4-FFF2-40B4-BE49-F238E27FC236}">
                <a16:creationId xmlns:a16="http://schemas.microsoft.com/office/drawing/2014/main" id="{ECCEF95F-1098-49A4-B2B5-4541E627D4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123219-B9E2-4494-9093-BDC99C7CAC96}"/>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1780951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F1FD-7ADA-41EA-901F-CDA64FD52B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B7492F-221D-42E7-90A3-FAB6C05FD3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C5BF8E-8595-498B-A06B-CC3A329C3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4226CF-7C21-40FD-AD1C-DB8B475795C6}"/>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6" name="Footer Placeholder 5">
            <a:extLst>
              <a:ext uri="{FF2B5EF4-FFF2-40B4-BE49-F238E27FC236}">
                <a16:creationId xmlns:a16="http://schemas.microsoft.com/office/drawing/2014/main" id="{6972515A-16A9-4F91-866C-2AF085999D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5EC2A2-A4BE-4F47-B604-7225375DF936}"/>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2409505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2B778-993C-43D6-B6D8-2F126807B5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983427-E125-44C8-AB8F-5203314581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4F525C-656A-41B2-B9EC-D29074850B15}"/>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AB231295-C39D-4C4F-B699-D604277D7F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6CCD7C-6390-4B4F-A3D1-5B33B3810536}"/>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449924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CF2A5C-3925-4F55-99BA-F621DEC481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8EAD10-5E03-451B-A163-84E3B8CC74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FE1F3D-4B37-49B4-8231-135F0605CCAC}"/>
              </a:ext>
            </a:extLst>
          </p:cNvPr>
          <p:cNvSpPr>
            <a:spLocks noGrp="1"/>
          </p:cNvSpPr>
          <p:nvPr>
            <p:ph type="dt" sz="half" idx="10"/>
          </p:nvPr>
        </p:nvSpPr>
        <p:spPr/>
        <p:txBody>
          <a:body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3C64818A-0AD2-4A9E-8734-D5B03442EE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A5941E-83BE-4623-9760-C1B39764C463}"/>
              </a:ext>
            </a:extLst>
          </p:cNvPr>
          <p:cNvSpPr>
            <a:spLocks noGrp="1"/>
          </p:cNvSpPr>
          <p:nvPr>
            <p:ph type="sldNum" sz="quarter" idx="12"/>
          </p:nvPr>
        </p:nvSpPr>
        <p:spPr/>
        <p:txBody>
          <a:bodyPr/>
          <a:lstStyle/>
          <a:p>
            <a:fld id="{87F818AF-732F-4951-AA74-3CC9CE810CF1}" type="slidenum">
              <a:rPr lang="en-GB" smtClean="0"/>
              <a:t>‹#›</a:t>
            </a:fld>
            <a:endParaRPr lang="en-GB"/>
          </a:p>
        </p:txBody>
      </p:sp>
    </p:spTree>
    <p:extLst>
      <p:ext uri="{BB962C8B-B14F-4D97-AF65-F5344CB8AC3E}">
        <p14:creationId xmlns:p14="http://schemas.microsoft.com/office/powerpoint/2010/main" val="70829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9B32D5-70B9-EBB7-54F8-76ACBE3DB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8000E-0508-969C-42E0-FD3A9B09CD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66994-166C-4C45-DD02-08BFF3938A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334FDE47-22FD-0999-24FC-D4D14EEEEE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3164767-CCF2-BD30-0712-630AE2693E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09C2D-CF4C-4AA2-9998-0539390D52E7}" type="slidenum">
              <a:rPr lang="en-GB" smtClean="0"/>
              <a:t>‹#›</a:t>
            </a:fld>
            <a:endParaRPr lang="en-GB"/>
          </a:p>
        </p:txBody>
      </p:sp>
    </p:spTree>
    <p:extLst>
      <p:ext uri="{BB962C8B-B14F-4D97-AF65-F5344CB8AC3E}">
        <p14:creationId xmlns:p14="http://schemas.microsoft.com/office/powerpoint/2010/main" val="420683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15DD90-968D-4AC4-A3E0-81232D9C61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5EAEAA-3B77-44CA-ADE9-798341F55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ED80E7-8B99-41D3-8BF5-A3A75FD6D4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96A335-27A3-445F-9739-B6BAE47D4FE8}" type="datetimeFigureOut">
              <a:rPr lang="en-GB" smtClean="0"/>
              <a:t>02/10/2026</a:t>
            </a:fld>
            <a:endParaRPr lang="en-GB"/>
          </a:p>
        </p:txBody>
      </p:sp>
      <p:sp>
        <p:nvSpPr>
          <p:cNvPr id="5" name="Footer Placeholder 4">
            <a:extLst>
              <a:ext uri="{FF2B5EF4-FFF2-40B4-BE49-F238E27FC236}">
                <a16:creationId xmlns:a16="http://schemas.microsoft.com/office/drawing/2014/main" id="{197EDC5D-C8F0-4F84-8FCD-EB8141C44C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EFD4AB1-91BB-4D3A-9A5B-CB4513E435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818AF-732F-4951-AA74-3CC9CE810CF1}" type="slidenum">
              <a:rPr lang="en-GB" smtClean="0"/>
              <a:t>‹#›</a:t>
            </a:fld>
            <a:endParaRPr lang="en-GB"/>
          </a:p>
        </p:txBody>
      </p:sp>
    </p:spTree>
    <p:extLst>
      <p:ext uri="{BB962C8B-B14F-4D97-AF65-F5344CB8AC3E}">
        <p14:creationId xmlns:p14="http://schemas.microsoft.com/office/powerpoint/2010/main" val="3059858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oist.jp/news-center/photos/graduate-students-throwing-caps-graduation-ceremony-2018"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160" y="4376508"/>
            <a:ext cx="9623404" cy="1257202"/>
          </a:xfrm>
        </p:spPr>
        <p:txBody>
          <a:bodyPr>
            <a:normAutofit/>
          </a:bodyPr>
          <a:lstStyle/>
          <a:p>
            <a:pPr algn="l"/>
            <a:r>
              <a:rPr lang="en-US" sz="4100" dirty="0"/>
              <a:t>Philosophy through the year: Forgiveness</a:t>
            </a:r>
          </a:p>
        </p:txBody>
      </p:sp>
      <p:sp>
        <p:nvSpPr>
          <p:cNvPr id="3" name="Subtitle 2"/>
          <p:cNvSpPr>
            <a:spLocks noGrp="1"/>
          </p:cNvSpPr>
          <p:nvPr>
            <p:ph type="subTitle" idx="1"/>
          </p:nvPr>
        </p:nvSpPr>
        <p:spPr>
          <a:xfrm>
            <a:off x="1366159" y="5633710"/>
            <a:ext cx="9623404" cy="417227"/>
          </a:xfrm>
        </p:spPr>
        <p:txBody>
          <a:bodyPr>
            <a:normAutofit/>
          </a:bodyPr>
          <a:lstStyle/>
          <a:p>
            <a:pPr algn="l"/>
            <a:r>
              <a:rPr lang="en-US" sz="2200"/>
              <a:t>Dr Stuart Jesson, London Jesuit Centre</a:t>
            </a:r>
          </a:p>
        </p:txBody>
      </p:sp>
      <p:pic>
        <p:nvPicPr>
          <p:cNvPr id="9" name="Picture 8" descr="A close-up of a logo&#10;&#10;Description automatically generated with low confidence">
            <a:extLst>
              <a:ext uri="{FF2B5EF4-FFF2-40B4-BE49-F238E27FC236}">
                <a16:creationId xmlns:a16="http://schemas.microsoft.com/office/drawing/2014/main" id="{6CD98746-D287-4C1F-B487-5DBC132B7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855" y="891540"/>
            <a:ext cx="9532842" cy="3217333"/>
          </a:xfrm>
          <a:prstGeom prst="rect">
            <a:avLst/>
          </a:prstGeom>
          <a:effectLst>
            <a:outerShdw blurRad="406400" dist="317500" dir="5400000" sx="89000" sy="89000" rotWithShape="0">
              <a:prstClr val="black">
                <a:alpha val="15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8BB12-B7C2-48BD-D4EF-80BD2C34BA7B}"/>
              </a:ext>
            </a:extLst>
          </p:cNvPr>
          <p:cNvSpPr>
            <a:spLocks noGrp="1"/>
          </p:cNvSpPr>
          <p:nvPr>
            <p:ph type="title"/>
          </p:nvPr>
        </p:nvSpPr>
        <p:spPr/>
        <p:txBody>
          <a:bodyPr/>
          <a:lstStyle/>
          <a:p>
            <a:r>
              <a:rPr lang="en-GB" dirty="0"/>
              <a:t>Forgiveness in moral philosophy</a:t>
            </a:r>
          </a:p>
        </p:txBody>
      </p:sp>
      <p:sp>
        <p:nvSpPr>
          <p:cNvPr id="3" name="Content Placeholder 2">
            <a:extLst>
              <a:ext uri="{FF2B5EF4-FFF2-40B4-BE49-F238E27FC236}">
                <a16:creationId xmlns:a16="http://schemas.microsoft.com/office/drawing/2014/main" id="{1EA90B47-0CE2-6C32-B717-9C9A1A38363A}"/>
              </a:ext>
            </a:extLst>
          </p:cNvPr>
          <p:cNvSpPr>
            <a:spLocks noGrp="1"/>
          </p:cNvSpPr>
          <p:nvPr>
            <p:ph idx="1"/>
          </p:nvPr>
        </p:nvSpPr>
        <p:spPr/>
        <p:txBody>
          <a:bodyPr>
            <a:normAutofit lnSpcReduction="10000"/>
          </a:bodyPr>
          <a:lstStyle/>
          <a:p>
            <a:pPr marL="0" indent="0">
              <a:buNone/>
            </a:pPr>
            <a:r>
              <a:rPr lang="en-GB" dirty="0"/>
              <a:t>Basic puzzle, via Aurel </a:t>
            </a:r>
            <a:r>
              <a:rPr lang="en-GB" dirty="0" err="1"/>
              <a:t>Kolnai</a:t>
            </a:r>
            <a:r>
              <a:rPr lang="en-GB" dirty="0"/>
              <a:t>: </a:t>
            </a:r>
          </a:p>
          <a:p>
            <a:r>
              <a:rPr lang="en-GB" dirty="0"/>
              <a:t>The puzzling thing is that intuitively forgiveness seems to contrast with judgement, blame, condemnation, retaliation, punishment, etc. </a:t>
            </a:r>
          </a:p>
          <a:p>
            <a:r>
              <a:rPr lang="en-GB" dirty="0"/>
              <a:t>On the other hand we have the intuition that forgiveness cannot be completely ungrounded or unjustified; it must be ‘in sync’ with the rest of our moral lives. But then a completely conditional, normative forgiveness seems a bit pointless. </a:t>
            </a:r>
          </a:p>
          <a:p>
            <a:r>
              <a:rPr lang="en-GB" b="1" dirty="0">
                <a:solidFill>
                  <a:srgbClr val="7030A0"/>
                </a:solidFill>
              </a:rPr>
              <a:t>‘Briefly, forgiveness is either unjustified or pointless’. </a:t>
            </a:r>
          </a:p>
          <a:p>
            <a:pPr marL="0" indent="0">
              <a:buNone/>
            </a:pPr>
            <a:r>
              <a:rPr lang="en-GB" dirty="0"/>
              <a:t>So, how to properly locate forgiveness in the moral landscape?</a:t>
            </a:r>
          </a:p>
          <a:p>
            <a:pPr marL="0" indent="0">
              <a:buNone/>
            </a:pPr>
            <a:endParaRPr lang="en-GB" b="1" dirty="0">
              <a:solidFill>
                <a:srgbClr val="7030A0"/>
              </a:solidFill>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90842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 philosophical puzzle…</a:t>
            </a:r>
          </a:p>
        </p:txBody>
      </p:sp>
      <p:sp>
        <p:nvSpPr>
          <p:cNvPr id="2" name="Content Placeholder 1"/>
          <p:cNvSpPr>
            <a:spLocks noGrp="1"/>
          </p:cNvSpPr>
          <p:nvPr>
            <p:ph idx="1"/>
          </p:nvPr>
        </p:nvSpPr>
        <p:spPr/>
        <p:txBody>
          <a:bodyPr>
            <a:normAutofit fontScale="92500" lnSpcReduction="10000"/>
          </a:bodyPr>
          <a:lstStyle/>
          <a:p>
            <a:pPr marL="45720" indent="0">
              <a:buNone/>
            </a:pPr>
            <a:r>
              <a:rPr lang="en-GB" dirty="0" err="1"/>
              <a:t>Aurel</a:t>
            </a:r>
            <a:r>
              <a:rPr lang="en-GB" dirty="0"/>
              <a:t> </a:t>
            </a:r>
            <a:r>
              <a:rPr lang="en-GB" dirty="0" err="1"/>
              <a:t>Kolnai’s</a:t>
            </a:r>
            <a:r>
              <a:rPr lang="en-GB" dirty="0"/>
              <a:t> paradox:</a:t>
            </a:r>
          </a:p>
          <a:p>
            <a:pPr marL="45720" indent="0">
              <a:buNone/>
            </a:pPr>
            <a:r>
              <a:rPr lang="en-GB" dirty="0"/>
              <a:t>On the one hand, there are passive responses to wrongdoing that seem themselves morally dubious. ‘Condoning’ is something that is usually condemned, or denied (e.g. ‘we do not condone racism of any kind’).</a:t>
            </a:r>
          </a:p>
          <a:p>
            <a:pPr marL="45720" indent="0">
              <a:buNone/>
            </a:pPr>
            <a:r>
              <a:rPr lang="en-GB" dirty="0"/>
              <a:t>Most philosophers want to distinguish forgiveness from these:</a:t>
            </a:r>
          </a:p>
          <a:p>
            <a:pPr marL="360000" indent="0">
              <a:buNone/>
            </a:pPr>
            <a:r>
              <a:rPr lang="en-GB" dirty="0"/>
              <a:t>'Thus condonation very easily takes on the semblance of forgiveness and may therefore be seen as constituting the first term of the logical dilemma: Forgiveness is objectionable and ungenuine inasmuch as there is no reason to forgive, the offender having undergone no </a:t>
            </a:r>
            <a:r>
              <a:rPr lang="en-GB" i="1" dirty="0"/>
              <a:t>metanoia</a:t>
            </a:r>
            <a:r>
              <a:rPr lang="en-GB" dirty="0"/>
              <a:t> (“Change of Heart”) but persisting in his plain identity </a:t>
            </a:r>
            <a:r>
              <a:rPr lang="en-GB" i="1" dirty="0"/>
              <a:t>qua</a:t>
            </a:r>
            <a:r>
              <a:rPr lang="en-GB" dirty="0"/>
              <a:t> offender'.</a:t>
            </a:r>
          </a:p>
        </p:txBody>
      </p:sp>
    </p:spTree>
    <p:extLst>
      <p:ext uri="{BB962C8B-B14F-4D97-AF65-F5344CB8AC3E}">
        <p14:creationId xmlns:p14="http://schemas.microsoft.com/office/powerpoint/2010/main" val="425158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 philosophical puzzle…</a:t>
            </a:r>
            <a:endParaRPr lang="en-US" dirty="0"/>
          </a:p>
        </p:txBody>
      </p:sp>
      <p:sp>
        <p:nvSpPr>
          <p:cNvPr id="2" name="Content Placeholder 1"/>
          <p:cNvSpPr>
            <a:spLocks noGrp="1"/>
          </p:cNvSpPr>
          <p:nvPr>
            <p:ph idx="1"/>
          </p:nvPr>
        </p:nvSpPr>
        <p:spPr/>
        <p:txBody>
          <a:bodyPr>
            <a:normAutofit fontScale="92500" lnSpcReduction="10000"/>
          </a:bodyPr>
          <a:lstStyle/>
          <a:p>
            <a:pPr marL="45720" indent="0">
              <a:buNone/>
            </a:pPr>
            <a:r>
              <a:rPr lang="en-GB" dirty="0"/>
              <a:t>On the other hand, forgiveness could seem to be redundant. If it is offered only in response to the appropriate conditions, then it appears to be without any real character:</a:t>
            </a:r>
          </a:p>
          <a:p>
            <a:pPr marL="45720" indent="0">
              <a:buNone/>
            </a:pPr>
            <a:r>
              <a:rPr lang="en-GB" dirty="0"/>
              <a:t> </a:t>
            </a:r>
          </a:p>
          <a:p>
            <a:pPr marL="360000" indent="0">
              <a:buNone/>
            </a:pPr>
            <a:r>
              <a:rPr lang="en-GB" dirty="0"/>
              <a:t>'At the other end of the spectrum, forgiveness seems to collapse into mere </a:t>
            </a:r>
            <a:r>
              <a:rPr lang="en-GB" i="1" dirty="0"/>
              <a:t>redundancy</a:t>
            </a:r>
            <a:r>
              <a:rPr lang="en-GB" dirty="0"/>
              <a:t>, or the mere </a:t>
            </a:r>
            <a:r>
              <a:rPr lang="en-GB" i="1" dirty="0"/>
              <a:t>registering</a:t>
            </a:r>
            <a:r>
              <a:rPr lang="en-GB" dirty="0"/>
              <a:t> of moral value in the place of previous disvalue.’</a:t>
            </a:r>
          </a:p>
          <a:p>
            <a:pPr marL="360000" indent="0">
              <a:buNone/>
            </a:pPr>
            <a:endParaRPr lang="en-GB" b="1" dirty="0"/>
          </a:p>
          <a:p>
            <a:pPr marL="360000" indent="0">
              <a:buNone/>
            </a:pPr>
            <a:r>
              <a:rPr lang="en-GB" sz="3000" b="1" dirty="0"/>
              <a:t>'Briefly, forgiveness is either unjustified or pointless.'</a:t>
            </a:r>
          </a:p>
          <a:p>
            <a:pPr marL="45720" indent="0">
              <a:buNone/>
            </a:pPr>
            <a:endParaRPr lang="en-GB" sz="2400" dirty="0"/>
          </a:p>
          <a:p>
            <a:pPr marL="45720" indent="0">
              <a:buNone/>
            </a:pPr>
            <a:r>
              <a:rPr lang="en-GB" sz="1200" dirty="0"/>
              <a:t>(</a:t>
            </a:r>
            <a:r>
              <a:rPr lang="en-GB" sz="1200" dirty="0" err="1"/>
              <a:t>Aurel</a:t>
            </a:r>
            <a:r>
              <a:rPr lang="en-GB" sz="1200" dirty="0"/>
              <a:t> </a:t>
            </a:r>
            <a:r>
              <a:rPr lang="en-GB" sz="1200" dirty="0" err="1"/>
              <a:t>Kolnai</a:t>
            </a:r>
            <a:r>
              <a:rPr lang="en-GB" sz="1200" dirty="0"/>
              <a:t>, ‘Forgiveness’ in </a:t>
            </a:r>
            <a:r>
              <a:rPr lang="en-GB" sz="1200" i="1" dirty="0"/>
              <a:t>Proceedings of the Aristotelian Society, 1973-4</a:t>
            </a:r>
            <a:r>
              <a:rPr lang="en-GB" sz="1200" dirty="0"/>
              <a:t> , vol. 74, p. 97-9)</a:t>
            </a:r>
          </a:p>
          <a:p>
            <a:pPr marL="45720" indent="0">
              <a:buNone/>
            </a:pPr>
            <a:endParaRPr lang="en-US" dirty="0"/>
          </a:p>
        </p:txBody>
      </p:sp>
    </p:spTree>
    <p:extLst>
      <p:ext uri="{BB962C8B-B14F-4D97-AF65-F5344CB8AC3E}">
        <p14:creationId xmlns:p14="http://schemas.microsoft.com/office/powerpoint/2010/main" val="25269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41748" y="0"/>
            <a:ext cx="9108504" cy="6858000"/>
          </a:xfrm>
        </p:spPr>
      </p:pic>
      <p:sp>
        <p:nvSpPr>
          <p:cNvPr id="2" name="TextBox 1">
            <a:extLst>
              <a:ext uri="{FF2B5EF4-FFF2-40B4-BE49-F238E27FC236}">
                <a16:creationId xmlns:a16="http://schemas.microsoft.com/office/drawing/2014/main" id="{C7ADEC72-417E-4AB8-AF1D-738ADB0E6CA0}"/>
              </a:ext>
            </a:extLst>
          </p:cNvPr>
          <p:cNvSpPr txBox="1"/>
          <p:nvPr/>
        </p:nvSpPr>
        <p:spPr>
          <a:xfrm>
            <a:off x="1541748" y="1547239"/>
            <a:ext cx="4442276" cy="26007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recognition/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registering/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giving what is due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D174D7B-A35B-4210-BA0E-17EBDD8DC200}"/>
              </a:ext>
            </a:extLst>
          </p:cNvPr>
          <p:cNvSpPr txBox="1"/>
          <p:nvPr/>
        </p:nvSpPr>
        <p:spPr>
          <a:xfrm>
            <a:off x="6464930" y="1547239"/>
            <a:ext cx="4326638" cy="26007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undeserved gift/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creative/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500" b="0" i="0" u="none" strike="noStrike" kern="1200" cap="none" spc="0" normalizeH="0" baseline="0" noProof="0" dirty="0">
                <a:ln>
                  <a:noFill/>
                </a:ln>
                <a:solidFill>
                  <a:prstClr val="black"/>
                </a:solidFill>
                <a:effectLst/>
                <a:uLnTx/>
                <a:uFillTx/>
                <a:latin typeface="Calibri" panose="020F0502020204030204"/>
                <a:ea typeface="+mn-ea"/>
                <a:cs typeface="+mn-cs"/>
              </a:rPr>
              <a:t>excessive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25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7" y="474146"/>
            <a:ext cx="10515593" cy="1197864"/>
          </a:xfrm>
        </p:spPr>
        <p:txBody>
          <a:bodyPr>
            <a:normAutofit/>
          </a:bodyPr>
          <a:lstStyle/>
          <a:p>
            <a:r>
              <a:rPr lang="en-GB"/>
              <a:t>The logic of forgiveness</a:t>
            </a:r>
          </a:p>
        </p:txBody>
      </p:sp>
      <p:pic>
        <p:nvPicPr>
          <p:cNvPr id="5" name="Picture 4" descr="Graduation&#10;&#10;This Photo by Unknown Author is licensed under CC BY&#10;">
            <a:extLst>
              <a:ext uri="{FF2B5EF4-FFF2-40B4-BE49-F238E27FC236}">
                <a16:creationId xmlns:a16="http://schemas.microsoft.com/office/drawing/2014/main" id="{EE311039-8B6A-4530-9194-1876FB4A348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541" b="1"/>
          <a:stretch/>
        </p:blipFill>
        <p:spPr>
          <a:xfrm>
            <a:off x="835153" y="2002117"/>
            <a:ext cx="6215794" cy="4171569"/>
          </a:xfrm>
          <a:prstGeom prst="rect">
            <a:avLst/>
          </a:prstGeom>
        </p:spPr>
      </p:pic>
      <p:sp>
        <p:nvSpPr>
          <p:cNvPr id="3" name="Content Placeholder 2"/>
          <p:cNvSpPr>
            <a:spLocks noGrp="1"/>
          </p:cNvSpPr>
          <p:nvPr>
            <p:ph idx="1"/>
          </p:nvPr>
        </p:nvSpPr>
        <p:spPr>
          <a:xfrm>
            <a:off x="7533314" y="1999578"/>
            <a:ext cx="3823525" cy="4171568"/>
          </a:xfrm>
        </p:spPr>
        <p:txBody>
          <a:bodyPr anchor="ctr">
            <a:normAutofit/>
          </a:bodyPr>
          <a:lstStyle/>
          <a:p>
            <a:pPr marL="0" indent="0">
              <a:buNone/>
            </a:pPr>
            <a:r>
              <a:rPr lang="en-GB" sz="3400" dirty="0"/>
              <a:t>Another way to express the same puzzle:</a:t>
            </a:r>
          </a:p>
          <a:p>
            <a:pPr marL="0" indent="0">
              <a:buNone/>
            </a:pPr>
            <a:r>
              <a:rPr lang="en-GB" sz="3400" dirty="0"/>
              <a:t>do we forgive ‘because’; or do we forgive ‘even though’?</a:t>
            </a:r>
          </a:p>
          <a:p>
            <a:pPr marL="0" indent="0">
              <a:buNone/>
            </a:pPr>
            <a:endParaRPr lang="en-GB" sz="2000" dirty="0"/>
          </a:p>
        </p:txBody>
      </p:sp>
      <p:sp>
        <p:nvSpPr>
          <p:cNvPr id="7" name="TextBox 6">
            <a:extLst>
              <a:ext uri="{FF2B5EF4-FFF2-40B4-BE49-F238E27FC236}">
                <a16:creationId xmlns:a16="http://schemas.microsoft.com/office/drawing/2014/main" id="{D3436716-E118-4A6B-B4AE-84EBCEDB0DE1}"/>
              </a:ext>
            </a:extLst>
          </p:cNvPr>
          <p:cNvSpPr txBox="1"/>
          <p:nvPr/>
        </p:nvSpPr>
        <p:spPr>
          <a:xfrm>
            <a:off x="6866216" y="5973631"/>
            <a:ext cx="184731" cy="200055"/>
          </a:xfrm>
          <a:prstGeom prst="rect">
            <a:avLst/>
          </a:prstGeom>
          <a:solidFill>
            <a:srgbClr val="000000"/>
          </a:solidFill>
        </p:spPr>
        <p:txBody>
          <a:bodyPr wrap="none" rtlCol="0">
            <a:spAutoFit/>
          </a:bodyPr>
          <a:lstStyle/>
          <a:p>
            <a:pPr algn="r">
              <a:spcAft>
                <a:spcPts val="600"/>
              </a:spcAft>
            </a:pPr>
            <a:endParaRPr lang="en-GB" sz="700" dirty="0">
              <a:solidFill>
                <a:srgbClr val="FFFFFF"/>
              </a:solidFill>
            </a:endParaRPr>
          </a:p>
        </p:txBody>
      </p:sp>
    </p:spTree>
    <p:extLst>
      <p:ext uri="{BB962C8B-B14F-4D97-AF65-F5344CB8AC3E}">
        <p14:creationId xmlns:p14="http://schemas.microsoft.com/office/powerpoint/2010/main" val="191274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203CB-D22E-7B3B-A83A-393BE0E7F2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6F8FF-A69E-FD81-972F-7A4561DBFE9F}"/>
              </a:ext>
            </a:extLst>
          </p:cNvPr>
          <p:cNvSpPr>
            <a:spLocks noGrp="1"/>
          </p:cNvSpPr>
          <p:nvPr>
            <p:ph type="title"/>
          </p:nvPr>
        </p:nvSpPr>
        <p:spPr/>
        <p:txBody>
          <a:bodyPr/>
          <a:lstStyle/>
          <a:p>
            <a:r>
              <a:rPr lang="en-GB" dirty="0"/>
              <a:t>The logic of forgiveness</a:t>
            </a:r>
          </a:p>
        </p:txBody>
      </p:sp>
      <p:sp>
        <p:nvSpPr>
          <p:cNvPr id="3" name="Content Placeholder 2">
            <a:extLst>
              <a:ext uri="{FF2B5EF4-FFF2-40B4-BE49-F238E27FC236}">
                <a16:creationId xmlns:a16="http://schemas.microsoft.com/office/drawing/2014/main" id="{14B0EFA5-FE3A-51B0-C1AE-0079355EAB60}"/>
              </a:ext>
            </a:extLst>
          </p:cNvPr>
          <p:cNvSpPr>
            <a:spLocks noGrp="1"/>
          </p:cNvSpPr>
          <p:nvPr>
            <p:ph idx="1"/>
          </p:nvPr>
        </p:nvSpPr>
        <p:spPr/>
        <p:txBody>
          <a:bodyPr>
            <a:normAutofit fontScale="92500" lnSpcReduction="10000"/>
          </a:bodyPr>
          <a:lstStyle/>
          <a:p>
            <a:pPr marL="0" indent="0" fontAlgn="base">
              <a:buNone/>
            </a:pPr>
            <a:r>
              <a:rPr lang="en-GB" dirty="0"/>
              <a:t>E.g. Tara Smith tries to show that properly conceived, forgiveness is </a:t>
            </a:r>
            <a:r>
              <a:rPr lang="en-GB" i="1" dirty="0"/>
              <a:t>entirely</a:t>
            </a:r>
            <a:r>
              <a:rPr lang="en-GB" dirty="0"/>
              <a:t> warranted:</a:t>
            </a:r>
          </a:p>
          <a:p>
            <a:pPr marL="630238" indent="0" fontAlgn="base">
              <a:buNone/>
            </a:pPr>
            <a:r>
              <a:rPr lang="en-GB" dirty="0"/>
              <a:t>‘The same thing that makes justice appropriate - the need to evaluate others objectively - makes forgiveness appropriate </a:t>
            </a:r>
            <a:r>
              <a:rPr lang="en-GB" i="1" dirty="0"/>
              <a:t>when it is earned</a:t>
            </a:r>
            <a:r>
              <a:rPr lang="en-GB" dirty="0"/>
              <a:t>.. . . .When forgiveness is warranted, it requires no compromise of honest judgement, no concession to evil, and no relaxation of moral standards. Forgiveness should sometimes be extended because the totality of evidence indicates that it reflects assessment of another's character.’  </a:t>
            </a:r>
          </a:p>
          <a:p>
            <a:pPr marL="0" indent="0" fontAlgn="base">
              <a:buNone/>
            </a:pPr>
            <a:endParaRPr lang="en-GB" dirty="0"/>
          </a:p>
          <a:p>
            <a:pPr marL="0" indent="0" fontAlgn="base">
              <a:buNone/>
            </a:pPr>
            <a:r>
              <a:rPr lang="en-GB" dirty="0"/>
              <a:t>But this seems very much on the ‘pointless’ side of the dilemma…</a:t>
            </a:r>
          </a:p>
        </p:txBody>
      </p:sp>
    </p:spTree>
    <p:extLst>
      <p:ext uri="{BB962C8B-B14F-4D97-AF65-F5344CB8AC3E}">
        <p14:creationId xmlns:p14="http://schemas.microsoft.com/office/powerpoint/2010/main" val="61833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2E1B9-523B-9337-CB9A-80578DB95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337E1E-B37C-A7BC-DF22-0E090FE7DAA1}"/>
              </a:ext>
            </a:extLst>
          </p:cNvPr>
          <p:cNvSpPr>
            <a:spLocks noGrp="1"/>
          </p:cNvSpPr>
          <p:nvPr>
            <p:ph type="title"/>
          </p:nvPr>
        </p:nvSpPr>
        <p:spPr/>
        <p:txBody>
          <a:bodyPr/>
          <a:lstStyle/>
          <a:p>
            <a:r>
              <a:rPr lang="en-GB" dirty="0"/>
              <a:t>The logic of forgiveness</a:t>
            </a:r>
          </a:p>
        </p:txBody>
      </p:sp>
      <p:sp>
        <p:nvSpPr>
          <p:cNvPr id="3" name="Content Placeholder 2">
            <a:extLst>
              <a:ext uri="{FF2B5EF4-FFF2-40B4-BE49-F238E27FC236}">
                <a16:creationId xmlns:a16="http://schemas.microsoft.com/office/drawing/2014/main" id="{98E83164-E32C-6208-D2A2-FFD30181D945}"/>
              </a:ext>
            </a:extLst>
          </p:cNvPr>
          <p:cNvSpPr>
            <a:spLocks noGrp="1"/>
          </p:cNvSpPr>
          <p:nvPr>
            <p:ph idx="1"/>
          </p:nvPr>
        </p:nvSpPr>
        <p:spPr/>
        <p:txBody>
          <a:bodyPr vert="horz" lIns="91440" tIns="45720" rIns="91440" bIns="45720" rtlCol="0" anchor="t">
            <a:normAutofit/>
          </a:bodyPr>
          <a:lstStyle/>
          <a:p>
            <a:pPr marL="0" indent="0">
              <a:buNone/>
            </a:pPr>
            <a:r>
              <a:rPr lang="en-GB" dirty="0"/>
              <a:t>In contrast to Matthew Ichihashi Potts:</a:t>
            </a:r>
          </a:p>
          <a:p>
            <a:pPr marL="0" indent="0">
              <a:buNone/>
            </a:pPr>
            <a:endParaRPr lang="en-GB" dirty="0"/>
          </a:p>
          <a:p>
            <a:pPr marL="0" indent="0">
              <a:buNone/>
            </a:pPr>
            <a:r>
              <a:rPr lang="en-GB" dirty="0"/>
              <a:t>‘Forgiveness as it is typically understood definitionally defies our ethical vocabulary and destabilizes our moral foundations [. . .] I suggest that any “real” forgiveness will and must challenge the assumptions and test the boundaries of our moral instincts themselves.’ </a:t>
            </a:r>
          </a:p>
          <a:p>
            <a:pPr marL="0" indent="0">
              <a:buNone/>
            </a:pPr>
            <a:endParaRPr lang="en-GB" dirty="0"/>
          </a:p>
          <a:p>
            <a:endParaRPr lang="en-GB" dirty="0"/>
          </a:p>
          <a:p>
            <a:endParaRPr lang="en-GB" dirty="0"/>
          </a:p>
          <a:p>
            <a:endParaRPr lang="en-GB" dirty="0"/>
          </a:p>
          <a:p>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9815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45177A376361E4097C7A579BA2D6EB3" ma:contentTypeVersion="15" ma:contentTypeDescription="Create a new document." ma:contentTypeScope="" ma:versionID="9f930703bb118c88126740165fae9337">
  <xsd:schema xmlns:xsd="http://www.w3.org/2001/XMLSchema" xmlns:xs="http://www.w3.org/2001/XMLSchema" xmlns:p="http://schemas.microsoft.com/office/2006/metadata/properties" xmlns:ns2="91f26f25-1717-4b86-a1b4-8d7140b77ed9" xmlns:ns3="c8e8acce-9069-4d32-802f-c81c2b98ca36" targetNamespace="http://schemas.microsoft.com/office/2006/metadata/properties" ma:root="true" ma:fieldsID="3d128f301fb7b3d2f473a5b1c88eb1bb" ns2:_="" ns3:_="">
    <xsd:import namespace="91f26f25-1717-4b86-a1b4-8d7140b77ed9"/>
    <xsd:import namespace="c8e8acce-9069-4d32-802f-c81c2b98ca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f26f25-1717-4b86-a1b4-8d7140b77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e797dd-a372-4630-b35c-17781ee6705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e8acce-9069-4d32-802f-c81c2b98ca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0283d9e-c408-46fb-a1b8-65ee7e6218c4}" ma:internalName="TaxCatchAll" ma:showField="CatchAllData" ma:web="c8e8acce-9069-4d32-802f-c81c2b98ca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f26f25-1717-4b86-a1b4-8d7140b77ed9">
      <Terms xmlns="http://schemas.microsoft.com/office/infopath/2007/PartnerControls"/>
    </lcf76f155ced4ddcb4097134ff3c332f>
    <TaxCatchAll xmlns="c8e8acce-9069-4d32-802f-c81c2b98ca36" xsi:nil="true"/>
  </documentManagement>
</p:properties>
</file>

<file path=customXml/itemProps1.xml><?xml version="1.0" encoding="utf-8"?>
<ds:datastoreItem xmlns:ds="http://schemas.openxmlformats.org/officeDocument/2006/customXml" ds:itemID="{7D528422-AE79-4D65-B5CF-B5B111E73DA3}">
  <ds:schemaRefs>
    <ds:schemaRef ds:uri="http://schemas.microsoft.com/sharepoint/v3/contenttype/forms"/>
  </ds:schemaRefs>
</ds:datastoreItem>
</file>

<file path=customXml/itemProps2.xml><?xml version="1.0" encoding="utf-8"?>
<ds:datastoreItem xmlns:ds="http://schemas.openxmlformats.org/officeDocument/2006/customXml" ds:itemID="{39B6DD85-188A-4637-87EA-0CF40688A1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f26f25-1717-4b86-a1b4-8d7140b77ed9"/>
    <ds:schemaRef ds:uri="c8e8acce-9069-4d32-802f-c81c2b98ca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E0D08F-A625-498A-A7F2-8A0864758BED}">
  <ds:schemaRefs>
    <ds:schemaRef ds:uri="http://schemas.microsoft.com/office/2006/metadata/properties"/>
    <ds:schemaRef ds:uri="http://schemas.microsoft.com/office/infopath/2007/PartnerControls"/>
    <ds:schemaRef ds:uri="91f26f25-1717-4b86-a1b4-8d7140b77ed9"/>
    <ds:schemaRef ds:uri="c8e8acce-9069-4d32-802f-c81c2b98ca36"/>
  </ds:schemaRefs>
</ds:datastoreItem>
</file>

<file path=docProps/app.xml><?xml version="1.0" encoding="utf-8"?>
<Properties xmlns="http://schemas.openxmlformats.org/officeDocument/2006/extended-properties" xmlns:vt="http://schemas.openxmlformats.org/officeDocument/2006/docPropsVTypes">
  <TotalTime>18</TotalTime>
  <Words>553</Words>
  <Application>Microsoft Office PowerPoint</Application>
  <PresentationFormat>Widescreen</PresentationFormat>
  <Paragraphs>49</Paragraphs>
  <Slides>8</Slides>
  <Notes>2</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1_Office Theme</vt:lpstr>
      <vt:lpstr>Philosophy through the year: Forgiveness</vt:lpstr>
      <vt:lpstr>Forgiveness in moral philosophy</vt:lpstr>
      <vt:lpstr>A philosophical puzzle…</vt:lpstr>
      <vt:lpstr>A philosophical puzzle…</vt:lpstr>
      <vt:lpstr>PowerPoint Presentation</vt:lpstr>
      <vt:lpstr>The logic of forgiveness</vt:lpstr>
      <vt:lpstr>The logic of forgiveness</vt:lpstr>
      <vt:lpstr>The logic of forgiveness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Stuart Jesson</dc:creator>
  <cp:lastModifiedBy>Dr Stuart Jesson</cp:lastModifiedBy>
  <cp:revision>4</cp:revision>
  <dcterms:created xsi:type="dcterms:W3CDTF">2026-09-23T09:27:00Z</dcterms:created>
  <dcterms:modified xsi:type="dcterms:W3CDTF">2026-10-02T10:14:19Z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0x010100745177A376361E4097C7A579BA2D6EB3</vt:lpwstr>
  </property>
</Properties>
</file>