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95" r:id="rId5"/>
    <p:sldId id="263" r:id="rId6"/>
    <p:sldId id="296" r:id="rId7"/>
    <p:sldId id="267" r:id="rId8"/>
    <p:sldId id="268" r:id="rId9"/>
    <p:sldId id="266" r:id="rId10"/>
    <p:sldId id="270" r:id="rId11"/>
    <p:sldId id="271" r:id="rId12"/>
    <p:sldId id="298" r:id="rId13"/>
    <p:sldId id="299" r:id="rId14"/>
    <p:sldId id="300" r:id="rId15"/>
    <p:sldId id="301" r:id="rId16"/>
    <p:sldId id="302" r:id="rId17"/>
    <p:sldId id="303" r:id="rId18"/>
    <p:sldId id="304" r:id="rId19"/>
    <p:sldId id="305" r:id="rId20"/>
    <p:sldId id="30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096C1E-59C5-44F8-A5E5-9782881D100F}" v="330" dt="2026-09-30T09:45:21.5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4" d="100"/>
          <a:sy n="54" d="100"/>
        </p:scale>
        <p:origin x="10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76E52-B6DC-468B-8AE7-EB797F7633D8}"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A373A-2910-4EDF-8BF7-529165A9B7D0}" type="slidenum">
              <a:rPr lang="en-GB" smtClean="0"/>
              <a:t>‹#›</a:t>
            </a:fld>
            <a:endParaRPr lang="en-GB"/>
          </a:p>
        </p:txBody>
      </p:sp>
    </p:spTree>
    <p:extLst>
      <p:ext uri="{BB962C8B-B14F-4D97-AF65-F5344CB8AC3E}">
        <p14:creationId xmlns:p14="http://schemas.microsoft.com/office/powerpoint/2010/main" val="3480514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4760-DFFC-F006-0501-EA6E5184FC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B40D702-6E54-07AE-4A80-98F4C24D1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3715C78-3B1F-598A-9F07-AD868D0CC102}"/>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EB07CD5B-1FCF-BCF3-E9BD-40D224FFCB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152802-0AEE-B756-2962-6715DB68275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19903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A35F-A3BD-C844-3DA4-EFB31F81010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185073-A4B3-9B64-44AA-FEED90F7E9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0BE746-80FE-305A-01B4-A44F473A9E3E}"/>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87B3560-DF47-9508-4D42-EF9934973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E4E026-88C0-478F-C1FE-10D85BFCCA24}"/>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02937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08C26-38CC-70CB-07AD-837039B266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DE6DE3E-06BA-688D-2015-C9F8019444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0E05D5-E9B9-906D-D5D9-D834563D9F04}"/>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98FC0D2-55BD-9E91-1F41-0FC1097888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718B3C-EE22-99F5-E416-164808A09190}"/>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24328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5022-F4AD-199C-4CE7-679670C313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AC691-42B2-BCEF-15DF-1035604500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983CB2F-EACA-A04F-75EA-1AD06DC4B1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B4C7B4-DA7A-EAA7-D182-F178301BF9D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322BAC21-CF0D-4E96-EC29-34E082CC66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2D8C02-9D27-6B48-2360-E6EF11CC3A9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118050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5C758-1E27-0B57-4C51-743F52E3565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44A89F-C781-828D-75F9-CC868D3515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2602F8-CADF-B8D1-F094-130703BE9A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A1A202-1273-C570-2834-FCFD0E619E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F20046-E2DE-A38E-8058-DC8B26760B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54C9083-BC42-CDCD-97BF-CD53B4C0597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8" name="Footer Placeholder 7">
            <a:extLst>
              <a:ext uri="{FF2B5EF4-FFF2-40B4-BE49-F238E27FC236}">
                <a16:creationId xmlns:a16="http://schemas.microsoft.com/office/drawing/2014/main" id="{4DE15080-382A-E2B1-A08B-ECAA44E87E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4DF9F6-158D-922E-A6FA-4F6924787C98}"/>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358519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66A06-2558-770C-C489-D0B9D390D71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E1A6E4-762A-14A1-0566-C70E186B0BE3}"/>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4" name="Footer Placeholder 3">
            <a:extLst>
              <a:ext uri="{FF2B5EF4-FFF2-40B4-BE49-F238E27FC236}">
                <a16:creationId xmlns:a16="http://schemas.microsoft.com/office/drawing/2014/main" id="{2193E098-5D80-5512-FAB7-127C9C0360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B14188-D187-8D0C-D031-08C1FC283E20}"/>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255416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E552C-3378-E619-FE93-D0B43F4BF991}"/>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3" name="Footer Placeholder 2">
            <a:extLst>
              <a:ext uri="{FF2B5EF4-FFF2-40B4-BE49-F238E27FC236}">
                <a16:creationId xmlns:a16="http://schemas.microsoft.com/office/drawing/2014/main" id="{8DFACFB1-5065-5474-900B-75ED85D1AE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9CD97A3-F0E6-8447-E2FD-4B342CA81DCF}"/>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1531718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1D08-E0EB-CF7C-79F9-B967430C93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C495931-2B2A-D054-3BEE-AAF739F6E1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EF58362-47D2-59E9-824C-E5432BF64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E1ED9A-624A-81AD-7442-183969F850FD}"/>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2DC39424-5273-D657-1F26-7BEFF05DE7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6859B1-9A2F-C311-D707-05B9E557D2C6}"/>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3349161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DEE81-2D66-436E-27D9-D824E1C91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EDC9374-E714-262D-43DE-0BC11D12B3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A511F0-9D3A-D2DC-74B9-E1D764C558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144C37-7D8D-505E-89D9-963969D343D5}"/>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6" name="Footer Placeholder 5">
            <a:extLst>
              <a:ext uri="{FF2B5EF4-FFF2-40B4-BE49-F238E27FC236}">
                <a16:creationId xmlns:a16="http://schemas.microsoft.com/office/drawing/2014/main" id="{F621F684-9E3B-0166-1195-A23BB700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9F7B51-C117-29F8-4E0A-C996258AADF8}"/>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699727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45E38-5338-F592-629E-3330D21F6E8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088F0A-96DD-2218-75C5-EA897F5CCB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DA590B-30F7-DD82-92C6-98A757053FE1}"/>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B350148A-6D9F-A72F-F328-F5FB9592B3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7C8D0F-2470-948E-93FA-C4B71AD4C84D}"/>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482156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35EAD7-0883-40AC-4160-84DAA970A3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C10EFA-F1C7-63DD-A1DF-695749260A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15DDCB-900B-5B6C-6202-7F3FF2929AF2}"/>
              </a:ext>
            </a:extLst>
          </p:cNvPr>
          <p:cNvSpPr>
            <a:spLocks noGrp="1"/>
          </p:cNvSpPr>
          <p:nvPr>
            <p:ph type="dt" sz="half" idx="10"/>
          </p:nvPr>
        </p:nvSpPr>
        <p:spPr/>
        <p:txBody>
          <a:body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8DB97C90-E00B-632F-8279-A5AEE6C071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2DF1C7-0C90-92E8-C025-6E0FF419D381}"/>
              </a:ext>
            </a:extLst>
          </p:cNvPr>
          <p:cNvSpPr>
            <a:spLocks noGrp="1"/>
          </p:cNvSpPr>
          <p:nvPr>
            <p:ph type="sldNum" sz="quarter" idx="12"/>
          </p:nvPr>
        </p:nvSpPr>
        <p:spPr/>
        <p:txBody>
          <a:bodyPr/>
          <a:lstStyle/>
          <a:p>
            <a:fld id="{C7A09C2D-CF4C-4AA2-9998-0539390D52E7}" type="slidenum">
              <a:rPr lang="en-GB" smtClean="0"/>
              <a:t>‹#›</a:t>
            </a:fld>
            <a:endParaRPr lang="en-GB"/>
          </a:p>
        </p:txBody>
      </p:sp>
    </p:spTree>
    <p:extLst>
      <p:ext uri="{BB962C8B-B14F-4D97-AF65-F5344CB8AC3E}">
        <p14:creationId xmlns:p14="http://schemas.microsoft.com/office/powerpoint/2010/main" val="254739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9B32D5-70B9-EBB7-54F8-76ACBE3DB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8000E-0508-969C-42E0-FD3A9B09CD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66994-166C-4C45-DD02-08BFF3938A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96A84C-2FE9-465B-905B-F5904CFF7799}" type="datetimeFigureOut">
              <a:rPr lang="en-GB" smtClean="0"/>
              <a:t>02/10/2026</a:t>
            </a:fld>
            <a:endParaRPr lang="en-GB"/>
          </a:p>
        </p:txBody>
      </p:sp>
      <p:sp>
        <p:nvSpPr>
          <p:cNvPr id="5" name="Footer Placeholder 4">
            <a:extLst>
              <a:ext uri="{FF2B5EF4-FFF2-40B4-BE49-F238E27FC236}">
                <a16:creationId xmlns:a16="http://schemas.microsoft.com/office/drawing/2014/main" id="{334FDE47-22FD-0999-24FC-D4D14EEEEE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3164767-CCF2-BD30-0712-630AE2693E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09C2D-CF4C-4AA2-9998-0539390D52E7}" type="slidenum">
              <a:rPr lang="en-GB" smtClean="0"/>
              <a:t>‹#›</a:t>
            </a:fld>
            <a:endParaRPr lang="en-GB"/>
          </a:p>
        </p:txBody>
      </p:sp>
    </p:spTree>
    <p:extLst>
      <p:ext uri="{BB962C8B-B14F-4D97-AF65-F5344CB8AC3E}">
        <p14:creationId xmlns:p14="http://schemas.microsoft.com/office/powerpoint/2010/main" val="420683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160" y="4376508"/>
            <a:ext cx="9623404" cy="1257202"/>
          </a:xfrm>
        </p:spPr>
        <p:txBody>
          <a:bodyPr>
            <a:normAutofit/>
          </a:bodyPr>
          <a:lstStyle/>
          <a:p>
            <a:pPr algn="l"/>
            <a:r>
              <a:rPr lang="en-GB" sz="4100" dirty="0"/>
              <a:t>Forgiveness in analytic philosophy: feelings and judgements</a:t>
            </a:r>
            <a:endParaRPr lang="en-US" sz="4100" dirty="0"/>
          </a:p>
        </p:txBody>
      </p:sp>
      <p:sp>
        <p:nvSpPr>
          <p:cNvPr id="3" name="Subtitle 2"/>
          <p:cNvSpPr>
            <a:spLocks noGrp="1"/>
          </p:cNvSpPr>
          <p:nvPr>
            <p:ph type="subTitle" idx="1"/>
          </p:nvPr>
        </p:nvSpPr>
        <p:spPr>
          <a:xfrm>
            <a:off x="1366159" y="5633710"/>
            <a:ext cx="9623404" cy="417227"/>
          </a:xfrm>
        </p:spPr>
        <p:txBody>
          <a:bodyPr>
            <a:normAutofit/>
          </a:bodyPr>
          <a:lstStyle/>
          <a:p>
            <a:pPr algn="l"/>
            <a:r>
              <a:rPr lang="en-US" sz="2200"/>
              <a:t>Dr Stuart Jesson, London Jesuit Centre</a:t>
            </a:r>
          </a:p>
        </p:txBody>
      </p:sp>
      <p:pic>
        <p:nvPicPr>
          <p:cNvPr id="9" name="Picture 8" descr="A close-up of a logo&#10;&#10;Description automatically generated with low confidence">
            <a:extLst>
              <a:ext uri="{FF2B5EF4-FFF2-40B4-BE49-F238E27FC236}">
                <a16:creationId xmlns:a16="http://schemas.microsoft.com/office/drawing/2014/main" id="{6CD98746-D287-4C1F-B487-5DBC132B7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855" y="891540"/>
            <a:ext cx="9532842" cy="3217333"/>
          </a:xfrm>
          <a:prstGeom prst="rect">
            <a:avLst/>
          </a:prstGeom>
          <a:effectLst>
            <a:outerShdw blurRad="406400" dist="317500" dir="5400000" sx="89000" sy="89000" rotWithShape="0">
              <a:prstClr val="black">
                <a:alpha val="15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A philosophical puzzle…</a:t>
            </a:r>
            <a:endParaRPr lang="en-US" dirty="0"/>
          </a:p>
        </p:txBody>
      </p:sp>
      <p:sp>
        <p:nvSpPr>
          <p:cNvPr id="2" name="Content Placeholder 1"/>
          <p:cNvSpPr>
            <a:spLocks noGrp="1"/>
          </p:cNvSpPr>
          <p:nvPr>
            <p:ph idx="1"/>
          </p:nvPr>
        </p:nvSpPr>
        <p:spPr/>
        <p:txBody>
          <a:bodyPr>
            <a:normAutofit fontScale="85000" lnSpcReduction="20000"/>
          </a:bodyPr>
          <a:lstStyle/>
          <a:p>
            <a:pPr marL="45720" indent="0">
              <a:buNone/>
            </a:pPr>
            <a:r>
              <a:rPr lang="en-GB" dirty="0"/>
              <a:t>On the other hand, forgiveness could seem to be redundant. If it is offered only in response to the appropriate conditions, then it appears to be without any real character:</a:t>
            </a:r>
          </a:p>
          <a:p>
            <a:pPr marL="45720" indent="0">
              <a:buNone/>
            </a:pPr>
            <a:r>
              <a:rPr lang="en-GB" dirty="0"/>
              <a:t> </a:t>
            </a:r>
          </a:p>
          <a:p>
            <a:pPr marL="360000" indent="0">
              <a:buNone/>
            </a:pPr>
            <a:r>
              <a:rPr lang="en-GB" dirty="0"/>
              <a:t>' Forgiveness is objectionable and ungenuine inasmuch as there is no reason to forgive, the offender having undergone no </a:t>
            </a:r>
            <a:r>
              <a:rPr lang="en-GB" i="1" dirty="0"/>
              <a:t>metanoia</a:t>
            </a:r>
            <a:r>
              <a:rPr lang="en-GB" dirty="0"/>
              <a:t> (“Change of Heart”) but persisting in his plain identity </a:t>
            </a:r>
            <a:r>
              <a:rPr lang="en-GB" i="1" dirty="0"/>
              <a:t>qua</a:t>
            </a:r>
            <a:r>
              <a:rPr lang="en-GB" dirty="0"/>
              <a:t> offender’. [ . . .] At the other end of the spectrum, forgiveness seems to collapse into mere </a:t>
            </a:r>
            <a:r>
              <a:rPr lang="en-GB" i="1" dirty="0"/>
              <a:t>redundancy</a:t>
            </a:r>
            <a:r>
              <a:rPr lang="en-GB" dirty="0"/>
              <a:t>, or the mere </a:t>
            </a:r>
            <a:r>
              <a:rPr lang="en-GB" i="1" dirty="0"/>
              <a:t>registering</a:t>
            </a:r>
            <a:r>
              <a:rPr lang="en-GB" dirty="0"/>
              <a:t> of moral value in the place of previous disvalue.’</a:t>
            </a:r>
          </a:p>
          <a:p>
            <a:pPr marL="360000" indent="0">
              <a:buNone/>
            </a:pPr>
            <a:endParaRPr lang="en-GB" b="1" dirty="0"/>
          </a:p>
          <a:p>
            <a:pPr marL="360000" indent="0">
              <a:buNone/>
            </a:pPr>
            <a:r>
              <a:rPr lang="en-GB" sz="3000" b="1" dirty="0"/>
              <a:t>'Briefly, forgiveness is either unjustified or pointless.'</a:t>
            </a:r>
          </a:p>
          <a:p>
            <a:pPr marL="45720" indent="0">
              <a:buNone/>
            </a:pPr>
            <a:endParaRPr lang="en-GB" sz="2400" dirty="0"/>
          </a:p>
          <a:p>
            <a:pPr marL="45720" indent="0">
              <a:buNone/>
            </a:pPr>
            <a:r>
              <a:rPr lang="en-GB" sz="1200" dirty="0"/>
              <a:t>(</a:t>
            </a:r>
            <a:r>
              <a:rPr lang="en-GB" sz="1200" dirty="0" err="1"/>
              <a:t>Aurel</a:t>
            </a:r>
            <a:r>
              <a:rPr lang="en-GB" sz="1200" dirty="0"/>
              <a:t> </a:t>
            </a:r>
            <a:r>
              <a:rPr lang="en-GB" sz="1200" dirty="0" err="1"/>
              <a:t>Kolnai</a:t>
            </a:r>
            <a:r>
              <a:rPr lang="en-GB" sz="1200" dirty="0"/>
              <a:t>, ‘Forgiveness’ in </a:t>
            </a:r>
            <a:r>
              <a:rPr lang="en-GB" sz="1200" i="1" dirty="0"/>
              <a:t>Proceedings of the Aristotelian Society, 1973-4</a:t>
            </a:r>
            <a:r>
              <a:rPr lang="en-GB" sz="1200" dirty="0"/>
              <a:t> , vol. 74, p. 97-9)</a:t>
            </a:r>
          </a:p>
          <a:p>
            <a:pPr marL="45720" indent="0">
              <a:buNone/>
            </a:pPr>
            <a:endParaRPr lang="en-US" dirty="0"/>
          </a:p>
        </p:txBody>
      </p:sp>
    </p:spTree>
    <p:extLst>
      <p:ext uri="{BB962C8B-B14F-4D97-AF65-F5344CB8AC3E}">
        <p14:creationId xmlns:p14="http://schemas.microsoft.com/office/powerpoint/2010/main" val="252697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a:solidFill>
                  <a:schemeClr val="accent1">
                    <a:lumMod val="50000"/>
                  </a:schemeClr>
                </a:solidFill>
              </a:rPr>
              <a:t>Forgiveness and justification</a:t>
            </a:r>
          </a:p>
        </p:txBody>
      </p:sp>
      <p:sp>
        <p:nvSpPr>
          <p:cNvPr id="2" name="Content Placeholder 1"/>
          <p:cNvSpPr>
            <a:spLocks noGrp="1"/>
          </p:cNvSpPr>
          <p:nvPr>
            <p:ph idx="1"/>
          </p:nvPr>
        </p:nvSpPr>
        <p:spPr/>
        <p:txBody>
          <a:bodyPr>
            <a:normAutofit/>
          </a:bodyPr>
          <a:lstStyle/>
          <a:p>
            <a:pPr marL="45720" indent="0">
              <a:buNone/>
            </a:pPr>
            <a:r>
              <a:rPr lang="en-GB" dirty="0"/>
              <a:t>Trudy </a:t>
            </a:r>
            <a:r>
              <a:rPr lang="en-GB" dirty="0" err="1"/>
              <a:t>Govier</a:t>
            </a:r>
            <a:r>
              <a:rPr lang="en-GB" dirty="0"/>
              <a:t> (secular, person centred approach). Forgiveness is an ordered, intelligible response to reality (that is, to the nature of human persons):</a:t>
            </a:r>
            <a:endParaRPr lang="en-US" dirty="0"/>
          </a:p>
          <a:p>
            <a:pPr marL="363538" indent="0">
              <a:buNone/>
            </a:pPr>
            <a:r>
              <a:rPr lang="en-GB" dirty="0"/>
              <a:t>'Forgiveness involves a change of heart towards the wrongdoer, in which the forgiving person freely relinquishes any emotion of hatred or resentment towards the wrongdoer, acquires a more positive attitude towards him, and may be disposed to reconcile, restoring a relationship. </a:t>
            </a:r>
            <a:r>
              <a:rPr lang="en-GB" i="1" dirty="0"/>
              <a:t>In the process of forgiving another, we come to understand him to be a person who is more than his evil deeds, a moral agent capable of more than just wrongdoing</a:t>
            </a:r>
            <a:r>
              <a:rPr lang="en-GB" dirty="0"/>
              <a:t>.' </a:t>
            </a:r>
            <a:r>
              <a:rPr lang="en-GB" sz="1500" dirty="0"/>
              <a:t>(</a:t>
            </a:r>
            <a:r>
              <a:rPr lang="en-GB" sz="1500" dirty="0" err="1"/>
              <a:t>Govier</a:t>
            </a:r>
            <a:r>
              <a:rPr lang="en-GB" sz="1500" dirty="0"/>
              <a:t>, 2002: 57)</a:t>
            </a:r>
            <a:endParaRPr lang="en-US" sz="1500" dirty="0"/>
          </a:p>
          <a:p>
            <a:pPr marL="45720" indent="0">
              <a:buNone/>
            </a:pPr>
            <a:endParaRPr lang="en-GB" dirty="0"/>
          </a:p>
        </p:txBody>
      </p:sp>
    </p:spTree>
    <p:extLst>
      <p:ext uri="{BB962C8B-B14F-4D97-AF65-F5344CB8AC3E}">
        <p14:creationId xmlns:p14="http://schemas.microsoft.com/office/powerpoint/2010/main" val="159555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769C77A4-0276-8B0F-3582-3AA18B65D612}"/>
              </a:ext>
            </a:extLst>
          </p:cNvPr>
          <p:cNvPicPr>
            <a:picLocks noChangeAspect="1"/>
          </p:cNvPicPr>
          <p:nvPr/>
        </p:nvPicPr>
        <p:blipFill>
          <a:blip r:embed="rId2">
            <a:extLst>
              <a:ext uri="{28A0092B-C50C-407E-A947-70E740481C1C}">
                <a14:useLocalDpi xmlns:a14="http://schemas.microsoft.com/office/drawing/2010/main" val="0"/>
              </a:ext>
            </a:extLst>
          </a:blip>
          <a:srcRect r="6588" b="-1"/>
          <a:stretch>
            <a:fillRect/>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7531610" y="365125"/>
            <a:ext cx="3822189" cy="1899912"/>
          </a:xfrm>
        </p:spPr>
        <p:txBody>
          <a:bodyPr>
            <a:normAutofit/>
          </a:bodyPr>
          <a:lstStyle/>
          <a:p>
            <a:r>
              <a:rPr lang="en-GB" sz="4000" dirty="0">
                <a:solidFill>
                  <a:schemeClr val="accent1">
                    <a:lumMod val="50000"/>
                  </a:schemeClr>
                </a:solidFill>
              </a:rPr>
              <a:t>Forgiveness and justification</a:t>
            </a:r>
            <a:endParaRPr lang="en-GB" sz="4000" dirty="0"/>
          </a:p>
        </p:txBody>
      </p:sp>
      <p:sp>
        <p:nvSpPr>
          <p:cNvPr id="2" name="Content Placeholder 1"/>
          <p:cNvSpPr>
            <a:spLocks noGrp="1"/>
          </p:cNvSpPr>
          <p:nvPr>
            <p:ph idx="1"/>
          </p:nvPr>
        </p:nvSpPr>
        <p:spPr>
          <a:xfrm>
            <a:off x="7531610" y="2434201"/>
            <a:ext cx="3822189" cy="3742762"/>
          </a:xfrm>
        </p:spPr>
        <p:txBody>
          <a:bodyPr>
            <a:normAutofit/>
          </a:bodyPr>
          <a:lstStyle/>
          <a:p>
            <a:pPr marL="45720" indent="0">
              <a:buNone/>
            </a:pPr>
            <a:r>
              <a:rPr lang="en-GB" sz="1700" dirty="0"/>
              <a:t>Forgiveness relies on the distinction between person and act:</a:t>
            </a:r>
            <a:endParaRPr lang="en-US" sz="1700" dirty="0"/>
          </a:p>
          <a:p>
            <a:pPr marL="45720" indent="0">
              <a:buNone/>
            </a:pPr>
            <a:endParaRPr lang="en-GB" sz="1700" dirty="0"/>
          </a:p>
          <a:p>
            <a:pPr marL="360000" indent="0">
              <a:buNone/>
            </a:pPr>
            <a:r>
              <a:rPr lang="en-GB" sz="1700" dirty="0"/>
              <a:t>'There is a logical and ethical distinction between the acts and the agent who committed them. If we forgive an agent, we do not relinquish our belief that his or her actions were wrong. Rather, we come to see the person whom we forgive as a human being not reducible to those deeds and capable of something better.' </a:t>
            </a:r>
          </a:p>
          <a:p>
            <a:pPr marL="360000" indent="0">
              <a:buNone/>
            </a:pPr>
            <a:r>
              <a:rPr lang="en-GB" sz="1700" dirty="0"/>
              <a:t>(GOVIER, 2002, 110)</a:t>
            </a:r>
          </a:p>
          <a:p>
            <a:pPr marL="45720" indent="0">
              <a:buNone/>
            </a:pPr>
            <a:endParaRPr lang="en-GB" sz="1700" dirty="0"/>
          </a:p>
        </p:txBody>
      </p:sp>
    </p:spTree>
    <p:extLst>
      <p:ext uri="{BB962C8B-B14F-4D97-AF65-F5344CB8AC3E}">
        <p14:creationId xmlns:p14="http://schemas.microsoft.com/office/powerpoint/2010/main" val="792155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0D3CBC92-0372-3784-03BF-EF8FF5109864}"/>
              </a:ext>
            </a:extLst>
          </p:cNvPr>
          <p:cNvPicPr>
            <a:picLocks noChangeAspect="1"/>
          </p:cNvPicPr>
          <p:nvPr/>
        </p:nvPicPr>
        <p:blipFill>
          <a:blip r:embed="rId2">
            <a:alphaModFix amt="60000"/>
            <a:extLst>
              <a:ext uri="{28A0092B-C50C-407E-A947-70E740481C1C}">
                <a14:useLocalDpi xmlns:a14="http://schemas.microsoft.com/office/drawing/2010/main" val="0"/>
              </a:ext>
            </a:extLst>
          </a:blip>
          <a:srcRect b="15094"/>
          <a:stretch>
            <a:fillRect/>
          </a:stretch>
        </p:blipFill>
        <p:spPr>
          <a:xfrm>
            <a:off x="-1" y="10"/>
            <a:ext cx="12192001" cy="6857990"/>
          </a:xfrm>
          <a:prstGeom prst="rect">
            <a:avLst/>
          </a:prstGeom>
        </p:spPr>
      </p:pic>
      <p:sp>
        <p:nvSpPr>
          <p:cNvPr id="3" name="Title 2"/>
          <p:cNvSpPr>
            <a:spLocks noGrp="1"/>
          </p:cNvSpPr>
          <p:nvPr>
            <p:ph type="title"/>
          </p:nvPr>
        </p:nvSpPr>
        <p:spPr>
          <a:xfrm>
            <a:off x="838199" y="1671570"/>
            <a:ext cx="5155261" cy="4072044"/>
          </a:xfrm>
        </p:spPr>
        <p:txBody>
          <a:bodyPr anchor="t">
            <a:normAutofit/>
          </a:bodyPr>
          <a:lstStyle/>
          <a:p>
            <a:r>
              <a:rPr lang="en-GB" dirty="0">
                <a:solidFill>
                  <a:srgbClr val="FFFFFF"/>
                </a:solidFill>
              </a:rPr>
              <a:t>Forgiveness and justification</a:t>
            </a:r>
          </a:p>
        </p:txBody>
      </p:sp>
      <p:sp>
        <p:nvSpPr>
          <p:cNvPr id="2" name="Content Placeholder 1"/>
          <p:cNvSpPr>
            <a:spLocks noGrp="1"/>
          </p:cNvSpPr>
          <p:nvPr>
            <p:ph idx="1"/>
          </p:nvPr>
        </p:nvSpPr>
        <p:spPr>
          <a:xfrm>
            <a:off x="6185986" y="1671566"/>
            <a:ext cx="5594210" cy="4072043"/>
          </a:xfrm>
        </p:spPr>
        <p:txBody>
          <a:bodyPr>
            <a:noAutofit/>
          </a:bodyPr>
          <a:lstStyle/>
          <a:p>
            <a:pPr marL="45720" indent="0">
              <a:buNone/>
            </a:pPr>
            <a:r>
              <a:rPr lang="en-GB" sz="2000" dirty="0">
                <a:solidFill>
                  <a:srgbClr val="FFFFFF"/>
                </a:solidFill>
              </a:rPr>
              <a:t>So: people are forgivable because they are capable of change. This means that to say that someone is unforgivable is morally questionable:</a:t>
            </a:r>
            <a:endParaRPr lang="en-US" sz="2000" dirty="0">
              <a:solidFill>
                <a:srgbClr val="FFFFFF"/>
              </a:solidFill>
            </a:endParaRPr>
          </a:p>
          <a:p>
            <a:pPr marL="363538" indent="0">
              <a:buNone/>
            </a:pPr>
            <a:r>
              <a:rPr lang="en-GB" sz="2000" dirty="0">
                <a:solidFill>
                  <a:srgbClr val="FFFFFF"/>
                </a:solidFill>
              </a:rPr>
              <a:t>'To adopt an attitude that some human beings are completely and finally irredeemable, that they are evil through and through and could never change is to anticipate and communicate the worst. . . .  Furthermore such an attitude is objectionable in its own right, on the ground that it is incompatible with respect for persons and human dignity.' </a:t>
            </a:r>
          </a:p>
          <a:p>
            <a:pPr marL="363538" indent="0">
              <a:buNone/>
            </a:pPr>
            <a:r>
              <a:rPr lang="en-GB" sz="2000" dirty="0">
                <a:solidFill>
                  <a:srgbClr val="FFFFFF"/>
                </a:solidFill>
              </a:rPr>
              <a:t>(Govier, 2002: 137)</a:t>
            </a:r>
            <a:endParaRPr lang="en-US" sz="2000" dirty="0">
              <a:solidFill>
                <a:srgbClr val="FFFFFF"/>
              </a:solidFill>
            </a:endParaRPr>
          </a:p>
          <a:p>
            <a:pPr marL="45720" indent="0">
              <a:buNone/>
            </a:pPr>
            <a:r>
              <a:rPr lang="en-GB" sz="2000" b="1" dirty="0">
                <a:solidFill>
                  <a:srgbClr val="FFFFFF"/>
                </a:solidFill>
              </a:rPr>
              <a:t>In the end, then, it seems that to forgive is to give what is, in the final analysis, deserved.</a:t>
            </a:r>
          </a:p>
        </p:txBody>
      </p:sp>
    </p:spTree>
    <p:extLst>
      <p:ext uri="{BB962C8B-B14F-4D97-AF65-F5344CB8AC3E}">
        <p14:creationId xmlns:p14="http://schemas.microsoft.com/office/powerpoint/2010/main" val="1630892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a:solidFill>
                  <a:schemeClr val="accent1">
                    <a:lumMod val="50000"/>
                  </a:schemeClr>
                </a:solidFill>
              </a:rPr>
              <a:t>Forgiveness and justification</a:t>
            </a:r>
          </a:p>
        </p:txBody>
      </p:sp>
      <p:sp>
        <p:nvSpPr>
          <p:cNvPr id="2" name="Content Placeholder 1"/>
          <p:cNvSpPr>
            <a:spLocks noGrp="1"/>
          </p:cNvSpPr>
          <p:nvPr>
            <p:ph idx="1"/>
          </p:nvPr>
        </p:nvSpPr>
        <p:spPr/>
        <p:txBody>
          <a:bodyPr>
            <a:normAutofit/>
          </a:bodyPr>
          <a:lstStyle/>
          <a:p>
            <a:pPr marL="45720" indent="0">
              <a:buNone/>
            </a:pPr>
            <a:r>
              <a:rPr lang="en-GB" sz="2400" dirty="0"/>
              <a:t>Charles Griswold emphasises the moral rationality of resentment, and describes forgiveness as ‘the letting go of resentment for moral reasons’ </a:t>
            </a:r>
            <a:r>
              <a:rPr lang="en-GB" sz="1400" dirty="0"/>
              <a:t>(Griswold, 2007: 40)</a:t>
            </a:r>
          </a:p>
          <a:p>
            <a:pPr marL="45720" indent="0">
              <a:lnSpc>
                <a:spcPct val="110000"/>
              </a:lnSpc>
              <a:buNone/>
            </a:pPr>
            <a:endParaRPr lang="en-GB" sz="1400" dirty="0"/>
          </a:p>
          <a:p>
            <a:pPr marL="354013" indent="0">
              <a:buNone/>
            </a:pPr>
            <a:r>
              <a:rPr lang="en-GB" sz="2400" dirty="0"/>
              <a:t>‘Forgiveness does not attempt to get rid of warranted resentment. Rather it follows from the recognition that the resentment is </a:t>
            </a:r>
            <a:r>
              <a:rPr lang="en-GB" sz="2400" dirty="0">
                <a:solidFill>
                  <a:srgbClr val="C00000"/>
                </a:solidFill>
              </a:rPr>
              <a:t>no longer warranted</a:t>
            </a:r>
            <a:r>
              <a:rPr lang="en-GB" sz="2400" dirty="0"/>
              <a:t>. And what would provide the warrant can be nothing other than the right reasons. These specify the conditions the offending party should meet to qualify for forgiveness.’ </a:t>
            </a:r>
          </a:p>
          <a:p>
            <a:pPr marL="354013" indent="0">
              <a:buNone/>
            </a:pPr>
            <a:r>
              <a:rPr lang="en-GB" sz="1400" dirty="0"/>
              <a:t>(Griswold 2007: 43)</a:t>
            </a:r>
          </a:p>
        </p:txBody>
      </p:sp>
    </p:spTree>
    <p:extLst>
      <p:ext uri="{BB962C8B-B14F-4D97-AF65-F5344CB8AC3E}">
        <p14:creationId xmlns:p14="http://schemas.microsoft.com/office/powerpoint/2010/main" val="178368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a:solidFill>
                  <a:schemeClr val="accent1">
                    <a:lumMod val="50000"/>
                  </a:schemeClr>
                </a:solidFill>
              </a:rPr>
              <a:t>Forgiveness and justification</a:t>
            </a:r>
          </a:p>
        </p:txBody>
      </p:sp>
      <p:sp>
        <p:nvSpPr>
          <p:cNvPr id="2" name="Content Placeholder 1"/>
          <p:cNvSpPr>
            <a:spLocks noGrp="1"/>
          </p:cNvSpPr>
          <p:nvPr>
            <p:ph idx="1"/>
          </p:nvPr>
        </p:nvSpPr>
        <p:spPr/>
        <p:txBody>
          <a:bodyPr>
            <a:normAutofit/>
          </a:bodyPr>
          <a:lstStyle/>
          <a:p>
            <a:pPr marL="45720" indent="0">
              <a:buNone/>
            </a:pPr>
            <a:r>
              <a:rPr lang="en-GB" sz="2400" dirty="0"/>
              <a:t>Therefore forgiveness is intrinsically conditional:</a:t>
            </a:r>
          </a:p>
          <a:p>
            <a:pPr marL="45720" indent="0">
              <a:buNone/>
            </a:pPr>
            <a:endParaRPr lang="en-GB" sz="2400" dirty="0"/>
          </a:p>
          <a:p>
            <a:pPr marL="354013" indent="0">
              <a:buNone/>
            </a:pPr>
            <a:r>
              <a:rPr lang="en-GB" sz="2400" dirty="0"/>
              <a:t>‘We have established that forgiveness comes with certain conditions or norms, else it would collapse into forgetting, or excusing, or </a:t>
            </a:r>
            <a:r>
              <a:rPr lang="en-GB" sz="2400" dirty="0" err="1"/>
              <a:t>condonation</a:t>
            </a:r>
            <a:r>
              <a:rPr lang="en-GB" sz="2400" dirty="0"/>
              <a:t>, or rationalization, as the case may be. When satisfied, these conditions qualify the offender for forgiveness and entitle the victim to forgive. They also provide reasons specifying why it would be appropriate for the victim to forgive (and by implication criteria for understanding when it would be inappropriate to forgive).’ </a:t>
            </a:r>
          </a:p>
          <a:p>
            <a:pPr marL="354013" indent="0">
              <a:buNone/>
            </a:pPr>
            <a:r>
              <a:rPr lang="en-GB" sz="1400" dirty="0"/>
              <a:t>(Griswold 2007: 47)</a:t>
            </a:r>
          </a:p>
        </p:txBody>
      </p:sp>
    </p:spTree>
    <p:extLst>
      <p:ext uri="{BB962C8B-B14F-4D97-AF65-F5344CB8AC3E}">
        <p14:creationId xmlns:p14="http://schemas.microsoft.com/office/powerpoint/2010/main" val="307418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a:solidFill>
                  <a:schemeClr val="accent1">
                    <a:lumMod val="50000"/>
                  </a:schemeClr>
                </a:solidFill>
              </a:rPr>
              <a:t>Forgiveness and justification</a:t>
            </a:r>
          </a:p>
        </p:txBody>
      </p:sp>
      <p:sp>
        <p:nvSpPr>
          <p:cNvPr id="2" name="Content Placeholder 1"/>
          <p:cNvSpPr>
            <a:spLocks noGrp="1"/>
          </p:cNvSpPr>
          <p:nvPr>
            <p:ph idx="1"/>
          </p:nvPr>
        </p:nvSpPr>
        <p:spPr/>
        <p:txBody>
          <a:bodyPr>
            <a:normAutofit/>
          </a:bodyPr>
          <a:lstStyle/>
          <a:p>
            <a:pPr marL="45720" indent="0">
              <a:buNone/>
            </a:pPr>
            <a:r>
              <a:rPr lang="en-GB" sz="2400" dirty="0"/>
              <a:t>Conditions for ‘paradigmatic forgiveness’:</a:t>
            </a:r>
          </a:p>
          <a:p>
            <a:r>
              <a:rPr lang="en-GB" sz="2400" dirty="0"/>
              <a:t>condemnation of their own behaviour; </a:t>
            </a:r>
          </a:p>
          <a:p>
            <a:r>
              <a:rPr lang="en-GB" sz="2400" dirty="0"/>
              <a:t>acceptance of responsibility; </a:t>
            </a:r>
          </a:p>
          <a:p>
            <a:r>
              <a:rPr lang="en-GB" sz="2400" dirty="0"/>
              <a:t>the experience and expression of regret; </a:t>
            </a:r>
          </a:p>
          <a:p>
            <a:r>
              <a:rPr lang="en-GB" sz="2400" dirty="0"/>
              <a:t>commitment – demonstrated through action if necessary – to become a different sort of person; </a:t>
            </a:r>
          </a:p>
          <a:p>
            <a:r>
              <a:rPr lang="en-GB" sz="2400" dirty="0"/>
              <a:t>demonstration that they understand the damage they have done;</a:t>
            </a:r>
          </a:p>
          <a:p>
            <a:r>
              <a:rPr lang="en-GB" sz="2400" dirty="0"/>
              <a:t>provision of an account of how it was they came to do whatever it was that they did </a:t>
            </a:r>
          </a:p>
        </p:txBody>
      </p:sp>
    </p:spTree>
    <p:extLst>
      <p:ext uri="{BB962C8B-B14F-4D97-AF65-F5344CB8AC3E}">
        <p14:creationId xmlns:p14="http://schemas.microsoft.com/office/powerpoint/2010/main" val="80525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FBDFD-5CAB-57CA-8DA8-9947BDFE7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A49CE-0D94-F6B0-79A3-F5D66CAEAC10}"/>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87E92267-3ACD-AF17-A1D4-2C02ED5088D5}"/>
              </a:ext>
            </a:extLst>
          </p:cNvPr>
          <p:cNvSpPr>
            <a:spLocks noGrp="1"/>
          </p:cNvSpPr>
          <p:nvPr>
            <p:ph idx="1"/>
          </p:nvPr>
        </p:nvSpPr>
        <p:spPr/>
        <p:txBody>
          <a:bodyPr>
            <a:normAutofit fontScale="92500" lnSpcReduction="20000"/>
          </a:bodyPr>
          <a:lstStyle/>
          <a:p>
            <a:pPr marL="0" indent="0">
              <a:buNone/>
            </a:pPr>
            <a:r>
              <a:rPr lang="en-GB" dirty="0"/>
              <a:t>Lucy Allais argues that Griswold’s account risks falling into the ‘pointless’ side of </a:t>
            </a:r>
            <a:r>
              <a:rPr lang="en-GB" dirty="0" err="1"/>
              <a:t>Kolnai’s</a:t>
            </a:r>
            <a:r>
              <a:rPr lang="en-GB" dirty="0"/>
              <a:t> paradox (forgiveness has collapsed into the ‘mere registering of value’). </a:t>
            </a:r>
          </a:p>
          <a:p>
            <a:pPr marL="819150" indent="-457200"/>
            <a:r>
              <a:rPr lang="en-GB" dirty="0"/>
              <a:t>Griswold’s account ‘leaves unclear what forgiveness adds, since we ought anyway not to have unjustiﬁed or inappropriate resentment’ (Allais 2008: 39). </a:t>
            </a:r>
          </a:p>
          <a:p>
            <a:pPr marL="819150" indent="-457200"/>
            <a:r>
              <a:rPr lang="en-GB" dirty="0"/>
              <a:t>It also struggles to account for the sense that forgiveness is ‘elective’</a:t>
            </a:r>
          </a:p>
          <a:p>
            <a:pPr marL="0" indent="0">
              <a:buNone/>
            </a:pPr>
            <a:r>
              <a:rPr lang="en-GB" dirty="0"/>
              <a:t>(Interestingly Martha Nussbaum explicitly embraces this position: the more that we properly manage, moderate and transform anger, the less we will need ‘forgiveness’)</a:t>
            </a:r>
          </a:p>
          <a:p>
            <a:pPr marL="0" indent="0">
              <a:buNone/>
            </a:pPr>
            <a:r>
              <a:rPr lang="en-GB" dirty="0"/>
              <a:t>But if we ask why we want to be forgiven, we find something important…</a:t>
            </a:r>
          </a:p>
          <a:p>
            <a:pPr marL="0" indent="0">
              <a:buNone/>
            </a:pPr>
            <a:endParaRPr lang="en-GB" dirty="0"/>
          </a:p>
        </p:txBody>
      </p:sp>
    </p:spTree>
    <p:extLst>
      <p:ext uri="{BB962C8B-B14F-4D97-AF65-F5344CB8AC3E}">
        <p14:creationId xmlns:p14="http://schemas.microsoft.com/office/powerpoint/2010/main" val="372475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649C7-C52C-5C82-E63C-67F0773AF9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54249-DE29-8ABF-EC93-562B358E9414}"/>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0F8A6C6E-5B56-3739-B0AF-0656CDD653AF}"/>
              </a:ext>
            </a:extLst>
          </p:cNvPr>
          <p:cNvSpPr>
            <a:spLocks noGrp="1"/>
          </p:cNvSpPr>
          <p:nvPr>
            <p:ph idx="1"/>
          </p:nvPr>
        </p:nvSpPr>
        <p:spPr/>
        <p:txBody>
          <a:bodyPr>
            <a:normAutofit fontScale="92500" lnSpcReduction="20000"/>
          </a:bodyPr>
          <a:lstStyle/>
          <a:p>
            <a:pPr marL="0" indent="0">
              <a:buNone/>
            </a:pPr>
            <a:r>
              <a:rPr lang="en-GB" dirty="0"/>
              <a:t>‘Suppose you lie to your partner.  [. . .] In response, you might want her to understand how your character and personal history drive you to avoid certain kinds of conﬂict, and therefore </a:t>
            </a:r>
            <a:r>
              <a:rPr lang="en-GB" i="1" dirty="0"/>
              <a:t>excuse</a:t>
            </a:r>
            <a:r>
              <a:rPr lang="en-GB" dirty="0"/>
              <a:t> the lie. You might want her to see that her unreasonable jealousy </a:t>
            </a:r>
            <a:r>
              <a:rPr lang="en-GB" i="1" dirty="0"/>
              <a:t>justiﬁes</a:t>
            </a:r>
            <a:r>
              <a:rPr lang="en-GB" dirty="0"/>
              <a:t> the lie. Or you might want her just to </a:t>
            </a:r>
            <a:r>
              <a:rPr lang="en-GB" i="1" dirty="0"/>
              <a:t>accept</a:t>
            </a:r>
            <a:r>
              <a:rPr lang="en-GB" dirty="0"/>
              <a:t> that you are the kind of person who prefers to tell people what you think will make them happy. The core notion of forgiveness comes into play when you </a:t>
            </a:r>
            <a:r>
              <a:rPr lang="en-GB" i="1" dirty="0"/>
              <a:t>do not</a:t>
            </a:r>
            <a:r>
              <a:rPr lang="en-GB" dirty="0"/>
              <a:t> think the lie was excusable, you </a:t>
            </a:r>
            <a:r>
              <a:rPr lang="en-GB" i="1" dirty="0"/>
              <a:t>do not</a:t>
            </a:r>
            <a:r>
              <a:rPr lang="en-GB" dirty="0"/>
              <a:t> think that her jealousy justiﬁes the lie, and you </a:t>
            </a:r>
            <a:r>
              <a:rPr lang="en-GB" i="1" dirty="0"/>
              <a:t>do not</a:t>
            </a:r>
            <a:r>
              <a:rPr lang="en-GB" dirty="0"/>
              <a:t> want to be accepted as someone who lies. It is this core notion that comes under philosophical pressure from the thought that either the victim remains fully aware of the wrongness and the culpability of the wrong, in which case the slate just is not wiped clean, or the victim has forgotten the act, or come to regard it as excused or justiﬁed, in which case there is nothing to forgive. (Allais 2008: 36)</a:t>
            </a:r>
          </a:p>
          <a:p>
            <a:pPr marL="0" indent="0">
              <a:buNone/>
            </a:pPr>
            <a:endParaRPr lang="en-GB" dirty="0"/>
          </a:p>
        </p:txBody>
      </p:sp>
    </p:spTree>
    <p:extLst>
      <p:ext uri="{BB962C8B-B14F-4D97-AF65-F5344CB8AC3E}">
        <p14:creationId xmlns:p14="http://schemas.microsoft.com/office/powerpoint/2010/main" val="4289304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EA9CA-A036-9324-0E55-5D19BF626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40AAE-ACFD-BCB7-4676-7B2594A69B10}"/>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318EAB99-4368-F5A1-F6FD-673CF1522D5C}"/>
              </a:ext>
            </a:extLst>
          </p:cNvPr>
          <p:cNvSpPr>
            <a:spLocks noGrp="1"/>
          </p:cNvSpPr>
          <p:nvPr>
            <p:ph idx="1"/>
          </p:nvPr>
        </p:nvSpPr>
        <p:spPr/>
        <p:txBody>
          <a:bodyPr>
            <a:normAutofit/>
          </a:bodyPr>
          <a:lstStyle/>
          <a:p>
            <a:pPr marL="0" indent="0">
              <a:buNone/>
            </a:pPr>
            <a:r>
              <a:rPr lang="en-GB" dirty="0"/>
              <a:t>Allais goes onto claim that we can make sense of both the gratuity and significance of forgiveness without leaving it ‘unjustified’ if we take forgiveness to be concerned primarily with a change in what she calls ‘affective attitudes’, rather than with judgements…</a:t>
            </a:r>
          </a:p>
          <a:p>
            <a:pPr marL="361950" indent="0">
              <a:buNone/>
            </a:pPr>
            <a:r>
              <a:rPr lang="en-GB" dirty="0"/>
              <a:t>‘My suggestion is that when you forgive the perpetrator your attitude towards her as a person is no longer the negative one that her wrongdoing supports; in other words, the act is disregarded in your ways of regarding and esteeming her, and in this sense, the slate is wiped clean, and the act is not held against her. [. . .] (Allais 2008: 56-7)</a:t>
            </a:r>
          </a:p>
          <a:p>
            <a:pPr marL="0" indent="0">
              <a:buNone/>
            </a:pPr>
            <a:endParaRPr lang="en-GB" dirty="0"/>
          </a:p>
        </p:txBody>
      </p:sp>
    </p:spTree>
    <p:extLst>
      <p:ext uri="{BB962C8B-B14F-4D97-AF65-F5344CB8AC3E}">
        <p14:creationId xmlns:p14="http://schemas.microsoft.com/office/powerpoint/2010/main" val="151783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E699D-415F-A4F5-370B-D12CA77297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4F59A-119A-7870-A27C-B3638977FA74}"/>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05EF43A0-8856-619A-F042-270F98EA2D91}"/>
              </a:ext>
            </a:extLst>
          </p:cNvPr>
          <p:cNvSpPr>
            <a:spLocks noGrp="1"/>
          </p:cNvSpPr>
          <p:nvPr>
            <p:ph idx="1"/>
          </p:nvPr>
        </p:nvSpPr>
        <p:spPr/>
        <p:txBody>
          <a:bodyPr>
            <a:normAutofit/>
          </a:bodyPr>
          <a:lstStyle/>
          <a:p>
            <a:pPr marL="0" indent="0">
              <a:buNone/>
            </a:pPr>
            <a:r>
              <a:rPr lang="en-GB" dirty="0"/>
              <a:t>To see the significance of this, we need to understand her account of ‘affective attitudes’:</a:t>
            </a:r>
          </a:p>
          <a:p>
            <a:pPr marL="0" indent="0">
              <a:buNone/>
            </a:pPr>
            <a:r>
              <a:rPr lang="en-GB" dirty="0"/>
              <a:t>Firstly, affective attitudes are ways of ‘feeling towards’, which is to say, they are affective states with an intentional content or focus. </a:t>
            </a:r>
          </a:p>
          <a:p>
            <a:pPr marL="0" indent="0">
              <a:buNone/>
            </a:pPr>
            <a:endParaRPr lang="en-GB" dirty="0"/>
          </a:p>
        </p:txBody>
      </p:sp>
    </p:spTree>
    <p:extLst>
      <p:ext uri="{BB962C8B-B14F-4D97-AF65-F5344CB8AC3E}">
        <p14:creationId xmlns:p14="http://schemas.microsoft.com/office/powerpoint/2010/main" val="705004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EACCA-1F32-7620-897A-49FB2154F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5C6EB4-B3A1-A3AF-5CC2-60F0556B54A7}"/>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8BFA1237-6A5D-BC82-F5AA-3DAA62F8003B}"/>
              </a:ext>
            </a:extLst>
          </p:cNvPr>
          <p:cNvSpPr>
            <a:spLocks noGrp="1"/>
          </p:cNvSpPr>
          <p:nvPr>
            <p:ph idx="1"/>
          </p:nvPr>
        </p:nvSpPr>
        <p:spPr/>
        <p:txBody>
          <a:bodyPr>
            <a:normAutofit fontScale="85000" lnSpcReduction="20000"/>
          </a:bodyPr>
          <a:lstStyle/>
          <a:p>
            <a:pPr marL="0" indent="0">
              <a:buNone/>
            </a:pPr>
            <a:r>
              <a:rPr lang="en-GB" dirty="0"/>
              <a:t>Secondly:</a:t>
            </a:r>
          </a:p>
          <a:p>
            <a:r>
              <a:rPr lang="en-GB" dirty="0"/>
              <a:t>affective attitudes are broader, and more flexible or open than emotions: ‘[e]motions like disgust, anger, or joy primarily involve a singular way of feeling towards or seeing their objects, whereas having an affective attitude towards someone is more complex, in that it need not involve any one speciﬁc feeling, but rather </a:t>
            </a:r>
            <a:r>
              <a:rPr lang="en-GB" dirty="0">
                <a:solidFill>
                  <a:srgbClr val="C00000"/>
                </a:solidFill>
              </a:rPr>
              <a:t>involves being disposed to have a range of feelings in a range of circumstances</a:t>
            </a:r>
            <a:r>
              <a:rPr lang="en-GB" dirty="0"/>
              <a:t>’ (Allais 2008: 52). </a:t>
            </a:r>
          </a:p>
          <a:p>
            <a:r>
              <a:rPr lang="en-GB" dirty="0"/>
              <a:t>E.g. contempt towards another might sometimes manifest itself as delight in their misfortune, but at other times in coldness or aloofness in their presence (Allais 2013: 645). </a:t>
            </a:r>
          </a:p>
          <a:p>
            <a:r>
              <a:rPr lang="en-GB" dirty="0"/>
              <a:t>An affective attitude could also be described in terms of a stance, or posture; they mean ‘being disposed to have characteristic patterns of attention, expectation, and interpretation’ with respect to a person’s actions (Allais 2008: 52). </a:t>
            </a:r>
          </a:p>
          <a:p>
            <a:pPr marL="0" indent="0">
              <a:buNone/>
            </a:pPr>
            <a:endParaRPr lang="en-GB" dirty="0"/>
          </a:p>
        </p:txBody>
      </p:sp>
    </p:spTree>
    <p:extLst>
      <p:ext uri="{BB962C8B-B14F-4D97-AF65-F5344CB8AC3E}">
        <p14:creationId xmlns:p14="http://schemas.microsoft.com/office/powerpoint/2010/main" val="2734712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DCF04-0104-CA61-3938-FBE7D8798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1C425-D0CD-D4C3-5ECE-E7FDAD7078FE}"/>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0407867D-A59C-9FDD-A0EC-BB07325BD873}"/>
              </a:ext>
            </a:extLst>
          </p:cNvPr>
          <p:cNvSpPr>
            <a:spLocks noGrp="1"/>
          </p:cNvSpPr>
          <p:nvPr>
            <p:ph idx="1"/>
          </p:nvPr>
        </p:nvSpPr>
        <p:spPr/>
        <p:txBody>
          <a:bodyPr>
            <a:normAutofit/>
          </a:bodyPr>
          <a:lstStyle/>
          <a:p>
            <a:pPr marL="0" indent="0">
              <a:buNone/>
            </a:pPr>
            <a:r>
              <a:rPr lang="en-GB" dirty="0"/>
              <a:t>Affective attitudes relevant to forgiveness are ‘reactive’ attitudes (from Peter Strawson):</a:t>
            </a:r>
          </a:p>
          <a:p>
            <a:r>
              <a:rPr lang="en-GB" dirty="0"/>
              <a:t>‘responses to the good or bad will demonstrated by another in her actions, in the light of a legitimate demand for her to demonstrate good will’ (2013: 645; see also 2008: 53). </a:t>
            </a:r>
          </a:p>
          <a:p>
            <a:r>
              <a:rPr lang="en-GB" dirty="0"/>
              <a:t>the intentional focus remains the person, rather than their actions, so that reactive attitudes involve regarding a person ‘in the light of how her actions manifest the quality of her will’ (Allais 2008: 54)</a:t>
            </a:r>
          </a:p>
          <a:p>
            <a:pPr marL="0" indent="0">
              <a:buNone/>
            </a:pPr>
            <a:endParaRPr lang="en-GB" dirty="0"/>
          </a:p>
        </p:txBody>
      </p:sp>
    </p:spTree>
    <p:extLst>
      <p:ext uri="{BB962C8B-B14F-4D97-AF65-F5344CB8AC3E}">
        <p14:creationId xmlns:p14="http://schemas.microsoft.com/office/powerpoint/2010/main" val="2475596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1E426-8928-6D9E-51FD-C32231FD1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AD45F-E2EB-48A8-FB83-544B5335AD73}"/>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C5F8FBEF-D771-6321-26D0-FF43C22BE2E0}"/>
              </a:ext>
            </a:extLst>
          </p:cNvPr>
          <p:cNvSpPr>
            <a:spLocks noGrp="1"/>
          </p:cNvSpPr>
          <p:nvPr>
            <p:ph idx="1"/>
          </p:nvPr>
        </p:nvSpPr>
        <p:spPr/>
        <p:txBody>
          <a:bodyPr>
            <a:normAutofit/>
          </a:bodyPr>
          <a:lstStyle/>
          <a:p>
            <a:pPr marL="0" indent="0">
              <a:buNone/>
            </a:pPr>
            <a:r>
              <a:rPr lang="en-GB" dirty="0"/>
              <a:t>These attitudes are themselves retributive:</a:t>
            </a:r>
          </a:p>
          <a:p>
            <a:r>
              <a:rPr lang="en-GB" dirty="0"/>
              <a:t>the feelings we have in response to being wronged include a reduced estimation of the person who wronged us; we affectively regard them in a lowered way, corresponding to the wrongdoing (Allais: 54). </a:t>
            </a:r>
          </a:p>
          <a:p>
            <a:r>
              <a:rPr lang="en-GB" dirty="0"/>
              <a:t>they involve the thought that ‘it is intrinsically appropriate that wrongdoing is proportionately censured’ (Allais: 55). </a:t>
            </a:r>
          </a:p>
          <a:p>
            <a:r>
              <a:rPr lang="en-GB" dirty="0"/>
              <a:t>so reactive attitudes are retributive in the sense that they are the </a:t>
            </a:r>
            <a:r>
              <a:rPr lang="en-GB" i="1" dirty="0"/>
              <a:t>form</a:t>
            </a:r>
            <a:r>
              <a:rPr lang="en-GB" dirty="0"/>
              <a:t> that such censure takes; ‘the victim censures the wrongdoer through the changed way she affectively regards him’ (Allais: 55).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595791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5FFF7-CCBD-5CEC-5711-F589ECE64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3FD752-F1D3-ACB2-A230-334CB9B7EA0E}"/>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DAE8119A-C18F-B17A-A112-53A875269EAB}"/>
              </a:ext>
            </a:extLst>
          </p:cNvPr>
          <p:cNvSpPr>
            <a:spLocks noGrp="1"/>
          </p:cNvSpPr>
          <p:nvPr>
            <p:ph idx="1"/>
          </p:nvPr>
        </p:nvSpPr>
        <p:spPr/>
        <p:txBody>
          <a:bodyPr>
            <a:normAutofit/>
          </a:bodyPr>
          <a:lstStyle/>
          <a:p>
            <a:pPr marL="0" indent="0">
              <a:buNone/>
            </a:pPr>
            <a:r>
              <a:rPr lang="en-GB" dirty="0"/>
              <a:t>These attitudes are themselves retributive:</a:t>
            </a:r>
          </a:p>
          <a:p>
            <a:r>
              <a:rPr lang="en-GB" dirty="0"/>
              <a:t>the feelings we have in response to being wronged include a reduced estimation of the person who wronged us; we affectively regard them in a lowered way, corresponding to the wrongdoing (Allais: 54). </a:t>
            </a:r>
          </a:p>
          <a:p>
            <a:r>
              <a:rPr lang="en-GB" dirty="0"/>
              <a:t>they involve the thought that ‘it is intrinsically appropriate that wrongdoing is proportionately censured’ (Allais: 55). </a:t>
            </a:r>
          </a:p>
          <a:p>
            <a:r>
              <a:rPr lang="en-GB" dirty="0"/>
              <a:t>so reactive attitudes are retributive in the sense that they are the </a:t>
            </a:r>
            <a:r>
              <a:rPr lang="en-GB" i="1" dirty="0"/>
              <a:t>form</a:t>
            </a:r>
            <a:r>
              <a:rPr lang="en-GB" dirty="0"/>
              <a:t> that such censure takes; ‘the victim censures the wrongdoer through the changed way she affectively regards him’ (Allais: 55).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95291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F3E10-F326-ED6C-7AE4-0E8817EBC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14CB06-78FD-AA9C-1731-F3DA94332E00}"/>
              </a:ext>
            </a:extLst>
          </p:cNvPr>
          <p:cNvSpPr>
            <a:spLocks noGrp="1"/>
          </p:cNvSpPr>
          <p:nvPr>
            <p:ph type="title"/>
          </p:nvPr>
        </p:nvSpPr>
        <p:spPr/>
        <p:txBody>
          <a:bodyPr/>
          <a:lstStyle/>
          <a:p>
            <a:r>
              <a:rPr lang="en-GB" dirty="0"/>
              <a:t>Forgiveness and affective attitudes</a:t>
            </a:r>
          </a:p>
        </p:txBody>
      </p:sp>
      <p:sp>
        <p:nvSpPr>
          <p:cNvPr id="3" name="Content Placeholder 2">
            <a:extLst>
              <a:ext uri="{FF2B5EF4-FFF2-40B4-BE49-F238E27FC236}">
                <a16:creationId xmlns:a16="http://schemas.microsoft.com/office/drawing/2014/main" id="{A842EFAA-E52C-2D6B-1BF0-1D5DF0145C7E}"/>
              </a:ext>
            </a:extLst>
          </p:cNvPr>
          <p:cNvSpPr>
            <a:spLocks noGrp="1"/>
          </p:cNvSpPr>
          <p:nvPr>
            <p:ph idx="1"/>
          </p:nvPr>
        </p:nvSpPr>
        <p:spPr/>
        <p:txBody>
          <a:bodyPr>
            <a:normAutofit lnSpcReduction="10000"/>
          </a:bodyPr>
          <a:lstStyle/>
          <a:p>
            <a:pPr marL="0" indent="0">
              <a:buNone/>
            </a:pPr>
            <a:r>
              <a:rPr lang="en-GB" dirty="0"/>
              <a:t>And, crucially, we have a kind of freedom to change or moderate our attitudes that we do not have when it comes to our beliefs about the world:</a:t>
            </a:r>
          </a:p>
          <a:p>
            <a:r>
              <a:rPr lang="en-GB" dirty="0"/>
              <a:t>‘The point of trust, resentment, and gratitude is not to align your mental states with the way the world is, and the intentional content of feelings is partly a matter of focus (what you pay attention to or seeing something in a certain way). Focus or attention is epistemically optional, and this means that to say that an attitude is appropriate is more like saying that you are entitled to feel it than that you ought (epistemically or morally) to feel it. Thus, we have more rational options with respect to feelings than beliefs.’ (Allais: 60-61)</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89886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5177A376361E4097C7A579BA2D6EB3" ma:contentTypeVersion="15" ma:contentTypeDescription="Create a new document." ma:contentTypeScope="" ma:versionID="9f930703bb118c88126740165fae9337">
  <xsd:schema xmlns:xsd="http://www.w3.org/2001/XMLSchema" xmlns:xs="http://www.w3.org/2001/XMLSchema" xmlns:p="http://schemas.microsoft.com/office/2006/metadata/properties" xmlns:ns2="91f26f25-1717-4b86-a1b4-8d7140b77ed9" xmlns:ns3="c8e8acce-9069-4d32-802f-c81c2b98ca36" targetNamespace="http://schemas.microsoft.com/office/2006/metadata/properties" ma:root="true" ma:fieldsID="3d128f301fb7b3d2f473a5b1c88eb1bb" ns2:_="" ns3:_="">
    <xsd:import namespace="91f26f25-1717-4b86-a1b4-8d7140b77ed9"/>
    <xsd:import namespace="c8e8acce-9069-4d32-802f-c81c2b98ca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f26f25-1717-4b86-a1b4-8d7140b77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e797dd-a372-4630-b35c-17781ee6705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e8acce-9069-4d32-802f-c81c2b98ca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0283d9e-c408-46fb-a1b8-65ee7e6218c4}" ma:internalName="TaxCatchAll" ma:showField="CatchAllData" ma:web="c8e8acce-9069-4d32-802f-c81c2b98ca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1f26f25-1717-4b86-a1b4-8d7140b77ed9">
      <Terms xmlns="http://schemas.microsoft.com/office/infopath/2007/PartnerControls"/>
    </lcf76f155ced4ddcb4097134ff3c332f>
    <TaxCatchAll xmlns="c8e8acce-9069-4d32-802f-c81c2b98ca3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B6DD85-188A-4637-87EA-0CF40688A1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f26f25-1717-4b86-a1b4-8d7140b77ed9"/>
    <ds:schemaRef ds:uri="c8e8acce-9069-4d32-802f-c81c2b98ca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E0D08F-A625-498A-A7F2-8A0864758BED}">
  <ds:schemaRefs>
    <ds:schemaRef ds:uri="http://schemas.microsoft.com/office/2006/metadata/properties"/>
    <ds:schemaRef ds:uri="http://schemas.microsoft.com/office/infopath/2007/PartnerControls"/>
    <ds:schemaRef ds:uri="91f26f25-1717-4b86-a1b4-8d7140b77ed9"/>
    <ds:schemaRef ds:uri="c8e8acce-9069-4d32-802f-c81c2b98ca36"/>
  </ds:schemaRefs>
</ds:datastoreItem>
</file>

<file path=customXml/itemProps3.xml><?xml version="1.0" encoding="utf-8"?>
<ds:datastoreItem xmlns:ds="http://schemas.openxmlformats.org/officeDocument/2006/customXml" ds:itemID="{7D528422-AE79-4D65-B5CF-B5B111E73D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73</TotalTime>
  <Words>1863</Words>
  <Application>Microsoft Office PowerPoint</Application>
  <PresentationFormat>Widescreen</PresentationFormat>
  <Paragraphs>77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Forgiveness in analytic philosophy: feelings and judgements</vt:lpstr>
      <vt:lpstr>A philosophical puzzle…</vt:lpstr>
      <vt:lpstr>Forgiveness and justification</vt:lpstr>
      <vt:lpstr>Forgiveness and justification</vt:lpstr>
      <vt:lpstr>Forgiveness and justification</vt:lpstr>
      <vt:lpstr>Forgiveness and justification</vt:lpstr>
      <vt:lpstr>Forgiveness and justification</vt:lpstr>
      <vt:lpstr>Forgiveness and justification</vt:lpstr>
      <vt:lpstr>Forgiveness and affective attitudes</vt:lpstr>
      <vt:lpstr>Forgiveness and affective attitudes</vt:lpstr>
      <vt:lpstr>Forgiveness and affective attitudes</vt:lpstr>
      <vt:lpstr>Forgiveness and affective attitudes</vt:lpstr>
      <vt:lpstr>Forgiveness and affective attitudes</vt:lpstr>
      <vt:lpstr>Forgiveness and affective attitudes</vt:lpstr>
      <vt:lpstr>Forgiveness and affective attitudes</vt:lpstr>
      <vt:lpstr>Forgiveness and affective attitudes</vt:lpstr>
      <vt:lpstr>Forgiveness and affective attitudes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Stuart Jesson</dc:creator>
  <cp:lastModifiedBy>Dr Stuart Jesson</cp:lastModifiedBy>
  <cp:revision>2</cp:revision>
  <dcterms:created xsi:type="dcterms:W3CDTF">2026-09-23T09:27:00Z</dcterms:created>
  <dcterms:modified xsi:type="dcterms:W3CDTF">2026-10-02T10:16:01Z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0x010100745177A376361E4097C7A579BA2D6EB3</vt:lpwstr>
  </property>
  <property fmtid="{D5CDD505-2E9C-101B-9397-08002B2CF9AE}" pid="3" name="MediaServiceImageTags">
    <vt:lpwstr/>
  </property>
</Properties>
</file>