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slides/slide13.xml" ContentType="application/vnd.openxmlformats-officedocument.presentationml.slide+xml"/>
  <Override PartName="/ppt/slideLayouts/slideLayout4.xml" ContentType="application/vnd.openxmlformats-officedocument.presentationml.slideLayout+xml"/>
  <Override PartName="/docProps/app.xml" ContentType="application/vnd.openxmlformats-officedocument.extended-properties+xml"/>
  <Override PartName="/ppt/slides/slide18.xml" ContentType="application/vnd.openxmlformats-officedocument.presentationml.slide+xml"/>
  <Override PartName="/docProps/core.xml" ContentType="application/vnd.openxmlformats-package.core-properties+xml"/>
  <Override PartName="/ppt/slides/slide2.xml" ContentType="application/vnd.openxmlformats-officedocument.presentationml.slide+xml"/>
  <Override PartName="/ppt/slideLayouts/slideLayout8.xml" ContentType="application/vnd.openxmlformats-officedocument.presentationml.slideLayout+xml"/>
  <Override PartName="/ppt/presProps.xml" ContentType="application/vnd.openxmlformats-officedocument.presentationml.presProps+xml"/>
  <Override PartName="/ppt/presentation.xml" ContentType="application/vnd.openxmlformats-officedocument.presentationml.presentation.main+xml"/>
  <Override PartName="/ppt/slides/slide17.xml" ContentType="application/vnd.openxmlformats-officedocument.presentationml.slide+xml"/>
  <Override PartName="/ppt/slideMasters/slideMaster1.xml" ContentType="application/vnd.openxmlformats-officedocument.presentationml.slideMaster+xml"/>
  <Override PartName="/ppt/slides/slide12.xml" ContentType="application/vnd.openxmlformats-officedocument.presentationml.slide+xml"/>
  <Override PartName="/ppt/slideLayouts/slideLayout5.xml" ContentType="application/vnd.openxmlformats-officedocument.presentationml.slideLayout+xml"/>
  <Override PartName="/ppt/slides/slide16.xml" ContentType="application/vnd.openxmlformats-officedocument.presentationml.slide+xml"/>
  <Override PartName="/ppt/slideLayouts/slideLayout1.xml" ContentType="application/vnd.openxmlformats-officedocument.presentationml.slideLayout+xml"/>
  <Override PartName="/ppt/slides/slide14.xml" ContentType="application/vnd.openxmlformats-officedocument.presentationml.slide+xml"/>
  <Override PartName="/ppt/slideLayouts/slideLayout10.xml" ContentType="application/vnd.openxmlformats-officedocument.presentationml.slideLayout+xml"/>
  <Override PartName="/ppt/slideLayouts/slideLayout3.xml" ContentType="application/vnd.openxmlformats-officedocument.presentationml.slideLayout+xml"/>
  <Override PartName="/ppt/slides/slide15.xml" ContentType="application/vnd.openxmlformats-officedocument.presentationml.slide+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s/slide11.xml" ContentType="application/vnd.openxmlformats-officedocument.presentationml.slide+xml"/>
  <Override PartName="/ppt/slideLayouts/slideLayout6.xml" ContentType="application/vnd.openxmlformats-officedocument.presentationml.slideLayout+xml"/>
  <Override PartName="/ppt/slides/slide10.xml" ContentType="application/vnd.openxmlformats-officedocument.presentationml.slide+xml"/>
  <Override PartName="/ppt/slideLayouts/slideLayout7.xml" ContentType="application/vnd.openxmlformats-officedocument.presentationml.slideLayout+xml"/>
  <Override PartName="/ppt/slideLayouts/slideLayout9.xml" ContentType="application/vnd.openxmlformats-officedocument.presentationml.slideLayout+xml"/>
  <Override PartName="/ppt/slides/slide6.xml" ContentType="application/vnd.openxmlformats-officedocument.presentationml.slide+xml"/>
  <Override PartName="/ppt/slides/slide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91" r:id="rId2"/>
    <p:sldId id="297" r:id="rId3"/>
    <p:sldId id="301" r:id="rId4"/>
    <p:sldId id="298" r:id="rId5"/>
    <p:sldId id="272" r:id="rId6"/>
    <p:sldId id="274" r:id="rId7"/>
    <p:sldId id="277" r:id="rId8"/>
    <p:sldId id="302" r:id="rId9"/>
    <p:sldId id="303" r:id="rId10"/>
    <p:sldId id="304" r:id="rId11"/>
    <p:sldId id="305" r:id="rId12"/>
    <p:sldId id="306" r:id="rId13"/>
    <p:sldId id="312" r:id="rId14"/>
    <p:sldId id="313" r:id="rId15"/>
    <p:sldId id="310" r:id="rId16"/>
    <p:sldId id="307" r:id="rId17"/>
    <p:sldId id="308" r:id="rId18"/>
    <p:sldId id="30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98" d="100"/>
          <a:sy n="98" d="100"/>
        </p:scale>
        <p:origin x="96" y="15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ustomXml" Target="../customXml/item3.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FFBECF-CC9F-42AB-8F79-C23F7E38A6A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F35BEC0-2DA6-45AB-8A65-04B8268B61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ED8D5686-3BFD-40B3-B7D8-EEE982A5D756}"/>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6B10A9EA-1285-4052-A7F0-1A8018C088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E82D6F5-ADF8-4444-B761-D9BA401FC572}"/>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3592437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57372-0B74-4FB6-A981-4ACF5A9E51D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9A38E48-C444-4B62-BC65-13EE6D9E8CD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4580B4-52F9-43CC-81F8-0E5A59E4F1E2}"/>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5F3A3AEA-4540-4446-BA14-C7D155C53B1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1A859C0-851F-4D9D-9185-C3F07E068769}"/>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18449864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F2008-71F9-4FFE-B61C-804EB28E2A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A07FEDE-89D2-4291-BF39-8E53C589EE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111C5AA-263D-4F4B-89C6-9A46D757F9E4}"/>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18D19AFE-1BBB-4681-990F-14450E1725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3D4CB0-3A88-4CF7-B5B0-B1A104315F4C}"/>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112558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0E0D3-9B23-4FDE-B04C-9E9FD2DAF30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EF58D74-AE44-4145-A013-938BD270889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EA40139-9EE3-45C0-A3C7-9060DCADF8B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21D608-1E7C-4D59-9273-869835A63E06}"/>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6" name="Footer Placeholder 5">
            <a:extLst>
              <a:ext uri="{FF2B5EF4-FFF2-40B4-BE49-F238E27FC236}">
                <a16:creationId xmlns:a16="http://schemas.microsoft.com/office/drawing/2014/main" id="{F9D3F955-C8AE-4AB0-985C-3E64A6E345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DC4EDBD-84EE-4326-86A1-3275124C3EFB}"/>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35273646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81279-D005-47B4-B994-71C0BA75C62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49EC4F9-51E7-4C42-9E4C-2368470E715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5B63877-C2FB-46F0-AC77-BF015C424B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4429DFC-0385-4088-83B0-8F2C3F796C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8D27BB9-96F7-447C-995A-5281A1E536A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E0DFDD4-A02D-4F7F-BA47-C1292EF9B199}"/>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8" name="Footer Placeholder 7">
            <a:extLst>
              <a:ext uri="{FF2B5EF4-FFF2-40B4-BE49-F238E27FC236}">
                <a16:creationId xmlns:a16="http://schemas.microsoft.com/office/drawing/2014/main" id="{EB593294-FA87-4A29-8B05-A58B9E091FF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6EF3EA92-C60B-4FF7-B2C5-B6D525909402}"/>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2058886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26F7CC-E08E-420B-BE91-6ECCCA12EC0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1746B03-3D36-42BE-8DDE-B0438B08F682}"/>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4" name="Footer Placeholder 3">
            <a:extLst>
              <a:ext uri="{FF2B5EF4-FFF2-40B4-BE49-F238E27FC236}">
                <a16:creationId xmlns:a16="http://schemas.microsoft.com/office/drawing/2014/main" id="{125D0E2B-4C51-4FCE-B166-414B2A37AA9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9AC4EBD-FAC1-4489-8007-71BB8A23CC04}"/>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35570924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84E3FC6-3A8B-4915-A281-9C7968B18BB1}"/>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3" name="Footer Placeholder 2">
            <a:extLst>
              <a:ext uri="{FF2B5EF4-FFF2-40B4-BE49-F238E27FC236}">
                <a16:creationId xmlns:a16="http://schemas.microsoft.com/office/drawing/2014/main" id="{DCB3F2EB-FA2B-4426-8193-467013A67D0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58D4D3F-4890-40BD-ACE8-5E8F25C6CE5B}"/>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14358229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0D0CDA-B22F-45F3-8027-40B1505733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27225D8-BCA9-45B5-AC4E-B38F09512D7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E93133A-8249-4314-ADFC-C65CABC5516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8550EF-921C-4B3F-B46B-97D6C1715C03}"/>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6" name="Footer Placeholder 5">
            <a:extLst>
              <a:ext uri="{FF2B5EF4-FFF2-40B4-BE49-F238E27FC236}">
                <a16:creationId xmlns:a16="http://schemas.microsoft.com/office/drawing/2014/main" id="{1D311F8F-0F68-48F6-93B6-6584AC051C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C5C117-4D56-4784-9A2B-0E18D77AAFBF}"/>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17697026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72EBD-30DC-4BB1-9A98-FDF4A4152C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C6D8A83-D429-4CB5-A78E-6603E47AB51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F710C12-90BA-4FEA-9FD8-DA0DC2D55F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A9B2F40-78B0-4B94-B93F-7D9B5F521383}"/>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6" name="Footer Placeholder 5">
            <a:extLst>
              <a:ext uri="{FF2B5EF4-FFF2-40B4-BE49-F238E27FC236}">
                <a16:creationId xmlns:a16="http://schemas.microsoft.com/office/drawing/2014/main" id="{49677661-C2C1-40FF-89BC-E68C13E4BC7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27733D-A738-410C-9715-941584264FC4}"/>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2469688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4A254-8829-4BC6-8F25-F69C9514C54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153FFF5-5E56-4BA7-B320-EC59463DDCC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F65D6B-9749-4272-A1ED-3256FCBEFE45}"/>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9CCD0810-A50D-4C8D-BE8B-535E37C3FA5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E41BA3-9F50-40B1-A6D8-DAA09D5EFDD7}"/>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1768284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54472-7CC1-4EEF-82E6-F9F695FFBB7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6E0C138-71A9-4068-83A1-56CEE003F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790198-B60B-49E1-9CE8-E47D1AA11B14}"/>
              </a:ext>
            </a:extLst>
          </p:cNvPr>
          <p:cNvSpPr>
            <a:spLocks noGrp="1"/>
          </p:cNvSpPr>
          <p:nvPr>
            <p:ph type="dt" sz="half" idx="10"/>
          </p:nvPr>
        </p:nvSpPr>
        <p:spPr/>
        <p:txBody>
          <a:body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223121A9-5DC7-42C7-A8FE-17E80C16E6B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5E18E8-BF4D-4105-AB39-BC50F36A8D2E}"/>
              </a:ext>
            </a:extLst>
          </p:cNvPr>
          <p:cNvSpPr>
            <a:spLocks noGrp="1"/>
          </p:cNvSpPr>
          <p:nvPr>
            <p:ph type="sldNum" sz="quarter" idx="12"/>
          </p:nvPr>
        </p:nvSpPr>
        <p:spPr/>
        <p:txBody>
          <a:bodyPr/>
          <a:lstStyle/>
          <a:p>
            <a:fld id="{3B701190-2C26-4725-A4ED-46C5AB43C216}" type="slidenum">
              <a:rPr lang="en-GB" smtClean="0"/>
              <a:t>‹#›</a:t>
            </a:fld>
            <a:endParaRPr lang="en-GB"/>
          </a:p>
        </p:txBody>
      </p:sp>
    </p:spTree>
    <p:extLst>
      <p:ext uri="{BB962C8B-B14F-4D97-AF65-F5344CB8AC3E}">
        <p14:creationId xmlns:p14="http://schemas.microsoft.com/office/powerpoint/2010/main" val="3677814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B281A7-8D38-4BEA-944B-22509101E77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E0EF03C-5731-4F7C-A447-FDF62751DA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57FD84-343D-4C8A-AE93-B130AE67895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1410B4-B71C-457E-BC84-8C681B016627}" type="datetimeFigureOut">
              <a:rPr lang="en-GB" smtClean="0"/>
              <a:t>07/10/2026</a:t>
            </a:fld>
            <a:endParaRPr lang="en-GB"/>
          </a:p>
        </p:txBody>
      </p:sp>
      <p:sp>
        <p:nvSpPr>
          <p:cNvPr id="5" name="Footer Placeholder 4">
            <a:extLst>
              <a:ext uri="{FF2B5EF4-FFF2-40B4-BE49-F238E27FC236}">
                <a16:creationId xmlns:a16="http://schemas.microsoft.com/office/drawing/2014/main" id="{123D7AC2-D637-485F-B5FE-B3033238A14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B7E4E64C-69B7-491F-B3D9-7F394EB86E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701190-2C26-4725-A4ED-46C5AB43C216}" type="slidenum">
              <a:rPr lang="en-GB" smtClean="0"/>
              <a:t>‹#›</a:t>
            </a:fld>
            <a:endParaRPr lang="en-GB"/>
          </a:p>
        </p:txBody>
      </p:sp>
    </p:spTree>
    <p:extLst>
      <p:ext uri="{BB962C8B-B14F-4D97-AF65-F5344CB8AC3E}">
        <p14:creationId xmlns:p14="http://schemas.microsoft.com/office/powerpoint/2010/main" val="35201149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en/sparks-fire-hot-red-night-586057/"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sparks-fire-hot-red-night-586057/"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sparks-fire-hot-red-night-586057/"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EEE90-FBC5-4CAD-A6F8-8E628ACCCBCD}"/>
              </a:ext>
            </a:extLst>
          </p:cNvPr>
          <p:cNvSpPr>
            <a:spLocks noGrp="1"/>
          </p:cNvSpPr>
          <p:nvPr>
            <p:ph type="title"/>
          </p:nvPr>
        </p:nvSpPr>
        <p:spPr/>
        <p:txBody>
          <a:bodyPr/>
          <a:lstStyle/>
          <a:p>
            <a:r>
              <a:rPr lang="en-GB" dirty="0"/>
              <a:t>Forgiveness in continental philosophy: gift, </a:t>
            </a:r>
            <a:r>
              <a:rPr lang="en-GB" i="1" dirty="0"/>
              <a:t>aporia</a:t>
            </a:r>
            <a:r>
              <a:rPr lang="en-GB" dirty="0"/>
              <a:t> and the ‘unforgiveable’</a:t>
            </a:r>
          </a:p>
        </p:txBody>
      </p:sp>
      <p:sp>
        <p:nvSpPr>
          <p:cNvPr id="3" name="Text Placeholder 2">
            <a:extLst>
              <a:ext uri="{FF2B5EF4-FFF2-40B4-BE49-F238E27FC236}">
                <a16:creationId xmlns:a16="http://schemas.microsoft.com/office/drawing/2014/main" id="{141238F0-69E8-444A-BDDA-A99C1E860715}"/>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42012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5F46-51D3-4F63-B5E5-DB13CBBAF263}"/>
              </a:ext>
            </a:extLst>
          </p:cNvPr>
          <p:cNvSpPr>
            <a:spLocks noGrp="1"/>
          </p:cNvSpPr>
          <p:nvPr>
            <p:ph type="title"/>
          </p:nvPr>
        </p:nvSpPr>
        <p:spPr/>
        <p:txBody>
          <a:bodyPr/>
          <a:lstStyle/>
          <a:p>
            <a:r>
              <a:rPr lang="en-GB" dirty="0" err="1"/>
              <a:t>Garrard</a:t>
            </a:r>
            <a:r>
              <a:rPr lang="en-GB" dirty="0"/>
              <a:t> and McNaughton on unconditional forgiveness</a:t>
            </a:r>
          </a:p>
        </p:txBody>
      </p:sp>
      <p:sp>
        <p:nvSpPr>
          <p:cNvPr id="3" name="Content Placeholder 2">
            <a:extLst>
              <a:ext uri="{FF2B5EF4-FFF2-40B4-BE49-F238E27FC236}">
                <a16:creationId xmlns:a16="http://schemas.microsoft.com/office/drawing/2014/main" id="{8C76B70C-2817-4571-974B-1A6FAF057A31}"/>
              </a:ext>
            </a:extLst>
          </p:cNvPr>
          <p:cNvSpPr>
            <a:spLocks noGrp="1"/>
          </p:cNvSpPr>
          <p:nvPr>
            <p:ph idx="1"/>
          </p:nvPr>
        </p:nvSpPr>
        <p:spPr/>
        <p:txBody>
          <a:bodyPr>
            <a:normAutofit/>
          </a:bodyPr>
          <a:lstStyle/>
          <a:p>
            <a:pPr marL="0" indent="0">
              <a:buNone/>
            </a:pPr>
            <a:r>
              <a:rPr lang="en-GB" dirty="0"/>
              <a:t>Or, perhaps the ground of unconditional forgiveness is the sense of solidarity: </a:t>
            </a:r>
          </a:p>
          <a:p>
            <a:pPr marL="0" indent="0">
              <a:buNone/>
            </a:pPr>
            <a:r>
              <a:rPr lang="en-GB" dirty="0"/>
              <a:t>‘On this account, what is focused on is the fact that the wrongdoer is, after all, one of us; and shared membership in the human community, like shared membership of the same family, provides a reason for forgiveness. Human solidarity is what is doing the work here, and what it is based on is the sense of a common predicament which we all share, and which gives us reason to be concerned for each other. [. . .]’</a:t>
            </a:r>
          </a:p>
        </p:txBody>
      </p:sp>
    </p:spTree>
    <p:extLst>
      <p:ext uri="{BB962C8B-B14F-4D97-AF65-F5344CB8AC3E}">
        <p14:creationId xmlns:p14="http://schemas.microsoft.com/office/powerpoint/2010/main" val="17792611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95F46-51D3-4F63-B5E5-DB13CBBAF263}"/>
              </a:ext>
            </a:extLst>
          </p:cNvPr>
          <p:cNvSpPr>
            <a:spLocks noGrp="1"/>
          </p:cNvSpPr>
          <p:nvPr>
            <p:ph type="title"/>
          </p:nvPr>
        </p:nvSpPr>
        <p:spPr/>
        <p:txBody>
          <a:bodyPr/>
          <a:lstStyle/>
          <a:p>
            <a:r>
              <a:rPr lang="en-GB" dirty="0" err="1"/>
              <a:t>Garrard</a:t>
            </a:r>
            <a:r>
              <a:rPr lang="en-GB" dirty="0"/>
              <a:t> and McNaughton on unconditional forgiveness</a:t>
            </a:r>
          </a:p>
        </p:txBody>
      </p:sp>
      <p:sp>
        <p:nvSpPr>
          <p:cNvPr id="3" name="Content Placeholder 2">
            <a:extLst>
              <a:ext uri="{FF2B5EF4-FFF2-40B4-BE49-F238E27FC236}">
                <a16:creationId xmlns:a16="http://schemas.microsoft.com/office/drawing/2014/main" id="{8C76B70C-2817-4571-974B-1A6FAF057A31}"/>
              </a:ext>
            </a:extLst>
          </p:cNvPr>
          <p:cNvSpPr>
            <a:spLocks noGrp="1"/>
          </p:cNvSpPr>
          <p:nvPr>
            <p:ph idx="1"/>
          </p:nvPr>
        </p:nvSpPr>
        <p:spPr/>
        <p:txBody>
          <a:bodyPr>
            <a:normAutofit/>
          </a:bodyPr>
          <a:lstStyle/>
          <a:p>
            <a:pPr marL="0" indent="0">
              <a:buNone/>
            </a:pPr>
            <a:r>
              <a:rPr lang="en-GB" dirty="0"/>
              <a:t>This goes along with the value of humility:</a:t>
            </a:r>
          </a:p>
          <a:p>
            <a:pPr marL="0" indent="0">
              <a:buNone/>
            </a:pPr>
            <a:r>
              <a:rPr lang="en-GB" dirty="0"/>
              <a:t>‘Humility in general has had a bad press since the decline of Christianity, and humility as an element in forgiveness has come to seem particularly objectionable, since it supposedly involves the victim in a less than admirable devaluation of her own status, of the importance of harms and wrongs done to her. And it certainly is important not to devalue the wrong done to any victim, since that runs the risk of excusing the offender. But the role being played by humility on the suggestion under consideration here is quite different from the allegedly objectionable one:</a:t>
            </a:r>
          </a:p>
        </p:txBody>
      </p:sp>
    </p:spTree>
    <p:extLst>
      <p:ext uri="{BB962C8B-B14F-4D97-AF65-F5344CB8AC3E}">
        <p14:creationId xmlns:p14="http://schemas.microsoft.com/office/powerpoint/2010/main" val="28556715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7180C-EEA6-43E8-A063-C6CC3989CEA7}"/>
              </a:ext>
            </a:extLst>
          </p:cNvPr>
          <p:cNvSpPr>
            <a:spLocks noGrp="1"/>
          </p:cNvSpPr>
          <p:nvPr>
            <p:ph type="title"/>
          </p:nvPr>
        </p:nvSpPr>
        <p:spPr/>
        <p:txBody>
          <a:bodyPr/>
          <a:lstStyle/>
          <a:p>
            <a:r>
              <a:rPr lang="en-GB" dirty="0" err="1"/>
              <a:t>Garrard</a:t>
            </a:r>
            <a:r>
              <a:rPr lang="en-GB" dirty="0"/>
              <a:t> and McNaughton on unconditional forgiveness</a:t>
            </a:r>
          </a:p>
        </p:txBody>
      </p:sp>
      <p:sp>
        <p:nvSpPr>
          <p:cNvPr id="3" name="Content Placeholder 2">
            <a:extLst>
              <a:ext uri="{FF2B5EF4-FFF2-40B4-BE49-F238E27FC236}">
                <a16:creationId xmlns:a16="http://schemas.microsoft.com/office/drawing/2014/main" id="{BEFAF3CD-7A69-4401-A540-C7753CF0BD80}"/>
              </a:ext>
            </a:extLst>
          </p:cNvPr>
          <p:cNvSpPr>
            <a:spLocks noGrp="1"/>
          </p:cNvSpPr>
          <p:nvPr>
            <p:ph idx="1"/>
          </p:nvPr>
        </p:nvSpPr>
        <p:spPr/>
        <p:txBody>
          <a:bodyPr/>
          <a:lstStyle/>
          <a:p>
            <a:pPr marL="0" indent="0">
              <a:buNone/>
            </a:pPr>
            <a:r>
              <a:rPr lang="en-GB" dirty="0"/>
              <a:t>‘what is being proposed is not humility in the forgiver towards her standing as victim of the offence, but humility in the forgiver towards her standing as author of other actions—not humility </a:t>
            </a:r>
            <a:r>
              <a:rPr lang="en-GB" i="1" dirty="0"/>
              <a:t>qua</a:t>
            </a:r>
            <a:r>
              <a:rPr lang="en-GB" dirty="0"/>
              <a:t> patient, but humility </a:t>
            </a:r>
            <a:r>
              <a:rPr lang="en-GB" i="1" dirty="0"/>
              <a:t>qua</a:t>
            </a:r>
            <a:r>
              <a:rPr lang="en-GB" dirty="0"/>
              <a:t> agent. If this is right, then we have here a feature of forgiveness which sits well with the claim that our common (and morally frail) humanity provides us with a reason for unconditional forgiveness. We are all in this boat together, and our common condition gives us a reason to be forbearing about each other’s weaknesses and indeed </a:t>
            </a:r>
            <a:r>
              <a:rPr lang="en-GB" dirty="0" err="1"/>
              <a:t>wickednesses</a:t>
            </a:r>
            <a:r>
              <a:rPr lang="en-GB" dirty="0"/>
              <a:t>, a reason stemming from our awareness of our own.’</a:t>
            </a:r>
          </a:p>
        </p:txBody>
      </p:sp>
    </p:spTree>
    <p:extLst>
      <p:ext uri="{BB962C8B-B14F-4D97-AF65-F5344CB8AC3E}">
        <p14:creationId xmlns:p14="http://schemas.microsoft.com/office/powerpoint/2010/main" val="410333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10;&#10;Description automatically generated">
            <a:extLst>
              <a:ext uri="{FF2B5EF4-FFF2-40B4-BE49-F238E27FC236}">
                <a16:creationId xmlns:a16="http://schemas.microsoft.com/office/drawing/2014/main" id="{969872F9-40A2-4182-B32E-1EBE8249C00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355"/>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3" name="Title 2"/>
          <p:cNvSpPr>
            <a:spLocks noGrp="1"/>
          </p:cNvSpPr>
          <p:nvPr>
            <p:ph type="title"/>
          </p:nvPr>
        </p:nvSpPr>
        <p:spPr>
          <a:xfrm>
            <a:off x="709448" y="1913950"/>
            <a:ext cx="4204137" cy="1342754"/>
          </a:xfrm>
        </p:spPr>
        <p:txBody>
          <a:bodyPr>
            <a:normAutofit/>
          </a:bodyPr>
          <a:lstStyle/>
          <a:p>
            <a:pPr algn="ctr"/>
            <a:r>
              <a:rPr lang="en-GB" sz="2800"/>
              <a:t>Jankélévitch on unconditional forgiveness</a:t>
            </a:r>
            <a:endParaRPr lang="en-US" sz="2800"/>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a:xfrm>
            <a:off x="525516" y="3417573"/>
            <a:ext cx="4593021" cy="2619839"/>
          </a:xfrm>
        </p:spPr>
        <p:txBody>
          <a:bodyPr anchor="ctr">
            <a:normAutofit/>
          </a:bodyPr>
          <a:lstStyle/>
          <a:p>
            <a:pPr marL="45720" indent="0">
              <a:buNone/>
            </a:pPr>
            <a:r>
              <a:rPr lang="en-GB" sz="1300"/>
              <a:t>Forgiveness is a miraculous happening: like a ‘fleeting shock’ or an ‘imperceptible flickering of charity’. It is ‘an event, a gratuitous gift, and a personal relation with the other’ (Jankelevitch, 2004: 4, 34).</a:t>
            </a:r>
            <a:endParaRPr lang="en-US" sz="1300"/>
          </a:p>
          <a:p>
            <a:pPr marL="45720" indent="0">
              <a:buNone/>
            </a:pPr>
            <a:endParaRPr lang="en-GB" sz="1300"/>
          </a:p>
          <a:p>
            <a:pPr marL="45720" indent="0">
              <a:buNone/>
            </a:pPr>
            <a:r>
              <a:rPr lang="en-GB" sz="1300"/>
              <a:t>It has nothing to do with understanding: </a:t>
            </a:r>
          </a:p>
          <a:p>
            <a:pPr marL="354013" indent="0">
              <a:buNone/>
            </a:pPr>
            <a:r>
              <a:rPr lang="en-GB" sz="1300"/>
              <a:t>‘To understand is either to exonerate an innocent person, recognising that there was nothing to forgive, or to become sometimes more indulgent and sometimes more severe with respect to the accused depending on the circumstances.’ Jankelevitch, 2004: 88).</a:t>
            </a:r>
            <a:endParaRPr lang="en-US" sz="1300"/>
          </a:p>
        </p:txBody>
      </p:sp>
    </p:spTree>
    <p:extLst>
      <p:ext uri="{BB962C8B-B14F-4D97-AF65-F5344CB8AC3E}">
        <p14:creationId xmlns:p14="http://schemas.microsoft.com/office/powerpoint/2010/main" val="11782141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outdoor, plant&#10;&#10;Description automatically generated">
            <a:extLst>
              <a:ext uri="{FF2B5EF4-FFF2-40B4-BE49-F238E27FC236}">
                <a16:creationId xmlns:a16="http://schemas.microsoft.com/office/drawing/2014/main" id="{A7DBBF86-93D4-4F39-944E-E52DAE9E9F98}"/>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355"/>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3" name="Title 2"/>
          <p:cNvSpPr>
            <a:spLocks noGrp="1"/>
          </p:cNvSpPr>
          <p:nvPr>
            <p:ph type="title"/>
          </p:nvPr>
        </p:nvSpPr>
        <p:spPr>
          <a:xfrm>
            <a:off x="709448" y="1913950"/>
            <a:ext cx="4204137" cy="1342754"/>
          </a:xfrm>
        </p:spPr>
        <p:txBody>
          <a:bodyPr>
            <a:normAutofit/>
          </a:bodyPr>
          <a:lstStyle/>
          <a:p>
            <a:pPr algn="ctr"/>
            <a:r>
              <a:rPr lang="en-GB" sz="2800"/>
              <a:t>Jankélévitch on unconditional forgiveness</a:t>
            </a:r>
            <a:endParaRPr lang="en-US" sz="2800"/>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a:xfrm>
            <a:off x="525516" y="3417573"/>
            <a:ext cx="4593021" cy="2619839"/>
          </a:xfrm>
        </p:spPr>
        <p:txBody>
          <a:bodyPr anchor="ctr">
            <a:normAutofit/>
          </a:bodyPr>
          <a:lstStyle/>
          <a:p>
            <a:pPr marL="45720" indent="0">
              <a:buNone/>
            </a:pPr>
            <a:r>
              <a:rPr lang="en-GB" sz="1500"/>
              <a:t>Ultimately, forgiveness has the same logic as love, which is equally ungrounded and unmerited:</a:t>
            </a:r>
          </a:p>
          <a:p>
            <a:pPr marL="45720" indent="0">
              <a:buNone/>
            </a:pPr>
            <a:endParaRPr lang="en-GB" sz="1500"/>
          </a:p>
          <a:p>
            <a:pPr marL="45720" indent="0">
              <a:buNone/>
            </a:pPr>
            <a:r>
              <a:rPr lang="en-GB" sz="1500"/>
              <a:t>‘[T]he scandal of forgiveness and the folly of love have it in common that their object is someone that does not “merit” it. Also, forgiveness does not forgive </a:t>
            </a:r>
            <a:r>
              <a:rPr lang="en-GB" sz="1500" i="1"/>
              <a:t>because of</a:t>
            </a:r>
            <a:r>
              <a:rPr lang="en-GB" sz="1500"/>
              <a:t>, forgiveness pays no attention to justifying itself and giving reasons, for as concerns reasons, it has none.’ (Jankélévitch, 2004: 94)</a:t>
            </a:r>
            <a:endParaRPr lang="en-US" sz="1500"/>
          </a:p>
        </p:txBody>
      </p:sp>
    </p:spTree>
    <p:extLst>
      <p:ext uri="{BB962C8B-B14F-4D97-AF65-F5344CB8AC3E}">
        <p14:creationId xmlns:p14="http://schemas.microsoft.com/office/powerpoint/2010/main" val="22298817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69A92A-6423-426A-B2A7-CE60E8381913}"/>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9355"/>
          <a:stretch/>
        </p:blipFill>
        <p:spPr>
          <a:xfrm>
            <a:off x="-1" y="10"/>
            <a:ext cx="12192000" cy="6857990"/>
          </a:xfrm>
          <a:prstGeom prst="rect">
            <a:avLst/>
          </a:prstGeom>
        </p:spPr>
      </p:pic>
      <p:sp>
        <p:nvSpPr>
          <p:cNvPr id="10" name="Freeform 5">
            <a:extLst>
              <a:ext uri="{FF2B5EF4-FFF2-40B4-BE49-F238E27FC236}">
                <a16:creationId xmlns:a16="http://schemas.microsoft.com/office/drawing/2014/main" id="{3CD9DF72-87A3-404E-A828-84CBF11A83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flipH="1">
            <a:off x="0" y="998175"/>
            <a:ext cx="6017172" cy="5859825"/>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5000"/>
            </a:schemeClr>
          </a:solidFill>
          <a:ln w="50800" cap="sq" cmpd="dbl">
            <a:noFill/>
            <a:miter lim="800000"/>
          </a:ln>
          <a:effectLst/>
        </p:spPr>
        <p:txBody>
          <a:bodyPr vert="horz" lIns="91440" tIns="45720" rIns="91440" bIns="45720" rtlCol="0" anchor="t">
            <a:normAutofit/>
          </a:bodyPr>
          <a:lstStyle/>
          <a:p>
            <a:pPr marL="0" marR="0" lvl="0" indent="0" algn="ctr" defTabSz="914400" rtl="0" eaLnBrk="1" fontAlgn="auto" latinLnBrk="0" hangingPunct="1">
              <a:lnSpc>
                <a:spcPct val="100000"/>
              </a:lnSpc>
              <a:spcBef>
                <a:spcPts val="0"/>
              </a:spcBef>
              <a:spcAft>
                <a:spcPts val="1000"/>
              </a:spcAft>
              <a:buClr>
                <a:prstClr val="black"/>
              </a:buClr>
              <a:buSzPct val="100000"/>
              <a:buFont typeface="Arial"/>
              <a:buNone/>
              <a:tabLst/>
              <a:defRPr/>
            </a:pPr>
            <a:endParaRPr kumimoji="0" lang="en-US" sz="1600" b="0" i="0" u="none" strike="noStrike" kern="1200" cap="all" spc="0" normalizeH="0" baseline="0" noProof="0">
              <a:ln>
                <a:noFill/>
              </a:ln>
              <a:solidFill>
                <a:prstClr val="black"/>
              </a:solidFill>
              <a:effectLst/>
              <a:uLnTx/>
              <a:uFillTx/>
              <a:latin typeface="Calibri" panose="020F0502020204030204"/>
              <a:ea typeface="+mn-ea"/>
              <a:cs typeface="+mn-cs"/>
            </a:endParaRPr>
          </a:p>
        </p:txBody>
      </p:sp>
      <p:sp>
        <p:nvSpPr>
          <p:cNvPr id="3" name="Title 2"/>
          <p:cNvSpPr>
            <a:spLocks noGrp="1"/>
          </p:cNvSpPr>
          <p:nvPr>
            <p:ph type="title"/>
          </p:nvPr>
        </p:nvSpPr>
        <p:spPr>
          <a:xfrm>
            <a:off x="709448" y="1913950"/>
            <a:ext cx="4204137" cy="1342754"/>
          </a:xfrm>
        </p:spPr>
        <p:txBody>
          <a:bodyPr>
            <a:normAutofit/>
          </a:bodyPr>
          <a:lstStyle/>
          <a:p>
            <a:pPr algn="ctr"/>
            <a:r>
              <a:rPr lang="en-GB" sz="2800"/>
              <a:t>Jankélévitch on unconditional forgiveness</a:t>
            </a:r>
            <a:endParaRPr lang="en-US" sz="2800"/>
          </a:p>
        </p:txBody>
      </p:sp>
      <p:cxnSp>
        <p:nvCxnSpPr>
          <p:cNvPr id="12" name="Straight Connector 11">
            <a:extLst>
              <a:ext uri="{FF2B5EF4-FFF2-40B4-BE49-F238E27FC236}">
                <a16:creationId xmlns:a16="http://schemas.microsoft.com/office/drawing/2014/main" id="{20E3A342-4D61-4E3F-AF90-1AB42AEB96C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87051" y="3337139"/>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
        <p:nvSpPr>
          <p:cNvPr id="2" name="Content Placeholder 1"/>
          <p:cNvSpPr>
            <a:spLocks noGrp="1"/>
          </p:cNvSpPr>
          <p:nvPr>
            <p:ph idx="1"/>
          </p:nvPr>
        </p:nvSpPr>
        <p:spPr>
          <a:xfrm>
            <a:off x="525516" y="3417573"/>
            <a:ext cx="4593021" cy="2619839"/>
          </a:xfrm>
        </p:spPr>
        <p:txBody>
          <a:bodyPr anchor="ctr">
            <a:normAutofit/>
          </a:bodyPr>
          <a:lstStyle/>
          <a:p>
            <a:pPr marL="45720" indent="0">
              <a:buNone/>
            </a:pPr>
            <a:r>
              <a:rPr lang="en-GB" sz="1500"/>
              <a:t>So forgiveness is a radically creative action:</a:t>
            </a:r>
          </a:p>
          <a:p>
            <a:pPr marL="45720" indent="0">
              <a:buNone/>
            </a:pPr>
            <a:endParaRPr lang="en-GB" sz="1500"/>
          </a:p>
          <a:p>
            <a:pPr marL="45720" indent="0">
              <a:buNone/>
            </a:pPr>
            <a:r>
              <a:rPr lang="en-GB" sz="1500"/>
              <a:t>‘Above all, forgiveness obeys neither the causality of the loveable, nor the causality of the detestable; it is unleashed neither by a pre-existent value, nor by a counter-value; it trails behind nothing…  Not only is it not because the accused is innocent that forgiveness receives him (innocence, on the contrary, rendering forgiveness superfluous), rather it is much more because forgiveness forgives that the guilty person becomes innocent.’ (Jankélévitch, 2004: 145)</a:t>
            </a:r>
            <a:endParaRPr lang="en-US" sz="1500"/>
          </a:p>
        </p:txBody>
      </p:sp>
    </p:spTree>
    <p:extLst>
      <p:ext uri="{BB962C8B-B14F-4D97-AF65-F5344CB8AC3E}">
        <p14:creationId xmlns:p14="http://schemas.microsoft.com/office/powerpoint/2010/main" val="4144147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2EFB1-D1B1-B0D1-B2B3-3C87164472F4}"/>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6AC16E44-EC2F-AAD8-7313-93514CF6CABE}"/>
              </a:ext>
            </a:extLst>
          </p:cNvPr>
          <p:cNvSpPr>
            <a:spLocks noGrp="1"/>
          </p:cNvSpPr>
          <p:nvPr>
            <p:ph idx="1"/>
          </p:nvPr>
        </p:nvSpPr>
        <p:spPr/>
        <p:txBody>
          <a:bodyPr>
            <a:normAutofit/>
          </a:bodyPr>
          <a:lstStyle/>
          <a:p>
            <a:pPr marL="0" indent="0">
              <a:buNone/>
            </a:pPr>
            <a:r>
              <a:rPr lang="en-GB" dirty="0"/>
              <a:t>For Derrida, notions like responsibility and decision leave us with a seemingly insoluble problem. On the one hand, a decision needs to actually </a:t>
            </a:r>
            <a:r>
              <a:rPr lang="en-GB" i="1" dirty="0"/>
              <a:t>do</a:t>
            </a:r>
            <a:r>
              <a:rPr lang="en-GB" dirty="0"/>
              <a:t> something, so that the moment of decision is outside of law or norm: </a:t>
            </a:r>
          </a:p>
          <a:p>
            <a:r>
              <a:rPr lang="en-US" dirty="0"/>
              <a:t>‘When I make the machine work, there is no decision; the machine works, the relation is one of cause and effect. If I know what is to be done, if my theoretical analysis of the situation shows me what is to be done – do this to cause that, </a:t>
            </a:r>
            <a:r>
              <a:rPr lang="en-US" dirty="0" err="1"/>
              <a:t>etc</a:t>
            </a:r>
            <a:r>
              <a:rPr lang="en-US" dirty="0"/>
              <a:t> – then there is no moment of decision, simply the application of a body of knowledge, of, at the very least, a rule of norm.’ (Derrida 2002a: 231)</a:t>
            </a:r>
            <a:endParaRPr lang="en-GB" dirty="0"/>
          </a:p>
        </p:txBody>
      </p:sp>
    </p:spTree>
    <p:extLst>
      <p:ext uri="{BB962C8B-B14F-4D97-AF65-F5344CB8AC3E}">
        <p14:creationId xmlns:p14="http://schemas.microsoft.com/office/powerpoint/2010/main" val="22084752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71CC1-C8AD-7369-2183-79BDF1F06C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38D10C7-73B7-A421-CD38-FB6F0CDA563C}"/>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0AAC0676-9ADC-2AC1-FE58-85636A72DD5E}"/>
              </a:ext>
            </a:extLst>
          </p:cNvPr>
          <p:cNvSpPr>
            <a:spLocks noGrp="1"/>
          </p:cNvSpPr>
          <p:nvPr>
            <p:ph idx="1"/>
          </p:nvPr>
        </p:nvSpPr>
        <p:spPr/>
        <p:txBody>
          <a:bodyPr>
            <a:normAutofit/>
          </a:bodyPr>
          <a:lstStyle/>
          <a:p>
            <a:pPr marL="0" indent="0">
              <a:buNone/>
            </a:pPr>
            <a:r>
              <a:rPr lang="en-GB" dirty="0"/>
              <a:t>So the conditions of possibility for a decision are also the conditions of impossibility: the decision lives by the </a:t>
            </a:r>
            <a:r>
              <a:rPr lang="en-GB" dirty="0" err="1"/>
              <a:t>undecideable</a:t>
            </a:r>
            <a:r>
              <a:rPr lang="en-GB" dirty="0"/>
              <a:t>: </a:t>
            </a:r>
          </a:p>
          <a:p>
            <a:r>
              <a:rPr lang="en-GB" dirty="0"/>
              <a:t>‘If there is no “experience” of the </a:t>
            </a:r>
            <a:r>
              <a:rPr lang="en-GB" dirty="0" err="1"/>
              <a:t>undecideable</a:t>
            </a:r>
            <a:r>
              <a:rPr lang="en-GB" dirty="0"/>
              <a:t> at the moment of decision, then the decision will be nothing but the mechanical application of a rule.’ (Derrida 2002a: 232)</a:t>
            </a:r>
          </a:p>
        </p:txBody>
      </p:sp>
    </p:spTree>
    <p:extLst>
      <p:ext uri="{BB962C8B-B14F-4D97-AF65-F5344CB8AC3E}">
        <p14:creationId xmlns:p14="http://schemas.microsoft.com/office/powerpoint/2010/main" val="337873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3D1202-71A0-9975-D0D5-F796E47409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3D079B-D3D1-3F02-7D61-C10D3DE0BEE7}"/>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CB61E68E-7963-2A1C-9B69-240B339616D6}"/>
              </a:ext>
            </a:extLst>
          </p:cNvPr>
          <p:cNvSpPr>
            <a:spLocks noGrp="1"/>
          </p:cNvSpPr>
          <p:nvPr>
            <p:ph idx="1"/>
          </p:nvPr>
        </p:nvSpPr>
        <p:spPr/>
        <p:txBody>
          <a:bodyPr>
            <a:normAutofit/>
          </a:bodyPr>
          <a:lstStyle/>
          <a:p>
            <a:pPr marL="0" indent="0">
              <a:buNone/>
            </a:pPr>
            <a:r>
              <a:rPr lang="en-GB" dirty="0"/>
              <a:t>For Derrida, responsibility goes hand in hand with uncertainty and the anxiety of a ‘bad’ conscience, not with certainty and confidence. The appearance of clear principles that give us the knowledge necessary to negotiate decisions actually allows us to evade the experience of responsibility:</a:t>
            </a:r>
          </a:p>
          <a:p>
            <a:r>
              <a:rPr lang="en-US" dirty="0"/>
              <a:t>‘If I were to be content to apply a just rule, without the spirit of justice and without in some way and each time inventing the rule and the example, I might be sheltered from criticism, under the protection of law, my action conforming to objective law, but I would not be just.’ (Derrida 2002b: 245)</a:t>
            </a:r>
            <a:endParaRPr lang="en-GB" dirty="0"/>
          </a:p>
        </p:txBody>
      </p:sp>
    </p:spTree>
    <p:extLst>
      <p:ext uri="{BB962C8B-B14F-4D97-AF65-F5344CB8AC3E}">
        <p14:creationId xmlns:p14="http://schemas.microsoft.com/office/powerpoint/2010/main" val="1788005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F9E43-2C78-42C5-EA92-2883FC11D2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F94306-9B12-0305-6931-3FBBB1C0D38B}"/>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3D4B6FCA-FC73-2A10-6C70-D71ECBC85D99}"/>
              </a:ext>
            </a:extLst>
          </p:cNvPr>
          <p:cNvSpPr>
            <a:spLocks noGrp="1"/>
          </p:cNvSpPr>
          <p:nvPr>
            <p:ph idx="1"/>
          </p:nvPr>
        </p:nvSpPr>
        <p:spPr/>
        <p:txBody>
          <a:bodyPr>
            <a:normAutofit fontScale="92500" lnSpcReduction="10000"/>
          </a:bodyPr>
          <a:lstStyle/>
          <a:p>
            <a:pPr marL="0" indent="0">
              <a:buNone/>
            </a:pPr>
            <a:r>
              <a:rPr lang="en-GB" dirty="0"/>
              <a:t>For Derrida, responsibility goes hand in hand with uncertainty and the anxiety of a ‘bad’ conscience, not with certainty and confidence. The appearance of clear principles that give us the knowledge necessary to negotiate decisions actually allows us to evade the experience of responsibility:</a:t>
            </a:r>
          </a:p>
          <a:p>
            <a:r>
              <a:rPr lang="en-US" dirty="0"/>
              <a:t>‘If I were to be content to apply a just rule, without the spirit of justice and without in some way and each time inventing the rule and the example, I might be sheltered from criticism, under the protection of law, my action conforming to objective law, but I would not be just.’ (Derrida 2002b: 245)</a:t>
            </a:r>
          </a:p>
          <a:p>
            <a:pPr marL="0" indent="0">
              <a:buNone/>
            </a:pPr>
            <a:r>
              <a:rPr lang="en-GB" dirty="0"/>
              <a:t>In other words, real ethical responsibility involves moments of decision that can never be fully justified or comprehended, and which remain ‘outside’ any rational scheme. </a:t>
            </a:r>
          </a:p>
        </p:txBody>
      </p:sp>
    </p:spTree>
    <p:extLst>
      <p:ext uri="{BB962C8B-B14F-4D97-AF65-F5344CB8AC3E}">
        <p14:creationId xmlns:p14="http://schemas.microsoft.com/office/powerpoint/2010/main" val="9767466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53E9D1-6112-F51F-CAC0-EA64EB90E6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2E2388-E4B5-98C3-34F6-26A211585B0F}"/>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15396167-2C4A-231B-F153-4EC9B52BFA24}"/>
              </a:ext>
            </a:extLst>
          </p:cNvPr>
          <p:cNvSpPr>
            <a:spLocks noGrp="1"/>
          </p:cNvSpPr>
          <p:nvPr>
            <p:ph idx="1"/>
          </p:nvPr>
        </p:nvSpPr>
        <p:spPr/>
        <p:txBody>
          <a:bodyPr>
            <a:normAutofit fontScale="92500" lnSpcReduction="10000"/>
          </a:bodyPr>
          <a:lstStyle/>
          <a:p>
            <a:pPr marL="0" indent="0">
              <a:buNone/>
            </a:pPr>
            <a:r>
              <a:rPr lang="en-GB" dirty="0"/>
              <a:t>For Derrida, responsibility goes hand in hand with uncertainty and the anxiety of a ‘bad’ conscience, not with certainty and confidence. The appearance of clear principles that give us the knowledge necessary to negotiate decisions actually allows us to evade the experience of responsibility:</a:t>
            </a:r>
          </a:p>
          <a:p>
            <a:r>
              <a:rPr lang="en-US" dirty="0"/>
              <a:t>‘If I were to be content to apply a just rule, without the spirit of justice and without in some way and each time inventing the rule and the example, I might be sheltered from criticism, under the protection of law, my action conforming to objective law, but I would not be just.’ (Derrida 2002b: 245)</a:t>
            </a:r>
          </a:p>
          <a:p>
            <a:pPr marL="0" indent="0">
              <a:buNone/>
            </a:pPr>
            <a:r>
              <a:rPr lang="en-GB" dirty="0"/>
              <a:t>In other words, real ethical responsibility involves moments of decision that can never be fully justified or comprehended, and which remain ‘outside’ any rational scheme. </a:t>
            </a:r>
          </a:p>
        </p:txBody>
      </p:sp>
    </p:spTree>
    <p:extLst>
      <p:ext uri="{BB962C8B-B14F-4D97-AF65-F5344CB8AC3E}">
        <p14:creationId xmlns:p14="http://schemas.microsoft.com/office/powerpoint/2010/main" val="34434166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8BBB838-BED0-7BEA-FAE3-D461DB766DD2}"/>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Big Bang Theory fans spot blunder in Christmas episode">
            <a:extLst>
              <a:ext uri="{FF2B5EF4-FFF2-40B4-BE49-F238E27FC236}">
                <a16:creationId xmlns:a16="http://schemas.microsoft.com/office/drawing/2014/main" id="{5BAB6356-FA2B-20A3-A7FF-08E9064E6A39}"/>
              </a:ext>
            </a:extLst>
          </p:cNvPr>
          <p:cNvPicPr>
            <a:picLocks noGrp="1" noChangeAspect="1"/>
          </p:cNvPicPr>
          <p:nvPr>
            <p:ph idx="1"/>
          </p:nvPr>
        </p:nvPicPr>
        <p:blipFill>
          <a:blip r:embed="rId2">
            <a:alphaModFix amt="50000"/>
          </a:blip>
          <a:srcRect r="4024"/>
          <a:stretch>
            <a:fillRect/>
          </a:stretch>
        </p:blipFill>
        <p:spPr>
          <a:xfrm>
            <a:off x="20" y="10"/>
            <a:ext cx="12188930" cy="6857990"/>
          </a:xfrm>
          <a:prstGeom prst="rect">
            <a:avLst/>
          </a:prstGeom>
        </p:spPr>
      </p:pic>
      <p:sp>
        <p:nvSpPr>
          <p:cNvPr id="2" name="Title 1">
            <a:extLst>
              <a:ext uri="{FF2B5EF4-FFF2-40B4-BE49-F238E27FC236}">
                <a16:creationId xmlns:a16="http://schemas.microsoft.com/office/drawing/2014/main" id="{F8334D20-77BE-7B5C-8146-B58C5C41C114}"/>
              </a:ext>
            </a:extLst>
          </p:cNvPr>
          <p:cNvSpPr>
            <a:spLocks noGrp="1"/>
          </p:cNvSpPr>
          <p:nvPr>
            <p:ph type="title"/>
          </p:nvPr>
        </p:nvSpPr>
        <p:spPr>
          <a:xfrm>
            <a:off x="1524000" y="1122363"/>
            <a:ext cx="9144000" cy="3063240"/>
          </a:xfrm>
        </p:spPr>
        <p:txBody>
          <a:bodyPr vert="horz" lIns="91440" tIns="45720" rIns="91440" bIns="45720" rtlCol="0" anchor="b">
            <a:normAutofit/>
          </a:bodyPr>
          <a:lstStyle/>
          <a:p>
            <a:pPr algn="ctr"/>
            <a:r>
              <a:rPr lang="en-US" sz="6600">
                <a:solidFill>
                  <a:schemeClr val="bg1"/>
                </a:solidFill>
              </a:rPr>
              <a:t>Decision, </a:t>
            </a:r>
            <a:r>
              <a:rPr lang="en-US" sz="6600" i="1">
                <a:solidFill>
                  <a:schemeClr val="bg1"/>
                </a:solidFill>
              </a:rPr>
              <a:t>aporia</a:t>
            </a:r>
            <a:r>
              <a:rPr lang="en-US" sz="6600">
                <a:solidFill>
                  <a:schemeClr val="bg1"/>
                </a:solidFill>
              </a:rPr>
              <a:t> and the ‘unforgiveable’</a:t>
            </a:r>
          </a:p>
        </p:txBody>
      </p:sp>
      <p:sp>
        <p:nvSpPr>
          <p:cNvPr id="1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579334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E290736-8465-F864-8F52-3B42896E7AFA}"/>
            </a:ext>
          </a:extLst>
        </p:cNvPr>
        <p:cNvGrpSpPr/>
        <p:nvPr/>
      </p:nvGrpSpPr>
      <p:grpSpPr>
        <a:xfrm>
          <a:off x="0" y="0"/>
          <a:ext cx="0" cy="0"/>
          <a:chOff x="0" y="0"/>
          <a:chExt cx="0" cy="0"/>
        </a:xfrm>
      </p:grpSpPr>
      <p:pic>
        <p:nvPicPr>
          <p:cNvPr id="10" name="Picture 9" descr="The Anonymous Donor | Curb Your Enthusiasm Wiki | Fandom">
            <a:extLst>
              <a:ext uri="{FF2B5EF4-FFF2-40B4-BE49-F238E27FC236}">
                <a16:creationId xmlns:a16="http://schemas.microsoft.com/office/drawing/2014/main" id="{408637DB-808D-8559-ADA3-554E630416BA}"/>
              </a:ext>
            </a:extLst>
          </p:cNvPr>
          <p:cNvPicPr>
            <a:picLocks noChangeAspect="1"/>
          </p:cNvPicPr>
          <p:nvPr/>
        </p:nvPicPr>
        <p:blipFill>
          <a:blip r:embed="rId2"/>
          <a:stretch>
            <a:fillRect/>
          </a:stretch>
        </p:blipFill>
        <p:spPr>
          <a:xfrm>
            <a:off x="643467" y="1792858"/>
            <a:ext cx="5291666" cy="3272283"/>
          </a:xfrm>
          <a:prstGeom prst="rect">
            <a:avLst/>
          </a:prstGeom>
        </p:spPr>
      </p:pic>
      <p:pic>
        <p:nvPicPr>
          <p:cNvPr id="6" name="Content Placeholder 5" descr="Ted decided to be anonymous in &quot;The Anonymous Donor&quot; because if he wanted everyone to know his name he would go to Cheers : r/curb">
            <a:extLst>
              <a:ext uri="{FF2B5EF4-FFF2-40B4-BE49-F238E27FC236}">
                <a16:creationId xmlns:a16="http://schemas.microsoft.com/office/drawing/2014/main" id="{632A8E34-0FE7-71A6-6B66-0354DEB17983}"/>
              </a:ext>
            </a:extLst>
          </p:cNvPr>
          <p:cNvPicPr>
            <a:picLocks noGrp="1" noChangeAspect="1"/>
          </p:cNvPicPr>
          <p:nvPr>
            <p:ph idx="1"/>
          </p:nvPr>
        </p:nvPicPr>
        <p:blipFill>
          <a:blip r:embed="rId3"/>
          <a:srcRect l="1760"/>
          <a:stretch>
            <a:fillRect/>
          </a:stretch>
        </p:blipFill>
        <p:spPr>
          <a:xfrm>
            <a:off x="6256865" y="1940988"/>
            <a:ext cx="5291667" cy="2976024"/>
          </a:xfrm>
          <a:prstGeom prst="rect">
            <a:avLst/>
          </a:prstGeom>
        </p:spPr>
      </p:pic>
    </p:spTree>
    <p:extLst>
      <p:ext uri="{BB962C8B-B14F-4D97-AF65-F5344CB8AC3E}">
        <p14:creationId xmlns:p14="http://schemas.microsoft.com/office/powerpoint/2010/main" val="4029069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C989CB-F6CE-48AB-5A93-1EFD114D34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F9CB9F-0A10-026C-92E4-F269B4AE9870}"/>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BD6D5A86-11A2-50F2-5C45-0CC6180EA015}"/>
              </a:ext>
            </a:extLst>
          </p:cNvPr>
          <p:cNvSpPr>
            <a:spLocks noGrp="1"/>
          </p:cNvSpPr>
          <p:nvPr>
            <p:ph idx="1"/>
          </p:nvPr>
        </p:nvSpPr>
        <p:spPr/>
        <p:txBody>
          <a:bodyPr>
            <a:normAutofit fontScale="92500" lnSpcReduction="10000"/>
          </a:bodyPr>
          <a:lstStyle/>
          <a:p>
            <a:pPr marL="0" indent="0">
              <a:buNone/>
            </a:pPr>
            <a:r>
              <a:rPr lang="en-GB" dirty="0"/>
              <a:t>For Derrida, gift is another site of ‘the impossible’. A gift is something outside of exchange, and yet in order to be recognised as a gift, the gift must be reinscribed into an exchange:</a:t>
            </a:r>
          </a:p>
          <a:p>
            <a:r>
              <a:rPr lang="en-GB" dirty="0"/>
              <a:t>‘as soon as a gift is identified as a gift, with the meaning of a gift, then it is </a:t>
            </a:r>
            <a:r>
              <a:rPr lang="en-GB" dirty="0" err="1"/>
              <a:t>canceled</a:t>
            </a:r>
            <a:r>
              <a:rPr lang="en-GB" dirty="0"/>
              <a:t> as a gift. It is reintroduced into the circle of an exchange and destroyed as a gift.’ </a:t>
            </a:r>
          </a:p>
          <a:p>
            <a:r>
              <a:rPr lang="en-GB" dirty="0"/>
              <a:t>‘The gift as such cannot be known, but it can be thought of. We can think what we cannot know. Perhaps thinking is not the right word. But there is something in excess of knowledge. We have a relation to the gift beyond the circle, the economic circle, and beyond the theoretical and phenomenological determination. It is this excess which interests me. It is this excess which puts the circle into motion.’</a:t>
            </a:r>
          </a:p>
        </p:txBody>
      </p:sp>
    </p:spTree>
    <p:extLst>
      <p:ext uri="{BB962C8B-B14F-4D97-AF65-F5344CB8AC3E}">
        <p14:creationId xmlns:p14="http://schemas.microsoft.com/office/powerpoint/2010/main" val="2146248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667A3-A967-BE5E-D0E2-1DF4D66E0A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15BCF3-95DF-E520-C6DF-7907D87F8428}"/>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4C2C176C-F2BD-6D0A-D303-CFBF584AEE70}"/>
              </a:ext>
            </a:extLst>
          </p:cNvPr>
          <p:cNvSpPr>
            <a:spLocks noGrp="1"/>
          </p:cNvSpPr>
          <p:nvPr>
            <p:ph idx="1"/>
          </p:nvPr>
        </p:nvSpPr>
        <p:spPr/>
        <p:txBody>
          <a:bodyPr>
            <a:normAutofit fontScale="92500" lnSpcReduction="10000"/>
          </a:bodyPr>
          <a:lstStyle/>
          <a:p>
            <a:pPr marL="0" indent="0">
              <a:buNone/>
            </a:pPr>
            <a:r>
              <a:rPr lang="en-GB" dirty="0"/>
              <a:t>For Derrida, forgiveness is ‘impossible’ because, like the gift, ‘forgiveness’ is the promise of something unconditional, something in excess of desert, balance or measure:</a:t>
            </a:r>
          </a:p>
          <a:p>
            <a:r>
              <a:rPr lang="en-GB" dirty="0"/>
              <a:t>‘I shall risk this proposition: each time forgiveness is at the service of a finality, be it noble or spiritual (atonement or redemption, reconciliation, salvation), each time that it aims to re-establish a normality (social, national, political, psychological) by a work of mourning, by some therapy or ecology of memory, then the forgiveness is not pure - nor is its concept. Forgiveness is not, it should not be, normal, normative, normalising. It should remain exceptional and extraordinary, in the face of the impossible: as if it interrupted the ordinary course of historical temporality.’ (Derrida 2001: 21-32)</a:t>
            </a:r>
          </a:p>
        </p:txBody>
      </p:sp>
    </p:spTree>
    <p:extLst>
      <p:ext uri="{BB962C8B-B14F-4D97-AF65-F5344CB8AC3E}">
        <p14:creationId xmlns:p14="http://schemas.microsoft.com/office/powerpoint/2010/main" val="40450617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023E1-A786-FD2F-A0CB-18EF13E501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B8512F-EF49-9EE3-0A7D-BE4B68A438E3}"/>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9F84C9C1-7FE2-6B06-0F47-DE2AB2D73DA5}"/>
              </a:ext>
            </a:extLst>
          </p:cNvPr>
          <p:cNvSpPr>
            <a:spLocks noGrp="1"/>
          </p:cNvSpPr>
          <p:nvPr>
            <p:ph idx="1"/>
          </p:nvPr>
        </p:nvSpPr>
        <p:spPr/>
        <p:txBody>
          <a:bodyPr>
            <a:normAutofit/>
          </a:bodyPr>
          <a:lstStyle/>
          <a:p>
            <a:pPr marL="0" indent="0">
              <a:buNone/>
            </a:pPr>
            <a:r>
              <a:rPr lang="en-GB" dirty="0"/>
              <a:t>For Derrida, forgiveness follows the logic of the gift; if we lose the sense that forgiveness is in some sense ‘impossible’, we lose it altogether:</a:t>
            </a:r>
          </a:p>
          <a:p>
            <a:r>
              <a:rPr lang="en-GB" dirty="0"/>
              <a:t>‘There is only forgiveness, if there is such a thing, of the un-</a:t>
            </a:r>
            <a:r>
              <a:rPr lang="en-GB" dirty="0" err="1"/>
              <a:t>forgiveable</a:t>
            </a:r>
            <a:r>
              <a:rPr lang="en-GB" dirty="0"/>
              <a:t>. Thus forgiveness, if it is possible, if there is such a thing, is not possible, it does not exist as possible, it only exists by exempting itself from the law of the possible, by </a:t>
            </a:r>
            <a:r>
              <a:rPr lang="en-GB" dirty="0" err="1"/>
              <a:t>impossibilizing</a:t>
            </a:r>
            <a:r>
              <a:rPr lang="en-GB" dirty="0"/>
              <a:t> itself, so to speak. . .’ (Derrida 2001a): 48)</a:t>
            </a:r>
          </a:p>
        </p:txBody>
      </p:sp>
    </p:spTree>
    <p:extLst>
      <p:ext uri="{BB962C8B-B14F-4D97-AF65-F5344CB8AC3E}">
        <p14:creationId xmlns:p14="http://schemas.microsoft.com/office/powerpoint/2010/main" val="25320827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141D8E-6981-0087-16BC-A134AE3BA5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047B4-A587-D171-370D-BB646AEB3BC8}"/>
              </a:ext>
            </a:extLst>
          </p:cNvPr>
          <p:cNvSpPr>
            <a:spLocks noGrp="1"/>
          </p:cNvSpPr>
          <p:nvPr>
            <p:ph type="title"/>
          </p:nvPr>
        </p:nvSpPr>
        <p:spPr/>
        <p:txBody>
          <a:bodyPr/>
          <a:lstStyle/>
          <a:p>
            <a:r>
              <a:rPr lang="en-GB" dirty="0"/>
              <a:t>Decision, </a:t>
            </a:r>
            <a:r>
              <a:rPr lang="en-GB" i="1" dirty="0"/>
              <a:t>aporia</a:t>
            </a:r>
            <a:r>
              <a:rPr lang="en-GB" dirty="0"/>
              <a:t> and the ‘unforgiveable’</a:t>
            </a:r>
          </a:p>
        </p:txBody>
      </p:sp>
      <p:sp>
        <p:nvSpPr>
          <p:cNvPr id="3" name="Content Placeholder 2">
            <a:extLst>
              <a:ext uri="{FF2B5EF4-FFF2-40B4-BE49-F238E27FC236}">
                <a16:creationId xmlns:a16="http://schemas.microsoft.com/office/drawing/2014/main" id="{000E9E7D-EE8B-50B9-7E3C-EE0DB383460F}"/>
              </a:ext>
            </a:extLst>
          </p:cNvPr>
          <p:cNvSpPr>
            <a:spLocks noGrp="1"/>
          </p:cNvSpPr>
          <p:nvPr>
            <p:ph idx="1"/>
          </p:nvPr>
        </p:nvSpPr>
        <p:spPr/>
        <p:txBody>
          <a:bodyPr>
            <a:normAutofit fontScale="85000" lnSpcReduction="10000"/>
          </a:bodyPr>
          <a:lstStyle/>
          <a:p>
            <a:pPr marL="0" indent="0">
              <a:buNone/>
            </a:pPr>
            <a:r>
              <a:rPr lang="en-GB" dirty="0"/>
              <a:t>But there is an unresolvable conflict within the logic of forgiveness, between the aspiration to give unconditionally, and the inevitability of exchange, calculation and economy:</a:t>
            </a:r>
          </a:p>
          <a:p>
            <a:r>
              <a:rPr lang="en-GB" dirty="0"/>
              <a:t>It is important to analyse at its base the tension at the heart of the heritage between, </a:t>
            </a:r>
            <a:r>
              <a:rPr lang="en-GB" i="1" dirty="0"/>
              <a:t>on the one side</a:t>
            </a:r>
            <a:r>
              <a:rPr lang="en-GB" dirty="0"/>
              <a:t>, the idea which is also a demand for the </a:t>
            </a:r>
            <a:r>
              <a:rPr lang="en-GB" i="1" dirty="0"/>
              <a:t>unconditional</a:t>
            </a:r>
            <a:r>
              <a:rPr lang="en-GB" dirty="0"/>
              <a:t>, gracious, infinite, </a:t>
            </a:r>
            <a:r>
              <a:rPr lang="en-GB" dirty="0" err="1"/>
              <a:t>aneconomic</a:t>
            </a:r>
            <a:r>
              <a:rPr lang="en-GB" dirty="0"/>
              <a:t> forgiveness granted</a:t>
            </a:r>
            <a:r>
              <a:rPr lang="en-GB" i="1" dirty="0"/>
              <a:t> to the guilty as guilty</a:t>
            </a:r>
            <a:r>
              <a:rPr lang="en-GB" dirty="0"/>
              <a:t>, without counterpart, even to those who do not repent or ask forgiveness, and </a:t>
            </a:r>
            <a:r>
              <a:rPr lang="en-GB" i="1" dirty="0"/>
              <a:t>on the other side</a:t>
            </a:r>
            <a:r>
              <a:rPr lang="en-GB" dirty="0"/>
              <a:t>, as a great number of texts testify through many semantic refinements and difficulties, a conditional forgiveness proportionate to the recognition of the fault, to repentance, to the transformation of the sinner who then explicitly asks forgiveness. And who from that point is no longer guilty through and through, but already another, and better than the guilty one. To this extent, and on this condition, it is no longer </a:t>
            </a:r>
            <a:r>
              <a:rPr lang="en-GB" i="1" dirty="0"/>
              <a:t>the guilty as such</a:t>
            </a:r>
            <a:r>
              <a:rPr lang="en-GB" dirty="0"/>
              <a:t> who is forgiven.’ (Derrida 2001b: 35)</a:t>
            </a:r>
          </a:p>
        </p:txBody>
      </p:sp>
    </p:spTree>
    <p:extLst>
      <p:ext uri="{BB962C8B-B14F-4D97-AF65-F5344CB8AC3E}">
        <p14:creationId xmlns:p14="http://schemas.microsoft.com/office/powerpoint/2010/main" val="3826637812"/>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5177A376361E4097C7A579BA2D6EB3" ma:contentTypeVersion="15" ma:contentTypeDescription="Create a new document." ma:contentTypeScope="" ma:versionID="9f930703bb118c88126740165fae9337">
  <xsd:schema xmlns:xsd="http://www.w3.org/2001/XMLSchema" xmlns:xs="http://www.w3.org/2001/XMLSchema" xmlns:p="http://schemas.microsoft.com/office/2006/metadata/properties" xmlns:ns2="91f26f25-1717-4b86-a1b4-8d7140b77ed9" xmlns:ns3="c8e8acce-9069-4d32-802f-c81c2b98ca36" targetNamespace="http://schemas.microsoft.com/office/2006/metadata/properties" ma:root="true" ma:fieldsID="3d128f301fb7b3d2f473a5b1c88eb1bb" ns2:_="" ns3:_="">
    <xsd:import namespace="91f26f25-1717-4b86-a1b4-8d7140b77ed9"/>
    <xsd:import namespace="c8e8acce-9069-4d32-802f-c81c2b98ca3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1f26f25-1717-4b86-a1b4-8d7140b77ed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97e797dd-a372-4630-b35c-17781ee6705e"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8e8acce-9069-4d32-802f-c81c2b98ca3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50283d9e-c408-46fb-a1b8-65ee7e6218c4}" ma:internalName="TaxCatchAll" ma:showField="CatchAllData" ma:web="c8e8acce-9069-4d32-802f-c81c2b98ca3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1f26f25-1717-4b86-a1b4-8d7140b77ed9">
      <Terms xmlns="http://schemas.microsoft.com/office/infopath/2007/PartnerControls"/>
    </lcf76f155ced4ddcb4097134ff3c332f>
    <TaxCatchAll xmlns="c8e8acce-9069-4d32-802f-c81c2b98ca36" xsi:nil="true"/>
  </documentManagement>
</p:properties>
</file>

<file path=customXml/itemProps1.xml><?xml version="1.0" encoding="utf-8"?>
<ds:datastoreItem xmlns:ds="http://schemas.openxmlformats.org/officeDocument/2006/customXml" ds:itemID="{559842DB-CED7-440F-99A7-72081DEAD54D}"/>
</file>

<file path=customXml/itemProps2.xml><?xml version="1.0" encoding="utf-8"?>
<ds:datastoreItem xmlns:ds="http://schemas.openxmlformats.org/officeDocument/2006/customXml" ds:itemID="{A63CEA93-8795-4165-B05A-C678D939428D}"/>
</file>

<file path=customXml/itemProps3.xml><?xml version="1.0" encoding="utf-8"?>
<ds:datastoreItem xmlns:ds="http://schemas.openxmlformats.org/officeDocument/2006/customXml" ds:itemID="{962B1672-B8FD-428E-AF3B-D1CB47236B42}"/>
</file>

<file path=docProps/app.xml><?xml version="1.0" encoding="utf-8"?>
<Properties xmlns="http://schemas.openxmlformats.org/officeDocument/2006/extended-properties" xmlns:vt="http://schemas.openxmlformats.org/officeDocument/2006/docPropsVTypes">
  <TotalTime>18</TotalTime>
  <Words>1945</Words>
  <Application>Microsoft Office PowerPoint</Application>
  <PresentationFormat>Widescreen</PresentationFormat>
  <Paragraphs>53</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1_Office Theme</vt:lpstr>
      <vt:lpstr>Forgiveness in continental philosophy: gift, aporia and the ‘unforgiveable’</vt:lpstr>
      <vt:lpstr>Garrard and McNaughton on unconditional forgiveness</vt:lpstr>
      <vt:lpstr>Garrard and McNaughton on unconditional forgiveness</vt:lpstr>
      <vt:lpstr>Garrard and McNaughton on unconditional forgiveness</vt:lpstr>
      <vt:lpstr>Jankélévitch on unconditional forgiveness</vt:lpstr>
      <vt:lpstr>Jankélévitch on unconditional forgiveness</vt:lpstr>
      <vt:lpstr>Jankélévitch on unconditional forgiveness</vt:lpstr>
      <vt:lpstr>Decision, aporia and the ‘unforgiveable’</vt:lpstr>
      <vt:lpstr>Decision, aporia and the ‘unforgiveable’</vt:lpstr>
      <vt:lpstr>Decision, aporia and the ‘unforgiveable’</vt:lpstr>
      <vt:lpstr>Decision, aporia and the ‘unforgiveable’</vt:lpstr>
      <vt:lpstr>Decision, aporia and the ‘unforgiveable’</vt:lpstr>
      <vt:lpstr>Decision, aporia and the ‘unforgiveable’</vt:lpstr>
      <vt:lpstr>PowerPoint Presentation</vt:lpstr>
      <vt:lpstr>Decision, aporia and the ‘unforgiveable’</vt:lpstr>
      <vt:lpstr>Decision, aporia and the ‘unforgiveable’</vt:lpstr>
      <vt:lpstr>Decision, aporia and the ‘unforgiveable’</vt:lpstr>
      <vt:lpstr>Decision, aporia and the ‘unforgiveable’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Dr Stuart Jesson</dc:creator>
  <cp:lastModifiedBy>Dr Stuart Jesson</cp:lastModifiedBy>
  <cp:revision>1</cp:revision>
  <dcterms:created xsi:type="dcterms:W3CDTF">2026-10-07T09:27:12Z</dcterms:created>
  <dcterms:modified xsi:type="dcterms:W3CDTF">2026-10-07T09:45:46Z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0x010100745177A376361E4097C7A579BA2D6EB3</vt:lpwstr>
  </property>
  <property fmtid="{D5CDD505-2E9C-101B-9397-08002B2CF9AE}" pid="3" name="MediaServiceImageTags">
    <vt:lpwstr/>
  </property>
</Properties>
</file>