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ppt/slideLayouts/slideLayout4.xml" ContentType="application/vnd.openxmlformats-officedocument.presentationml.slideLayout+xml"/>
  <Override PartName="/docProps/app.xml" ContentType="application/vnd.openxmlformats-officedocument.extended-properties+xml"/>
  <Override PartName="/ppt/slides/slide18.xml" ContentType="application/vnd.openxmlformats-officedocument.presentationml.slide+xml"/>
  <Override PartName="/docProps/core.xml" ContentType="application/vnd.openxmlformats-package.core-properties+xml"/>
  <Override PartName="/ppt/notesSlides/notesSlide17.xml" ContentType="application/vnd.openxmlformats-officedocument.presentationml.notesSlide+xml"/>
  <Override PartName="/ppt/notesSlides/notesSlide4.xml" ContentType="application/vnd.openxmlformats-officedocument.presentationml.notesSlide+xml"/>
  <Override PartName="/ppt/slides/slide2.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viewProps.xml" ContentType="application/vnd.openxmlformats-officedocument.presentationml.viewProp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19.xml" ContentType="application/vnd.openxmlformats-officedocument.presentationml.notes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slideLayouts/slideLayout8.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s/slide17.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6.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98" r:id="rId3"/>
    <p:sldId id="296" r:id="rId4"/>
    <p:sldId id="299" r:id="rId5"/>
    <p:sldId id="286" r:id="rId6"/>
    <p:sldId id="284" r:id="rId7"/>
    <p:sldId id="290" r:id="rId8"/>
    <p:sldId id="291" r:id="rId9"/>
    <p:sldId id="292" r:id="rId10"/>
    <p:sldId id="293" r:id="rId11"/>
    <p:sldId id="294" r:id="rId12"/>
    <p:sldId id="273" r:id="rId13"/>
    <p:sldId id="274" r:id="rId14"/>
    <p:sldId id="295" r:id="rId15"/>
    <p:sldId id="261" r:id="rId16"/>
    <p:sldId id="266" r:id="rId17"/>
    <p:sldId id="262" r:id="rId18"/>
    <p:sldId id="263" r:id="rId19"/>
    <p:sldId id="264" r:id="rId20"/>
    <p:sldId id="265" r:id="rId21"/>
    <p:sldId id="283" r:id="rId22"/>
    <p:sldId id="26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D04B91-AE82-450E-A9E8-7C2FAC044530}" v="118" dt="2026-10-14T09:40:54.6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Stuart Jesson" userId="7a6cdab2-0b91-456f-b32b-829a06cc1939" providerId="ADAL" clId="{42430043-A023-4EB1-9F73-CDEECBDCDBFD}"/>
    <pc:docChg chg="modSld">
      <pc:chgData name="Dr Stuart Jesson" userId="7a6cdab2-0b91-456f-b32b-829a06cc1939" providerId="ADAL" clId="{42430043-A023-4EB1-9F73-CDEECBDCDBFD}" dt="2026-10-14T09:40:54.656" v="117" actId="20577"/>
      <pc:docMkLst>
        <pc:docMk/>
      </pc:docMkLst>
      <pc:sldChg chg="modSp modAnim">
        <pc:chgData name="Dr Stuart Jesson" userId="7a6cdab2-0b91-456f-b32b-829a06cc1939" providerId="ADAL" clId="{42430043-A023-4EB1-9F73-CDEECBDCDBFD}" dt="2026-10-14T09:38:05.849" v="12" actId="20577"/>
        <pc:sldMkLst>
          <pc:docMk/>
          <pc:sldMk cId="1179561740" sldId="284"/>
        </pc:sldMkLst>
        <pc:spChg chg="mod">
          <ac:chgData name="Dr Stuart Jesson" userId="7a6cdab2-0b91-456f-b32b-829a06cc1939" providerId="ADAL" clId="{42430043-A023-4EB1-9F73-CDEECBDCDBFD}" dt="2026-10-14T09:38:05.849" v="12" actId="20577"/>
          <ac:spMkLst>
            <pc:docMk/>
            <pc:sldMk cId="1179561740" sldId="284"/>
            <ac:spMk id="3" creationId="{00000000-0000-0000-0000-000000000000}"/>
          </ac:spMkLst>
        </pc:spChg>
      </pc:sldChg>
      <pc:sldChg chg="modSp modAnim">
        <pc:chgData name="Dr Stuart Jesson" userId="7a6cdab2-0b91-456f-b32b-829a06cc1939" providerId="ADAL" clId="{42430043-A023-4EB1-9F73-CDEECBDCDBFD}" dt="2026-10-14T09:38:58.951" v="46" actId="20577"/>
        <pc:sldMkLst>
          <pc:docMk/>
          <pc:sldMk cId="1038860814" sldId="290"/>
        </pc:sldMkLst>
        <pc:spChg chg="mod">
          <ac:chgData name="Dr Stuart Jesson" userId="7a6cdab2-0b91-456f-b32b-829a06cc1939" providerId="ADAL" clId="{42430043-A023-4EB1-9F73-CDEECBDCDBFD}" dt="2026-10-14T09:38:58.951" v="46" actId="20577"/>
          <ac:spMkLst>
            <pc:docMk/>
            <pc:sldMk cId="1038860814" sldId="290"/>
            <ac:spMk id="3" creationId="{00000000-0000-0000-0000-000000000000}"/>
          </ac:spMkLst>
        </pc:spChg>
      </pc:sldChg>
      <pc:sldChg chg="modSp modAnim">
        <pc:chgData name="Dr Stuart Jesson" userId="7a6cdab2-0b91-456f-b32b-829a06cc1939" providerId="ADAL" clId="{42430043-A023-4EB1-9F73-CDEECBDCDBFD}" dt="2026-10-14T09:40:01.559" v="72" actId="20577"/>
        <pc:sldMkLst>
          <pc:docMk/>
          <pc:sldMk cId="850911940" sldId="291"/>
        </pc:sldMkLst>
        <pc:spChg chg="mod">
          <ac:chgData name="Dr Stuart Jesson" userId="7a6cdab2-0b91-456f-b32b-829a06cc1939" providerId="ADAL" clId="{42430043-A023-4EB1-9F73-CDEECBDCDBFD}" dt="2026-10-14T09:40:01.559" v="72" actId="20577"/>
          <ac:spMkLst>
            <pc:docMk/>
            <pc:sldMk cId="850911940" sldId="291"/>
            <ac:spMk id="3" creationId="{00000000-0000-0000-0000-000000000000}"/>
          </ac:spMkLst>
        </pc:spChg>
      </pc:sldChg>
      <pc:sldChg chg="modSp modAnim">
        <pc:chgData name="Dr Stuart Jesson" userId="7a6cdab2-0b91-456f-b32b-829a06cc1939" providerId="ADAL" clId="{42430043-A023-4EB1-9F73-CDEECBDCDBFD}" dt="2026-10-14T09:40:32.516" v="101" actId="20577"/>
        <pc:sldMkLst>
          <pc:docMk/>
          <pc:sldMk cId="2227548548" sldId="292"/>
        </pc:sldMkLst>
        <pc:spChg chg="mod">
          <ac:chgData name="Dr Stuart Jesson" userId="7a6cdab2-0b91-456f-b32b-829a06cc1939" providerId="ADAL" clId="{42430043-A023-4EB1-9F73-CDEECBDCDBFD}" dt="2026-10-14T09:40:32.516" v="101" actId="20577"/>
          <ac:spMkLst>
            <pc:docMk/>
            <pc:sldMk cId="2227548548" sldId="292"/>
            <ac:spMk id="3" creationId="{00000000-0000-0000-0000-000000000000}"/>
          </ac:spMkLst>
        </pc:spChg>
      </pc:sldChg>
      <pc:sldChg chg="modSp modAnim">
        <pc:chgData name="Dr Stuart Jesson" userId="7a6cdab2-0b91-456f-b32b-829a06cc1939" providerId="ADAL" clId="{42430043-A023-4EB1-9F73-CDEECBDCDBFD}" dt="2026-10-14T09:40:54.656" v="117" actId="20577"/>
        <pc:sldMkLst>
          <pc:docMk/>
          <pc:sldMk cId="4276631752" sldId="293"/>
        </pc:sldMkLst>
        <pc:spChg chg="mod">
          <ac:chgData name="Dr Stuart Jesson" userId="7a6cdab2-0b91-456f-b32b-829a06cc1939" providerId="ADAL" clId="{42430043-A023-4EB1-9F73-CDEECBDCDBFD}" dt="2026-10-14T09:40:54.656" v="117" actId="20577"/>
          <ac:spMkLst>
            <pc:docMk/>
            <pc:sldMk cId="4276631752" sldId="293"/>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E31ACC-51E8-46B0-B0CC-2ECF9ECEE1F5}" type="datetimeFigureOut">
              <a:rPr lang="en-GB" smtClean="0"/>
              <a:t>14/10/2026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2BC942-E85B-4AFD-B790-BB6BC45C8F34}" type="slidenum">
              <a:rPr lang="en-GB" smtClean="0"/>
              <a:t>‹#›</a:t>
            </a:fld>
            <a:endParaRPr lang="en-GB"/>
          </a:p>
        </p:txBody>
      </p:sp>
    </p:spTree>
    <p:extLst>
      <p:ext uri="{BB962C8B-B14F-4D97-AF65-F5344CB8AC3E}">
        <p14:creationId xmlns:p14="http://schemas.microsoft.com/office/powerpoint/2010/main" val="170856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a:t>
            </a:fld>
            <a:endParaRPr lang="en-GB"/>
          </a:p>
        </p:txBody>
      </p:sp>
    </p:spTree>
    <p:extLst>
      <p:ext uri="{BB962C8B-B14F-4D97-AF65-F5344CB8AC3E}">
        <p14:creationId xmlns:p14="http://schemas.microsoft.com/office/powerpoint/2010/main" val="2579856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5</a:t>
            </a:fld>
            <a:endParaRPr lang="en-GB"/>
          </a:p>
        </p:txBody>
      </p:sp>
    </p:spTree>
    <p:extLst>
      <p:ext uri="{BB962C8B-B14F-4D97-AF65-F5344CB8AC3E}">
        <p14:creationId xmlns:p14="http://schemas.microsoft.com/office/powerpoint/2010/main" val="702980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6</a:t>
            </a:fld>
            <a:endParaRPr lang="en-GB"/>
          </a:p>
        </p:txBody>
      </p:sp>
    </p:spTree>
    <p:extLst>
      <p:ext uri="{BB962C8B-B14F-4D97-AF65-F5344CB8AC3E}">
        <p14:creationId xmlns:p14="http://schemas.microsoft.com/office/powerpoint/2010/main" val="1193763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7</a:t>
            </a:fld>
            <a:endParaRPr lang="en-GB"/>
          </a:p>
        </p:txBody>
      </p:sp>
    </p:spTree>
    <p:extLst>
      <p:ext uri="{BB962C8B-B14F-4D97-AF65-F5344CB8AC3E}">
        <p14:creationId xmlns:p14="http://schemas.microsoft.com/office/powerpoint/2010/main" val="1760121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8</a:t>
            </a:fld>
            <a:endParaRPr lang="en-GB"/>
          </a:p>
        </p:txBody>
      </p:sp>
    </p:spTree>
    <p:extLst>
      <p:ext uri="{BB962C8B-B14F-4D97-AF65-F5344CB8AC3E}">
        <p14:creationId xmlns:p14="http://schemas.microsoft.com/office/powerpoint/2010/main" val="4292336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9</a:t>
            </a:fld>
            <a:endParaRPr lang="en-GB"/>
          </a:p>
        </p:txBody>
      </p:sp>
    </p:spTree>
    <p:extLst>
      <p:ext uri="{BB962C8B-B14F-4D97-AF65-F5344CB8AC3E}">
        <p14:creationId xmlns:p14="http://schemas.microsoft.com/office/powerpoint/2010/main" val="3297981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10</a:t>
            </a:fld>
            <a:endParaRPr lang="en-GB"/>
          </a:p>
        </p:txBody>
      </p:sp>
    </p:spTree>
    <p:extLst>
      <p:ext uri="{BB962C8B-B14F-4D97-AF65-F5344CB8AC3E}">
        <p14:creationId xmlns:p14="http://schemas.microsoft.com/office/powerpoint/2010/main" val="3559866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‘grammar’ of God-talk:</a:t>
            </a:r>
            <a:r>
              <a:rPr lang="en-GB" baseline="0" dirty="0"/>
              <a:t> what can God do? Can God ride a bike? Wittgenstein, Phillips, etc.</a:t>
            </a:r>
            <a:endParaRPr lang="en-GB" dirty="0"/>
          </a:p>
        </p:txBody>
      </p:sp>
      <p:sp>
        <p:nvSpPr>
          <p:cNvPr id="4" name="Slide Number Placeholder 3"/>
          <p:cNvSpPr>
            <a:spLocks noGrp="1"/>
          </p:cNvSpPr>
          <p:nvPr>
            <p:ph type="sldNum" sz="quarter" idx="10"/>
          </p:nvPr>
        </p:nvSpPr>
        <p:spPr/>
        <p:txBody>
          <a:bodyPr/>
          <a:lstStyle/>
          <a:p>
            <a:fld id="{58DA332A-A2FF-4665-B618-ECFD218B6B5A}" type="slidenum">
              <a:rPr lang="en-GB" smtClean="0"/>
              <a:t>11</a:t>
            </a:fld>
            <a:endParaRPr lang="en-GB"/>
          </a:p>
        </p:txBody>
      </p:sp>
    </p:spTree>
    <p:extLst>
      <p:ext uri="{BB962C8B-B14F-4D97-AF65-F5344CB8AC3E}">
        <p14:creationId xmlns:p14="http://schemas.microsoft.com/office/powerpoint/2010/main" val="1753683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12</a:t>
            </a:fld>
            <a:endParaRPr lang="en-GB"/>
          </a:p>
        </p:txBody>
      </p:sp>
    </p:spTree>
    <p:extLst>
      <p:ext uri="{BB962C8B-B14F-4D97-AF65-F5344CB8AC3E}">
        <p14:creationId xmlns:p14="http://schemas.microsoft.com/office/powerpoint/2010/main" val="1279310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13</a:t>
            </a:fld>
            <a:endParaRPr lang="en-GB"/>
          </a:p>
        </p:txBody>
      </p:sp>
    </p:spTree>
    <p:extLst>
      <p:ext uri="{BB962C8B-B14F-4D97-AF65-F5344CB8AC3E}">
        <p14:creationId xmlns:p14="http://schemas.microsoft.com/office/powerpoint/2010/main" val="1381285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14</a:t>
            </a:fld>
            <a:endParaRPr lang="en-GB"/>
          </a:p>
        </p:txBody>
      </p:sp>
    </p:spTree>
    <p:extLst>
      <p:ext uri="{BB962C8B-B14F-4D97-AF65-F5344CB8AC3E}">
        <p14:creationId xmlns:p14="http://schemas.microsoft.com/office/powerpoint/2010/main" val="33897560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15</a:t>
            </a:fld>
            <a:endParaRPr lang="en-GB"/>
          </a:p>
        </p:txBody>
      </p:sp>
    </p:spTree>
    <p:extLst>
      <p:ext uri="{BB962C8B-B14F-4D97-AF65-F5344CB8AC3E}">
        <p14:creationId xmlns:p14="http://schemas.microsoft.com/office/powerpoint/2010/main" val="1401835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16</a:t>
            </a:fld>
            <a:endParaRPr lang="en-GB"/>
          </a:p>
        </p:txBody>
      </p:sp>
    </p:spTree>
    <p:extLst>
      <p:ext uri="{BB962C8B-B14F-4D97-AF65-F5344CB8AC3E}">
        <p14:creationId xmlns:p14="http://schemas.microsoft.com/office/powerpoint/2010/main" val="713010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17</a:t>
            </a:fld>
            <a:endParaRPr lang="en-GB"/>
          </a:p>
        </p:txBody>
      </p:sp>
    </p:spTree>
    <p:extLst>
      <p:ext uri="{BB962C8B-B14F-4D97-AF65-F5344CB8AC3E}">
        <p14:creationId xmlns:p14="http://schemas.microsoft.com/office/powerpoint/2010/main" val="2197250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18</a:t>
            </a:fld>
            <a:endParaRPr lang="en-GB"/>
          </a:p>
        </p:txBody>
      </p:sp>
    </p:spTree>
    <p:extLst>
      <p:ext uri="{BB962C8B-B14F-4D97-AF65-F5344CB8AC3E}">
        <p14:creationId xmlns:p14="http://schemas.microsoft.com/office/powerpoint/2010/main" val="2427968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19</a:t>
            </a:fld>
            <a:endParaRPr lang="en-GB"/>
          </a:p>
        </p:txBody>
      </p:sp>
    </p:spTree>
    <p:extLst>
      <p:ext uri="{BB962C8B-B14F-4D97-AF65-F5344CB8AC3E}">
        <p14:creationId xmlns:p14="http://schemas.microsoft.com/office/powerpoint/2010/main" val="4016832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20</a:t>
            </a:fld>
            <a:endParaRPr lang="en-GB"/>
          </a:p>
        </p:txBody>
      </p:sp>
    </p:spTree>
    <p:extLst>
      <p:ext uri="{BB962C8B-B14F-4D97-AF65-F5344CB8AC3E}">
        <p14:creationId xmlns:p14="http://schemas.microsoft.com/office/powerpoint/2010/main" val="591469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21</a:t>
            </a:fld>
            <a:endParaRPr lang="en-GB"/>
          </a:p>
        </p:txBody>
      </p:sp>
    </p:spTree>
    <p:extLst>
      <p:ext uri="{BB962C8B-B14F-4D97-AF65-F5344CB8AC3E}">
        <p14:creationId xmlns:p14="http://schemas.microsoft.com/office/powerpoint/2010/main" val="3217334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8DA332A-A2FF-4665-B618-ECFD218B6B5A}" type="slidenum">
              <a:rPr lang="en-GB" smtClean="0"/>
              <a:t>22</a:t>
            </a:fld>
            <a:endParaRPr lang="en-GB"/>
          </a:p>
        </p:txBody>
      </p:sp>
    </p:spTree>
    <p:extLst>
      <p:ext uri="{BB962C8B-B14F-4D97-AF65-F5344CB8AC3E}">
        <p14:creationId xmlns:p14="http://schemas.microsoft.com/office/powerpoint/2010/main" val="784861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47F98-1CC9-E8D4-BB33-3117FEDD14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B9EBB6B-E362-CDB4-DE1C-FF6AEB0C99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A2F76D5-AF8A-08B2-4A5C-6988619630F1}"/>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5" name="Footer Placeholder 4">
            <a:extLst>
              <a:ext uri="{FF2B5EF4-FFF2-40B4-BE49-F238E27FC236}">
                <a16:creationId xmlns:a16="http://schemas.microsoft.com/office/drawing/2014/main" id="{8DE080B3-D2EE-D0C0-3ACD-8DC4CA6558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350A1B-B917-7453-5B94-D6732836F67B}"/>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2074606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E7D9F-95E0-0625-3532-24CE9EAF4A2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19C01A3-4AED-3D5F-9A35-1FD4780543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AAFAAE-E7A1-8DB9-FDBA-04A6564BD557}"/>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5" name="Footer Placeholder 4">
            <a:extLst>
              <a:ext uri="{FF2B5EF4-FFF2-40B4-BE49-F238E27FC236}">
                <a16:creationId xmlns:a16="http://schemas.microsoft.com/office/drawing/2014/main" id="{1D1189C1-3150-1A5D-A776-9C23362B6B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6F8F69-B6B1-9F28-041F-A60DE84C35AC}"/>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2264122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6E487-0BD4-64DB-FA20-C42389D5D4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BD51C61-9B03-0C1D-5274-B8FE491493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EC538A-A0EE-5211-370E-DB88D7308732}"/>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5" name="Footer Placeholder 4">
            <a:extLst>
              <a:ext uri="{FF2B5EF4-FFF2-40B4-BE49-F238E27FC236}">
                <a16:creationId xmlns:a16="http://schemas.microsoft.com/office/drawing/2014/main" id="{CD0EFC11-DD71-A67E-F8F2-782948E96C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DE3543-3643-822C-4D04-21B296C23785}"/>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4166866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7EFAF-03CF-5BD3-2A15-435DB087CA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E4A582D-F17B-6D51-EC0C-BB41F14AD2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56FC361-0771-6B25-F5CE-244453F43F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A1E1E8C-2B64-DA74-A61C-941BFC6449B3}"/>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6" name="Footer Placeholder 5">
            <a:extLst>
              <a:ext uri="{FF2B5EF4-FFF2-40B4-BE49-F238E27FC236}">
                <a16:creationId xmlns:a16="http://schemas.microsoft.com/office/drawing/2014/main" id="{C0BDC126-2009-4FB6-00EB-E72ECC55F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6054C1-3391-DD15-9694-262F555EFB34}"/>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3679811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2087-5455-F611-9D59-7DA71867B12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64DBDE6-3523-DC48-8EEE-14EA33B10C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1EED3B-30D7-A50E-39F5-F69300415B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87A783F-16C0-6A69-F844-59E9506D3A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CC16A9D-A067-899D-0145-DF179F6759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6F4C0F-7103-8501-0947-A3FD490DBB2D}"/>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8" name="Footer Placeholder 7">
            <a:extLst>
              <a:ext uri="{FF2B5EF4-FFF2-40B4-BE49-F238E27FC236}">
                <a16:creationId xmlns:a16="http://schemas.microsoft.com/office/drawing/2014/main" id="{173D9CC6-A522-6A06-EDDF-9E309DB636A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2EF9A10-B654-CABB-79E2-57D2884D6312}"/>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1834399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686E5-D304-5908-AD80-A463D95FC3F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6A15113-0F79-DEB9-780D-56292F20A41A}"/>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4" name="Footer Placeholder 3">
            <a:extLst>
              <a:ext uri="{FF2B5EF4-FFF2-40B4-BE49-F238E27FC236}">
                <a16:creationId xmlns:a16="http://schemas.microsoft.com/office/drawing/2014/main" id="{B33A880B-D697-48EE-4B65-BD21A9C03C5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3E422BE-B1A2-BDDE-3A3E-128B7CD88A8D}"/>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3189024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C27DAC-6F21-CD28-934A-05DDD147C984}"/>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3" name="Footer Placeholder 2">
            <a:extLst>
              <a:ext uri="{FF2B5EF4-FFF2-40B4-BE49-F238E27FC236}">
                <a16:creationId xmlns:a16="http://schemas.microsoft.com/office/drawing/2014/main" id="{352E71F4-2FB9-1240-663A-EEEFB52C58E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F98ABEF-1074-4403-C446-A572ECF571EC}"/>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4076338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D8E64-1321-2525-E982-2A86D609C8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F4E3119-2C52-3104-18E9-DA6B65E277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989A59F-87AF-5B0B-1F53-CA35C92C60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16F892-1A21-E681-846D-57CE541E51ED}"/>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6" name="Footer Placeholder 5">
            <a:extLst>
              <a:ext uri="{FF2B5EF4-FFF2-40B4-BE49-F238E27FC236}">
                <a16:creationId xmlns:a16="http://schemas.microsoft.com/office/drawing/2014/main" id="{822DFAAE-9562-3E5A-A307-355D535C1E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FC0E98-BDA5-E210-444E-A71C12AFEB80}"/>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1693616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5A59D-B14C-6CDE-A5F1-4982567D4C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D09B6D-B556-DF17-82D7-C055419690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6D6661-ADFD-1137-E1B7-16628CE3DA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B027AB-BA42-AF5E-7A86-2D33CA01315E}"/>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6" name="Footer Placeholder 5">
            <a:extLst>
              <a:ext uri="{FF2B5EF4-FFF2-40B4-BE49-F238E27FC236}">
                <a16:creationId xmlns:a16="http://schemas.microsoft.com/office/drawing/2014/main" id="{29C16DFC-DF6A-5C5E-520A-1341A1AB07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FEE58E-7DD9-45ED-DD70-5EAD1BF0567D}"/>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291391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1D724-B127-EC5B-5FE8-3DAAADCBBA9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AAE80FB-498D-5A99-7B5E-2D4143CA51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F2048B-0517-F269-A313-D5501BCAA5C0}"/>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5" name="Footer Placeholder 4">
            <a:extLst>
              <a:ext uri="{FF2B5EF4-FFF2-40B4-BE49-F238E27FC236}">
                <a16:creationId xmlns:a16="http://schemas.microsoft.com/office/drawing/2014/main" id="{C03E7757-5751-30DC-F005-2B32C7144F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860721-9F7D-4DFF-6BC8-65BDB803400B}"/>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2893665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A0EECD-43DA-F980-4820-288D6C76645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FA2AED1-137C-C3B5-FE0A-75C9B38513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5CDF06-2A9F-662A-9195-6FC5345574BA}"/>
              </a:ext>
            </a:extLst>
          </p:cNvPr>
          <p:cNvSpPr>
            <a:spLocks noGrp="1"/>
          </p:cNvSpPr>
          <p:nvPr>
            <p:ph type="dt" sz="half" idx="10"/>
          </p:nvPr>
        </p:nvSpPr>
        <p:spPr/>
        <p:txBody>
          <a:bodyPr/>
          <a:lstStyle/>
          <a:p>
            <a:fld id="{D9D3EFD5-E434-4529-B9BD-FE32616B3178}" type="datetimeFigureOut">
              <a:rPr lang="en-GB" smtClean="0"/>
              <a:t>14/10/2026</a:t>
            </a:fld>
            <a:endParaRPr lang="en-GB"/>
          </a:p>
        </p:txBody>
      </p:sp>
      <p:sp>
        <p:nvSpPr>
          <p:cNvPr id="5" name="Footer Placeholder 4">
            <a:extLst>
              <a:ext uri="{FF2B5EF4-FFF2-40B4-BE49-F238E27FC236}">
                <a16:creationId xmlns:a16="http://schemas.microsoft.com/office/drawing/2014/main" id="{6B08E1C9-4839-B5E5-29A5-FF11FDE88B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C5B40B-A63D-6070-392B-7E734B7E355B}"/>
              </a:ext>
            </a:extLst>
          </p:cNvPr>
          <p:cNvSpPr>
            <a:spLocks noGrp="1"/>
          </p:cNvSpPr>
          <p:nvPr>
            <p:ph type="sldNum" sz="quarter" idx="12"/>
          </p:nvPr>
        </p:nvSpPr>
        <p:spPr/>
        <p:txBody>
          <a:bodyPr/>
          <a:lstStyle/>
          <a:p>
            <a:fld id="{0477E249-5234-4B83-86E3-C22EB69F7256}" type="slidenum">
              <a:rPr lang="en-GB" smtClean="0"/>
              <a:t>‹#›</a:t>
            </a:fld>
            <a:endParaRPr lang="en-GB"/>
          </a:p>
        </p:txBody>
      </p:sp>
    </p:spTree>
    <p:extLst>
      <p:ext uri="{BB962C8B-B14F-4D97-AF65-F5344CB8AC3E}">
        <p14:creationId xmlns:p14="http://schemas.microsoft.com/office/powerpoint/2010/main" val="1613020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494342-A508-E409-EE86-F94CCFCB8B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9F963F6-0703-D378-BBBF-CB35BB9965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563F6D-2E24-0E7D-3E16-BD7ACAF296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D3EFD5-E434-4529-B9BD-FE32616B3178}" type="datetimeFigureOut">
              <a:rPr lang="en-GB" smtClean="0"/>
              <a:t>14/10/2026</a:t>
            </a:fld>
            <a:endParaRPr lang="en-GB"/>
          </a:p>
        </p:txBody>
      </p:sp>
      <p:sp>
        <p:nvSpPr>
          <p:cNvPr id="5" name="Footer Placeholder 4">
            <a:extLst>
              <a:ext uri="{FF2B5EF4-FFF2-40B4-BE49-F238E27FC236}">
                <a16:creationId xmlns:a16="http://schemas.microsoft.com/office/drawing/2014/main" id="{CB5DE557-6900-9D13-B0B1-9931E9588D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BC854D7-3C73-66B5-B65A-073F08D437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77E249-5234-4B83-86E3-C22EB69F7256}" type="slidenum">
              <a:rPr lang="en-GB" smtClean="0"/>
              <a:t>‹#›</a:t>
            </a:fld>
            <a:endParaRPr lang="en-GB"/>
          </a:p>
        </p:txBody>
      </p:sp>
    </p:spTree>
    <p:extLst>
      <p:ext uri="{BB962C8B-B14F-4D97-AF65-F5344CB8AC3E}">
        <p14:creationId xmlns:p14="http://schemas.microsoft.com/office/powerpoint/2010/main" val="1385733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itn.hms.harvard.edu/uncategorized/2020/fairness-machine-learn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maxpixels.net/Prisoner-Punishment-Medieval-Stocks-Device-Pillory-51540"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s://www.insideworldsoccer.com/2013/11/sami-khedira-world-cup-doubt-injury-germany-italy.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God and Forgiveness</a:t>
            </a:r>
          </a:p>
        </p:txBody>
      </p:sp>
      <p:sp>
        <p:nvSpPr>
          <p:cNvPr id="3" name="Subtitle 2"/>
          <p:cNvSpPr>
            <a:spLocks noGrp="1"/>
          </p:cNvSpPr>
          <p:nvPr>
            <p:ph type="subTitle" idx="1"/>
          </p:nvPr>
        </p:nvSpPr>
        <p:spPr/>
        <p:txBody>
          <a:bodyPr/>
          <a:lstStyle/>
          <a:p>
            <a:r>
              <a:rPr lang="en-GB" dirty="0"/>
              <a:t>Philosophy Through the Year: Forgiveness</a:t>
            </a:r>
          </a:p>
          <a:p>
            <a:r>
              <a:rPr lang="en-GB" dirty="0"/>
              <a:t>London Jesuit Centre</a:t>
            </a:r>
          </a:p>
        </p:txBody>
      </p:sp>
    </p:spTree>
    <p:extLst>
      <p:ext uri="{BB962C8B-B14F-4D97-AF65-F5344CB8AC3E}">
        <p14:creationId xmlns:p14="http://schemas.microsoft.com/office/powerpoint/2010/main" val="4268744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359A0-75A7-4267-10DE-FC26951B22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8AE3BA-25B0-7145-A16E-19612AB5550C}"/>
              </a:ext>
            </a:extLst>
          </p:cNvPr>
          <p:cNvSpPr>
            <a:spLocks noGrp="1"/>
          </p:cNvSpPr>
          <p:nvPr>
            <p:ph type="title"/>
          </p:nvPr>
        </p:nvSpPr>
        <p:spPr/>
        <p:txBody>
          <a:bodyPr/>
          <a:lstStyle/>
          <a:p>
            <a:r>
              <a:rPr lang="en-GB" dirty="0"/>
              <a:t>God, sin and forgiveness</a:t>
            </a:r>
          </a:p>
        </p:txBody>
      </p:sp>
      <p:sp>
        <p:nvSpPr>
          <p:cNvPr id="3" name="Content Placeholder 2">
            <a:extLst>
              <a:ext uri="{FF2B5EF4-FFF2-40B4-BE49-F238E27FC236}">
                <a16:creationId xmlns:a16="http://schemas.microsoft.com/office/drawing/2014/main" id="{D851FB51-8A93-CCD2-3EC2-8CA90457B178}"/>
              </a:ext>
            </a:extLst>
          </p:cNvPr>
          <p:cNvSpPr>
            <a:spLocks noGrp="1"/>
          </p:cNvSpPr>
          <p:nvPr>
            <p:ph idx="1"/>
          </p:nvPr>
        </p:nvSpPr>
        <p:spPr/>
        <p:txBody>
          <a:bodyPr/>
          <a:lstStyle/>
          <a:p>
            <a:pPr marL="0" indent="0">
              <a:buNone/>
            </a:pPr>
            <a:r>
              <a:rPr lang="en-GB" dirty="0"/>
              <a:t>‘For I know my transgressions,</a:t>
            </a:r>
            <a:br>
              <a:rPr lang="en-GB" dirty="0"/>
            </a:br>
            <a:r>
              <a:rPr lang="en-GB" dirty="0"/>
              <a:t>    and my sin is always before me.</a:t>
            </a:r>
            <a:br>
              <a:rPr lang="en-GB" dirty="0"/>
            </a:br>
            <a:r>
              <a:rPr lang="en-GB" dirty="0"/>
              <a:t>Against you, you only, have I sinned</a:t>
            </a:r>
            <a:br>
              <a:rPr lang="en-GB" dirty="0"/>
            </a:br>
            <a:r>
              <a:rPr lang="en-GB" dirty="0"/>
              <a:t>    and done what is evil in your sight;</a:t>
            </a:r>
            <a:br>
              <a:rPr lang="en-GB" dirty="0"/>
            </a:br>
            <a:r>
              <a:rPr lang="en-GB" dirty="0"/>
              <a:t>so you are right in your verdict</a:t>
            </a:r>
            <a:br>
              <a:rPr lang="en-GB" dirty="0"/>
            </a:br>
            <a:r>
              <a:rPr lang="en-GB" dirty="0"/>
              <a:t>    and justified when you judge.</a:t>
            </a:r>
            <a:br>
              <a:rPr lang="en-GB" dirty="0"/>
            </a:br>
            <a:r>
              <a:rPr lang="en-GB" dirty="0"/>
              <a:t>Surely I was sinful at birth,</a:t>
            </a:r>
            <a:br>
              <a:rPr lang="en-GB" dirty="0"/>
            </a:br>
            <a:r>
              <a:rPr lang="en-GB" dirty="0"/>
              <a:t>    sinful from the time my mother conceived me.’ (Psalm 51: 3-5)</a:t>
            </a:r>
          </a:p>
          <a:p>
            <a:pPr marL="0" indent="0">
              <a:buNone/>
            </a:pPr>
            <a:endParaRPr lang="en-GB" dirty="0"/>
          </a:p>
        </p:txBody>
      </p:sp>
    </p:spTree>
    <p:extLst>
      <p:ext uri="{BB962C8B-B14F-4D97-AF65-F5344CB8AC3E}">
        <p14:creationId xmlns:p14="http://schemas.microsoft.com/office/powerpoint/2010/main" val="2402279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A8A7F-EB38-6C7D-82D6-84CAE3749D49}"/>
              </a:ext>
            </a:extLst>
          </p:cNvPr>
          <p:cNvSpPr>
            <a:spLocks noGrp="1"/>
          </p:cNvSpPr>
          <p:nvPr>
            <p:ph type="title"/>
          </p:nvPr>
        </p:nvSpPr>
        <p:spPr/>
        <p:txBody>
          <a:bodyPr/>
          <a:lstStyle/>
          <a:p>
            <a:r>
              <a:rPr lang="en-GB" dirty="0"/>
              <a:t>God, sin and forgiveness</a:t>
            </a:r>
          </a:p>
        </p:txBody>
      </p:sp>
      <p:sp>
        <p:nvSpPr>
          <p:cNvPr id="3" name="Content Placeholder 2">
            <a:extLst>
              <a:ext uri="{FF2B5EF4-FFF2-40B4-BE49-F238E27FC236}">
                <a16:creationId xmlns:a16="http://schemas.microsoft.com/office/drawing/2014/main" id="{3AAE8C7F-710E-3234-F96E-6E14480D4721}"/>
              </a:ext>
            </a:extLst>
          </p:cNvPr>
          <p:cNvSpPr>
            <a:spLocks noGrp="1"/>
          </p:cNvSpPr>
          <p:nvPr>
            <p:ph idx="1"/>
          </p:nvPr>
        </p:nvSpPr>
        <p:spPr/>
        <p:txBody>
          <a:bodyPr>
            <a:normAutofit fontScale="92500" lnSpcReduction="10000"/>
          </a:bodyPr>
          <a:lstStyle/>
          <a:p>
            <a:pPr marL="0" indent="0">
              <a:buNone/>
            </a:pPr>
            <a:r>
              <a:rPr lang="en-GB" dirty="0"/>
              <a:t>‘The </a:t>
            </a:r>
            <a:r>
              <a:rPr lang="en-GB" cap="small" dirty="0"/>
              <a:t>Lord</a:t>
            </a:r>
            <a:r>
              <a:rPr lang="en-GB" dirty="0"/>
              <a:t> descended in the cloud and stood with him there, and proclaimed the name, ‘The </a:t>
            </a:r>
            <a:r>
              <a:rPr lang="en-GB" cap="small" dirty="0"/>
              <a:t>Lord</a:t>
            </a:r>
            <a:r>
              <a:rPr lang="en-GB" dirty="0"/>
              <a:t>.’ The </a:t>
            </a:r>
            <a:r>
              <a:rPr lang="en-GB" cap="small" dirty="0"/>
              <a:t>Lord</a:t>
            </a:r>
            <a:r>
              <a:rPr lang="en-GB" dirty="0"/>
              <a:t> passed before him, and proclaimed,</a:t>
            </a:r>
          </a:p>
          <a:p>
            <a:pPr marL="457200" lvl="1" indent="0">
              <a:buNone/>
            </a:pPr>
            <a:r>
              <a:rPr lang="en-GB" dirty="0"/>
              <a:t>‘The </a:t>
            </a:r>
            <a:r>
              <a:rPr lang="en-GB" cap="small" dirty="0"/>
              <a:t>Lord</a:t>
            </a:r>
            <a:r>
              <a:rPr lang="en-GB" dirty="0"/>
              <a:t>, the </a:t>
            </a:r>
            <a:r>
              <a:rPr lang="en-GB" cap="small" dirty="0"/>
              <a:t>Lord</a:t>
            </a:r>
            <a:r>
              <a:rPr lang="en-GB" dirty="0"/>
              <a:t>,</a:t>
            </a:r>
            <a:br>
              <a:rPr lang="en-GB" dirty="0"/>
            </a:br>
            <a:r>
              <a:rPr lang="en-GB" dirty="0"/>
              <a:t>a God merciful and gracious,</a:t>
            </a:r>
            <a:br>
              <a:rPr lang="en-GB" dirty="0"/>
            </a:br>
            <a:r>
              <a:rPr lang="en-GB" dirty="0"/>
              <a:t>slow to anger,</a:t>
            </a:r>
            <a:br>
              <a:rPr lang="en-GB" dirty="0"/>
            </a:br>
            <a:r>
              <a:rPr lang="en-GB" dirty="0"/>
              <a:t>and abounding in steadfast love and faithfulness,</a:t>
            </a:r>
            <a:br>
              <a:rPr lang="en-GB" dirty="0"/>
            </a:br>
            <a:r>
              <a:rPr lang="en-GB" dirty="0"/>
              <a:t>keeping steadfast love for the thousandth generation,</a:t>
            </a:r>
            <a:br>
              <a:rPr lang="en-GB" dirty="0"/>
            </a:br>
            <a:r>
              <a:rPr lang="en-GB" dirty="0"/>
              <a:t>forgiving iniquity and transgression and sin,</a:t>
            </a:r>
            <a:br>
              <a:rPr lang="en-GB" dirty="0"/>
            </a:br>
            <a:r>
              <a:rPr lang="en-GB" dirty="0"/>
              <a:t>yet by no means clearing the guilty,</a:t>
            </a:r>
            <a:br>
              <a:rPr lang="en-GB" dirty="0"/>
            </a:br>
            <a:r>
              <a:rPr lang="en-GB" dirty="0"/>
              <a:t>but visiting the iniquity of the parents</a:t>
            </a:r>
            <a:br>
              <a:rPr lang="en-GB" dirty="0"/>
            </a:br>
            <a:r>
              <a:rPr lang="en-GB" dirty="0"/>
              <a:t>upon the children</a:t>
            </a:r>
            <a:br>
              <a:rPr lang="en-GB" dirty="0"/>
            </a:br>
            <a:r>
              <a:rPr lang="en-GB" dirty="0"/>
              <a:t>and the children’s children,</a:t>
            </a:r>
            <a:br>
              <a:rPr lang="en-GB" dirty="0"/>
            </a:br>
            <a:r>
              <a:rPr lang="en-GB" dirty="0"/>
              <a:t>to the third and the fourth generation.’</a:t>
            </a:r>
          </a:p>
          <a:p>
            <a:pPr marL="0" indent="0">
              <a:buNone/>
            </a:pPr>
            <a:endParaRPr lang="en-GB" dirty="0"/>
          </a:p>
        </p:txBody>
      </p:sp>
    </p:spTree>
    <p:extLst>
      <p:ext uri="{BB962C8B-B14F-4D97-AF65-F5344CB8AC3E}">
        <p14:creationId xmlns:p14="http://schemas.microsoft.com/office/powerpoint/2010/main" val="2405576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F5FEC-60BB-6398-5E95-03D815F2B0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17595-2DC3-767C-C38D-44676544C989}"/>
              </a:ext>
            </a:extLst>
          </p:cNvPr>
          <p:cNvSpPr>
            <a:spLocks noGrp="1"/>
          </p:cNvSpPr>
          <p:nvPr>
            <p:ph type="title"/>
          </p:nvPr>
        </p:nvSpPr>
        <p:spPr/>
        <p:txBody>
          <a:bodyPr/>
          <a:lstStyle/>
          <a:p>
            <a:r>
              <a:rPr lang="en-GB" dirty="0"/>
              <a:t>God, sin and forgiveness</a:t>
            </a:r>
          </a:p>
        </p:txBody>
      </p:sp>
      <p:sp>
        <p:nvSpPr>
          <p:cNvPr id="3" name="Content Placeholder 2">
            <a:extLst>
              <a:ext uri="{FF2B5EF4-FFF2-40B4-BE49-F238E27FC236}">
                <a16:creationId xmlns:a16="http://schemas.microsoft.com/office/drawing/2014/main" id="{97F6F39D-E74E-FC91-0C1B-67AE56CAE412}"/>
              </a:ext>
            </a:extLst>
          </p:cNvPr>
          <p:cNvSpPr>
            <a:spLocks noGrp="1"/>
          </p:cNvSpPr>
          <p:nvPr>
            <p:ph idx="1"/>
          </p:nvPr>
        </p:nvSpPr>
        <p:spPr/>
        <p:txBody>
          <a:bodyPr>
            <a:normAutofit fontScale="92500" lnSpcReduction="10000"/>
          </a:bodyPr>
          <a:lstStyle/>
          <a:p>
            <a:pPr marL="0" indent="0">
              <a:buNone/>
            </a:pPr>
            <a:r>
              <a:rPr lang="en-GB" dirty="0"/>
              <a:t>‘While they were eating, Jesus took a loaf of bread, and after blessing it he broke it, gave it to the disciples, and said, ‘Take, eat; this is my body.’ Then he took a cup, and after giving thanks he gave it to them, saying, ‘Drink from it, all of you; for this is my blood of the covenant, which is poured out for many for the forgiveness of sins’ (Matthew 26)</a:t>
            </a:r>
          </a:p>
          <a:p>
            <a:pPr marL="0" indent="0">
              <a:buNone/>
            </a:pPr>
            <a:r>
              <a:rPr lang="en-GB" dirty="0"/>
              <a:t>‘The God of our ancestors raised up Jesus, whom you had killed by hanging him on a tree.</a:t>
            </a:r>
            <a:r>
              <a:rPr lang="en-GB" b="1" baseline="30000" dirty="0"/>
              <a:t> </a:t>
            </a:r>
            <a:r>
              <a:rPr lang="en-GB" dirty="0"/>
              <a:t>God exalted him at his right hand as Leader and Saviour, so that he might give repentance to Israel and forgiveness of sins.’ (Acts 5)</a:t>
            </a:r>
          </a:p>
          <a:p>
            <a:pPr marL="0" indent="0">
              <a:buNone/>
            </a:pPr>
            <a:r>
              <a:rPr lang="en-GB" dirty="0"/>
              <a:t>‘In him we have redemption through his blood, the forgiveness of our trespasses, according to the riches of his grace </a:t>
            </a:r>
            <a:r>
              <a:rPr lang="en-GB" b="1" baseline="30000" dirty="0"/>
              <a:t> </a:t>
            </a:r>
            <a:r>
              <a:rPr lang="en-GB" dirty="0"/>
              <a:t>that he lavished on us.’ (Ephesians 1)</a:t>
            </a:r>
          </a:p>
        </p:txBody>
      </p:sp>
    </p:spTree>
    <p:extLst>
      <p:ext uri="{BB962C8B-B14F-4D97-AF65-F5344CB8AC3E}">
        <p14:creationId xmlns:p14="http://schemas.microsoft.com/office/powerpoint/2010/main" val="1615437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Can God ‘forgive’?</a:t>
            </a:r>
          </a:p>
        </p:txBody>
      </p:sp>
      <p:sp>
        <p:nvSpPr>
          <p:cNvPr id="3" name="Text Placeholder 2"/>
          <p:cNvSpPr>
            <a:spLocks noGrp="1"/>
          </p:cNvSpPr>
          <p:nvPr>
            <p:ph type="body" idx="1"/>
          </p:nvPr>
        </p:nvSpPr>
        <p:spPr/>
        <p:txBody>
          <a:bodyPr/>
          <a:lstStyle/>
          <a:p>
            <a:pPr marL="342900" indent="-342900">
              <a:buFontTx/>
              <a:buChar char="-"/>
            </a:pPr>
            <a:r>
              <a:rPr lang="en-GB" dirty="0"/>
              <a:t>If so, what does it mean? What does God do, in forgiving? What happens?</a:t>
            </a:r>
          </a:p>
          <a:p>
            <a:pPr marL="342900" indent="-342900">
              <a:buFontTx/>
              <a:buChar char="-"/>
            </a:pPr>
            <a:r>
              <a:rPr lang="en-GB" dirty="0"/>
              <a:t>If not, why not?</a:t>
            </a:r>
          </a:p>
        </p:txBody>
      </p:sp>
    </p:spTree>
    <p:extLst>
      <p:ext uri="{BB962C8B-B14F-4D97-AF65-F5344CB8AC3E}">
        <p14:creationId xmlns:p14="http://schemas.microsoft.com/office/powerpoint/2010/main" val="3443169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Can God forgive?</a:t>
            </a:r>
          </a:p>
        </p:txBody>
      </p:sp>
      <p:sp>
        <p:nvSpPr>
          <p:cNvPr id="3" name="Content Placeholder 2"/>
          <p:cNvSpPr>
            <a:spLocks noGrp="1"/>
          </p:cNvSpPr>
          <p:nvPr>
            <p:ph sz="quarter" idx="1"/>
          </p:nvPr>
        </p:nvSpPr>
        <p:spPr/>
        <p:txBody>
          <a:bodyPr>
            <a:normAutofit/>
          </a:bodyPr>
          <a:lstStyle/>
          <a:p>
            <a:pPr marL="0" indent="0">
              <a:buNone/>
            </a:pPr>
            <a:r>
              <a:rPr lang="en-GB" dirty="0"/>
              <a:t>Strangely, there are philosophical reasons to question whether God can forgive. Anne Minas tries to show that whatever conception of forgiveness we use, it will not make sense to claim that ‘God forgives’:  </a:t>
            </a:r>
          </a:p>
          <a:p>
            <a:r>
              <a:rPr lang="en-GB" dirty="0"/>
              <a:t>if forgiveness is a ‘change of mind’ (modification of judgement);</a:t>
            </a:r>
          </a:p>
          <a:p>
            <a:r>
              <a:rPr lang="en-GB" dirty="0"/>
              <a:t>if forgiveness is with-holding punishment;</a:t>
            </a:r>
          </a:p>
          <a:p>
            <a:r>
              <a:rPr lang="en-GB" dirty="0"/>
              <a:t>if forgiveness is forgetting, or ‘moving on’ from resentment;</a:t>
            </a:r>
          </a:p>
          <a:p>
            <a:r>
              <a:rPr lang="en-GB" dirty="0"/>
              <a:t>if forgiveness is deliberately giving up resentment that one has a right to.</a:t>
            </a:r>
          </a:p>
        </p:txBody>
      </p:sp>
    </p:spTree>
    <p:extLst>
      <p:ext uri="{BB962C8B-B14F-4D97-AF65-F5344CB8AC3E}">
        <p14:creationId xmlns:p14="http://schemas.microsoft.com/office/powerpoint/2010/main" val="117956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5"/>
            <a:ext cx="5120114" cy="1692794"/>
          </a:xfrm>
        </p:spPr>
        <p:txBody>
          <a:bodyPr>
            <a:normAutofit/>
          </a:bodyPr>
          <a:lstStyle/>
          <a:p>
            <a:r>
              <a:rPr lang="en-GB"/>
              <a:t>Can God forgive?</a:t>
            </a:r>
          </a:p>
        </p:txBody>
      </p:sp>
      <p:sp>
        <p:nvSpPr>
          <p:cNvPr id="3" name="Content Placeholder 2"/>
          <p:cNvSpPr>
            <a:spLocks noGrp="1"/>
          </p:cNvSpPr>
          <p:nvPr>
            <p:ph sz="quarter" idx="1"/>
          </p:nvPr>
        </p:nvSpPr>
        <p:spPr>
          <a:xfrm>
            <a:off x="655321" y="2575034"/>
            <a:ext cx="5120113" cy="3462228"/>
          </a:xfrm>
        </p:spPr>
        <p:txBody>
          <a:bodyPr>
            <a:normAutofit/>
          </a:bodyPr>
          <a:lstStyle/>
          <a:p>
            <a:r>
              <a:rPr lang="en-GB" sz="1800" dirty="0"/>
              <a:t>forgiveness might be a ‘change of mind’ about something;</a:t>
            </a:r>
          </a:p>
          <a:p>
            <a:r>
              <a:rPr lang="en-GB" sz="1800" dirty="0"/>
              <a:t>But if God is omniscient, God cannot learn anything to warrant this change;</a:t>
            </a:r>
          </a:p>
          <a:p>
            <a:r>
              <a:rPr lang="en-GB" sz="1800" dirty="0"/>
              <a:t>And if God is perfect, then God’s responses are always-already morally perfect;</a:t>
            </a:r>
          </a:p>
          <a:p>
            <a:r>
              <a:rPr lang="en-GB" sz="1800" dirty="0"/>
              <a:t>God both cannot, and does not need to, have a change of mind.</a:t>
            </a:r>
          </a:p>
        </p:txBody>
      </p:sp>
      <p:pic>
        <p:nvPicPr>
          <p:cNvPr id="5" name="Picture 4" descr="Weighing things up - can God learn anything">
            <a:extLst>
              <a:ext uri="{FF2B5EF4-FFF2-40B4-BE49-F238E27FC236}">
                <a16:creationId xmlns:a16="http://schemas.microsoft.com/office/drawing/2014/main" id="{24697396-F9F7-49FD-9047-C71DFF61CD2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1174" r="19913" b="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61C25D67-4179-43A9-8B1F-C84867BDA0C0}"/>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itn.hms.harvard.edu/uncategorized/2020/fairness-machine-learning/">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en-GB" sz="700">
              <a:solidFill>
                <a:srgbClr val="FFFFFF"/>
              </a:solidFill>
            </a:endParaRPr>
          </a:p>
        </p:txBody>
      </p:sp>
    </p:spTree>
    <p:extLst>
      <p:ext uri="{BB962C8B-B14F-4D97-AF65-F5344CB8AC3E}">
        <p14:creationId xmlns:p14="http://schemas.microsoft.com/office/powerpoint/2010/main" val="103886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5"/>
            <a:ext cx="5120114" cy="1692794"/>
          </a:xfrm>
        </p:spPr>
        <p:txBody>
          <a:bodyPr>
            <a:normAutofit/>
          </a:bodyPr>
          <a:lstStyle/>
          <a:p>
            <a:r>
              <a:rPr lang="en-GB"/>
              <a:t>Can God forgive?</a:t>
            </a:r>
          </a:p>
        </p:txBody>
      </p:sp>
      <p:sp>
        <p:nvSpPr>
          <p:cNvPr id="3" name="Content Placeholder 2"/>
          <p:cNvSpPr>
            <a:spLocks noGrp="1"/>
          </p:cNvSpPr>
          <p:nvPr>
            <p:ph sz="quarter" idx="1"/>
          </p:nvPr>
        </p:nvSpPr>
        <p:spPr>
          <a:xfrm>
            <a:off x="655321" y="2390783"/>
            <a:ext cx="5120113" cy="4314810"/>
          </a:xfrm>
        </p:spPr>
        <p:txBody>
          <a:bodyPr>
            <a:normAutofit/>
          </a:bodyPr>
          <a:lstStyle/>
          <a:p>
            <a:r>
              <a:rPr lang="en-GB" sz="1800" dirty="0"/>
              <a:t>forgiveness might be with-holding punishment;</a:t>
            </a:r>
          </a:p>
          <a:p>
            <a:r>
              <a:rPr lang="en-GB" sz="1800" dirty="0"/>
              <a:t>it makes sense to envisage God as perfect judge, and as one who punishes what nature or humans cannot, or do not;</a:t>
            </a:r>
          </a:p>
          <a:p>
            <a:r>
              <a:rPr lang="en-GB" sz="1800" dirty="0"/>
              <a:t>But if God withholds punishment, who or what gives the punishment in the first place? Does God override God’s own laws? If so, were they unjust in the first place? Or, is God unjust in overriding them?</a:t>
            </a:r>
          </a:p>
          <a:p>
            <a:r>
              <a:rPr lang="en-GB" sz="1800" dirty="0"/>
              <a:t>it is sometimes thought that subsequent repentance gives grounds for leniency; but if all of our lives are present to God, why would the repentant period be counted more than the sinful period? Does the latter represent the person more properly – if so, why?</a:t>
            </a:r>
          </a:p>
        </p:txBody>
      </p:sp>
      <p:pic>
        <p:nvPicPr>
          <p:cNvPr id="8" name="Picture 7" descr="Punishment: stocks&#10;&#10;Description automatically generated">
            <a:extLst>
              <a:ext uri="{FF2B5EF4-FFF2-40B4-BE49-F238E27FC236}">
                <a16:creationId xmlns:a16="http://schemas.microsoft.com/office/drawing/2014/main" id="{285C16E8-13E7-4C62-86DB-742BBFF354DD}"/>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142" r="2764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85091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Can God forgive?</a:t>
            </a:r>
          </a:p>
        </p:txBody>
      </p:sp>
      <p:sp>
        <p:nvSpPr>
          <p:cNvPr id="3" name="Content Placeholder 2"/>
          <p:cNvSpPr>
            <a:spLocks noGrp="1"/>
          </p:cNvSpPr>
          <p:nvPr>
            <p:ph sz="quarter" idx="1"/>
          </p:nvPr>
        </p:nvSpPr>
        <p:spPr/>
        <p:txBody>
          <a:bodyPr>
            <a:normAutofit lnSpcReduction="10000"/>
          </a:bodyPr>
          <a:lstStyle/>
          <a:p>
            <a:r>
              <a:rPr lang="en-GB" dirty="0"/>
              <a:t>forgiveness might be forgetting, or ‘moving on’ from resentment;</a:t>
            </a:r>
          </a:p>
          <a:p>
            <a:r>
              <a:rPr lang="en-GB" dirty="0"/>
              <a:t>but if all events are equally present, how could God ‘forget’, or leave anything behind?</a:t>
            </a:r>
          </a:p>
          <a:p>
            <a:r>
              <a:rPr lang="en-GB" dirty="0"/>
              <a:t>moreover, none of the reasons that resentment is thought of as damaging, or undesirable, apply to God:</a:t>
            </a:r>
          </a:p>
          <a:p>
            <a:r>
              <a:rPr lang="en-GB" dirty="0"/>
              <a:t>a perfect being would never experience the distorted, self-centred resentment that humans do;</a:t>
            </a:r>
          </a:p>
          <a:p>
            <a:r>
              <a:rPr lang="en-GB" dirty="0"/>
              <a:t>a perfect being would never have feelings that were damaging, or limiting in the first place (so if God DID have resentment, God would not ‘move on’ from those feelings)</a:t>
            </a:r>
          </a:p>
          <a:p>
            <a:pPr lvl="1"/>
            <a:endParaRPr lang="en-GB" dirty="0"/>
          </a:p>
          <a:p>
            <a:pPr lvl="1"/>
            <a:endParaRPr lang="en-GB" dirty="0"/>
          </a:p>
        </p:txBody>
      </p:sp>
    </p:spTree>
    <p:extLst>
      <p:ext uri="{BB962C8B-B14F-4D97-AF65-F5344CB8AC3E}">
        <p14:creationId xmlns:p14="http://schemas.microsoft.com/office/powerpoint/2010/main" val="2227548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5"/>
            <a:ext cx="5120114" cy="1692794"/>
          </a:xfrm>
        </p:spPr>
        <p:txBody>
          <a:bodyPr>
            <a:normAutofit/>
          </a:bodyPr>
          <a:lstStyle/>
          <a:p>
            <a:r>
              <a:rPr lang="en-GB"/>
              <a:t>Can God forgive?</a:t>
            </a:r>
          </a:p>
        </p:txBody>
      </p:sp>
      <p:sp>
        <p:nvSpPr>
          <p:cNvPr id="3" name="Content Placeholder 2"/>
          <p:cNvSpPr>
            <a:spLocks noGrp="1"/>
          </p:cNvSpPr>
          <p:nvPr>
            <p:ph sz="quarter" idx="1"/>
          </p:nvPr>
        </p:nvSpPr>
        <p:spPr>
          <a:xfrm>
            <a:off x="655321" y="2575034"/>
            <a:ext cx="5120113" cy="3462228"/>
          </a:xfrm>
        </p:spPr>
        <p:txBody>
          <a:bodyPr>
            <a:normAutofit lnSpcReduction="10000"/>
          </a:bodyPr>
          <a:lstStyle/>
          <a:p>
            <a:r>
              <a:rPr lang="en-GB" sz="1700" dirty="0"/>
              <a:t>forgiveness might be deliberately giving up resentment that one has a </a:t>
            </a:r>
            <a:r>
              <a:rPr lang="en-GB" sz="1700" i="1" dirty="0"/>
              <a:t>right </a:t>
            </a:r>
            <a:r>
              <a:rPr lang="en-GB" sz="1700" dirty="0"/>
              <a:t>to;</a:t>
            </a:r>
          </a:p>
          <a:p>
            <a:r>
              <a:rPr lang="en-GB" sz="1700" dirty="0"/>
              <a:t>Can God even </a:t>
            </a:r>
            <a:r>
              <a:rPr lang="en-GB" sz="1700" i="1" dirty="0"/>
              <a:t>be</a:t>
            </a:r>
            <a:r>
              <a:rPr lang="en-GB" sz="1700" dirty="0"/>
              <a:t> injured, or harmed, in the first place?</a:t>
            </a:r>
          </a:p>
          <a:p>
            <a:r>
              <a:rPr lang="en-GB" sz="1700" dirty="0"/>
              <a:t>If so, then God changes, and is not perfect, or all-powerful;</a:t>
            </a:r>
          </a:p>
          <a:p>
            <a:r>
              <a:rPr lang="en-GB" sz="1700" dirty="0"/>
              <a:t>If not, then how can God have the right to forgive injuries against human victims?</a:t>
            </a:r>
          </a:p>
          <a:p>
            <a:r>
              <a:rPr lang="en-GB" sz="1700" dirty="0"/>
              <a:t>Either God is the ‘primary victim’ of sin, which is absurd, or:</a:t>
            </a:r>
          </a:p>
          <a:p>
            <a:r>
              <a:rPr lang="en-GB" sz="1700" dirty="0"/>
              <a:t>God cannot forgive what humans do not forgive (in which case, being forgiven by humans would be more important)</a:t>
            </a:r>
          </a:p>
        </p:txBody>
      </p:sp>
      <p:pic>
        <p:nvPicPr>
          <p:cNvPr id="5" name="Picture 4" descr="Injury">
            <a:extLst>
              <a:ext uri="{FF2B5EF4-FFF2-40B4-BE49-F238E27FC236}">
                <a16:creationId xmlns:a16="http://schemas.microsoft.com/office/drawing/2014/main" id="{DE7493ED-B4C0-4259-AD16-EC57176CDE20}"/>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31705" r="14443"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EC4BFC9B-A8F0-436F-BEF5-CD16D8C4632B}"/>
              </a:ext>
            </a:extLst>
          </p:cNvPr>
          <p:cNvSpPr txBox="1"/>
          <p:nvPr/>
        </p:nvSpPr>
        <p:spPr>
          <a:xfrm>
            <a:off x="9732673" y="6657945"/>
            <a:ext cx="2459327" cy="200055"/>
          </a:xfrm>
          <a:prstGeom prst="rect">
            <a:avLst/>
          </a:prstGeom>
          <a:solidFill>
            <a:srgbClr val="000000"/>
          </a:solidFill>
        </p:spPr>
        <p:txBody>
          <a:bodyPr wrap="none" rtlCol="0">
            <a:spAutoFit/>
          </a:bodyPr>
          <a:lstStyle/>
          <a:p>
            <a:pPr algn="r">
              <a:spcAft>
                <a:spcPts val="600"/>
              </a:spcAft>
            </a:pPr>
            <a:r>
              <a:rPr lang="en-GB" sz="700">
                <a:solidFill>
                  <a:srgbClr val="FFFFFF"/>
                </a:solidFill>
                <a:hlinkClick r:id="rId4" tooltip="https://www.insideworldsoccer.com/2013/11/sami-khedira-world-cup-doubt-injury-germany-italy.html">
                  <a:extLst>
                    <a:ext uri="{A12FA001-AC4F-418D-AE19-62706E023703}">
                      <ahyp:hlinkClr xmlns:ahyp="http://schemas.microsoft.com/office/drawing/2018/hyperlinkcolor" val="tx"/>
                    </a:ext>
                  </a:extLst>
                </a:hlinkClick>
              </a:rPr>
              <a:t>This Photo</a:t>
            </a:r>
            <a:r>
              <a:rPr lang="en-GB" sz="700">
                <a:solidFill>
                  <a:srgbClr val="FFFFFF"/>
                </a:solidFill>
              </a:rPr>
              <a:t> by Unknown Author is licensed under </a:t>
            </a:r>
            <a:r>
              <a:rPr lang="en-GB" sz="700">
                <a:solidFill>
                  <a:srgbClr val="FFFFFF"/>
                </a:solidFill>
                <a:hlinkClick r:id="rId5" tooltip="https://creativecommons.org/licenses/by-nc-nd/3.0/">
                  <a:extLst>
                    <a:ext uri="{A12FA001-AC4F-418D-AE19-62706E023703}">
                      <ahyp:hlinkClr xmlns:ahyp="http://schemas.microsoft.com/office/drawing/2018/hyperlinkcolor" val="tx"/>
                    </a:ext>
                  </a:extLst>
                </a:hlinkClick>
              </a:rPr>
              <a:t>CC BY-NC-ND</a:t>
            </a:r>
            <a:endParaRPr lang="en-GB" sz="700">
              <a:solidFill>
                <a:srgbClr val="FFFFFF"/>
              </a:solidFill>
            </a:endParaRPr>
          </a:p>
        </p:txBody>
      </p:sp>
    </p:spTree>
    <p:extLst>
      <p:ext uri="{BB962C8B-B14F-4D97-AF65-F5344CB8AC3E}">
        <p14:creationId xmlns:p14="http://schemas.microsoft.com/office/powerpoint/2010/main" val="427663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photo of a cyclist: can God ride a bike? ref to D Z Phillips' critique of concept of omnipotence"/>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18268" y="595649"/>
            <a:ext cx="9149733" cy="5761297"/>
          </a:xfrm>
        </p:spPr>
      </p:pic>
    </p:spTree>
    <p:extLst>
      <p:ext uri="{BB962C8B-B14F-4D97-AF65-F5344CB8AC3E}">
        <p14:creationId xmlns:p14="http://schemas.microsoft.com/office/powerpoint/2010/main" val="2933838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Forgiveness, Christianity and secularity</a:t>
            </a:r>
          </a:p>
        </p:txBody>
      </p:sp>
      <p:sp>
        <p:nvSpPr>
          <p:cNvPr id="3" name="Text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026390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chemeClr val="accent1">
                    <a:lumMod val="50000"/>
                  </a:schemeClr>
                </a:solidFill>
              </a:rPr>
              <a:t>Forgiveness, Christianity and secularity</a:t>
            </a:r>
          </a:p>
        </p:txBody>
      </p:sp>
      <p:sp>
        <p:nvSpPr>
          <p:cNvPr id="3" name="Content Placeholder 2"/>
          <p:cNvSpPr>
            <a:spLocks noGrp="1"/>
          </p:cNvSpPr>
          <p:nvPr>
            <p:ph idx="1"/>
          </p:nvPr>
        </p:nvSpPr>
        <p:spPr/>
        <p:txBody>
          <a:bodyPr/>
          <a:lstStyle/>
          <a:p>
            <a:pPr marL="0" indent="0">
              <a:buNone/>
            </a:pPr>
            <a:r>
              <a:rPr lang="en-GB" dirty="0"/>
              <a:t>On the one hand, the centrality of the idea of forgiveness in our own culture is clearly a result of the Christian legacy. </a:t>
            </a:r>
          </a:p>
          <a:p>
            <a:pPr marL="0" indent="0">
              <a:buNone/>
            </a:pPr>
            <a:r>
              <a:rPr lang="en-GB" dirty="0"/>
              <a:t>On the other hand, it makes sense to ask whether the ‘forgiveness’ that we find in the New Testament, or in Church tradition, is anything like the ‘forgiveness’ that is discussed in recent philosophy…</a:t>
            </a:r>
          </a:p>
          <a:p>
            <a:pPr marL="0" indent="0">
              <a:buNone/>
            </a:pPr>
            <a:endParaRPr lang="en-GB" dirty="0"/>
          </a:p>
        </p:txBody>
      </p:sp>
    </p:spTree>
    <p:extLst>
      <p:ext uri="{BB962C8B-B14F-4D97-AF65-F5344CB8AC3E}">
        <p14:creationId xmlns:p14="http://schemas.microsoft.com/office/powerpoint/2010/main" val="1728229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chemeClr val="accent1">
                    <a:lumMod val="50000"/>
                  </a:schemeClr>
                </a:solidFill>
              </a:rPr>
              <a:t>Forgiveness, Christianity and secularity</a:t>
            </a:r>
            <a:endParaRPr lang="en-US" dirty="0">
              <a:solidFill>
                <a:schemeClr val="accent1">
                  <a:lumMod val="50000"/>
                </a:schemeClr>
              </a:solidFill>
            </a:endParaRPr>
          </a:p>
        </p:txBody>
      </p:sp>
      <p:sp>
        <p:nvSpPr>
          <p:cNvPr id="3" name="Content Placeholder 2"/>
          <p:cNvSpPr>
            <a:spLocks noGrp="1"/>
          </p:cNvSpPr>
          <p:nvPr>
            <p:ph idx="1"/>
          </p:nvPr>
        </p:nvSpPr>
        <p:spPr>
          <a:xfrm>
            <a:off x="838200" y="1527048"/>
            <a:ext cx="9491472" cy="4926288"/>
          </a:xfrm>
        </p:spPr>
        <p:txBody>
          <a:bodyPr>
            <a:normAutofit/>
          </a:bodyPr>
          <a:lstStyle/>
          <a:p>
            <a:pPr marL="0" indent="0">
              <a:buNone/>
            </a:pPr>
            <a:r>
              <a:rPr lang="en-GB" dirty="0"/>
              <a:t>For example, we find that the idea of sin that emerges from various biblical texts is quite different to the idea ‘wrongdoing’ that modern discussions of forgiveness begin with:</a:t>
            </a:r>
          </a:p>
          <a:p>
            <a:r>
              <a:rPr lang="en-GB" dirty="0"/>
              <a:t>Sin is an external power</a:t>
            </a:r>
          </a:p>
          <a:p>
            <a:pPr lvl="1"/>
            <a:r>
              <a:rPr lang="en-GB" dirty="0"/>
              <a:t>‘sin is not simply a kind of act people commit; it is a power that hovers around all human acting’ (McFarland 2010: 8)</a:t>
            </a:r>
          </a:p>
          <a:p>
            <a:r>
              <a:rPr lang="en-GB" dirty="0"/>
              <a:t>Sin as a universal condition</a:t>
            </a:r>
          </a:p>
          <a:p>
            <a:pPr lvl="1"/>
            <a:r>
              <a:rPr lang="en-GB" dirty="0"/>
              <a:t>We are not sinners because we sin; we sin because we are sinners (McFarland 2010: 10)</a:t>
            </a:r>
            <a:endParaRPr lang="en-US" dirty="0"/>
          </a:p>
        </p:txBody>
      </p:sp>
    </p:spTree>
    <p:extLst>
      <p:ext uri="{BB962C8B-B14F-4D97-AF65-F5344CB8AC3E}">
        <p14:creationId xmlns:p14="http://schemas.microsoft.com/office/powerpoint/2010/main" val="297685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chemeClr val="accent1">
                    <a:lumMod val="50000"/>
                  </a:schemeClr>
                </a:solidFill>
              </a:rPr>
              <a:t>Forgiveness, Christianity and secularity</a:t>
            </a:r>
            <a:endParaRPr lang="en-US" dirty="0">
              <a:solidFill>
                <a:schemeClr val="accent1">
                  <a:lumMod val="50000"/>
                </a:schemeClr>
              </a:solidFill>
            </a:endParaRPr>
          </a:p>
        </p:txBody>
      </p:sp>
      <p:sp>
        <p:nvSpPr>
          <p:cNvPr id="3" name="Content Placeholder 2"/>
          <p:cNvSpPr>
            <a:spLocks noGrp="1"/>
          </p:cNvSpPr>
          <p:nvPr>
            <p:ph idx="1"/>
          </p:nvPr>
        </p:nvSpPr>
        <p:spPr/>
        <p:txBody>
          <a:bodyPr>
            <a:normAutofit/>
          </a:bodyPr>
          <a:lstStyle/>
          <a:p>
            <a:pPr marL="0" indent="0">
              <a:buNone/>
            </a:pPr>
            <a:r>
              <a:rPr lang="en-GB" dirty="0"/>
              <a:t>So it seems as though the biblical idea of ‘sin’ is at odds with modern conceptions of human agency and responsibility:</a:t>
            </a:r>
          </a:p>
          <a:p>
            <a:pPr marL="265113" indent="0">
              <a:buNone/>
            </a:pPr>
            <a:r>
              <a:rPr lang="en-GB" dirty="0"/>
              <a:t>‘Through this multi-layered depiction of sin as both essentially interpersonal in its manifestation and mysteriously supra-personal in its origins, biblical patterns of sin-talk destabilise the model of the agent who is free to construct and deconstruct her identity from an internally secure position of radical self-determination.’ (McFarland 2010: 11)</a:t>
            </a:r>
            <a:endParaRPr lang="en-US" dirty="0"/>
          </a:p>
          <a:p>
            <a:pPr marL="0" indent="0">
              <a:buNone/>
            </a:pPr>
            <a:r>
              <a:rPr lang="en-US" dirty="0"/>
              <a:t>So it will not necessarily make sense to assume that ‘wrongdoing’ is the secular way of pointing to the same thing as the word ‘sin’.</a:t>
            </a:r>
            <a:endParaRPr lang="en-GB" dirty="0"/>
          </a:p>
        </p:txBody>
      </p:sp>
      <p:cxnSp>
        <p:nvCxnSpPr>
          <p:cNvPr id="5" name="Straight Connector 4"/>
          <p:cNvCxnSpPr/>
          <p:nvPr/>
        </p:nvCxnSpPr>
        <p:spPr>
          <a:xfrm>
            <a:off x="3156532" y="3501008"/>
            <a:ext cx="3443525"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999656" y="3933056"/>
            <a:ext cx="4104456" cy="0"/>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24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Forgiveness and Christian theology</a:t>
            </a:r>
          </a:p>
        </p:txBody>
      </p:sp>
      <p:sp>
        <p:nvSpPr>
          <p:cNvPr id="3" name="Content Placeholder 2"/>
          <p:cNvSpPr>
            <a:spLocks noGrp="1"/>
          </p:cNvSpPr>
          <p:nvPr>
            <p:ph sz="quarter" idx="1"/>
          </p:nvPr>
        </p:nvSpPr>
        <p:spPr>
          <a:xfrm>
            <a:off x="838200" y="1527048"/>
            <a:ext cx="9491472" cy="4926288"/>
          </a:xfrm>
        </p:spPr>
        <p:txBody>
          <a:bodyPr>
            <a:normAutofit fontScale="92500"/>
          </a:bodyPr>
          <a:lstStyle/>
          <a:p>
            <a:pPr marL="0" indent="0">
              <a:buNone/>
            </a:pPr>
            <a:r>
              <a:rPr lang="en-GB" sz="2400" dirty="0"/>
              <a:t>With these and similar concerns in mind, a number of Christian thinkers (e.g. Jones, Milbank, </a:t>
            </a:r>
            <a:r>
              <a:rPr lang="en-GB" sz="2400" dirty="0" err="1"/>
              <a:t>Volf</a:t>
            </a:r>
            <a:r>
              <a:rPr lang="en-GB" sz="2400" dirty="0"/>
              <a:t>) have tried to show that forgiveness makes most sense when considered within the Christian worldview:</a:t>
            </a:r>
          </a:p>
          <a:p>
            <a:r>
              <a:rPr lang="en-GB" sz="4000" b="1" dirty="0">
                <a:solidFill>
                  <a:schemeClr val="accent2">
                    <a:lumMod val="50000"/>
                  </a:schemeClr>
                </a:solidFill>
              </a:rPr>
              <a:t>metaphysics/doctrine</a:t>
            </a:r>
          </a:p>
          <a:p>
            <a:pPr lvl="1"/>
            <a:r>
              <a:rPr lang="en-GB" sz="3600" dirty="0"/>
              <a:t>big ideas about reality; ontological structure</a:t>
            </a:r>
          </a:p>
          <a:p>
            <a:r>
              <a:rPr lang="en-GB" sz="4000" b="1" dirty="0">
                <a:solidFill>
                  <a:schemeClr val="accent2">
                    <a:lumMod val="50000"/>
                  </a:schemeClr>
                </a:solidFill>
              </a:rPr>
              <a:t>narrative</a:t>
            </a:r>
          </a:p>
          <a:p>
            <a:pPr lvl="1"/>
            <a:r>
              <a:rPr lang="en-GB" sz="3600" dirty="0"/>
              <a:t>sense of purpose, teleology</a:t>
            </a:r>
          </a:p>
          <a:p>
            <a:r>
              <a:rPr lang="en-GB" sz="4000" b="1" dirty="0">
                <a:solidFill>
                  <a:schemeClr val="accent2">
                    <a:lumMod val="50000"/>
                  </a:schemeClr>
                </a:solidFill>
              </a:rPr>
              <a:t>ethics</a:t>
            </a:r>
          </a:p>
          <a:p>
            <a:pPr lvl="1"/>
            <a:r>
              <a:rPr lang="en-GB" sz="3600" dirty="0"/>
              <a:t>ideals, exemplars, practices, habits, prohibitions, etc.</a:t>
            </a:r>
          </a:p>
          <a:p>
            <a:pPr marL="0" indent="0">
              <a:buNone/>
            </a:pPr>
            <a:endParaRPr lang="en-GB" sz="1500" dirty="0"/>
          </a:p>
          <a:p>
            <a:pPr marL="0" indent="0">
              <a:buNone/>
            </a:pPr>
            <a:endParaRPr lang="en-GB" dirty="0"/>
          </a:p>
        </p:txBody>
      </p:sp>
    </p:spTree>
    <p:extLst>
      <p:ext uri="{BB962C8B-B14F-4D97-AF65-F5344CB8AC3E}">
        <p14:creationId xmlns:p14="http://schemas.microsoft.com/office/powerpoint/2010/main" val="192120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dirty="0"/>
          </a:p>
        </p:txBody>
      </p:sp>
      <p:pic>
        <p:nvPicPr>
          <p:cNvPr id="4" name="Picture 3" descr="painting of a violin maker - ref to idea of craft, and Jones' account of forgiven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1933" y="21142"/>
            <a:ext cx="9140192" cy="6860857"/>
          </a:xfrm>
          <a:prstGeom prst="rect">
            <a:avLst/>
          </a:prstGeom>
        </p:spPr>
      </p:pic>
    </p:spTree>
    <p:extLst>
      <p:ext uri="{BB962C8B-B14F-4D97-AF65-F5344CB8AC3E}">
        <p14:creationId xmlns:p14="http://schemas.microsoft.com/office/powerpoint/2010/main" val="3338654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Forgiveness and Christian theology</a:t>
            </a:r>
          </a:p>
        </p:txBody>
      </p:sp>
      <p:sp>
        <p:nvSpPr>
          <p:cNvPr id="3" name="Content Placeholder 2"/>
          <p:cNvSpPr>
            <a:spLocks noGrp="1"/>
          </p:cNvSpPr>
          <p:nvPr>
            <p:ph sz="quarter" idx="1"/>
          </p:nvPr>
        </p:nvSpPr>
        <p:spPr>
          <a:xfrm>
            <a:off x="838200" y="1527048"/>
            <a:ext cx="9491472" cy="4926288"/>
          </a:xfrm>
        </p:spPr>
        <p:txBody>
          <a:bodyPr>
            <a:normAutofit/>
          </a:bodyPr>
          <a:lstStyle/>
          <a:p>
            <a:pPr marL="0" indent="0">
              <a:buNone/>
            </a:pPr>
            <a:r>
              <a:rPr lang="en-GB" dirty="0"/>
              <a:t>L Gregory Jones describes forgiveness as a part of the communal life of the church, and as a craft, not a single act:</a:t>
            </a:r>
          </a:p>
          <a:p>
            <a:pPr marL="269875" indent="0">
              <a:buNone/>
            </a:pPr>
            <a:r>
              <a:rPr lang="en-GB" dirty="0"/>
              <a:t>‘Most fundamentally, then, forgiveness is not so much a word spoken, an action performed, or a feeling felt as it is an embodied way of life in an ever-deepening friendship with the Triune God and with others. . . . Learning to embody forgiveness involves our commitment to the cultivation of specific habits and practices of the Church.’</a:t>
            </a:r>
          </a:p>
        </p:txBody>
      </p:sp>
    </p:spTree>
    <p:extLst>
      <p:ext uri="{BB962C8B-B14F-4D97-AF65-F5344CB8AC3E}">
        <p14:creationId xmlns:p14="http://schemas.microsoft.com/office/powerpoint/2010/main" val="2538998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Forgiveness and Christian theology</a:t>
            </a:r>
          </a:p>
        </p:txBody>
      </p:sp>
      <p:sp>
        <p:nvSpPr>
          <p:cNvPr id="3" name="Content Placeholder 2"/>
          <p:cNvSpPr>
            <a:spLocks noGrp="1"/>
          </p:cNvSpPr>
          <p:nvPr>
            <p:ph sz="quarter" idx="1"/>
          </p:nvPr>
        </p:nvSpPr>
        <p:spPr>
          <a:xfrm>
            <a:off x="838200" y="1527048"/>
            <a:ext cx="9491472" cy="4926288"/>
          </a:xfrm>
        </p:spPr>
        <p:txBody>
          <a:bodyPr>
            <a:normAutofit/>
          </a:bodyPr>
          <a:lstStyle/>
          <a:p>
            <a:pPr marL="269875" indent="0">
              <a:buNone/>
            </a:pPr>
            <a:r>
              <a:rPr lang="en-GB" dirty="0"/>
              <a:t>‘This learning, typically at the hands of exemplars who are more skilled than we are, is similar to the ways in which a person learns to become an excellent physician or an accomplished pianist. . .  [T]he craft of forgiveness involves the ongoing and ever-deepening process of unlearning sin through forgiveness and learning, through specific habits and practices, to live in communion – with the Triune God, with one another, and with the whole Creation.’</a:t>
            </a:r>
          </a:p>
          <a:p>
            <a:pPr marL="269875" indent="0">
              <a:buNone/>
            </a:pPr>
            <a:r>
              <a:rPr lang="en-GB" sz="1800" dirty="0"/>
              <a:t>(Jones 1995 [</a:t>
            </a:r>
            <a:r>
              <a:rPr lang="en-GB" sz="1800" i="1" dirty="0"/>
              <a:t>Embodying forgiveness</a:t>
            </a:r>
            <a:r>
              <a:rPr lang="en-GB" sz="1800" dirty="0"/>
              <a:t>] xii)</a:t>
            </a:r>
          </a:p>
        </p:txBody>
      </p:sp>
    </p:spTree>
    <p:extLst>
      <p:ext uri="{BB962C8B-B14F-4D97-AF65-F5344CB8AC3E}">
        <p14:creationId xmlns:p14="http://schemas.microsoft.com/office/powerpoint/2010/main" val="2595793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Forgiveness and Christian theology</a:t>
            </a:r>
          </a:p>
        </p:txBody>
      </p:sp>
      <p:sp>
        <p:nvSpPr>
          <p:cNvPr id="3" name="Content Placeholder 2"/>
          <p:cNvSpPr>
            <a:spLocks noGrp="1"/>
          </p:cNvSpPr>
          <p:nvPr>
            <p:ph sz="quarter" idx="1"/>
          </p:nvPr>
        </p:nvSpPr>
        <p:spPr>
          <a:xfrm>
            <a:off x="838200" y="1527048"/>
            <a:ext cx="9491472" cy="4926288"/>
          </a:xfrm>
        </p:spPr>
        <p:txBody>
          <a:bodyPr>
            <a:normAutofit/>
          </a:bodyPr>
          <a:lstStyle/>
          <a:p>
            <a:pPr marL="0" indent="0">
              <a:buNone/>
            </a:pPr>
            <a:r>
              <a:rPr lang="en-GB" sz="2400" dirty="0"/>
              <a:t>For Jones, Christian forgiveness is bound up with the whole of Christian life, and this includes various disciplines, including the truthful naming of sin and injustice:</a:t>
            </a:r>
          </a:p>
          <a:p>
            <a:pPr marL="269875" indent="0">
              <a:buNone/>
            </a:pPr>
            <a:r>
              <a:rPr lang="en-GB" sz="2400" dirty="0"/>
              <a:t>‘Further, Christian forgiveness is a set of habits that occasion and require prophetic criticism of all those situations and lives where communion is undermined. This is not an easy task, for God’s forgiveness requires us to confront our tendencies to see the world either as ‘lighter’ than it is (hence engaging in cheap grace) or as ‘darker’ than it is (hence believing that forgiveness is impossible or ineffective). It calls us to learn to see the world and our lives truthfully, and we do so in the context of Christian communities whose ultimate hope is sustained in the practice of reconciling forgiveness.’ </a:t>
            </a:r>
            <a:r>
              <a:rPr lang="en-GB" sz="1500" dirty="0"/>
              <a:t>(Jones 1995 [</a:t>
            </a:r>
            <a:r>
              <a:rPr lang="en-GB" sz="1500" i="1" dirty="0"/>
              <a:t>Embodying forgiveness</a:t>
            </a:r>
            <a:r>
              <a:rPr lang="en-GB" sz="1500" dirty="0"/>
              <a:t>] 165)</a:t>
            </a:r>
          </a:p>
          <a:p>
            <a:pPr marL="0" indent="0">
              <a:buNone/>
            </a:pPr>
            <a:endParaRPr lang="en-GB" dirty="0"/>
          </a:p>
        </p:txBody>
      </p:sp>
    </p:spTree>
    <p:extLst>
      <p:ext uri="{BB962C8B-B14F-4D97-AF65-F5344CB8AC3E}">
        <p14:creationId xmlns:p14="http://schemas.microsoft.com/office/powerpoint/2010/main" val="2619553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Forgiveness and Christian theology</a:t>
            </a:r>
          </a:p>
        </p:txBody>
      </p:sp>
      <p:sp>
        <p:nvSpPr>
          <p:cNvPr id="3" name="Content Placeholder 2"/>
          <p:cNvSpPr>
            <a:spLocks noGrp="1"/>
          </p:cNvSpPr>
          <p:nvPr>
            <p:ph sz="quarter" idx="1"/>
          </p:nvPr>
        </p:nvSpPr>
        <p:spPr>
          <a:xfrm>
            <a:off x="838200" y="1527048"/>
            <a:ext cx="9491472" cy="4926288"/>
          </a:xfrm>
        </p:spPr>
        <p:txBody>
          <a:bodyPr>
            <a:normAutofit/>
          </a:bodyPr>
          <a:lstStyle/>
          <a:p>
            <a:pPr marL="0" indent="0">
              <a:buNone/>
            </a:pPr>
            <a:r>
              <a:rPr lang="en-GB" sz="2600" dirty="0"/>
              <a:t>So, for Jones, Christian ‘forgiveness’ is not something that can be understood apart from its place within communal Christian life. It is shaped by:</a:t>
            </a:r>
          </a:p>
          <a:p>
            <a:r>
              <a:rPr lang="en-GB" sz="2600" dirty="0"/>
              <a:t>The practice of the church;</a:t>
            </a:r>
          </a:p>
          <a:p>
            <a:pPr lvl="1"/>
            <a:r>
              <a:rPr lang="en-GB" sz="2600" dirty="0"/>
              <a:t>A welcoming, loving community</a:t>
            </a:r>
          </a:p>
          <a:p>
            <a:r>
              <a:rPr lang="en-GB" sz="2600" dirty="0"/>
              <a:t>Other, relevant disciplines;</a:t>
            </a:r>
          </a:p>
          <a:p>
            <a:pPr lvl="1"/>
            <a:r>
              <a:rPr lang="en-GB" sz="2600" dirty="0"/>
              <a:t>Moral discernment, judgment, repentance, etc.</a:t>
            </a:r>
          </a:p>
          <a:p>
            <a:r>
              <a:rPr lang="en-GB" sz="2600" dirty="0"/>
              <a:t>Belief in God;</a:t>
            </a:r>
          </a:p>
          <a:p>
            <a:r>
              <a:rPr lang="en-GB" sz="2600" dirty="0"/>
              <a:t>Understanding of atonement for sin</a:t>
            </a:r>
          </a:p>
          <a:p>
            <a:r>
              <a:rPr lang="en-GB" sz="2600" dirty="0"/>
              <a:t>Hope for eschatological transformation</a:t>
            </a:r>
          </a:p>
          <a:p>
            <a:endParaRPr lang="en-GB" sz="2600" dirty="0"/>
          </a:p>
          <a:p>
            <a:endParaRPr lang="en-GB" sz="2600" dirty="0"/>
          </a:p>
          <a:p>
            <a:pPr marL="0" indent="0">
              <a:buNone/>
            </a:pPr>
            <a:endParaRPr lang="en-GB" sz="2600" dirty="0"/>
          </a:p>
        </p:txBody>
      </p:sp>
    </p:spTree>
    <p:extLst>
      <p:ext uri="{BB962C8B-B14F-4D97-AF65-F5344CB8AC3E}">
        <p14:creationId xmlns:p14="http://schemas.microsoft.com/office/powerpoint/2010/main" val="1760902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1">
                    <a:lumMod val="50000"/>
                  </a:schemeClr>
                </a:solidFill>
              </a:rPr>
              <a:t>References</a:t>
            </a:r>
          </a:p>
        </p:txBody>
      </p:sp>
      <p:sp>
        <p:nvSpPr>
          <p:cNvPr id="3" name="Content Placeholder 2"/>
          <p:cNvSpPr>
            <a:spLocks noGrp="1"/>
          </p:cNvSpPr>
          <p:nvPr>
            <p:ph idx="1"/>
          </p:nvPr>
        </p:nvSpPr>
        <p:spPr/>
        <p:txBody>
          <a:bodyPr>
            <a:normAutofit fontScale="77500" lnSpcReduction="20000"/>
          </a:bodyPr>
          <a:lstStyle/>
          <a:p>
            <a:pPr marL="182563" indent="-182563">
              <a:buNone/>
            </a:pPr>
            <a:r>
              <a:rPr lang="en-GB" dirty="0"/>
              <a:t>JONES, L. G. (1995). </a:t>
            </a:r>
            <a:r>
              <a:rPr lang="en-GB" i="1" dirty="0"/>
              <a:t>Embodying Forgiveness: A Theological Analysis</a:t>
            </a:r>
            <a:r>
              <a:rPr lang="en-GB" dirty="0"/>
              <a:t>. Grand Rapids, </a:t>
            </a:r>
            <a:r>
              <a:rPr lang="en-GB" dirty="0" err="1"/>
              <a:t>Mich</a:t>
            </a:r>
            <a:r>
              <a:rPr lang="en-GB" dirty="0"/>
              <a:t>, W.B. Eerdmans.</a:t>
            </a:r>
          </a:p>
          <a:p>
            <a:pPr marL="182563" indent="-182563">
              <a:buNone/>
            </a:pPr>
            <a:r>
              <a:rPr lang="en-GB" dirty="0"/>
              <a:t>MACINTYRE, A. C. (1985). </a:t>
            </a:r>
            <a:r>
              <a:rPr lang="en-GB" i="1" dirty="0"/>
              <a:t>After Virtue: A Study in Moral Theory</a:t>
            </a:r>
            <a:r>
              <a:rPr lang="en-GB" dirty="0"/>
              <a:t>. London, Duckworth.</a:t>
            </a:r>
          </a:p>
          <a:p>
            <a:pPr marL="182563" indent="-182563">
              <a:buNone/>
            </a:pPr>
            <a:r>
              <a:rPr lang="en-GB" dirty="0"/>
              <a:t>MINAS, A. C. (1975). God and Forgiveness. </a:t>
            </a:r>
            <a:r>
              <a:rPr lang="en-GB" i="1" dirty="0"/>
              <a:t>The Philosophical Quarterly (1950). </a:t>
            </a:r>
            <a:r>
              <a:rPr lang="en-GB" dirty="0"/>
              <a:t>25, 138-150.</a:t>
            </a:r>
          </a:p>
          <a:p>
            <a:pPr marL="182563" indent="-182563">
              <a:buNone/>
            </a:pPr>
            <a:r>
              <a:rPr lang="en-GB" dirty="0"/>
              <a:t>MCFARLAND, Ian A. (2010). </a:t>
            </a:r>
            <a:r>
              <a:rPr lang="en-GB" i="1" dirty="0"/>
              <a:t>In Adam's Fall: A Meditation on the Christian Doctrine of Original Sin. </a:t>
            </a:r>
            <a:r>
              <a:rPr lang="en-GB" dirty="0"/>
              <a:t>Chichester; Maldon, MA: Wiley-Blackwell. </a:t>
            </a:r>
          </a:p>
          <a:p>
            <a:pPr marL="182563" indent="-182563">
              <a:buNone/>
            </a:pPr>
            <a:r>
              <a:rPr lang="en-GB" dirty="0"/>
              <a:t>PHILLIPS, D. Z. (2004). The Problem of Evil and the Problem of God. London, SCM Press.</a:t>
            </a:r>
          </a:p>
          <a:p>
            <a:pPr marL="182563" indent="-182563">
              <a:buNone/>
            </a:pPr>
            <a:r>
              <a:rPr lang="en-GB" dirty="0"/>
              <a:t>VERBIN, N. (2013). Can God forgive our trespasses? </a:t>
            </a:r>
            <a:r>
              <a:rPr lang="en-GB" i="1" dirty="0"/>
              <a:t>International Journal for Philosophy of Religion. </a:t>
            </a:r>
            <a:r>
              <a:rPr lang="en-GB" dirty="0"/>
              <a:t>74, 181-199.</a:t>
            </a:r>
          </a:p>
          <a:p>
            <a:pPr marL="182563" indent="-182563">
              <a:buNone/>
            </a:pPr>
            <a:r>
              <a:rPr lang="en-US" dirty="0"/>
              <a:t>VOLF, M. (2006a). ‘Letting go: the final miracle of forgiveness’. </a:t>
            </a:r>
            <a:r>
              <a:rPr lang="en-US" i="1" dirty="0"/>
              <a:t>The Christian Century. </a:t>
            </a:r>
            <a:r>
              <a:rPr lang="en-US" dirty="0"/>
              <a:t>123.</a:t>
            </a:r>
          </a:p>
          <a:p>
            <a:pPr marL="182563" indent="-182563">
              <a:buNone/>
            </a:pPr>
            <a:endParaRPr lang="en-GB" dirty="0"/>
          </a:p>
          <a:p>
            <a:pPr marL="182563" indent="-182563">
              <a:buNone/>
            </a:pPr>
            <a:endParaRPr lang="en-GB" dirty="0"/>
          </a:p>
          <a:p>
            <a:pPr marL="182563" indent="-182563">
              <a:buNone/>
            </a:pPr>
            <a:endParaRPr lang="en-GB" dirty="0"/>
          </a:p>
          <a:p>
            <a:pPr marL="0" indent="0">
              <a:buNone/>
            </a:pPr>
            <a:endParaRPr lang="en-GB" dirty="0"/>
          </a:p>
        </p:txBody>
      </p:sp>
    </p:spTree>
    <p:extLst>
      <p:ext uri="{BB962C8B-B14F-4D97-AF65-F5344CB8AC3E}">
        <p14:creationId xmlns:p14="http://schemas.microsoft.com/office/powerpoint/2010/main" val="20329971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5177A376361E4097C7A579BA2D6EB3" ma:contentTypeVersion="15" ma:contentTypeDescription="Create a new document." ma:contentTypeScope="" ma:versionID="9f930703bb118c88126740165fae9337">
  <xsd:schema xmlns:xsd="http://www.w3.org/2001/XMLSchema" xmlns:xs="http://www.w3.org/2001/XMLSchema" xmlns:p="http://schemas.microsoft.com/office/2006/metadata/properties" xmlns:ns2="91f26f25-1717-4b86-a1b4-8d7140b77ed9" xmlns:ns3="c8e8acce-9069-4d32-802f-c81c2b98ca36" targetNamespace="http://schemas.microsoft.com/office/2006/metadata/properties" ma:root="true" ma:fieldsID="3d128f301fb7b3d2f473a5b1c88eb1bb" ns2:_="" ns3:_="">
    <xsd:import namespace="91f26f25-1717-4b86-a1b4-8d7140b77ed9"/>
    <xsd:import namespace="c8e8acce-9069-4d32-802f-c81c2b98ca3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f26f25-1717-4b86-a1b4-8d7140b77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7e797dd-a372-4630-b35c-17781ee6705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e8acce-9069-4d32-802f-c81c2b98ca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50283d9e-c408-46fb-a1b8-65ee7e6218c4}" ma:internalName="TaxCatchAll" ma:showField="CatchAllData" ma:web="c8e8acce-9069-4d32-802f-c81c2b98ca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f26f25-1717-4b86-a1b4-8d7140b77ed9">
      <Terms xmlns="http://schemas.microsoft.com/office/infopath/2007/PartnerControls"/>
    </lcf76f155ced4ddcb4097134ff3c332f>
    <TaxCatchAll xmlns="c8e8acce-9069-4d32-802f-c81c2b98ca36" xsi:nil="true"/>
  </documentManagement>
</p:properties>
</file>

<file path=customXml/itemProps1.xml><?xml version="1.0" encoding="utf-8"?>
<ds:datastoreItem xmlns:ds="http://schemas.openxmlformats.org/officeDocument/2006/customXml" ds:itemID="{EA8085A2-E3C3-4BA6-AFF4-F95900B0370D}"/>
</file>

<file path=customXml/itemProps2.xml><?xml version="1.0" encoding="utf-8"?>
<ds:datastoreItem xmlns:ds="http://schemas.openxmlformats.org/officeDocument/2006/customXml" ds:itemID="{D480FF7A-43A1-4906-94A7-AAEB1C79D000}"/>
</file>

<file path=customXml/itemProps3.xml><?xml version="1.0" encoding="utf-8"?>
<ds:datastoreItem xmlns:ds="http://schemas.openxmlformats.org/officeDocument/2006/customXml" ds:itemID="{60BF0FC1-DA1D-49CE-BD16-61B3E3395CEF}"/>
</file>

<file path=docProps/app.xml><?xml version="1.0" encoding="utf-8"?>
<Properties xmlns="http://schemas.openxmlformats.org/officeDocument/2006/extended-properties" xmlns:vt="http://schemas.openxmlformats.org/officeDocument/2006/docPropsVTypes">
  <TotalTime>22</TotalTime>
  <Words>1936</Words>
  <Application>Microsoft Office PowerPoint</Application>
  <PresentationFormat>Widescreen</PresentationFormat>
  <Paragraphs>117</Paragraphs>
  <Slides>22</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Aptos Display</vt:lpstr>
      <vt:lpstr>Arial</vt:lpstr>
      <vt:lpstr>Office Theme</vt:lpstr>
      <vt:lpstr>God and Forgiveness</vt:lpstr>
      <vt:lpstr>God, sin and forgiveness</vt:lpstr>
      <vt:lpstr>God, sin and forgiveness</vt:lpstr>
      <vt:lpstr>God, sin and forgiveness</vt:lpstr>
      <vt:lpstr>Can God ‘forgive’?</vt:lpstr>
      <vt:lpstr>Can God forgive?</vt:lpstr>
      <vt:lpstr>Can God forgive?</vt:lpstr>
      <vt:lpstr>Can God forgive?</vt:lpstr>
      <vt:lpstr>Can God forgive?</vt:lpstr>
      <vt:lpstr>Can God forgive?</vt:lpstr>
      <vt:lpstr>PowerPoint Presentation</vt:lpstr>
      <vt:lpstr>Forgiveness, Christianity and secularity</vt:lpstr>
      <vt:lpstr>Forgiveness, Christianity and secularity</vt:lpstr>
      <vt:lpstr>Forgiveness, Christianity and secularity</vt:lpstr>
      <vt:lpstr>Forgiveness, Christianity and secularity</vt:lpstr>
      <vt:lpstr>Forgiveness and Christian theology</vt:lpstr>
      <vt:lpstr>PowerPoint Presentation</vt:lpstr>
      <vt:lpstr>Forgiveness and Christian theology</vt:lpstr>
      <vt:lpstr>Forgiveness and Christian theology</vt:lpstr>
      <vt:lpstr>Forgiveness and Christian theology</vt:lpstr>
      <vt:lpstr>Forgiveness and Christian theology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Stuart Jesson</dc:creator>
  <cp:lastModifiedBy>Dr Stuart Jesson</cp:lastModifiedBy>
  <cp:revision>1</cp:revision>
  <dcterms:created xsi:type="dcterms:W3CDTF">2026-10-14T09:19:00Z</dcterms:created>
  <dcterms:modified xsi:type="dcterms:W3CDTF">2026-10-14T09:41:02Z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0x010100745177A376361E4097C7A579BA2D6EB3</vt:lpwstr>
  </property>
</Properties>
</file>