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9"/>
  </p:notesMasterIdLst>
  <p:sldIdLst>
    <p:sldId id="256" r:id="rId6"/>
    <p:sldId id="305" r:id="rId7"/>
    <p:sldId id="328" r:id="rId8"/>
    <p:sldId id="261" r:id="rId9"/>
    <p:sldId id="11562" r:id="rId10"/>
    <p:sldId id="11563" r:id="rId11"/>
    <p:sldId id="11565" r:id="rId12"/>
    <p:sldId id="11575" r:id="rId13"/>
    <p:sldId id="11566" r:id="rId14"/>
    <p:sldId id="11568" r:id="rId15"/>
    <p:sldId id="11574" r:id="rId16"/>
    <p:sldId id="11569" r:id="rId17"/>
    <p:sldId id="257" r:id="rId18"/>
    <p:sldId id="258" r:id="rId19"/>
    <p:sldId id="11570" r:id="rId20"/>
    <p:sldId id="11571" r:id="rId21"/>
    <p:sldId id="11572" r:id="rId22"/>
    <p:sldId id="11573" r:id="rId23"/>
    <p:sldId id="11578" r:id="rId24"/>
    <p:sldId id="11579" r:id="rId25"/>
    <p:sldId id="11580" r:id="rId26"/>
    <p:sldId id="11581" r:id="rId27"/>
    <p:sldId id="115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CAF"/>
    <a:srgbClr val="66BA8A"/>
    <a:srgbClr val="00CB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76232-F04B-406E-B8B1-A57D7D498F45}" v="4" dt="2026-01-13T00:01:44.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3"/>
  </p:normalViewPr>
  <p:slideViewPr>
    <p:cSldViewPr snapToGrid="0">
      <p:cViewPr varScale="1">
        <p:scale>
          <a:sx n="115" d="100"/>
          <a:sy n="115" d="100"/>
        </p:scale>
        <p:origin x="66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yn Devoe" userId="ea9ba2c6-c6d2-4fa5-a872-ba06c9f468ae" providerId="ADAL" clId="{45F600DC-D0D1-4B3D-8613-11D396B079A3}"/>
    <pc:docChg chg="undo redo custSel addSld delSld modSld sldOrd">
      <pc:chgData name="Madelyn Devoe" userId="ea9ba2c6-c6d2-4fa5-a872-ba06c9f468ae" providerId="ADAL" clId="{45F600DC-D0D1-4B3D-8613-11D396B079A3}" dt="2026-01-23T19:20:08.563" v="7539" actId="20577"/>
      <pc:docMkLst>
        <pc:docMk/>
      </pc:docMkLst>
      <pc:sldChg chg="addSp modSp add mod">
        <pc:chgData name="Madelyn Devoe" userId="ea9ba2c6-c6d2-4fa5-a872-ba06c9f468ae" providerId="ADAL" clId="{45F600DC-D0D1-4B3D-8613-11D396B079A3}" dt="2026-01-13T00:01:20.010" v="7505" actId="1582"/>
        <pc:sldMkLst>
          <pc:docMk/>
          <pc:sldMk cId="95992585" sldId="257"/>
        </pc:sldMkLst>
        <pc:spChg chg="add mod">
          <ac:chgData name="Madelyn Devoe" userId="ea9ba2c6-c6d2-4fa5-a872-ba06c9f468ae" providerId="ADAL" clId="{45F600DC-D0D1-4B3D-8613-11D396B079A3}" dt="2026-01-13T00:00:06.486" v="7500" actId="208"/>
          <ac:spMkLst>
            <pc:docMk/>
            <pc:sldMk cId="95992585" sldId="257"/>
            <ac:spMk id="3" creationId="{384746F6-8FB9-4105-DA2B-734931A6AD18}"/>
          </ac:spMkLst>
        </pc:spChg>
        <pc:picChg chg="mod">
          <ac:chgData name="Madelyn Devoe" userId="ea9ba2c6-c6d2-4fa5-a872-ba06c9f468ae" providerId="ADAL" clId="{45F600DC-D0D1-4B3D-8613-11D396B079A3}" dt="2026-01-13T00:01:20.010" v="7505" actId="1582"/>
          <ac:picMkLst>
            <pc:docMk/>
            <pc:sldMk cId="95992585" sldId="257"/>
            <ac:picMk id="2" creationId="{305F989E-FB69-4C78-A6FA-534062F18ACB}"/>
          </ac:picMkLst>
        </pc:picChg>
      </pc:sldChg>
      <pc:sldChg chg="modSp add mod">
        <pc:chgData name="Madelyn Devoe" userId="ea9ba2c6-c6d2-4fa5-a872-ba06c9f468ae" providerId="ADAL" clId="{45F600DC-D0D1-4B3D-8613-11D396B079A3}" dt="2026-01-13T00:01:02.621" v="7501" actId="1076"/>
        <pc:sldMkLst>
          <pc:docMk/>
          <pc:sldMk cId="2873324555" sldId="258"/>
        </pc:sldMkLst>
        <pc:picChg chg="mod">
          <ac:chgData name="Madelyn Devoe" userId="ea9ba2c6-c6d2-4fa5-a872-ba06c9f468ae" providerId="ADAL" clId="{45F600DC-D0D1-4B3D-8613-11D396B079A3}" dt="2026-01-13T00:01:02.621" v="7501" actId="1076"/>
          <ac:picMkLst>
            <pc:docMk/>
            <pc:sldMk cId="2873324555" sldId="258"/>
            <ac:picMk id="3" creationId="{910EDA96-CF7C-4EE6-9F44-3DD665DC497A}"/>
          </ac:picMkLst>
        </pc:picChg>
      </pc:sldChg>
      <pc:sldChg chg="addSp delSp modSp add mod modNotesTx">
        <pc:chgData name="Madelyn Devoe" userId="ea9ba2c6-c6d2-4fa5-a872-ba06c9f468ae" providerId="ADAL" clId="{45F600DC-D0D1-4B3D-8613-11D396B079A3}" dt="2026-01-23T19:20:08.563" v="7539" actId="20577"/>
        <pc:sldMkLst>
          <pc:docMk/>
          <pc:sldMk cId="3470001131" sldId="11562"/>
        </pc:sldMkLst>
        <pc:spChg chg="mod">
          <ac:chgData name="Madelyn Devoe" userId="ea9ba2c6-c6d2-4fa5-a872-ba06c9f468ae" providerId="ADAL" clId="{45F600DC-D0D1-4B3D-8613-11D396B079A3}" dt="2026-01-23T19:20:08.563" v="7539" actId="20577"/>
          <ac:spMkLst>
            <pc:docMk/>
            <pc:sldMk cId="3470001131" sldId="11562"/>
            <ac:spMk id="5" creationId="{865BB802-3172-85FC-2863-12DC1ABB20BA}"/>
          </ac:spMkLst>
        </pc:spChg>
      </pc:sldChg>
      <pc:sldChg chg="addSp delSp modSp new mod">
        <pc:chgData name="Madelyn Devoe" userId="ea9ba2c6-c6d2-4fa5-a872-ba06c9f468ae" providerId="ADAL" clId="{45F600DC-D0D1-4B3D-8613-11D396B079A3}" dt="2026-01-13T00:02:09.425" v="7511" actId="1076"/>
        <pc:sldMkLst>
          <pc:docMk/>
          <pc:sldMk cId="135610744" sldId="11563"/>
        </pc:sldMkLst>
        <pc:graphicFrameChg chg="mod">
          <ac:chgData name="Madelyn Devoe" userId="ea9ba2c6-c6d2-4fa5-a872-ba06c9f468ae" providerId="ADAL" clId="{45F600DC-D0D1-4B3D-8613-11D396B079A3}" dt="2026-01-13T00:02:01.590" v="7509" actId="1076"/>
          <ac:graphicFrameMkLst>
            <pc:docMk/>
            <pc:sldMk cId="135610744" sldId="11563"/>
            <ac:graphicFrameMk id="7" creationId="{C42BA58F-3F2B-D013-5A99-B59D3DEBDAD6}"/>
          </ac:graphicFrameMkLst>
        </pc:graphicFrameChg>
        <pc:picChg chg="add mod">
          <ac:chgData name="Madelyn Devoe" userId="ea9ba2c6-c6d2-4fa5-a872-ba06c9f468ae" providerId="ADAL" clId="{45F600DC-D0D1-4B3D-8613-11D396B079A3}" dt="2026-01-13T00:02:09.425" v="7511" actId="1076"/>
          <ac:picMkLst>
            <pc:docMk/>
            <pc:sldMk cId="135610744" sldId="11563"/>
            <ac:picMk id="11" creationId="{1B8174F2-DB6F-FC48-32C6-1DE70309DD8B}"/>
          </ac:picMkLst>
        </pc:picChg>
      </pc:sldChg>
      <pc:sldChg chg="addSp delSp modSp new mod">
        <pc:chgData name="Madelyn Devoe" userId="ea9ba2c6-c6d2-4fa5-a872-ba06c9f468ae" providerId="ADAL" clId="{45F600DC-D0D1-4B3D-8613-11D396B079A3}" dt="2026-01-13T00:02:22.217" v="7512" actId="478"/>
        <pc:sldMkLst>
          <pc:docMk/>
          <pc:sldMk cId="2189852766" sldId="1157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kingcountyachcom.sharepoint.com/Shared%20Documents/12_Strategic%20Initiatives%20(Madelyn)/Landscape%20Assessment/2025/race_ethnicity%20pie%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ingcountyachcom.sharepoint.com/Shared%20Documents/12_Strategic%20Initiatives%20(Madelyn)/Landscape%20Assessment/2025/race_ethnicity%20pie%20char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r>
              <a:rPr lang="en-US" sz="1600">
                <a:solidFill>
                  <a:sysClr val="windowText" lastClr="000000"/>
                </a:solidFill>
              </a:rPr>
              <a:t>King County Population by Age and Race (2024)</a:t>
            </a:r>
          </a:p>
          <a:p>
            <a:pPr>
              <a:defRPr sz="1600">
                <a:solidFill>
                  <a:sysClr val="windowText" lastClr="000000"/>
                </a:solidFill>
              </a:defRPr>
            </a:pPr>
            <a:r>
              <a:rPr lang="en-US" sz="1600">
                <a:solidFill>
                  <a:sysClr val="windowText" lastClr="000000"/>
                </a:solidFill>
              </a:rPr>
              <a:t>Total Population</a:t>
            </a:r>
            <a:r>
              <a:rPr lang="en-US" sz="1600" baseline="30000">
                <a:solidFill>
                  <a:sysClr val="windowText" lastClr="000000"/>
                </a:solidFill>
              </a:rPr>
              <a:t>2</a:t>
            </a:r>
            <a:endParaRPr lang="en-US" sz="1600">
              <a:solidFill>
                <a:sysClr val="windowText" lastClr="000000"/>
              </a:solidFill>
            </a:endParaRPr>
          </a:p>
        </c:rich>
      </c:tx>
      <c:layout>
        <c:manualLayout>
          <c:xMode val="edge"/>
          <c:yMode val="edge"/>
          <c:x val="0.1111763233749125"/>
          <c:y val="2.913348473755771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7947155444707058"/>
          <c:y val="0.21434882902445543"/>
          <c:w val="0.63937014745413545"/>
          <c:h val="0.70108012091136485"/>
        </c:manualLayout>
      </c:layout>
      <c:pieChart>
        <c:varyColors val="1"/>
        <c:ser>
          <c:idx val="0"/>
          <c:order val="0"/>
          <c:tx>
            <c:strRef>
              <c:f>Sheet1!$B$2</c:f>
              <c:strCache>
                <c:ptCount val="1"/>
                <c:pt idx="0">
                  <c:v>Number</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44-447F-AAF1-DE61912B2831}"/>
              </c:ext>
            </c:extLst>
          </c:dPt>
          <c:dPt>
            <c:idx val="1"/>
            <c:bubble3D val="0"/>
            <c:spPr>
              <a:solidFill>
                <a:srgbClr val="00CB80"/>
              </a:solidFill>
              <a:ln w="19050">
                <a:solidFill>
                  <a:schemeClr val="lt1"/>
                </a:solidFill>
              </a:ln>
              <a:effectLst/>
            </c:spPr>
            <c:extLst>
              <c:ext xmlns:c16="http://schemas.microsoft.com/office/drawing/2014/chart" uri="{C3380CC4-5D6E-409C-BE32-E72D297353CC}">
                <c16:uniqueId val="{00000003-AD44-447F-AAF1-DE61912B2831}"/>
              </c:ext>
            </c:extLst>
          </c:dPt>
          <c:dPt>
            <c:idx val="2"/>
            <c:bubble3D val="0"/>
            <c:spPr>
              <a:solidFill>
                <a:srgbClr val="FF8921"/>
              </a:solidFill>
              <a:ln w="19050">
                <a:solidFill>
                  <a:schemeClr val="lt1"/>
                </a:solidFill>
              </a:ln>
              <a:effectLst/>
            </c:spPr>
            <c:extLst>
              <c:ext xmlns:c16="http://schemas.microsoft.com/office/drawing/2014/chart" uri="{C3380CC4-5D6E-409C-BE32-E72D297353CC}">
                <c16:uniqueId val="{00000005-AD44-447F-AAF1-DE61912B2831}"/>
              </c:ext>
            </c:extLst>
          </c:dPt>
          <c:dPt>
            <c:idx val="3"/>
            <c:bubble3D val="0"/>
            <c:spPr>
              <a:solidFill>
                <a:srgbClr val="FF5453"/>
              </a:solidFill>
              <a:ln w="19050">
                <a:solidFill>
                  <a:schemeClr val="lt1"/>
                </a:solidFill>
              </a:ln>
              <a:effectLst/>
            </c:spPr>
            <c:extLst>
              <c:ext xmlns:c16="http://schemas.microsoft.com/office/drawing/2014/chart" uri="{C3380CC4-5D6E-409C-BE32-E72D297353CC}">
                <c16:uniqueId val="{00000007-AD44-447F-AAF1-DE61912B2831}"/>
              </c:ext>
            </c:extLst>
          </c:dPt>
          <c:dPt>
            <c:idx val="4"/>
            <c:bubble3D val="0"/>
            <c:spPr>
              <a:solidFill>
                <a:srgbClr val="FFBD00"/>
              </a:solidFill>
              <a:ln w="19050">
                <a:solidFill>
                  <a:schemeClr val="lt1"/>
                </a:solidFill>
              </a:ln>
              <a:effectLst/>
            </c:spPr>
            <c:extLst>
              <c:ext xmlns:c16="http://schemas.microsoft.com/office/drawing/2014/chart" uri="{C3380CC4-5D6E-409C-BE32-E72D297353CC}">
                <c16:uniqueId val="{00000009-AD44-447F-AAF1-DE61912B2831}"/>
              </c:ext>
            </c:extLst>
          </c:dPt>
          <c:dPt>
            <c:idx val="5"/>
            <c:bubble3D val="0"/>
            <c:spPr>
              <a:solidFill>
                <a:srgbClr val="9933FF"/>
              </a:solidFill>
              <a:ln w="19050">
                <a:solidFill>
                  <a:schemeClr val="lt1"/>
                </a:solidFill>
              </a:ln>
              <a:effectLst/>
            </c:spPr>
            <c:extLst>
              <c:ext xmlns:c16="http://schemas.microsoft.com/office/drawing/2014/chart" uri="{C3380CC4-5D6E-409C-BE32-E72D297353CC}">
                <c16:uniqueId val="{0000000B-AD44-447F-AAF1-DE61912B2831}"/>
              </c:ext>
            </c:extLst>
          </c:dPt>
          <c:dPt>
            <c:idx val="6"/>
            <c:bubble3D val="0"/>
            <c:spPr>
              <a:solidFill>
                <a:srgbClr val="00C0C4"/>
              </a:solidFill>
              <a:ln w="19050">
                <a:solidFill>
                  <a:schemeClr val="lt1"/>
                </a:solidFill>
              </a:ln>
              <a:effectLst/>
            </c:spPr>
            <c:extLst>
              <c:ext xmlns:c16="http://schemas.microsoft.com/office/drawing/2014/chart" uri="{C3380CC4-5D6E-409C-BE32-E72D297353CC}">
                <c16:uniqueId val="{0000000D-AD44-447F-AAF1-DE61912B2831}"/>
              </c:ext>
            </c:extLst>
          </c:dPt>
          <c:dLbls>
            <c:dLbl>
              <c:idx val="0"/>
              <c:tx>
                <c:rich>
                  <a:bodyPr/>
                  <a:lstStyle/>
                  <a:p>
                    <a:fld id="{0F9CD2E5-DE38-AD4A-AB97-27E0340AA32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D44-447F-AAF1-DE61912B2831}"/>
                </c:ext>
              </c:extLst>
            </c:dLbl>
            <c:dLbl>
              <c:idx val="1"/>
              <c:tx>
                <c:rich>
                  <a:bodyPr/>
                  <a:lstStyle/>
                  <a:p>
                    <a:fld id="{57CC8074-C146-9546-985B-8EAD9BC880A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D44-447F-AAF1-DE61912B2831}"/>
                </c:ext>
              </c:extLst>
            </c:dLbl>
            <c:dLbl>
              <c:idx val="2"/>
              <c:tx>
                <c:rich>
                  <a:bodyPr/>
                  <a:lstStyle/>
                  <a:p>
                    <a:fld id="{5B051D5D-C1C4-564D-B98F-B1AEDAD83DD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D44-447F-AAF1-DE61912B2831}"/>
                </c:ext>
              </c:extLst>
            </c:dLbl>
            <c:dLbl>
              <c:idx val="3"/>
              <c:tx>
                <c:rich>
                  <a:bodyPr/>
                  <a:lstStyle/>
                  <a:p>
                    <a:fld id="{32427687-E740-9A40-B46C-093598234EA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D44-447F-AAF1-DE61912B2831}"/>
                </c:ext>
              </c:extLst>
            </c:dLbl>
            <c:dLbl>
              <c:idx val="4"/>
              <c:tx>
                <c:rich>
                  <a:bodyPr/>
                  <a:lstStyle/>
                  <a:p>
                    <a:fld id="{2C1136F1-8A13-C244-89DF-57AC483B19A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D44-447F-AAF1-DE61912B2831}"/>
                </c:ext>
              </c:extLst>
            </c:dLbl>
            <c:dLbl>
              <c:idx val="5"/>
              <c:tx>
                <c:rich>
                  <a:bodyPr/>
                  <a:lstStyle/>
                  <a:p>
                    <a:fld id="{49E6072F-1E63-B34F-8F01-EFE2D906B97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D44-447F-AAF1-DE61912B2831}"/>
                </c:ext>
              </c:extLst>
            </c:dLbl>
            <c:dLbl>
              <c:idx val="6"/>
              <c:tx>
                <c:rich>
                  <a:bodyPr/>
                  <a:lstStyle/>
                  <a:p>
                    <a:fld id="{AC7B735A-D4BD-0D4C-80F8-180E9D3E0F9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D44-447F-AAF1-DE61912B28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Sheet1!$A$3:$A$9</c:f>
              <c:strCache>
                <c:ptCount val="7"/>
                <c:pt idx="0">
                  <c:v>American Indian/Alaska Native</c:v>
                </c:pt>
                <c:pt idx="1">
                  <c:v>Asian</c:v>
                </c:pt>
                <c:pt idx="2">
                  <c:v>Black</c:v>
                </c:pt>
                <c:pt idx="3">
                  <c:v>Hispanic</c:v>
                </c:pt>
                <c:pt idx="4">
                  <c:v>Multiple race</c:v>
                </c:pt>
                <c:pt idx="5">
                  <c:v>Native Hawaiian/Pacific Islander</c:v>
                </c:pt>
                <c:pt idx="6">
                  <c:v>White</c:v>
                </c:pt>
              </c:strCache>
            </c:strRef>
          </c:cat>
          <c:val>
            <c:numRef>
              <c:f>Sheet1!$B$3:$B$9</c:f>
              <c:numCache>
                <c:formatCode>#,##0</c:formatCode>
                <c:ptCount val="7"/>
                <c:pt idx="0">
                  <c:v>11300</c:v>
                </c:pt>
                <c:pt idx="1">
                  <c:v>513250</c:v>
                </c:pt>
                <c:pt idx="2">
                  <c:v>161600</c:v>
                </c:pt>
                <c:pt idx="3">
                  <c:v>273000</c:v>
                </c:pt>
                <c:pt idx="4">
                  <c:v>165600</c:v>
                </c:pt>
                <c:pt idx="5">
                  <c:v>22500</c:v>
                </c:pt>
                <c:pt idx="6">
                  <c:v>1230950</c:v>
                </c:pt>
              </c:numCache>
            </c:numRef>
          </c:val>
          <c:extLst>
            <c:ext xmlns:c15="http://schemas.microsoft.com/office/drawing/2012/chart" uri="{02D57815-91ED-43cb-92C2-25804820EDAC}">
              <c15:datalabelsRange>
                <c15:f>Sheet1!$C$3:$C$9</c15:f>
                <c15:dlblRangeCache>
                  <c:ptCount val="7"/>
                  <c:pt idx="0">
                    <c:v>0.5%</c:v>
                  </c:pt>
                  <c:pt idx="1">
                    <c:v>21.6%</c:v>
                  </c:pt>
                  <c:pt idx="2">
                    <c:v>6.8%</c:v>
                  </c:pt>
                  <c:pt idx="3">
                    <c:v>11.5%</c:v>
                  </c:pt>
                  <c:pt idx="4">
                    <c:v>7.0%</c:v>
                  </c:pt>
                  <c:pt idx="5">
                    <c:v>0.9%</c:v>
                  </c:pt>
                  <c:pt idx="6">
                    <c:v>51.8%</c:v>
                  </c:pt>
                </c15:dlblRangeCache>
              </c15:datalabelsRange>
            </c:ext>
            <c:ext xmlns:c16="http://schemas.microsoft.com/office/drawing/2014/chart" uri="{C3380CC4-5D6E-409C-BE32-E72D297353CC}">
              <c16:uniqueId val="{0000000E-AD44-447F-AAF1-DE61912B2831}"/>
            </c:ext>
          </c:extLst>
        </c:ser>
        <c:ser>
          <c:idx val="1"/>
          <c:order val="1"/>
          <c:tx>
            <c:strRef>
              <c:f>Sheet1!$C$2</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0-AD44-447F-AAF1-DE61912B28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AD44-447F-AAF1-DE61912B28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4-AD44-447F-AAF1-DE61912B283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6-AD44-447F-AAF1-DE61912B283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8-AD44-447F-AAF1-DE61912B283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A-AD44-447F-AAF1-DE61912B283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C-AD44-447F-AAF1-DE61912B283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Sheet1!$A$3:$A$9</c:f>
              <c:strCache>
                <c:ptCount val="7"/>
                <c:pt idx="0">
                  <c:v>American Indian/Alaska Native</c:v>
                </c:pt>
                <c:pt idx="1">
                  <c:v>Asian</c:v>
                </c:pt>
                <c:pt idx="2">
                  <c:v>Black</c:v>
                </c:pt>
                <c:pt idx="3">
                  <c:v>Hispanic</c:v>
                </c:pt>
                <c:pt idx="4">
                  <c:v>Multiple race</c:v>
                </c:pt>
                <c:pt idx="5">
                  <c:v>Native Hawaiian/Pacific Islander</c:v>
                </c:pt>
                <c:pt idx="6">
                  <c:v>White</c:v>
                </c:pt>
              </c:strCache>
            </c:strRef>
          </c:cat>
          <c:val>
            <c:numRef>
              <c:f>Sheet1!$C$3:$C$9</c:f>
              <c:numCache>
                <c:formatCode>0.0%</c:formatCode>
                <c:ptCount val="7"/>
                <c:pt idx="0">
                  <c:v>4.7514927255907832E-3</c:v>
                </c:pt>
                <c:pt idx="1">
                  <c:v>0.21581448154066099</c:v>
                </c:pt>
                <c:pt idx="2">
                  <c:v>6.7950550836767307E-2</c:v>
                </c:pt>
                <c:pt idx="3">
                  <c:v>0.11479270036161802</c:v>
                </c:pt>
                <c:pt idx="4">
                  <c:v>6.9632495164410058E-2</c:v>
                </c:pt>
                <c:pt idx="5">
                  <c:v>9.4609368429904965E-3</c:v>
                </c:pt>
                <c:pt idx="6">
                  <c:v>0.5175973425279623</c:v>
                </c:pt>
              </c:numCache>
            </c:numRef>
          </c:val>
          <c:extLst>
            <c:ext xmlns:c16="http://schemas.microsoft.com/office/drawing/2014/chart" uri="{C3380CC4-5D6E-409C-BE32-E72D297353CC}">
              <c16:uniqueId val="{0000001D-AD44-447F-AAF1-DE61912B2831}"/>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0" i="0" u="none" strike="noStrike" kern="1200" spc="0" baseline="0">
                <a:solidFill>
                  <a:sysClr val="windowText" lastClr="000000"/>
                </a:solidFill>
                <a:latin typeface="+mn-lt"/>
                <a:ea typeface="+mn-ea"/>
                <a:cs typeface="+mn-cs"/>
              </a:defRPr>
            </a:pPr>
            <a:r>
              <a:rPr lang="en-US" sz="1600" b="0" i="0" u="none" strike="noStrike" kern="1200" spc="0" baseline="0">
                <a:solidFill>
                  <a:sysClr val="windowText" lastClr="000000"/>
                </a:solidFill>
                <a:latin typeface="+mn-lt"/>
                <a:ea typeface="+mn-ea"/>
                <a:cs typeface="+mn-cs"/>
              </a:rPr>
              <a:t>King County Population by Age and Race (2024)</a:t>
            </a:r>
          </a:p>
          <a:p>
            <a:pPr algn="ctr" rtl="0">
              <a:defRPr sz="1600">
                <a:solidFill>
                  <a:sysClr val="windowText" lastClr="000000"/>
                </a:solidFill>
              </a:defRPr>
            </a:pPr>
            <a:r>
              <a:rPr lang="en-US" sz="1600" b="0" i="0" u="none" strike="noStrike" kern="1200" spc="0" baseline="0">
                <a:solidFill>
                  <a:sysClr val="windowText" lastClr="000000"/>
                </a:solidFill>
                <a:latin typeface="+mn-lt"/>
                <a:ea typeface="+mn-ea"/>
                <a:cs typeface="+mn-cs"/>
              </a:rPr>
              <a:t>Age 0-17</a:t>
            </a:r>
            <a:r>
              <a:rPr lang="en-US" sz="1600" b="0" i="0" u="none" strike="noStrike" kern="1200" spc="0" baseline="30000">
                <a:solidFill>
                  <a:sysClr val="windowText" lastClr="000000"/>
                </a:solidFill>
                <a:latin typeface="+mn-lt"/>
                <a:ea typeface="+mn-ea"/>
                <a:cs typeface="+mn-cs"/>
              </a:rPr>
              <a:t>2</a:t>
            </a:r>
            <a:endParaRPr lang="en-US" sz="1600" b="0" i="0" u="none" strike="noStrike" kern="1200" spc="0" baseline="0">
              <a:solidFill>
                <a:sysClr val="windowText" lastClr="000000"/>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lang="en-US" sz="16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0751433883124643"/>
          <c:y val="0.21542892118722315"/>
          <c:w val="0.62084435226811596"/>
          <c:h val="0.7097992592823130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94-47A4-BCCE-ACD1A62328DF}"/>
              </c:ext>
            </c:extLst>
          </c:dPt>
          <c:dPt>
            <c:idx val="1"/>
            <c:bubble3D val="0"/>
            <c:spPr>
              <a:solidFill>
                <a:srgbClr val="00CB80"/>
              </a:solidFill>
              <a:ln w="19050">
                <a:solidFill>
                  <a:schemeClr val="lt1"/>
                </a:solidFill>
              </a:ln>
              <a:effectLst/>
            </c:spPr>
            <c:extLst>
              <c:ext xmlns:c16="http://schemas.microsoft.com/office/drawing/2014/chart" uri="{C3380CC4-5D6E-409C-BE32-E72D297353CC}">
                <c16:uniqueId val="{00000003-5894-47A4-BCCE-ACD1A62328DF}"/>
              </c:ext>
            </c:extLst>
          </c:dPt>
          <c:dPt>
            <c:idx val="2"/>
            <c:bubble3D val="0"/>
            <c:spPr>
              <a:solidFill>
                <a:srgbClr val="FF8921"/>
              </a:solidFill>
              <a:ln w="19050">
                <a:solidFill>
                  <a:schemeClr val="lt1"/>
                </a:solidFill>
              </a:ln>
              <a:effectLst/>
            </c:spPr>
            <c:extLst>
              <c:ext xmlns:c16="http://schemas.microsoft.com/office/drawing/2014/chart" uri="{C3380CC4-5D6E-409C-BE32-E72D297353CC}">
                <c16:uniqueId val="{00000005-5894-47A4-BCCE-ACD1A62328DF}"/>
              </c:ext>
            </c:extLst>
          </c:dPt>
          <c:dPt>
            <c:idx val="3"/>
            <c:bubble3D val="0"/>
            <c:spPr>
              <a:solidFill>
                <a:srgbClr val="FF5453"/>
              </a:solidFill>
              <a:ln w="19050">
                <a:solidFill>
                  <a:schemeClr val="lt1"/>
                </a:solidFill>
              </a:ln>
              <a:effectLst/>
            </c:spPr>
            <c:extLst>
              <c:ext xmlns:c16="http://schemas.microsoft.com/office/drawing/2014/chart" uri="{C3380CC4-5D6E-409C-BE32-E72D297353CC}">
                <c16:uniqueId val="{00000007-5894-47A4-BCCE-ACD1A62328DF}"/>
              </c:ext>
            </c:extLst>
          </c:dPt>
          <c:dPt>
            <c:idx val="4"/>
            <c:bubble3D val="0"/>
            <c:spPr>
              <a:solidFill>
                <a:srgbClr val="FFBD00"/>
              </a:solidFill>
              <a:ln w="19050">
                <a:solidFill>
                  <a:schemeClr val="lt1"/>
                </a:solidFill>
              </a:ln>
              <a:effectLst/>
            </c:spPr>
            <c:extLst>
              <c:ext xmlns:c16="http://schemas.microsoft.com/office/drawing/2014/chart" uri="{C3380CC4-5D6E-409C-BE32-E72D297353CC}">
                <c16:uniqueId val="{00000009-5894-47A4-BCCE-ACD1A62328DF}"/>
              </c:ext>
            </c:extLst>
          </c:dPt>
          <c:dPt>
            <c:idx val="5"/>
            <c:bubble3D val="0"/>
            <c:spPr>
              <a:solidFill>
                <a:srgbClr val="9933FF"/>
              </a:solidFill>
              <a:ln w="19050">
                <a:solidFill>
                  <a:schemeClr val="lt1"/>
                </a:solidFill>
              </a:ln>
              <a:effectLst/>
            </c:spPr>
            <c:extLst>
              <c:ext xmlns:c16="http://schemas.microsoft.com/office/drawing/2014/chart" uri="{C3380CC4-5D6E-409C-BE32-E72D297353CC}">
                <c16:uniqueId val="{0000000B-5894-47A4-BCCE-ACD1A62328DF}"/>
              </c:ext>
            </c:extLst>
          </c:dPt>
          <c:dPt>
            <c:idx val="6"/>
            <c:bubble3D val="0"/>
            <c:spPr>
              <a:solidFill>
                <a:srgbClr val="00C0C4"/>
              </a:solidFill>
              <a:ln w="19050">
                <a:solidFill>
                  <a:schemeClr val="lt1"/>
                </a:solidFill>
              </a:ln>
              <a:effectLst/>
            </c:spPr>
            <c:extLst>
              <c:ext xmlns:c16="http://schemas.microsoft.com/office/drawing/2014/chart" uri="{C3380CC4-5D6E-409C-BE32-E72D297353CC}">
                <c16:uniqueId val="{0000000D-5894-47A4-BCCE-ACD1A62328DF}"/>
              </c:ext>
            </c:extLst>
          </c:dPt>
          <c:dLbls>
            <c:dLbl>
              <c:idx val="0"/>
              <c:tx>
                <c:rich>
                  <a:bodyPr/>
                  <a:lstStyle/>
                  <a:p>
                    <a:fld id="{DCD2D502-6A77-0343-B068-7610294516E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894-47A4-BCCE-ACD1A62328DF}"/>
                </c:ext>
              </c:extLst>
            </c:dLbl>
            <c:dLbl>
              <c:idx val="1"/>
              <c:tx>
                <c:rich>
                  <a:bodyPr/>
                  <a:lstStyle/>
                  <a:p>
                    <a:fld id="{EBD6A89F-1F2C-9E4D-A70A-BD5FF7295FB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894-47A4-BCCE-ACD1A62328DF}"/>
                </c:ext>
              </c:extLst>
            </c:dLbl>
            <c:dLbl>
              <c:idx val="2"/>
              <c:tx>
                <c:rich>
                  <a:bodyPr/>
                  <a:lstStyle/>
                  <a:p>
                    <a:fld id="{5591DEEB-ED96-7B4A-9AA3-AFB6EC5CD5B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894-47A4-BCCE-ACD1A62328DF}"/>
                </c:ext>
              </c:extLst>
            </c:dLbl>
            <c:dLbl>
              <c:idx val="3"/>
              <c:tx>
                <c:rich>
                  <a:bodyPr/>
                  <a:lstStyle/>
                  <a:p>
                    <a:fld id="{D8276BEB-1E16-164D-8D3A-FDD005239A3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894-47A4-BCCE-ACD1A62328DF}"/>
                </c:ext>
              </c:extLst>
            </c:dLbl>
            <c:dLbl>
              <c:idx val="4"/>
              <c:tx>
                <c:rich>
                  <a:bodyPr/>
                  <a:lstStyle/>
                  <a:p>
                    <a:fld id="{98B7B37F-C1C4-A046-8216-02B441C4A2E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894-47A4-BCCE-ACD1A62328DF}"/>
                </c:ext>
              </c:extLst>
            </c:dLbl>
            <c:dLbl>
              <c:idx val="5"/>
              <c:tx>
                <c:rich>
                  <a:bodyPr/>
                  <a:lstStyle/>
                  <a:p>
                    <a:fld id="{2AA8505F-A828-DA45-8B42-DBEEE03B95F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894-47A4-BCCE-ACD1A62328DF}"/>
                </c:ext>
              </c:extLst>
            </c:dLbl>
            <c:dLbl>
              <c:idx val="6"/>
              <c:tx>
                <c:rich>
                  <a:bodyPr/>
                  <a:lstStyle/>
                  <a:p>
                    <a:fld id="{E13B3267-0ECA-7343-922B-09582D36C82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894-47A4-BCCE-ACD1A62328DF}"/>
                </c:ext>
              </c:extLst>
            </c:dLbl>
            <c:spPr>
              <a:noFill/>
              <a:ln>
                <a:noFill/>
              </a:ln>
              <a:effectLst/>
            </c:spPr>
            <c:txPr>
              <a:bodyPr rot="0" spcFirstLastPara="1" vertOverflow="ellipsis" vert="horz" wrap="square" lIns="38100" tIns="19050" rIns="38100" bIns="19050" anchor="ctr" anchorCtr="1">
                <a:spAutoFit/>
              </a:bodyPr>
              <a:lstStyle/>
              <a:p>
                <a:pPr>
                  <a:defRPr lang="en-US" sz="18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Sheet1!$A$15:$A$21</c:f>
              <c:strCache>
                <c:ptCount val="7"/>
                <c:pt idx="0">
                  <c:v>American Indian/Alaska Native</c:v>
                </c:pt>
                <c:pt idx="1">
                  <c:v>Asian</c:v>
                </c:pt>
                <c:pt idx="2">
                  <c:v>Black</c:v>
                </c:pt>
                <c:pt idx="3">
                  <c:v>Hispanic</c:v>
                </c:pt>
                <c:pt idx="4">
                  <c:v>Multiple race</c:v>
                </c:pt>
                <c:pt idx="5">
                  <c:v>Native Hawaiian/Pacific Islander</c:v>
                </c:pt>
                <c:pt idx="6">
                  <c:v>White</c:v>
                </c:pt>
              </c:strCache>
            </c:strRef>
          </c:cat>
          <c:val>
            <c:numRef>
              <c:f>Sheet1!$B$15:$B$21</c:f>
              <c:numCache>
                <c:formatCode>#,##0</c:formatCode>
                <c:ptCount val="7"/>
                <c:pt idx="0">
                  <c:v>2150</c:v>
                </c:pt>
                <c:pt idx="1">
                  <c:v>91750</c:v>
                </c:pt>
                <c:pt idx="2">
                  <c:v>38500</c:v>
                </c:pt>
                <c:pt idx="3">
                  <c:v>88300</c:v>
                </c:pt>
                <c:pt idx="4">
                  <c:v>61450</c:v>
                </c:pt>
                <c:pt idx="5">
                  <c:v>6500</c:v>
                </c:pt>
                <c:pt idx="6">
                  <c:v>174250</c:v>
                </c:pt>
              </c:numCache>
            </c:numRef>
          </c:val>
          <c:extLst>
            <c:ext xmlns:c15="http://schemas.microsoft.com/office/drawing/2012/chart" uri="{02D57815-91ED-43cb-92C2-25804820EDAC}">
              <c15:datalabelsRange>
                <c15:f>Sheet1!$C$15:$C$21</c15:f>
                <c15:dlblRangeCache>
                  <c:ptCount val="7"/>
                  <c:pt idx="0">
                    <c:v>0.5%</c:v>
                  </c:pt>
                  <c:pt idx="1">
                    <c:v>19.8%</c:v>
                  </c:pt>
                  <c:pt idx="2">
                    <c:v>8.3%</c:v>
                  </c:pt>
                  <c:pt idx="3">
                    <c:v>19.1%</c:v>
                  </c:pt>
                  <c:pt idx="4">
                    <c:v>13.3%</c:v>
                  </c:pt>
                  <c:pt idx="5">
                    <c:v>1.4%</c:v>
                  </c:pt>
                  <c:pt idx="6">
                    <c:v>37.6%</c:v>
                  </c:pt>
                </c15:dlblRangeCache>
              </c15:datalabelsRange>
            </c:ext>
            <c:ext xmlns:c16="http://schemas.microsoft.com/office/drawing/2014/chart" uri="{C3380CC4-5D6E-409C-BE32-E72D297353CC}">
              <c16:uniqueId val="{0000000E-5894-47A4-BCCE-ACD1A62328DF}"/>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0-5894-47A4-BCCE-ACD1A62328D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5894-47A4-BCCE-ACD1A62328D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4-5894-47A4-BCCE-ACD1A62328D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6-5894-47A4-BCCE-ACD1A62328D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8-5894-47A4-BCCE-ACD1A62328D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A-5894-47A4-BCCE-ACD1A62328D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C-5894-47A4-BCCE-ACD1A62328DF}"/>
              </c:ext>
            </c:extLst>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Sheet1!$A$15:$A$21</c:f>
              <c:strCache>
                <c:ptCount val="7"/>
                <c:pt idx="0">
                  <c:v>American Indian/Alaska Native</c:v>
                </c:pt>
                <c:pt idx="1">
                  <c:v>Asian</c:v>
                </c:pt>
                <c:pt idx="2">
                  <c:v>Black</c:v>
                </c:pt>
                <c:pt idx="3">
                  <c:v>Hispanic</c:v>
                </c:pt>
                <c:pt idx="4">
                  <c:v>Multiple race</c:v>
                </c:pt>
                <c:pt idx="5">
                  <c:v>Native Hawaiian/Pacific Islander</c:v>
                </c:pt>
                <c:pt idx="6">
                  <c:v>White</c:v>
                </c:pt>
              </c:strCache>
            </c:strRef>
          </c:cat>
          <c:val>
            <c:numRef>
              <c:f>Sheet1!$C$15:$C$21</c:f>
              <c:numCache>
                <c:formatCode>0.0%</c:formatCode>
                <c:ptCount val="7"/>
                <c:pt idx="0">
                  <c:v>4.644631669907107E-3</c:v>
                </c:pt>
                <c:pt idx="1">
                  <c:v>0.19820695614603587</c:v>
                </c:pt>
                <c:pt idx="2">
                  <c:v>8.3171311298336575E-2</c:v>
                </c:pt>
                <c:pt idx="3">
                  <c:v>0.19075394253618491</c:v>
                </c:pt>
                <c:pt idx="4">
                  <c:v>0.13275005400734499</c:v>
                </c:pt>
                <c:pt idx="5">
                  <c:v>1.4041909699719161E-2</c:v>
                </c:pt>
                <c:pt idx="6">
                  <c:v>0.37643119464247138</c:v>
                </c:pt>
              </c:numCache>
            </c:numRef>
          </c:val>
          <c:extLst>
            <c:ext xmlns:c16="http://schemas.microsoft.com/office/drawing/2014/chart" uri="{C3380CC4-5D6E-409C-BE32-E72D297353CC}">
              <c16:uniqueId val="{0000001D-5894-47A4-BCCE-ACD1A62328DF}"/>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900" b="0" i="0" u="none" strike="noStrike" kern="1200" baseline="0">
          <a:solidFill>
            <a:schemeClr val="tx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596CB-D371-4DD4-81BF-BFD5CEB6D483}" type="datetimeFigureOut">
              <a:rPr lang="en-US" smtClean="0"/>
              <a:t>2/23/26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DFE2F-9F51-4B3A-B111-E799541D5220}" type="slidenum">
              <a:rPr lang="en-US" smtClean="0"/>
              <a:t>‹#›</a:t>
            </a:fld>
            <a:endParaRPr lang="en-US"/>
          </a:p>
        </p:txBody>
      </p:sp>
    </p:spTree>
    <p:extLst>
      <p:ext uri="{BB962C8B-B14F-4D97-AF65-F5344CB8AC3E}">
        <p14:creationId xmlns:p14="http://schemas.microsoft.com/office/powerpoint/2010/main" val="21893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DDFE2F-9F51-4B3A-B111-E799541D5220}" type="slidenum">
              <a:rPr lang="en-US" smtClean="0"/>
              <a:t>5</a:t>
            </a:fld>
            <a:endParaRPr lang="en-US"/>
          </a:p>
        </p:txBody>
      </p:sp>
    </p:spTree>
    <p:extLst>
      <p:ext uri="{BB962C8B-B14F-4D97-AF65-F5344CB8AC3E}">
        <p14:creationId xmlns:p14="http://schemas.microsoft.com/office/powerpoint/2010/main" val="14087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Aft>
                <a:spcPts val="1000"/>
              </a:spcAft>
              <a:buFont typeface="+mj-lt"/>
              <a:buNone/>
            </a:pPr>
            <a:r>
              <a:rPr lang="en-US"/>
              <a:t>Focus Group Questions:</a:t>
            </a:r>
          </a:p>
          <a:p>
            <a:pPr marL="914400" lvl="1" indent="-457200">
              <a:spcAft>
                <a:spcPts val="1000"/>
              </a:spcAft>
              <a:buFont typeface="+mj-lt"/>
              <a:buAutoNum type="arabicPeriod"/>
            </a:pPr>
            <a:r>
              <a:rPr lang="en-US"/>
              <a:t>How have shifts in federal and state priorities or policies affected the needs and priorities of the communities you serve?  </a:t>
            </a:r>
          </a:p>
          <a:p>
            <a:pPr marL="914400" lvl="1" indent="-457200">
              <a:spcAft>
                <a:spcPts val="1000"/>
              </a:spcAft>
              <a:buFont typeface="+mj-lt"/>
              <a:buAutoNum type="arabicPeriod"/>
            </a:pPr>
            <a:r>
              <a:rPr lang="en-US"/>
              <a:t>Have you noticed any shifts in the types of health needs or challenges that community members are experiencing as a result of federal or state-level changes?  </a:t>
            </a:r>
          </a:p>
          <a:p>
            <a:pPr marL="914400" lvl="1" indent="-457200">
              <a:spcAft>
                <a:spcPts val="1000"/>
              </a:spcAft>
              <a:buFont typeface="+mj-lt"/>
              <a:buAutoNum type="arabicPeriod"/>
            </a:pPr>
            <a:r>
              <a:rPr lang="en-US"/>
              <a:t>How have recent federal or state policy changes affected the way your organization or community partners deliver services?</a:t>
            </a:r>
          </a:p>
          <a:p>
            <a:pPr marL="914400" lvl="1" indent="-457200">
              <a:spcAft>
                <a:spcPts val="1000"/>
              </a:spcAft>
              <a:buFont typeface="+mj-lt"/>
              <a:buAutoNum type="arabicPeriod"/>
            </a:pPr>
            <a:r>
              <a:rPr lang="en-US"/>
              <a:t> Are there specific groups in the community who have been more affected by these changes than others?  </a:t>
            </a:r>
          </a:p>
          <a:p>
            <a:pPr marL="914400" lvl="1" indent="-457200">
              <a:spcAft>
                <a:spcPts val="1000"/>
              </a:spcAft>
              <a:buFont typeface="+mj-lt"/>
              <a:buAutoNum type="arabicPeriod"/>
            </a:pPr>
            <a:r>
              <a:rPr lang="en-US"/>
              <a:t>How can HealthierHere, alongside other organizations in King County, collaborate to respond to these community health needs and priorities?  </a:t>
            </a:r>
          </a:p>
          <a:p>
            <a:endParaRPr lang="en-US"/>
          </a:p>
        </p:txBody>
      </p:sp>
      <p:sp>
        <p:nvSpPr>
          <p:cNvPr id="4" name="Slide Number Placeholder 3"/>
          <p:cNvSpPr>
            <a:spLocks noGrp="1"/>
          </p:cNvSpPr>
          <p:nvPr>
            <p:ph type="sldNum" sz="quarter" idx="5"/>
          </p:nvPr>
        </p:nvSpPr>
        <p:spPr/>
        <p:txBody>
          <a:bodyPr/>
          <a:lstStyle/>
          <a:p>
            <a:fld id="{57DDFE2F-9F51-4B3A-B111-E799541D5220}" type="slidenum">
              <a:rPr lang="en-US" smtClean="0"/>
              <a:t>18</a:t>
            </a:fld>
            <a:endParaRPr lang="en-US"/>
          </a:p>
        </p:txBody>
      </p:sp>
    </p:spTree>
    <p:extLst>
      <p:ext uri="{BB962C8B-B14F-4D97-AF65-F5344CB8AC3E}">
        <p14:creationId xmlns:p14="http://schemas.microsoft.com/office/powerpoint/2010/main" val="3019889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5FD3-61B2-3548-9764-C88BA91C24EB}"/>
              </a:ext>
            </a:extLst>
          </p:cNvPr>
          <p:cNvSpPr>
            <a:spLocks noGrp="1"/>
          </p:cNvSpPr>
          <p:nvPr>
            <p:ph type="ctrTitle"/>
          </p:nvPr>
        </p:nvSpPr>
        <p:spPr>
          <a:xfrm>
            <a:off x="1394692" y="4489437"/>
            <a:ext cx="9269428" cy="727526"/>
          </a:xfrm>
        </p:spPr>
        <p:txBody>
          <a:bodyPr anchor="b">
            <a:normAutofit/>
          </a:bodyPr>
          <a:lstStyle>
            <a:lvl1pPr algn="ctr">
              <a:defRPr sz="4000" b="1"/>
            </a:lvl1pPr>
          </a:lstStyle>
          <a:p>
            <a:r>
              <a:rPr lang="en-US"/>
              <a:t>Click to edit Master title style</a:t>
            </a:r>
          </a:p>
        </p:txBody>
      </p:sp>
      <p:sp>
        <p:nvSpPr>
          <p:cNvPr id="3" name="Subtitle 2">
            <a:extLst>
              <a:ext uri="{FF2B5EF4-FFF2-40B4-BE49-F238E27FC236}">
                <a16:creationId xmlns:a16="http://schemas.microsoft.com/office/drawing/2014/main" id="{C3ADC610-CC27-5442-BB6F-B443313A4687}"/>
              </a:ext>
            </a:extLst>
          </p:cNvPr>
          <p:cNvSpPr>
            <a:spLocks noGrp="1"/>
          </p:cNvSpPr>
          <p:nvPr>
            <p:ph type="subTitle" idx="1"/>
          </p:nvPr>
        </p:nvSpPr>
        <p:spPr>
          <a:xfrm>
            <a:off x="1394690" y="5311120"/>
            <a:ext cx="9269429" cy="65557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8" name="Picture 17">
            <a:extLst>
              <a:ext uri="{FF2B5EF4-FFF2-40B4-BE49-F238E27FC236}">
                <a16:creationId xmlns:a16="http://schemas.microsoft.com/office/drawing/2014/main" id="{0AC26274-4CEF-B847-B891-45824123E8D5}"/>
              </a:ext>
            </a:extLst>
          </p:cNvPr>
          <p:cNvPicPr>
            <a:picLocks noChangeAspect="1"/>
          </p:cNvPicPr>
          <p:nvPr userDrawn="1"/>
        </p:nvPicPr>
        <p:blipFill>
          <a:blip r:embed="rId2"/>
          <a:stretch>
            <a:fillRect/>
          </a:stretch>
        </p:blipFill>
        <p:spPr>
          <a:xfrm>
            <a:off x="1256145" y="1754749"/>
            <a:ext cx="5042772" cy="1014780"/>
          </a:xfrm>
          <a:prstGeom prst="rect">
            <a:avLst/>
          </a:prstGeom>
        </p:spPr>
      </p:pic>
      <p:grpSp>
        <p:nvGrpSpPr>
          <p:cNvPr id="23" name="Group 22">
            <a:extLst>
              <a:ext uri="{FF2B5EF4-FFF2-40B4-BE49-F238E27FC236}">
                <a16:creationId xmlns:a16="http://schemas.microsoft.com/office/drawing/2014/main" id="{00F3D527-BA12-CB49-81CC-C9BC8826DC96}"/>
              </a:ext>
            </a:extLst>
          </p:cNvPr>
          <p:cNvGrpSpPr/>
          <p:nvPr userDrawn="1"/>
        </p:nvGrpSpPr>
        <p:grpSpPr>
          <a:xfrm>
            <a:off x="6779491" y="738908"/>
            <a:ext cx="4307574" cy="3033688"/>
            <a:chOff x="6318919" y="89578"/>
            <a:chExt cx="3999365" cy="2847096"/>
          </a:xfrm>
        </p:grpSpPr>
        <p:pic>
          <p:nvPicPr>
            <p:cNvPr id="22" name="Picture 21">
              <a:extLst>
                <a:ext uri="{FF2B5EF4-FFF2-40B4-BE49-F238E27FC236}">
                  <a16:creationId xmlns:a16="http://schemas.microsoft.com/office/drawing/2014/main" id="{DE9E042D-2AF8-1A41-B57B-635D7B4A7099}"/>
                </a:ext>
              </a:extLst>
            </p:cNvPr>
            <p:cNvPicPr>
              <a:picLocks noChangeAspect="1"/>
            </p:cNvPicPr>
            <p:nvPr userDrawn="1"/>
          </p:nvPicPr>
          <p:blipFill>
            <a:blip r:embed="rId3"/>
            <a:stretch>
              <a:fillRect/>
            </a:stretch>
          </p:blipFill>
          <p:spPr>
            <a:xfrm>
              <a:off x="6318919" y="89578"/>
              <a:ext cx="2730500" cy="2590800"/>
            </a:xfrm>
            <a:prstGeom prst="rect">
              <a:avLst/>
            </a:prstGeom>
          </p:spPr>
        </p:pic>
        <p:pic>
          <p:nvPicPr>
            <p:cNvPr id="15" name="Picture 14">
              <a:extLst>
                <a:ext uri="{FF2B5EF4-FFF2-40B4-BE49-F238E27FC236}">
                  <a16:creationId xmlns:a16="http://schemas.microsoft.com/office/drawing/2014/main" id="{05C50C92-56C3-4440-BC98-F9E78A4D0E08}"/>
                </a:ext>
              </a:extLst>
            </p:cNvPr>
            <p:cNvPicPr>
              <a:picLocks noChangeAspect="1"/>
            </p:cNvPicPr>
            <p:nvPr userDrawn="1"/>
          </p:nvPicPr>
          <p:blipFill>
            <a:blip r:embed="rId4"/>
            <a:stretch>
              <a:fillRect/>
            </a:stretch>
          </p:blipFill>
          <p:spPr>
            <a:xfrm>
              <a:off x="8244840" y="863230"/>
              <a:ext cx="2073444" cy="2073444"/>
            </a:xfrm>
            <a:prstGeom prst="rect">
              <a:avLst/>
            </a:prstGeom>
          </p:spPr>
        </p:pic>
      </p:grpSp>
      <p:cxnSp>
        <p:nvCxnSpPr>
          <p:cNvPr id="8" name="Straight Connector 7">
            <a:extLst>
              <a:ext uri="{FF2B5EF4-FFF2-40B4-BE49-F238E27FC236}">
                <a16:creationId xmlns:a16="http://schemas.microsoft.com/office/drawing/2014/main" id="{BBF789F5-81D2-8F4E-88A2-A8CB092ED6C4}"/>
              </a:ext>
            </a:extLst>
          </p:cNvPr>
          <p:cNvCxnSpPr>
            <a:cxnSpLocks/>
          </p:cNvCxnSpPr>
          <p:nvPr userDrawn="1"/>
        </p:nvCxnSpPr>
        <p:spPr>
          <a:xfrm>
            <a:off x="1295400" y="4339209"/>
            <a:ext cx="9677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379523"/>
      </p:ext>
    </p:extLst>
  </p:cSld>
  <p:clrMapOvr>
    <a:masterClrMapping/>
  </p:clrMapOvr>
  <p:extLst>
    <p:ext uri="{DCECCB84-F9BA-43D5-87BE-67443E8EF086}">
      <p15:sldGuideLst xmlns:p15="http://schemas.microsoft.com/office/powerpoint/2012/main">
        <p15:guide id="1" orient="horz" pos="2832">
          <p15:clr>
            <a:srgbClr val="FBAE40"/>
          </p15:clr>
        </p15:guide>
        <p15:guide id="2" pos="8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2/23/26</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02263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t>2/23/26</a:t>
            </a:fld>
            <a:endParaRPr lang="en-US"/>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877488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5FC7-1BEA-438E-A0A7-88FF551122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D5F5C0-417B-4A28-8AE9-A79AC74A6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BC6257-C490-4059-9E97-16E46673C65A}"/>
              </a:ext>
            </a:extLst>
          </p:cNvPr>
          <p:cNvSpPr>
            <a:spLocks noGrp="1"/>
          </p:cNvSpPr>
          <p:nvPr>
            <p:ph type="dt" sz="half" idx="10"/>
          </p:nvPr>
        </p:nvSpPr>
        <p:spPr/>
        <p:txBody>
          <a:bodyPr/>
          <a:lstStyle/>
          <a:p>
            <a:fld id="{EED1C14C-A143-42F5-B247-D0E800131009}" type="datetimeFigureOut">
              <a:rPr lang="en-US" smtClean="0"/>
              <a:t>2/23/26</a:t>
            </a:fld>
            <a:endParaRPr lang="en-US"/>
          </a:p>
        </p:txBody>
      </p:sp>
      <p:sp>
        <p:nvSpPr>
          <p:cNvPr id="5" name="Footer Placeholder 4">
            <a:extLst>
              <a:ext uri="{FF2B5EF4-FFF2-40B4-BE49-F238E27FC236}">
                <a16:creationId xmlns:a16="http://schemas.microsoft.com/office/drawing/2014/main" id="{7A4051CD-74EC-43C1-9F21-D33BD297F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95141-29DC-41BA-BE25-E899055F317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134922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FC21-AE04-4050-80E6-D9DCA4B50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85F7E-EF45-48F7-9E54-C6806D0E9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4501F-6ED5-4112-B037-D3E9F8CF2C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1E48C-176E-4E60-8CB3-5425169963CD}"/>
              </a:ext>
            </a:extLst>
          </p:cNvPr>
          <p:cNvSpPr>
            <a:spLocks noGrp="1"/>
          </p:cNvSpPr>
          <p:nvPr>
            <p:ph type="dt" sz="half" idx="10"/>
          </p:nvPr>
        </p:nvSpPr>
        <p:spPr/>
        <p:txBody>
          <a:bodyPr/>
          <a:lstStyle/>
          <a:p>
            <a:fld id="{EED1C14C-A143-42F5-B247-D0E800131009}" type="datetimeFigureOut">
              <a:rPr lang="en-US" smtClean="0"/>
              <a:t>2/23/26</a:t>
            </a:fld>
            <a:endParaRPr lang="en-US"/>
          </a:p>
        </p:txBody>
      </p:sp>
      <p:sp>
        <p:nvSpPr>
          <p:cNvPr id="6" name="Footer Placeholder 5">
            <a:extLst>
              <a:ext uri="{FF2B5EF4-FFF2-40B4-BE49-F238E27FC236}">
                <a16:creationId xmlns:a16="http://schemas.microsoft.com/office/drawing/2014/main" id="{5852202B-C929-4B39-AF47-D17C38F86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EEBF3-930A-4A23-810D-C1880E7A6D29}"/>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170951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8E08-A828-430D-B8A6-7302E570AD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F5402-465C-4E68-BF7E-BFE1177B5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9B917D-5EC9-44FC-B8A7-9ADF4ADC4F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CF5D4-E55C-42FF-A7E5-2466DE35B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579A7F-77F4-4169-8D51-2123441998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35923-3BB5-4F33-8E76-56665E95B55A}"/>
              </a:ext>
            </a:extLst>
          </p:cNvPr>
          <p:cNvSpPr>
            <a:spLocks noGrp="1"/>
          </p:cNvSpPr>
          <p:nvPr>
            <p:ph type="dt" sz="half" idx="10"/>
          </p:nvPr>
        </p:nvSpPr>
        <p:spPr/>
        <p:txBody>
          <a:bodyPr/>
          <a:lstStyle/>
          <a:p>
            <a:fld id="{EED1C14C-A143-42F5-B247-D0E800131009}" type="datetimeFigureOut">
              <a:rPr lang="en-US" smtClean="0"/>
              <a:t>2/23/26</a:t>
            </a:fld>
            <a:endParaRPr lang="en-US"/>
          </a:p>
        </p:txBody>
      </p:sp>
      <p:sp>
        <p:nvSpPr>
          <p:cNvPr id="8" name="Footer Placeholder 7">
            <a:extLst>
              <a:ext uri="{FF2B5EF4-FFF2-40B4-BE49-F238E27FC236}">
                <a16:creationId xmlns:a16="http://schemas.microsoft.com/office/drawing/2014/main" id="{FA43FC79-7089-4373-88DC-12501E782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0BEB1-B009-47B7-B159-DE05E615E710}"/>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262664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FCC-78CC-4E9D-A277-8230F2733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CEFE7-D923-48C1-B2FE-8110829C69E3}"/>
              </a:ext>
            </a:extLst>
          </p:cNvPr>
          <p:cNvSpPr>
            <a:spLocks noGrp="1"/>
          </p:cNvSpPr>
          <p:nvPr>
            <p:ph type="dt" sz="half" idx="10"/>
          </p:nvPr>
        </p:nvSpPr>
        <p:spPr/>
        <p:txBody>
          <a:bodyPr/>
          <a:lstStyle/>
          <a:p>
            <a:fld id="{EED1C14C-A143-42F5-B247-D0E800131009}" type="datetimeFigureOut">
              <a:rPr lang="en-US" smtClean="0"/>
              <a:t>2/23/26</a:t>
            </a:fld>
            <a:endParaRPr lang="en-US"/>
          </a:p>
        </p:txBody>
      </p:sp>
      <p:sp>
        <p:nvSpPr>
          <p:cNvPr id="4" name="Footer Placeholder 3">
            <a:extLst>
              <a:ext uri="{FF2B5EF4-FFF2-40B4-BE49-F238E27FC236}">
                <a16:creationId xmlns:a16="http://schemas.microsoft.com/office/drawing/2014/main" id="{A68F91C9-7841-4F7B-8F24-B5FF45B5B3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96739-CF17-4867-A5ED-317AD19F5A3B}"/>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097939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942B-5ECF-4556-91C2-496E4C52EF8A}"/>
              </a:ext>
            </a:extLst>
          </p:cNvPr>
          <p:cNvSpPr>
            <a:spLocks noGrp="1"/>
          </p:cNvSpPr>
          <p:nvPr>
            <p:ph type="dt" sz="half" idx="10"/>
          </p:nvPr>
        </p:nvSpPr>
        <p:spPr/>
        <p:txBody>
          <a:bodyPr/>
          <a:lstStyle/>
          <a:p>
            <a:fld id="{EED1C14C-A143-42F5-B247-D0E800131009}" type="datetimeFigureOut">
              <a:rPr lang="en-US" smtClean="0"/>
              <a:t>2/23/26</a:t>
            </a:fld>
            <a:endParaRPr lang="en-US"/>
          </a:p>
        </p:txBody>
      </p:sp>
      <p:sp>
        <p:nvSpPr>
          <p:cNvPr id="3" name="Footer Placeholder 2">
            <a:extLst>
              <a:ext uri="{FF2B5EF4-FFF2-40B4-BE49-F238E27FC236}">
                <a16:creationId xmlns:a16="http://schemas.microsoft.com/office/drawing/2014/main" id="{3E1589EF-E9AD-45F7-BFBE-6F8AD3570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8E0FA-5424-403C-8462-1B7C301C65D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665621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A56-C315-441C-9002-DFD599AED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57D9A-8037-4B31-951B-4675ADA69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3141B-5121-4179-B3F6-529569122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60C32E-3427-4696-A55A-56886EA24AEB}"/>
              </a:ext>
            </a:extLst>
          </p:cNvPr>
          <p:cNvSpPr>
            <a:spLocks noGrp="1"/>
          </p:cNvSpPr>
          <p:nvPr>
            <p:ph type="dt" sz="half" idx="10"/>
          </p:nvPr>
        </p:nvSpPr>
        <p:spPr/>
        <p:txBody>
          <a:bodyPr/>
          <a:lstStyle/>
          <a:p>
            <a:fld id="{EED1C14C-A143-42F5-B247-D0E800131009}" type="datetimeFigureOut">
              <a:rPr lang="en-US" smtClean="0"/>
              <a:t>2/23/26</a:t>
            </a:fld>
            <a:endParaRPr lang="en-US"/>
          </a:p>
        </p:txBody>
      </p:sp>
      <p:sp>
        <p:nvSpPr>
          <p:cNvPr id="6" name="Footer Placeholder 5">
            <a:extLst>
              <a:ext uri="{FF2B5EF4-FFF2-40B4-BE49-F238E27FC236}">
                <a16:creationId xmlns:a16="http://schemas.microsoft.com/office/drawing/2014/main" id="{7DDFE526-7D20-4EC0-9624-E77981295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A82D7-E462-4060-85D6-85CF555401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598073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919B-BF68-4590-8CA9-A51BAC0F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4BC1AA-5C68-47DC-BBF0-1E309865E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1A636-7F9C-43EC-B2F2-6FB3323CB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19410E-A050-4AA2-BC89-EF52EB1C34F6}"/>
              </a:ext>
            </a:extLst>
          </p:cNvPr>
          <p:cNvSpPr>
            <a:spLocks noGrp="1"/>
          </p:cNvSpPr>
          <p:nvPr>
            <p:ph type="dt" sz="half" idx="10"/>
          </p:nvPr>
        </p:nvSpPr>
        <p:spPr/>
        <p:txBody>
          <a:bodyPr/>
          <a:lstStyle/>
          <a:p>
            <a:fld id="{EED1C14C-A143-42F5-B247-D0E800131009}" type="datetimeFigureOut">
              <a:rPr lang="en-US" smtClean="0"/>
              <a:t>2/23/26</a:t>
            </a:fld>
            <a:endParaRPr lang="en-US"/>
          </a:p>
        </p:txBody>
      </p:sp>
      <p:sp>
        <p:nvSpPr>
          <p:cNvPr id="6" name="Footer Placeholder 5">
            <a:extLst>
              <a:ext uri="{FF2B5EF4-FFF2-40B4-BE49-F238E27FC236}">
                <a16:creationId xmlns:a16="http://schemas.microsoft.com/office/drawing/2014/main" id="{B0C23AB0-18A5-4589-926D-C00F68CFE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4EE52-EECA-4C6E-83E9-6382044D356C}"/>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818758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36FE-B6CA-4D45-A719-6B51F3FF6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9388C-63B0-4DA8-97D0-BEEDCF401C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9BDB0-2A2B-43AC-965A-A9E7E7F741CD}"/>
              </a:ext>
            </a:extLst>
          </p:cNvPr>
          <p:cNvSpPr>
            <a:spLocks noGrp="1"/>
          </p:cNvSpPr>
          <p:nvPr>
            <p:ph type="dt" sz="half" idx="10"/>
          </p:nvPr>
        </p:nvSpPr>
        <p:spPr/>
        <p:txBody>
          <a:bodyPr/>
          <a:lstStyle/>
          <a:p>
            <a:fld id="{EED1C14C-A143-42F5-B247-D0E800131009}" type="datetimeFigureOut">
              <a:rPr lang="en-US" smtClean="0"/>
              <a:t>2/23/26</a:t>
            </a:fld>
            <a:endParaRPr lang="en-US"/>
          </a:p>
        </p:txBody>
      </p:sp>
      <p:sp>
        <p:nvSpPr>
          <p:cNvPr id="5" name="Footer Placeholder 4">
            <a:extLst>
              <a:ext uri="{FF2B5EF4-FFF2-40B4-BE49-F238E27FC236}">
                <a16:creationId xmlns:a16="http://schemas.microsoft.com/office/drawing/2014/main" id="{B67DA7C3-2A5B-4BED-A540-9136486CC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888E8-31D6-4E51-9228-0D6066FED5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87448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C4E2-FB8A-C64D-AF96-FEFC686B66E0}"/>
              </a:ext>
            </a:extLst>
          </p:cNvPr>
          <p:cNvSpPr>
            <a:spLocks noGrp="1"/>
          </p:cNvSpPr>
          <p:nvPr>
            <p:ph type="title"/>
          </p:nvPr>
        </p:nvSpPr>
        <p:spPr>
          <a:xfrm>
            <a:off x="741947" y="316996"/>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170D6B6-506A-204A-9F72-875963E434D8}"/>
              </a:ext>
            </a:extLst>
          </p:cNvPr>
          <p:cNvSpPr>
            <a:spLocks noGrp="1"/>
          </p:cNvSpPr>
          <p:nvPr>
            <p:ph idx="1"/>
          </p:nvPr>
        </p:nvSpPr>
        <p:spPr>
          <a:xfrm>
            <a:off x="741947" y="1517432"/>
            <a:ext cx="10515600" cy="4351338"/>
          </a:xfrm>
        </p:spPr>
        <p:txBody>
          <a:bodyPr/>
          <a:lstStyle>
            <a:lvl1pPr marL="346075" indent="-336550">
              <a:buSzPct val="85000"/>
              <a:buFontTx/>
              <a:buBlip>
                <a:blip r:embed="rId2"/>
              </a:buBlip>
              <a:tabLst/>
              <a:defRPr/>
            </a:lvl1pPr>
            <a:lvl2pPr marL="685800" indent="-228600">
              <a:buFont typeface="System Font Regular"/>
              <a:buChar char="–"/>
              <a:defRPr sz="2000" i="1">
                <a:latin typeface="+mj-lt"/>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49A95667-DE20-024A-BEEC-002D1D4E7E9A}"/>
              </a:ext>
            </a:extLst>
          </p:cNvPr>
          <p:cNvPicPr>
            <a:picLocks noChangeAspect="1"/>
          </p:cNvPicPr>
          <p:nvPr userDrawn="1"/>
        </p:nvPicPr>
        <p:blipFill>
          <a:blip r:embed="rId3"/>
          <a:stretch>
            <a:fillRect/>
          </a:stretch>
        </p:blipFill>
        <p:spPr>
          <a:xfrm>
            <a:off x="1357964" y="6330747"/>
            <a:ext cx="2309262" cy="464703"/>
          </a:xfrm>
          <a:prstGeom prst="rect">
            <a:avLst/>
          </a:prstGeom>
        </p:spPr>
      </p:pic>
      <p:sp>
        <p:nvSpPr>
          <p:cNvPr id="9" name="TextBox 8">
            <a:extLst>
              <a:ext uri="{FF2B5EF4-FFF2-40B4-BE49-F238E27FC236}">
                <a16:creationId xmlns:a16="http://schemas.microsoft.com/office/drawing/2014/main" id="{7973B559-FA8C-7F4F-A823-AC97C9A1DBAD}"/>
              </a:ext>
            </a:extLst>
          </p:cNvPr>
          <p:cNvSpPr txBox="1"/>
          <p:nvPr userDrawn="1"/>
        </p:nvSpPr>
        <p:spPr>
          <a:xfrm>
            <a:off x="4166533" y="6378433"/>
            <a:ext cx="8025467" cy="369332"/>
          </a:xfrm>
          <a:prstGeom prst="rect">
            <a:avLst/>
          </a:prstGeom>
          <a:noFill/>
        </p:spPr>
        <p:txBody>
          <a:bodyPr wrap="square" rtlCol="0">
            <a:spAutoFit/>
          </a:bodyPr>
          <a:lstStyle/>
          <a:p>
            <a:r>
              <a:rPr lang="en-US" i="1" spc="300" baseline="0">
                <a:solidFill>
                  <a:schemeClr val="bg2">
                    <a:lumMod val="50000"/>
                  </a:schemeClr>
                </a:solidFill>
                <a:latin typeface="+mj-lt"/>
              </a:rPr>
              <a:t>Working Together to Make Health More Equitable  </a:t>
            </a:r>
          </a:p>
        </p:txBody>
      </p:sp>
      <p:cxnSp>
        <p:nvCxnSpPr>
          <p:cNvPr id="5" name="Straight Connector 4">
            <a:extLst>
              <a:ext uri="{FF2B5EF4-FFF2-40B4-BE49-F238E27FC236}">
                <a16:creationId xmlns:a16="http://schemas.microsoft.com/office/drawing/2014/main" id="{E3209DE9-80A1-E644-8C36-76E0CAA5927C}"/>
              </a:ext>
            </a:extLst>
          </p:cNvPr>
          <p:cNvCxnSpPr>
            <a:cxnSpLocks/>
          </p:cNvCxnSpPr>
          <p:nvPr userDrawn="1"/>
        </p:nvCxnSpPr>
        <p:spPr>
          <a:xfrm>
            <a:off x="0" y="6276832"/>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769578"/>
      </p:ext>
    </p:extLst>
  </p:cSld>
  <p:clrMapOvr>
    <a:masterClrMapping/>
  </p:clrMapOvr>
  <p:extLst>
    <p:ext uri="{DCECCB84-F9BA-43D5-87BE-67443E8EF086}">
      <p15:sldGuideLst xmlns:p15="http://schemas.microsoft.com/office/powerpoint/2012/main">
        <p15:guide id="1" orient="horz" pos="1008">
          <p15:clr>
            <a:srgbClr val="FBAE40"/>
          </p15:clr>
        </p15:guide>
        <p15:guide id="2" pos="52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010CA-6776-433E-8E25-97899E0828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91E6E-3CF5-4535-B37E-E30058EA28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ADEE3-AAA7-4846-8EC6-84B1537C1D74}"/>
              </a:ext>
            </a:extLst>
          </p:cNvPr>
          <p:cNvSpPr>
            <a:spLocks noGrp="1"/>
          </p:cNvSpPr>
          <p:nvPr>
            <p:ph type="dt" sz="half" idx="10"/>
          </p:nvPr>
        </p:nvSpPr>
        <p:spPr/>
        <p:txBody>
          <a:bodyPr/>
          <a:lstStyle/>
          <a:p>
            <a:fld id="{EED1C14C-A143-42F5-B247-D0E800131009}" type="datetimeFigureOut">
              <a:rPr lang="en-US" smtClean="0"/>
              <a:t>2/23/26</a:t>
            </a:fld>
            <a:endParaRPr lang="en-US"/>
          </a:p>
        </p:txBody>
      </p:sp>
      <p:sp>
        <p:nvSpPr>
          <p:cNvPr id="5" name="Footer Placeholder 4">
            <a:extLst>
              <a:ext uri="{FF2B5EF4-FFF2-40B4-BE49-F238E27FC236}">
                <a16:creationId xmlns:a16="http://schemas.microsoft.com/office/drawing/2014/main" id="{001DABD6-6E60-4895-89B1-3604A484D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4D314-6D1C-4A42-A445-B77646B2B29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62190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80DF-4597-F84D-A9B0-7AD04DAF4397}"/>
              </a:ext>
            </a:extLst>
          </p:cNvPr>
          <p:cNvSpPr>
            <a:spLocks noGrp="1"/>
          </p:cNvSpPr>
          <p:nvPr>
            <p:ph type="title"/>
          </p:nvPr>
        </p:nvSpPr>
        <p:spPr>
          <a:xfrm>
            <a:off x="892089" y="937037"/>
            <a:ext cx="10515600" cy="113077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AA6D6DD-F2EE-484F-A68D-507D6A827E96}"/>
              </a:ext>
            </a:extLst>
          </p:cNvPr>
          <p:cNvSpPr>
            <a:spLocks noGrp="1"/>
          </p:cNvSpPr>
          <p:nvPr>
            <p:ph sz="half" idx="1"/>
          </p:nvPr>
        </p:nvSpPr>
        <p:spPr>
          <a:xfrm>
            <a:off x="901325" y="2054523"/>
            <a:ext cx="10478656" cy="4351338"/>
          </a:xfrm>
        </p:spPr>
        <p:txBody>
          <a:bodyPr/>
          <a:lstStyle>
            <a:lvl1pPr marL="346075" indent="-336550">
              <a:buSzPct val="85000"/>
              <a:buFontTx/>
              <a:buBlip>
                <a:blip r:embed="rId2"/>
              </a:buBlip>
              <a:tabLst/>
              <a:defRPr/>
            </a:lvl1pPr>
            <a:lvl2pPr marL="685800" indent="-228600">
              <a:buFont typeface="System Font Regular"/>
              <a:buChar char="–"/>
              <a:defRPr i="1">
                <a:latin typeface="+mn-lt"/>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53F59222-966D-B649-A373-38411BA89755}"/>
              </a:ext>
            </a:extLst>
          </p:cNvPr>
          <p:cNvPicPr>
            <a:picLocks noChangeAspect="1"/>
          </p:cNvPicPr>
          <p:nvPr userDrawn="1"/>
        </p:nvPicPr>
        <p:blipFill>
          <a:blip r:embed="rId3"/>
          <a:stretch>
            <a:fillRect/>
          </a:stretch>
        </p:blipFill>
        <p:spPr>
          <a:xfrm>
            <a:off x="362687" y="273813"/>
            <a:ext cx="2814622" cy="566399"/>
          </a:xfrm>
          <a:prstGeom prst="rect">
            <a:avLst/>
          </a:prstGeom>
        </p:spPr>
      </p:pic>
      <p:cxnSp>
        <p:nvCxnSpPr>
          <p:cNvPr id="10" name="Straight Connector 9">
            <a:extLst>
              <a:ext uri="{FF2B5EF4-FFF2-40B4-BE49-F238E27FC236}">
                <a16:creationId xmlns:a16="http://schemas.microsoft.com/office/drawing/2014/main" id="{1E3BB517-7585-B14E-8F8D-745752B82676}"/>
              </a:ext>
            </a:extLst>
          </p:cNvPr>
          <p:cNvCxnSpPr>
            <a:cxnSpLocks/>
          </p:cNvCxnSpPr>
          <p:nvPr userDrawn="1"/>
        </p:nvCxnSpPr>
        <p:spPr>
          <a:xfrm>
            <a:off x="-1" y="6467533"/>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608B4525-DFD3-B141-B5CE-E0E26F8B2377}"/>
              </a:ext>
            </a:extLst>
          </p:cNvPr>
          <p:cNvSpPr/>
          <p:nvPr userDrawn="1"/>
        </p:nvSpPr>
        <p:spPr>
          <a:xfrm>
            <a:off x="3405909" y="387338"/>
            <a:ext cx="8850746" cy="3694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8BCAB9C-EDDB-4346-B780-8A14FB53030E}"/>
              </a:ext>
            </a:extLst>
          </p:cNvPr>
          <p:cNvSpPr>
            <a:spLocks noGrp="1"/>
          </p:cNvSpPr>
          <p:nvPr>
            <p:ph sz="half" idx="2"/>
          </p:nvPr>
        </p:nvSpPr>
        <p:spPr>
          <a:xfrm>
            <a:off x="3865373" y="362310"/>
            <a:ext cx="7514608" cy="477902"/>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60050338"/>
      </p:ext>
    </p:extLst>
  </p:cSld>
  <p:clrMapOvr>
    <a:masterClrMapping/>
  </p:clrMapOvr>
  <p:extLst>
    <p:ext uri="{DCECCB84-F9BA-43D5-87BE-67443E8EF086}">
      <p15:sldGuideLst xmlns:p15="http://schemas.microsoft.com/office/powerpoint/2012/main">
        <p15:guide id="1" orient="horz" pos="432">
          <p15:clr>
            <a:srgbClr val="FBAE40"/>
          </p15:clr>
        </p15:guide>
        <p15:guide id="2" pos="6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618D-C05C-7341-9981-99DCE027BEFE}"/>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B6017616-7C45-574D-9474-D26CEBDC35A6}"/>
              </a:ext>
            </a:extLst>
          </p:cNvPr>
          <p:cNvPicPr>
            <a:picLocks noChangeAspect="1"/>
          </p:cNvPicPr>
          <p:nvPr userDrawn="1"/>
        </p:nvPicPr>
        <p:blipFill>
          <a:blip r:embed="rId2"/>
          <a:stretch>
            <a:fillRect/>
          </a:stretch>
        </p:blipFill>
        <p:spPr>
          <a:xfrm>
            <a:off x="1357964" y="6330747"/>
            <a:ext cx="2309262" cy="464703"/>
          </a:xfrm>
          <a:prstGeom prst="rect">
            <a:avLst/>
          </a:prstGeom>
        </p:spPr>
      </p:pic>
      <p:cxnSp>
        <p:nvCxnSpPr>
          <p:cNvPr id="5" name="Straight Connector 4">
            <a:extLst>
              <a:ext uri="{FF2B5EF4-FFF2-40B4-BE49-F238E27FC236}">
                <a16:creationId xmlns:a16="http://schemas.microsoft.com/office/drawing/2014/main" id="{C99E5AF3-BA99-714D-BD88-BCA846243198}"/>
              </a:ext>
            </a:extLst>
          </p:cNvPr>
          <p:cNvCxnSpPr>
            <a:cxnSpLocks/>
          </p:cNvCxnSpPr>
          <p:nvPr userDrawn="1"/>
        </p:nvCxnSpPr>
        <p:spPr>
          <a:xfrm>
            <a:off x="0" y="6276832"/>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D63D10-BCF4-C74E-A523-4FCF29B14F14}"/>
              </a:ext>
            </a:extLst>
          </p:cNvPr>
          <p:cNvSpPr txBox="1"/>
          <p:nvPr userDrawn="1"/>
        </p:nvSpPr>
        <p:spPr>
          <a:xfrm>
            <a:off x="4166533" y="6378433"/>
            <a:ext cx="8025467" cy="369332"/>
          </a:xfrm>
          <a:prstGeom prst="rect">
            <a:avLst/>
          </a:prstGeom>
          <a:noFill/>
        </p:spPr>
        <p:txBody>
          <a:bodyPr wrap="square" rtlCol="0">
            <a:spAutoFit/>
          </a:bodyPr>
          <a:lstStyle/>
          <a:p>
            <a:r>
              <a:rPr lang="en-US" i="1" spc="300" baseline="0">
                <a:solidFill>
                  <a:schemeClr val="bg2">
                    <a:lumMod val="50000"/>
                  </a:schemeClr>
                </a:solidFill>
                <a:latin typeface="+mj-lt"/>
              </a:rPr>
              <a:t>Working Together to Make Health More Equitable  </a:t>
            </a:r>
          </a:p>
        </p:txBody>
      </p:sp>
    </p:spTree>
    <p:extLst>
      <p:ext uri="{BB962C8B-B14F-4D97-AF65-F5344CB8AC3E}">
        <p14:creationId xmlns:p14="http://schemas.microsoft.com/office/powerpoint/2010/main" val="50640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80DF-4597-F84D-A9B0-7AD04DAF4397}"/>
              </a:ext>
            </a:extLst>
          </p:cNvPr>
          <p:cNvSpPr>
            <a:spLocks noGrp="1"/>
          </p:cNvSpPr>
          <p:nvPr>
            <p:ph type="title"/>
          </p:nvPr>
        </p:nvSpPr>
        <p:spPr>
          <a:xfrm>
            <a:off x="892089" y="937037"/>
            <a:ext cx="10515600" cy="1130773"/>
          </a:xfrm>
        </p:spPr>
        <p:txBody>
          <a:bodyPr/>
          <a:lstStyle/>
          <a:p>
            <a:r>
              <a:rPr lang="en-US"/>
              <a:t>Click to edit Master title style</a:t>
            </a:r>
          </a:p>
        </p:txBody>
      </p:sp>
      <p:pic>
        <p:nvPicPr>
          <p:cNvPr id="8" name="Picture 7">
            <a:extLst>
              <a:ext uri="{FF2B5EF4-FFF2-40B4-BE49-F238E27FC236}">
                <a16:creationId xmlns:a16="http://schemas.microsoft.com/office/drawing/2014/main" id="{53F59222-966D-B649-A373-38411BA89755}"/>
              </a:ext>
            </a:extLst>
          </p:cNvPr>
          <p:cNvPicPr>
            <a:picLocks noChangeAspect="1"/>
          </p:cNvPicPr>
          <p:nvPr userDrawn="1"/>
        </p:nvPicPr>
        <p:blipFill>
          <a:blip r:embed="rId2"/>
          <a:stretch>
            <a:fillRect/>
          </a:stretch>
        </p:blipFill>
        <p:spPr>
          <a:xfrm>
            <a:off x="362687" y="273813"/>
            <a:ext cx="2814622" cy="566399"/>
          </a:xfrm>
          <a:prstGeom prst="rect">
            <a:avLst/>
          </a:prstGeom>
        </p:spPr>
      </p:pic>
      <p:cxnSp>
        <p:nvCxnSpPr>
          <p:cNvPr id="10" name="Straight Connector 9">
            <a:extLst>
              <a:ext uri="{FF2B5EF4-FFF2-40B4-BE49-F238E27FC236}">
                <a16:creationId xmlns:a16="http://schemas.microsoft.com/office/drawing/2014/main" id="{1E3BB517-7585-B14E-8F8D-745752B82676}"/>
              </a:ext>
            </a:extLst>
          </p:cNvPr>
          <p:cNvCxnSpPr>
            <a:cxnSpLocks/>
          </p:cNvCxnSpPr>
          <p:nvPr userDrawn="1"/>
        </p:nvCxnSpPr>
        <p:spPr>
          <a:xfrm>
            <a:off x="-1" y="6467533"/>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608B4525-DFD3-B141-B5CE-E0E26F8B2377}"/>
              </a:ext>
            </a:extLst>
          </p:cNvPr>
          <p:cNvSpPr/>
          <p:nvPr userDrawn="1"/>
        </p:nvSpPr>
        <p:spPr>
          <a:xfrm>
            <a:off x="3405909" y="387338"/>
            <a:ext cx="8850746" cy="3694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8BCAB9C-EDDB-4346-B780-8A14FB53030E}"/>
              </a:ext>
            </a:extLst>
          </p:cNvPr>
          <p:cNvSpPr>
            <a:spLocks noGrp="1"/>
          </p:cNvSpPr>
          <p:nvPr>
            <p:ph sz="half" idx="2"/>
          </p:nvPr>
        </p:nvSpPr>
        <p:spPr>
          <a:xfrm>
            <a:off x="3865373" y="362310"/>
            <a:ext cx="7514608" cy="477902"/>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54030174"/>
      </p:ext>
    </p:extLst>
  </p:cSld>
  <p:clrMapOvr>
    <a:masterClrMapping/>
  </p:clrMapOvr>
  <p:extLst>
    <p:ext uri="{DCECCB84-F9BA-43D5-87BE-67443E8EF086}">
      <p15:sldGuideLst xmlns:p15="http://schemas.microsoft.com/office/powerpoint/2012/main">
        <p15:guide id="1" orient="horz" pos="432">
          <p15:clr>
            <a:srgbClr val="FBAE40"/>
          </p15:clr>
        </p15:guide>
        <p15:guide id="2"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15BCFF-CF30-DB48-8F9B-1C7E7FB1535F}"/>
              </a:ext>
            </a:extLst>
          </p:cNvPr>
          <p:cNvPicPr>
            <a:picLocks noChangeAspect="1"/>
          </p:cNvPicPr>
          <p:nvPr userDrawn="1"/>
        </p:nvPicPr>
        <p:blipFill>
          <a:blip r:embed="rId2"/>
          <a:stretch>
            <a:fillRect/>
          </a:stretch>
        </p:blipFill>
        <p:spPr>
          <a:xfrm>
            <a:off x="1357964" y="6330747"/>
            <a:ext cx="2309262" cy="464703"/>
          </a:xfrm>
          <a:prstGeom prst="rect">
            <a:avLst/>
          </a:prstGeom>
        </p:spPr>
      </p:pic>
      <p:sp>
        <p:nvSpPr>
          <p:cNvPr id="6" name="TextBox 5">
            <a:extLst>
              <a:ext uri="{FF2B5EF4-FFF2-40B4-BE49-F238E27FC236}">
                <a16:creationId xmlns:a16="http://schemas.microsoft.com/office/drawing/2014/main" id="{A2EF5769-F1DC-794E-81BF-B8EAD6D49606}"/>
              </a:ext>
            </a:extLst>
          </p:cNvPr>
          <p:cNvSpPr txBox="1"/>
          <p:nvPr userDrawn="1"/>
        </p:nvSpPr>
        <p:spPr>
          <a:xfrm>
            <a:off x="4166533" y="6378433"/>
            <a:ext cx="8025467" cy="369332"/>
          </a:xfrm>
          <a:prstGeom prst="rect">
            <a:avLst/>
          </a:prstGeom>
          <a:noFill/>
        </p:spPr>
        <p:txBody>
          <a:bodyPr wrap="square" rtlCol="0">
            <a:spAutoFit/>
          </a:bodyPr>
          <a:lstStyle/>
          <a:p>
            <a:r>
              <a:rPr lang="en-US" i="1" spc="300" baseline="0">
                <a:solidFill>
                  <a:schemeClr val="bg2">
                    <a:lumMod val="50000"/>
                  </a:schemeClr>
                </a:solidFill>
                <a:latin typeface="+mj-lt"/>
              </a:rPr>
              <a:t>Working Together to Make Health More Equitable  </a:t>
            </a:r>
          </a:p>
        </p:txBody>
      </p:sp>
      <p:cxnSp>
        <p:nvCxnSpPr>
          <p:cNvPr id="4" name="Straight Connector 3">
            <a:extLst>
              <a:ext uri="{FF2B5EF4-FFF2-40B4-BE49-F238E27FC236}">
                <a16:creationId xmlns:a16="http://schemas.microsoft.com/office/drawing/2014/main" id="{4626B395-D777-004E-B857-1ACAF0B3929F}"/>
              </a:ext>
            </a:extLst>
          </p:cNvPr>
          <p:cNvCxnSpPr>
            <a:cxnSpLocks/>
          </p:cNvCxnSpPr>
          <p:nvPr userDrawn="1"/>
        </p:nvCxnSpPr>
        <p:spPr>
          <a:xfrm>
            <a:off x="0" y="6276832"/>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95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F59222-966D-B649-A373-38411BA89755}"/>
              </a:ext>
            </a:extLst>
          </p:cNvPr>
          <p:cNvPicPr>
            <a:picLocks noChangeAspect="1"/>
          </p:cNvPicPr>
          <p:nvPr userDrawn="1"/>
        </p:nvPicPr>
        <p:blipFill>
          <a:blip r:embed="rId2"/>
          <a:stretch>
            <a:fillRect/>
          </a:stretch>
        </p:blipFill>
        <p:spPr>
          <a:xfrm>
            <a:off x="362687" y="273813"/>
            <a:ext cx="2814622" cy="566399"/>
          </a:xfrm>
          <a:prstGeom prst="rect">
            <a:avLst/>
          </a:prstGeom>
        </p:spPr>
      </p:pic>
      <p:sp>
        <p:nvSpPr>
          <p:cNvPr id="2" name="Rounded Rectangle 1">
            <a:extLst>
              <a:ext uri="{FF2B5EF4-FFF2-40B4-BE49-F238E27FC236}">
                <a16:creationId xmlns:a16="http://schemas.microsoft.com/office/drawing/2014/main" id="{74AB0A34-07F7-6A42-A418-0316059758EC}"/>
              </a:ext>
            </a:extLst>
          </p:cNvPr>
          <p:cNvSpPr/>
          <p:nvPr userDrawn="1"/>
        </p:nvSpPr>
        <p:spPr>
          <a:xfrm>
            <a:off x="3405909" y="387338"/>
            <a:ext cx="8887691" cy="3694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8BCAB9C-EDDB-4346-B780-8A14FB53030E}"/>
              </a:ext>
            </a:extLst>
          </p:cNvPr>
          <p:cNvSpPr>
            <a:spLocks noGrp="1"/>
          </p:cNvSpPr>
          <p:nvPr>
            <p:ph sz="half" idx="2"/>
          </p:nvPr>
        </p:nvSpPr>
        <p:spPr>
          <a:xfrm>
            <a:off x="3693208" y="337720"/>
            <a:ext cx="8534765" cy="561440"/>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19415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AF03-448F-F449-89AC-6822B7BC7EEB}"/>
              </a:ext>
            </a:extLst>
          </p:cNvPr>
          <p:cNvSpPr>
            <a:spLocks noGrp="1"/>
          </p:cNvSpPr>
          <p:nvPr>
            <p:ph type="title"/>
          </p:nvPr>
        </p:nvSpPr>
        <p:spPr>
          <a:xfrm>
            <a:off x="739775" y="317440"/>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E51A6475-1B68-114F-AFB6-3B25AE6D9745}"/>
              </a:ext>
            </a:extLst>
          </p:cNvPr>
          <p:cNvSpPr>
            <a:spLocks noGrp="1"/>
          </p:cNvSpPr>
          <p:nvPr>
            <p:ph sz="half" idx="2"/>
          </p:nvPr>
        </p:nvSpPr>
        <p:spPr>
          <a:xfrm>
            <a:off x="739775" y="1512999"/>
            <a:ext cx="5157787" cy="4110561"/>
          </a:xfrm>
        </p:spPr>
        <p:txBody>
          <a:bodyPr/>
          <a:lstStyle>
            <a:lvl1pPr marL="346075" indent="-336550">
              <a:buSzPct val="85000"/>
              <a:buFontTx/>
              <a:buBlip>
                <a:blip r:embed="rId2"/>
              </a:buBlip>
              <a:tabLst/>
              <a:defRPr/>
            </a:lvl1pPr>
            <a:lvl2pPr marL="685800" indent="-228600">
              <a:buSzPct val="100000"/>
              <a:buFont typeface="System Font Regular"/>
              <a:buChar char="–"/>
              <a:defRPr i="1"/>
            </a:lvl2pPr>
            <a:lvl3pPr marL="1143000" indent="-228600">
              <a:buSzPct val="85000"/>
              <a:buFontTx/>
              <a:buBlip>
                <a:blip r:embed="rId2"/>
              </a:buBlip>
              <a:defRPr/>
            </a:lvl3pPr>
            <a:lvl4pPr marL="1600200" indent="-228600">
              <a:buSzPct val="85000"/>
              <a:buFontTx/>
              <a:buBlip>
                <a:blip r:embed="rId2"/>
              </a:buBlip>
              <a:defRPr/>
            </a:lvl4pPr>
            <a:lvl5pPr marL="2057400" indent="-228600">
              <a:buSzPct val="85000"/>
              <a:buFontTx/>
              <a:buBlip>
                <a:blip r:embed="rId2"/>
              </a:buBlip>
              <a:defRPr/>
            </a:lvl5pPr>
          </a:lstStyle>
          <a:p>
            <a:pPr lvl="0"/>
            <a:r>
              <a:rPr lang="en-US"/>
              <a:t>Click to edit Master text styles</a:t>
            </a:r>
          </a:p>
          <a:p>
            <a:pPr lvl="1"/>
            <a:r>
              <a:rPr lang="en-US"/>
              <a:t>Second level</a:t>
            </a:r>
          </a:p>
        </p:txBody>
      </p:sp>
      <p:sp>
        <p:nvSpPr>
          <p:cNvPr id="6" name="Content Placeholder 5">
            <a:extLst>
              <a:ext uri="{FF2B5EF4-FFF2-40B4-BE49-F238E27FC236}">
                <a16:creationId xmlns:a16="http://schemas.microsoft.com/office/drawing/2014/main" id="{E5B55C6D-7633-A24E-B16A-2D0861362DE6}"/>
              </a:ext>
            </a:extLst>
          </p:cNvPr>
          <p:cNvSpPr>
            <a:spLocks noGrp="1"/>
          </p:cNvSpPr>
          <p:nvPr>
            <p:ph sz="quarter" idx="4"/>
          </p:nvPr>
        </p:nvSpPr>
        <p:spPr>
          <a:xfrm>
            <a:off x="5997575" y="1512458"/>
            <a:ext cx="5183188" cy="4110560"/>
          </a:xfrm>
        </p:spPr>
        <p:txBody>
          <a:bodyPr/>
          <a:lstStyle>
            <a:lvl1pPr marL="346075" indent="-336550">
              <a:buSzPct val="85000"/>
              <a:buFontTx/>
              <a:buBlip>
                <a:blip r:embed="rId2"/>
              </a:buBlip>
              <a:tabLst/>
              <a:defRPr/>
            </a:lvl1pPr>
            <a:lvl2pPr marL="685800" indent="-228600">
              <a:buSzPct val="100000"/>
              <a:buFont typeface="System Font Regular"/>
              <a:buChar char="–"/>
              <a:defRPr i="1"/>
            </a:lvl2pPr>
            <a:lvl3pPr marL="1143000" indent="-228600">
              <a:buSzPct val="85000"/>
              <a:buFontTx/>
              <a:buBlip>
                <a:blip r:embed="rId2"/>
              </a:buBlip>
              <a:defRPr/>
            </a:lvl3pPr>
            <a:lvl4pPr marL="1600200" indent="-228600">
              <a:buSzPct val="85000"/>
              <a:buFontTx/>
              <a:buBlip>
                <a:blip r:embed="rId2"/>
              </a:buBlip>
              <a:defRPr/>
            </a:lvl4pPr>
            <a:lvl5pPr marL="2057400" indent="-228600">
              <a:buSzPct val="85000"/>
              <a:buFontTx/>
              <a:buBlip>
                <a:blip r:embed="rId2"/>
              </a:buBlip>
              <a:defRPr/>
            </a:lvl5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63118867-69E6-CE41-A1F1-7455C5ADEDC8}"/>
              </a:ext>
            </a:extLst>
          </p:cNvPr>
          <p:cNvPicPr>
            <a:picLocks noChangeAspect="1"/>
          </p:cNvPicPr>
          <p:nvPr userDrawn="1"/>
        </p:nvPicPr>
        <p:blipFill>
          <a:blip r:embed="rId3"/>
          <a:stretch>
            <a:fillRect/>
          </a:stretch>
        </p:blipFill>
        <p:spPr>
          <a:xfrm>
            <a:off x="1357964" y="6330747"/>
            <a:ext cx="2309262" cy="464703"/>
          </a:xfrm>
          <a:prstGeom prst="rect">
            <a:avLst/>
          </a:prstGeom>
        </p:spPr>
      </p:pic>
      <p:sp>
        <p:nvSpPr>
          <p:cNvPr id="11" name="TextBox 10">
            <a:extLst>
              <a:ext uri="{FF2B5EF4-FFF2-40B4-BE49-F238E27FC236}">
                <a16:creationId xmlns:a16="http://schemas.microsoft.com/office/drawing/2014/main" id="{35FC2E3C-4811-0E46-B619-F52EF0149F38}"/>
              </a:ext>
            </a:extLst>
          </p:cNvPr>
          <p:cNvSpPr txBox="1"/>
          <p:nvPr userDrawn="1"/>
        </p:nvSpPr>
        <p:spPr>
          <a:xfrm>
            <a:off x="4166533" y="6378433"/>
            <a:ext cx="8025467" cy="369332"/>
          </a:xfrm>
          <a:prstGeom prst="rect">
            <a:avLst/>
          </a:prstGeom>
          <a:noFill/>
        </p:spPr>
        <p:txBody>
          <a:bodyPr wrap="square" rtlCol="0">
            <a:spAutoFit/>
          </a:bodyPr>
          <a:lstStyle/>
          <a:p>
            <a:r>
              <a:rPr lang="en-US" i="1" spc="300" baseline="0">
                <a:solidFill>
                  <a:schemeClr val="bg2">
                    <a:lumMod val="50000"/>
                  </a:schemeClr>
                </a:solidFill>
                <a:latin typeface="+mj-lt"/>
              </a:rPr>
              <a:t>Working Together to Make Health More Equitable  </a:t>
            </a:r>
          </a:p>
        </p:txBody>
      </p:sp>
      <p:cxnSp>
        <p:nvCxnSpPr>
          <p:cNvPr id="7" name="Straight Connector 6">
            <a:extLst>
              <a:ext uri="{FF2B5EF4-FFF2-40B4-BE49-F238E27FC236}">
                <a16:creationId xmlns:a16="http://schemas.microsoft.com/office/drawing/2014/main" id="{2862E6C3-3E4D-1143-9800-8BD3D825B61D}"/>
              </a:ext>
            </a:extLst>
          </p:cNvPr>
          <p:cNvCxnSpPr>
            <a:cxnSpLocks/>
          </p:cNvCxnSpPr>
          <p:nvPr userDrawn="1"/>
        </p:nvCxnSpPr>
        <p:spPr>
          <a:xfrm>
            <a:off x="0" y="6276832"/>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542953"/>
      </p:ext>
    </p:extLst>
  </p:cSld>
  <p:clrMapOvr>
    <a:masterClrMapping/>
  </p:clrMapOvr>
  <p:extLst>
    <p:ext uri="{DCECCB84-F9BA-43D5-87BE-67443E8EF086}">
      <p15:sldGuideLst xmlns:p15="http://schemas.microsoft.com/office/powerpoint/2012/main">
        <p15:guide id="1" orient="horz" pos="1008">
          <p15:clr>
            <a:srgbClr val="FBAE40"/>
          </p15:clr>
        </p15:guide>
        <p15:guide id="2" pos="52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28"/>
        <p:cNvGrpSpPr/>
        <p:nvPr/>
      </p:nvGrpSpPr>
      <p:grpSpPr>
        <a:xfrm>
          <a:off x="0" y="0"/>
          <a:ext cx="0" cy="0"/>
          <a:chOff x="0" y="0"/>
          <a:chExt cx="0" cy="0"/>
        </a:xfrm>
      </p:grpSpPr>
      <p:pic>
        <p:nvPicPr>
          <p:cNvPr id="29" name="Google Shape;29;p1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 name="Google Shape;30;p16"/>
          <p:cNvSpPr txBox="1">
            <a:spLocks noGrp="1"/>
          </p:cNvSpPr>
          <p:nvPr>
            <p:ph type="title"/>
          </p:nvPr>
        </p:nvSpPr>
        <p:spPr>
          <a:xfrm>
            <a:off x="831850" y="141080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Lato"/>
              <a:buNone/>
              <a:defRPr sz="6600" b="1" i="0">
                <a:solidFill>
                  <a:schemeClr val="lt1"/>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08057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0F4BE8-57D3-B843-B7F6-C13354F2B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EDA0F8-795B-CB4D-8197-0DA8ED93C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 </a:t>
            </a:r>
          </a:p>
        </p:txBody>
      </p:sp>
      <p:sp>
        <p:nvSpPr>
          <p:cNvPr id="4" name="Date Placeholder 3">
            <a:extLst>
              <a:ext uri="{FF2B5EF4-FFF2-40B4-BE49-F238E27FC236}">
                <a16:creationId xmlns:a16="http://schemas.microsoft.com/office/drawing/2014/main" id="{AFFC60E3-F398-254B-BBE2-8CD4B4CE5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EB2FE-5834-FE48-AD50-078F8FD22FCC}" type="datetimeFigureOut">
              <a:rPr lang="en-US" smtClean="0"/>
              <a:t>2/23/26</a:t>
            </a:fld>
            <a:endParaRPr lang="en-US"/>
          </a:p>
        </p:txBody>
      </p:sp>
      <p:sp>
        <p:nvSpPr>
          <p:cNvPr id="5" name="Footer Placeholder 4">
            <a:extLst>
              <a:ext uri="{FF2B5EF4-FFF2-40B4-BE49-F238E27FC236}">
                <a16:creationId xmlns:a16="http://schemas.microsoft.com/office/drawing/2014/main" id="{DCF002B8-D5D4-8147-8FBE-D195D52716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FAC511-9AE1-DA43-BDF7-2451D1B701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2C9B3-7400-FD4B-B6BF-6F800A9E4E73}" type="slidenum">
              <a:rPr lang="en-US" smtClean="0"/>
              <a:t>‹#›</a:t>
            </a:fld>
            <a:endParaRPr lang="en-US"/>
          </a:p>
        </p:txBody>
      </p:sp>
    </p:spTree>
    <p:extLst>
      <p:ext uri="{BB962C8B-B14F-4D97-AF65-F5344CB8AC3E}">
        <p14:creationId xmlns:p14="http://schemas.microsoft.com/office/powerpoint/2010/main" val="4058669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46075" indent="-336550" algn="l" defTabSz="914400" rtl="0" eaLnBrk="1" latinLnBrk="0" hangingPunct="1">
        <a:lnSpc>
          <a:spcPct val="90000"/>
        </a:lnSpc>
        <a:spcBef>
          <a:spcPts val="1000"/>
        </a:spcBef>
        <a:buSzPct val="85000"/>
        <a:buFontTx/>
        <a:buBlip>
          <a:blip r:embed="rId11"/>
        </a:buBlip>
        <a:tabLst/>
        <a:defRPr sz="2800" kern="1200">
          <a:solidFill>
            <a:schemeClr val="tx1"/>
          </a:solidFill>
          <a:latin typeface="+mn-lt"/>
          <a:ea typeface="+mn-ea"/>
          <a:cs typeface="+mn-cs"/>
        </a:defRPr>
      </a:lvl1pPr>
      <a:lvl2pPr marL="576263" indent="-173038" algn="l" defTabSz="914400" rtl="0" eaLnBrk="1" latinLnBrk="0" hangingPunct="1">
        <a:lnSpc>
          <a:spcPct val="90000"/>
        </a:lnSpc>
        <a:spcBef>
          <a:spcPts val="500"/>
        </a:spcBef>
        <a:buFont typeface="System Font Regular"/>
        <a:buChar char="–"/>
        <a:tabLst/>
        <a:defRPr sz="2400" i="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6010-77C4-45FE-968C-712199A58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B1B2C-5D5F-46D9-92F5-ECDF2816A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34894-C6F5-46F1-BAA2-AFEA88E68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C14C-A143-42F5-B247-D0E800131009}" type="datetimeFigureOut">
              <a:rPr lang="en-US" smtClean="0"/>
              <a:t>2/23/26</a:t>
            </a:fld>
            <a:endParaRPr lang="en-US"/>
          </a:p>
        </p:txBody>
      </p:sp>
      <p:sp>
        <p:nvSpPr>
          <p:cNvPr id="5" name="Footer Placeholder 4">
            <a:extLst>
              <a:ext uri="{FF2B5EF4-FFF2-40B4-BE49-F238E27FC236}">
                <a16:creationId xmlns:a16="http://schemas.microsoft.com/office/drawing/2014/main" id="{975B1C84-4663-4022-BBEA-7667FEBCF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820DA-1F3A-421F-A770-A6347089E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3D32D-F1BC-4E9C-97E1-36CFF5B22341}" type="slidenum">
              <a:rPr lang="en-US" smtClean="0"/>
              <a:t>‹#›</a:t>
            </a:fld>
            <a:endParaRPr lang="en-US"/>
          </a:p>
        </p:txBody>
      </p:sp>
    </p:spTree>
    <p:extLst>
      <p:ext uri="{BB962C8B-B14F-4D97-AF65-F5344CB8AC3E}">
        <p14:creationId xmlns:p14="http://schemas.microsoft.com/office/powerpoint/2010/main" val="334046777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data.census.gov/table/ACSST1Y2024.S2701?g=050XX00US53033" TargetMode="External"/><Relationship Id="rId3" Type="http://schemas.openxmlformats.org/officeDocument/2006/relationships/hyperlink" Target="https://www.communitiescount.org/population-dashboard" TargetMode="External"/><Relationship Id="rId7" Type="http://schemas.openxmlformats.org/officeDocument/2006/relationships/hyperlink" Target="https://hca-tableau.watech.wa.gov/t/51/views/ClientDashboard-Externalversion/AppleHealthClientDashboard?%3AisGuestRedirectFromVizportal=y&amp;%3Aembed=y" TargetMode="External"/><Relationship Id="rId2" Type="http://schemas.openxmlformats.org/officeDocument/2006/relationships/hyperlink" Target="https://ofm.wa.gov/wp-content/uploads/sites/default/files/public/dataresearch/pop/april1/ofm_april1_press_release.pdf" TargetMode="External"/><Relationship Id="rId1" Type="http://schemas.openxmlformats.org/officeDocument/2006/relationships/slideLayout" Target="../slideLayouts/slideLayout2.xml"/><Relationship Id="rId6" Type="http://schemas.openxmlformats.org/officeDocument/2006/relationships/hyperlink" Target="https://data.census.gov/table/ACSST1Y2024.S1901?g=050XX00US53033" TargetMode="External"/><Relationship Id="rId5" Type="http://schemas.openxmlformats.org/officeDocument/2006/relationships/hyperlink" Target="https://data.census.gov/table/ACSST1Y2024.S1701?g=050XX00US53033" TargetMode="External"/><Relationship Id="rId4" Type="http://schemas.openxmlformats.org/officeDocument/2006/relationships/hyperlink" Target="https://data.census.gov/profile/King_County,_Washington?g=050XX00US53033#populations-and-people" TargetMode="External"/><Relationship Id="rId9" Type="http://schemas.openxmlformats.org/officeDocument/2006/relationships/hyperlink" Target="https://deptofcommerce.app.box.com/s/xonalo6msygtcjt0hr7ci7qjg8lug7rc/file/193135806858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E63B48-C352-4A4B-839F-CB36493A3A8E}"/>
              </a:ext>
            </a:extLst>
          </p:cNvPr>
          <p:cNvSpPr>
            <a:spLocks noGrp="1"/>
          </p:cNvSpPr>
          <p:nvPr>
            <p:ph type="ctrTitle"/>
          </p:nvPr>
        </p:nvSpPr>
        <p:spPr>
          <a:xfrm>
            <a:off x="1813055" y="4535994"/>
            <a:ext cx="8611403" cy="727526"/>
          </a:xfrm>
        </p:spPr>
        <p:txBody>
          <a:bodyPr/>
          <a:lstStyle/>
          <a:p>
            <a:r>
              <a:rPr lang="en-US">
                <a:ea typeface="Calibri Light"/>
                <a:cs typeface="Calibri Light"/>
              </a:rPr>
              <a:t>HealthierHere Landscape Assessment</a:t>
            </a:r>
            <a:endParaRPr lang="en-US"/>
          </a:p>
        </p:txBody>
      </p:sp>
      <p:sp>
        <p:nvSpPr>
          <p:cNvPr id="7" name="Subtitle 6">
            <a:extLst>
              <a:ext uri="{FF2B5EF4-FFF2-40B4-BE49-F238E27FC236}">
                <a16:creationId xmlns:a16="http://schemas.microsoft.com/office/drawing/2014/main" id="{053A48B6-067D-EF4F-A0C6-795D73C81F6D}"/>
              </a:ext>
            </a:extLst>
          </p:cNvPr>
          <p:cNvSpPr>
            <a:spLocks noGrp="1"/>
          </p:cNvSpPr>
          <p:nvPr>
            <p:ph type="subTitle" idx="1"/>
          </p:nvPr>
        </p:nvSpPr>
        <p:spPr>
          <a:xfrm>
            <a:off x="1252465" y="5382532"/>
            <a:ext cx="9144000" cy="1192188"/>
          </a:xfrm>
        </p:spPr>
        <p:txBody>
          <a:bodyPr/>
          <a:lstStyle/>
          <a:p>
            <a:r>
              <a:rPr lang="en-US" dirty="0"/>
              <a:t>2025</a:t>
            </a:r>
          </a:p>
        </p:txBody>
      </p:sp>
    </p:spTree>
    <p:extLst>
      <p:ext uri="{BB962C8B-B14F-4D97-AF65-F5344CB8AC3E}">
        <p14:creationId xmlns:p14="http://schemas.microsoft.com/office/powerpoint/2010/main" val="3982876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House with solid fill">
            <a:extLst>
              <a:ext uri="{FF2B5EF4-FFF2-40B4-BE49-F238E27FC236}">
                <a16:creationId xmlns:a16="http://schemas.microsoft.com/office/drawing/2014/main" id="{0264C7F7-0C1F-4084-6849-1D162F8156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25643" y="-696992"/>
            <a:ext cx="7740713" cy="7740713"/>
          </a:xfrm>
          <a:prstGeom prst="rect">
            <a:avLst/>
          </a:prstGeom>
        </p:spPr>
      </p:pic>
      <p:sp>
        <p:nvSpPr>
          <p:cNvPr id="2" name="Title 1">
            <a:extLst>
              <a:ext uri="{FF2B5EF4-FFF2-40B4-BE49-F238E27FC236}">
                <a16:creationId xmlns:a16="http://schemas.microsoft.com/office/drawing/2014/main" id="{A25250CD-A642-DB8F-DCE6-454324A86239}"/>
              </a:ext>
            </a:extLst>
          </p:cNvPr>
          <p:cNvSpPr>
            <a:spLocks noGrp="1"/>
          </p:cNvSpPr>
          <p:nvPr>
            <p:ph type="title"/>
          </p:nvPr>
        </p:nvSpPr>
        <p:spPr/>
        <p:txBody>
          <a:bodyPr/>
          <a:lstStyle/>
          <a:p>
            <a:r>
              <a:rPr lang="en-US"/>
              <a:t>Housing &amp; Homelessness</a:t>
            </a:r>
          </a:p>
        </p:txBody>
      </p:sp>
      <p:sp>
        <p:nvSpPr>
          <p:cNvPr id="3" name="Content Placeholder 2">
            <a:extLst>
              <a:ext uri="{FF2B5EF4-FFF2-40B4-BE49-F238E27FC236}">
                <a16:creationId xmlns:a16="http://schemas.microsoft.com/office/drawing/2014/main" id="{98B85B87-011C-E91F-68E1-11D47C25899F}"/>
              </a:ext>
            </a:extLst>
          </p:cNvPr>
          <p:cNvSpPr>
            <a:spLocks noGrp="1"/>
          </p:cNvSpPr>
          <p:nvPr>
            <p:ph idx="1"/>
          </p:nvPr>
        </p:nvSpPr>
        <p:spPr>
          <a:xfrm>
            <a:off x="741947" y="1517432"/>
            <a:ext cx="10927970" cy="4351338"/>
          </a:xfrm>
        </p:spPr>
        <p:txBody>
          <a:bodyPr/>
          <a:lstStyle/>
          <a:p>
            <a:r>
              <a:rPr lang="en-US"/>
              <a:t>Department of Commerce</a:t>
            </a:r>
            <a:r>
              <a:rPr lang="en-US" baseline="30000"/>
              <a:t>8</a:t>
            </a:r>
            <a:r>
              <a:rPr lang="en-US"/>
              <a:t> estimates that 52,146 King County residents experienced homelessness or housing instability in 2025</a:t>
            </a:r>
          </a:p>
          <a:p>
            <a:pPr lvl="1"/>
            <a:r>
              <a:rPr lang="en-US"/>
              <a:t>Represents over 25% of the state population experiencing homelessness or housing instability </a:t>
            </a:r>
          </a:p>
          <a:p>
            <a:r>
              <a:rPr lang="en-US"/>
              <a:t>King County contributed 20,200 new housing units throughout the year, representing 42% of the State’s total additions</a:t>
            </a:r>
            <a:r>
              <a:rPr lang="en-US" baseline="30000"/>
              <a:t>1</a:t>
            </a:r>
            <a:endParaRPr lang="en-US"/>
          </a:p>
          <a:p>
            <a:r>
              <a:rPr lang="en-US"/>
              <a:t>Median rent in 2024 was $2,110</a:t>
            </a:r>
            <a:r>
              <a:rPr lang="en-US" baseline="30000"/>
              <a:t>3</a:t>
            </a:r>
            <a:r>
              <a:rPr lang="en-US"/>
              <a:t> </a:t>
            </a:r>
          </a:p>
          <a:p>
            <a:r>
              <a:rPr lang="en-US"/>
              <a:t>40.3% of homes in King County in 2024 were valued at or over $1,000,000</a:t>
            </a:r>
            <a:r>
              <a:rPr lang="en-US" baseline="30000"/>
              <a:t>3</a:t>
            </a:r>
            <a:endParaRPr lang="en-US"/>
          </a:p>
          <a:p>
            <a:pPr lvl="1"/>
            <a:r>
              <a:rPr lang="en-US"/>
              <a:t>85.6% of homes valued at or over $500,000</a:t>
            </a:r>
          </a:p>
        </p:txBody>
      </p:sp>
    </p:spTree>
    <p:extLst>
      <p:ext uri="{BB962C8B-B14F-4D97-AF65-F5344CB8AC3E}">
        <p14:creationId xmlns:p14="http://schemas.microsoft.com/office/powerpoint/2010/main" val="3443347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7D3F-21EA-A1DE-A878-0EE1D900C34A}"/>
              </a:ext>
            </a:extLst>
          </p:cNvPr>
          <p:cNvSpPr>
            <a:spLocks noGrp="1"/>
          </p:cNvSpPr>
          <p:nvPr>
            <p:ph type="title"/>
          </p:nvPr>
        </p:nvSpPr>
        <p:spPr/>
        <p:txBody>
          <a:bodyPr/>
          <a:lstStyle/>
          <a:p>
            <a:r>
              <a:rPr lang="en-US"/>
              <a:t>Veteran &amp; Disabled Populations</a:t>
            </a:r>
          </a:p>
        </p:txBody>
      </p:sp>
      <p:sp>
        <p:nvSpPr>
          <p:cNvPr id="3" name="Content Placeholder 2">
            <a:extLst>
              <a:ext uri="{FF2B5EF4-FFF2-40B4-BE49-F238E27FC236}">
                <a16:creationId xmlns:a16="http://schemas.microsoft.com/office/drawing/2014/main" id="{DDB06E21-2576-FCE4-A98E-8D6C13EB9CF2}"/>
              </a:ext>
            </a:extLst>
          </p:cNvPr>
          <p:cNvSpPr>
            <a:spLocks noGrp="1"/>
          </p:cNvSpPr>
          <p:nvPr>
            <p:ph idx="1"/>
          </p:nvPr>
        </p:nvSpPr>
        <p:spPr/>
        <p:txBody>
          <a:bodyPr/>
          <a:lstStyle/>
          <a:p>
            <a:r>
              <a:rPr lang="en-US"/>
              <a:t>4.1% veteran population</a:t>
            </a:r>
            <a:r>
              <a:rPr lang="en-US" baseline="30000"/>
              <a:t>3</a:t>
            </a:r>
            <a:endParaRPr lang="en-US"/>
          </a:p>
          <a:p>
            <a:r>
              <a:rPr lang="en-US"/>
              <a:t>10.3% disabled population</a:t>
            </a:r>
            <a:r>
              <a:rPr lang="en-US" baseline="30000"/>
              <a:t>3</a:t>
            </a:r>
            <a:r>
              <a:rPr lang="en-US"/>
              <a:t>  </a:t>
            </a:r>
          </a:p>
        </p:txBody>
      </p:sp>
      <p:sp>
        <p:nvSpPr>
          <p:cNvPr id="4" name="TextBox 3">
            <a:extLst>
              <a:ext uri="{FF2B5EF4-FFF2-40B4-BE49-F238E27FC236}">
                <a16:creationId xmlns:a16="http://schemas.microsoft.com/office/drawing/2014/main" id="{D5BE5168-D3DC-CA00-B28A-6DC44813CD61}"/>
              </a:ext>
            </a:extLst>
          </p:cNvPr>
          <p:cNvSpPr txBox="1"/>
          <p:nvPr/>
        </p:nvSpPr>
        <p:spPr>
          <a:xfrm>
            <a:off x="10167758" y="5868770"/>
            <a:ext cx="2179577" cy="276999"/>
          </a:xfrm>
          <a:prstGeom prst="rect">
            <a:avLst/>
          </a:prstGeom>
          <a:noFill/>
        </p:spPr>
        <p:txBody>
          <a:bodyPr wrap="square">
            <a:spAutoFit/>
          </a:bodyPr>
          <a:lstStyle/>
          <a:p>
            <a:r>
              <a:rPr lang="en-US" sz="1200" b="0" i="0">
                <a:effectLst/>
                <a:latin typeface="+mj-lt"/>
              </a:rPr>
              <a:t>(United States Census Bureau)</a:t>
            </a:r>
            <a:endParaRPr lang="en-US" sz="1200">
              <a:latin typeface="+mj-lt"/>
            </a:endParaRPr>
          </a:p>
        </p:txBody>
      </p:sp>
    </p:spTree>
    <p:extLst>
      <p:ext uri="{BB962C8B-B14F-4D97-AF65-F5344CB8AC3E}">
        <p14:creationId xmlns:p14="http://schemas.microsoft.com/office/powerpoint/2010/main" val="263038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738332" y="2002631"/>
            <a:ext cx="10515600" cy="2852737"/>
          </a:xfrm>
          <a:noFill/>
          <a:ln>
            <a:noFill/>
          </a:ln>
        </p:spPr>
        <p:txBody>
          <a:bodyPr spcFirstLastPara="1" wrap="square" lIns="91425" tIns="45700" rIns="91425" bIns="45700" anchor="b" anchorCtr="0">
            <a:normAutofit/>
          </a:bodyPr>
          <a:lstStyle/>
          <a:p>
            <a:pPr lvl="0"/>
            <a:r>
              <a:rPr lang="en-US">
                <a:sym typeface="Lato"/>
              </a:rPr>
              <a:t>Community Hub</a:t>
            </a:r>
            <a:br>
              <a:rPr lang="en-US">
                <a:sym typeface="Lato"/>
              </a:rPr>
            </a:br>
            <a:r>
              <a:rPr lang="en-US">
                <a:sym typeface="Lato"/>
              </a:rPr>
              <a:t>Insights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M10-Line (2)">
            <a:extLst>
              <a:ext uri="{FF2B5EF4-FFF2-40B4-BE49-F238E27FC236}">
                <a16:creationId xmlns:a16="http://schemas.microsoft.com/office/drawing/2014/main" id="{305F989E-FB69-4C78-A6FA-534062F18ACB}"/>
              </a:ext>
            </a:extLst>
          </p:cNvPr>
          <p:cNvPicPr>
            <a:picLocks noChangeAspect="1"/>
          </p:cNvPicPr>
          <p:nvPr/>
        </p:nvPicPr>
        <p:blipFill>
          <a:blip r:embed="rId2">
            <a:extLst>
              <a:ext uri="{28A0092B-C50C-407E-A947-70E740481C1C}">
                <a14:useLocalDpi xmlns:a14="http://schemas.microsoft.com/office/drawing/2010/main" val="0"/>
              </a:ext>
            </a:extLst>
          </a:blip>
          <a:srcRect b="20377"/>
          <a:stretch>
            <a:fillRect/>
          </a:stretch>
        </p:blipFill>
        <p:spPr>
          <a:xfrm>
            <a:off x="3565057" y="561579"/>
            <a:ext cx="7972091" cy="5460521"/>
          </a:xfrm>
          <a:prstGeom prst="rect">
            <a:avLst/>
          </a:prstGeom>
        </p:spPr>
      </p:pic>
      <p:sp>
        <p:nvSpPr>
          <p:cNvPr id="3" name="TextBox 2">
            <a:extLst>
              <a:ext uri="{FF2B5EF4-FFF2-40B4-BE49-F238E27FC236}">
                <a16:creationId xmlns:a16="http://schemas.microsoft.com/office/drawing/2014/main" id="{384746F6-8FB9-4105-DA2B-734931A6AD18}"/>
              </a:ext>
            </a:extLst>
          </p:cNvPr>
          <p:cNvSpPr txBox="1"/>
          <p:nvPr/>
        </p:nvSpPr>
        <p:spPr>
          <a:xfrm>
            <a:off x="384048" y="2644170"/>
            <a:ext cx="2962656" cy="1569660"/>
          </a:xfrm>
          <a:prstGeom prst="rect">
            <a:avLst/>
          </a:prstGeom>
          <a:noFill/>
          <a:ln w="38100">
            <a:solidFill>
              <a:srgbClr val="009CAF"/>
            </a:solidFill>
          </a:ln>
        </p:spPr>
        <p:txBody>
          <a:bodyPr wrap="square" rtlCol="0">
            <a:spAutoFit/>
          </a:bodyPr>
          <a:lstStyle/>
          <a:p>
            <a:pPr algn="ctr"/>
            <a:r>
              <a:rPr lang="en-US" sz="3200" b="1" dirty="0"/>
              <a:t>5,190 </a:t>
            </a:r>
          </a:p>
          <a:p>
            <a:pPr algn="ctr"/>
            <a:r>
              <a:rPr lang="en-US" sz="3200" dirty="0"/>
              <a:t>Clients Enrolled in 2025</a:t>
            </a:r>
          </a:p>
        </p:txBody>
      </p:sp>
    </p:spTree>
    <p:extLst>
      <p:ext uri="{BB962C8B-B14F-4D97-AF65-F5344CB8AC3E}">
        <p14:creationId xmlns:p14="http://schemas.microsoft.com/office/powerpoint/2010/main" val="9599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de3" descr="Top 10 Needs">
            <a:extLst>
              <a:ext uri="{FF2B5EF4-FFF2-40B4-BE49-F238E27FC236}">
                <a16:creationId xmlns:a16="http://schemas.microsoft.com/office/drawing/2014/main" id="{910EDA96-CF7C-4EE6-9F44-3DD665DC497A}"/>
              </a:ext>
            </a:extLst>
          </p:cNvPr>
          <p:cNvPicPr>
            <a:picLocks noChangeAspect="1"/>
          </p:cNvPicPr>
          <p:nvPr/>
        </p:nvPicPr>
        <p:blipFill>
          <a:blip r:embed="rId2">
            <a:extLst>
              <a:ext uri="{28A0092B-C50C-407E-A947-70E740481C1C}">
                <a14:useLocalDpi xmlns:a14="http://schemas.microsoft.com/office/drawing/2010/main" val="0"/>
              </a:ext>
            </a:extLst>
          </a:blip>
          <a:srcRect l="2423" r="9226" b="13962"/>
          <a:stretch>
            <a:fillRect/>
          </a:stretch>
        </p:blipFill>
        <p:spPr>
          <a:xfrm>
            <a:off x="928720" y="478766"/>
            <a:ext cx="9782355" cy="5900468"/>
          </a:xfrm>
          <a:prstGeom prst="rect">
            <a:avLst/>
          </a:prstGeom>
        </p:spPr>
      </p:pic>
    </p:spTree>
    <p:extLst>
      <p:ext uri="{BB962C8B-B14F-4D97-AF65-F5344CB8AC3E}">
        <p14:creationId xmlns:p14="http://schemas.microsoft.com/office/powerpoint/2010/main" val="287332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831850" y="1410800"/>
            <a:ext cx="10515600" cy="2852737"/>
          </a:xfrm>
          <a:noFill/>
          <a:ln>
            <a:noFill/>
          </a:ln>
        </p:spPr>
        <p:txBody>
          <a:bodyPr spcFirstLastPara="1" wrap="square" lIns="91425" tIns="45700" rIns="91425" bIns="45700" anchor="b" anchorCtr="0">
            <a:normAutofit/>
          </a:bodyPr>
          <a:lstStyle/>
          <a:p>
            <a:pPr lvl="0"/>
            <a:r>
              <a:rPr lang="en-US">
                <a:sym typeface="Lato"/>
              </a:rPr>
              <a:t>Evolving Needs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1A86-5651-AA68-FFA3-49F96CEB5C2C}"/>
              </a:ext>
            </a:extLst>
          </p:cNvPr>
          <p:cNvSpPr>
            <a:spLocks noGrp="1"/>
          </p:cNvSpPr>
          <p:nvPr>
            <p:ph type="title"/>
          </p:nvPr>
        </p:nvSpPr>
        <p:spPr/>
        <p:txBody>
          <a:bodyPr/>
          <a:lstStyle/>
          <a:p>
            <a:r>
              <a:rPr lang="en-US"/>
              <a:t>Landscape Changes</a:t>
            </a:r>
          </a:p>
        </p:txBody>
      </p:sp>
      <p:sp>
        <p:nvSpPr>
          <p:cNvPr id="3" name="Content Placeholder 2">
            <a:extLst>
              <a:ext uri="{FF2B5EF4-FFF2-40B4-BE49-F238E27FC236}">
                <a16:creationId xmlns:a16="http://schemas.microsoft.com/office/drawing/2014/main" id="{2454AA2F-E33A-FF5A-D9D3-62EDA81C1507}"/>
              </a:ext>
            </a:extLst>
          </p:cNvPr>
          <p:cNvSpPr>
            <a:spLocks noGrp="1"/>
          </p:cNvSpPr>
          <p:nvPr>
            <p:ph idx="1"/>
          </p:nvPr>
        </p:nvSpPr>
        <p:spPr>
          <a:xfrm>
            <a:off x="741947" y="1517432"/>
            <a:ext cx="10515600" cy="4675550"/>
          </a:xfrm>
        </p:spPr>
        <p:txBody>
          <a:bodyPr>
            <a:normAutofit fontScale="85000" lnSpcReduction="10000"/>
          </a:bodyPr>
          <a:lstStyle/>
          <a:p>
            <a:pPr marL="9525" indent="0">
              <a:buNone/>
            </a:pPr>
            <a:r>
              <a:rPr lang="en-US" sz="3300">
                <a:latin typeface="+mj-lt"/>
              </a:rPr>
              <a:t>The needs of our Community Hub clients and the agencies we parter with in King County have evolved over the last year, in part due to the significant landscape changes impacting the health and health related social needs of King County residents including:</a:t>
            </a:r>
          </a:p>
          <a:p>
            <a:pPr marL="9525" indent="0">
              <a:buNone/>
            </a:pPr>
            <a:endParaRPr lang="en-US" sz="1700"/>
          </a:p>
          <a:p>
            <a:r>
              <a:rPr lang="en-US" sz="3300"/>
              <a:t>The inauguration of Donald Trump in January of 2025, followed by a significant shift in federal policy priorities</a:t>
            </a:r>
          </a:p>
          <a:p>
            <a:r>
              <a:rPr lang="en-US" sz="3300"/>
              <a:t>The inauguration of Bob Ferguson as Washington State’s new governor in January of 2025</a:t>
            </a:r>
          </a:p>
          <a:p>
            <a:r>
              <a:rPr lang="en-US" sz="3300"/>
              <a:t>Several Executive Orders issued in January of 2025 rolling back efforts and funding for diversity, equity, and inclusion</a:t>
            </a:r>
          </a:p>
          <a:p>
            <a:r>
              <a:rPr lang="en-US" sz="3300"/>
              <a:t>Increased ICE activity</a:t>
            </a:r>
          </a:p>
        </p:txBody>
      </p:sp>
    </p:spTree>
    <p:extLst>
      <p:ext uri="{BB962C8B-B14F-4D97-AF65-F5344CB8AC3E}">
        <p14:creationId xmlns:p14="http://schemas.microsoft.com/office/powerpoint/2010/main" val="2183323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73E3-F6B0-DF65-43FC-A93E33413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454E6-4928-8273-DB2F-3E72DA7811B1}"/>
              </a:ext>
            </a:extLst>
          </p:cNvPr>
          <p:cNvSpPr>
            <a:spLocks noGrp="1"/>
          </p:cNvSpPr>
          <p:nvPr>
            <p:ph type="title"/>
          </p:nvPr>
        </p:nvSpPr>
        <p:spPr/>
        <p:txBody>
          <a:bodyPr/>
          <a:lstStyle/>
          <a:p>
            <a:r>
              <a:rPr lang="en-US"/>
              <a:t>Landscape Changes</a:t>
            </a:r>
          </a:p>
        </p:txBody>
      </p:sp>
      <p:sp>
        <p:nvSpPr>
          <p:cNvPr id="3" name="Content Placeholder 2">
            <a:extLst>
              <a:ext uri="{FF2B5EF4-FFF2-40B4-BE49-F238E27FC236}">
                <a16:creationId xmlns:a16="http://schemas.microsoft.com/office/drawing/2014/main" id="{7B10FC64-F96C-2E5C-69D8-B414DB655DC5}"/>
              </a:ext>
            </a:extLst>
          </p:cNvPr>
          <p:cNvSpPr>
            <a:spLocks noGrp="1"/>
          </p:cNvSpPr>
          <p:nvPr>
            <p:ph idx="1"/>
          </p:nvPr>
        </p:nvSpPr>
        <p:spPr>
          <a:xfrm>
            <a:off x="741947" y="1517432"/>
            <a:ext cx="10515600" cy="4582032"/>
          </a:xfrm>
        </p:spPr>
        <p:txBody>
          <a:bodyPr>
            <a:normAutofit/>
          </a:bodyPr>
          <a:lstStyle/>
          <a:p>
            <a:r>
              <a:rPr lang="en-US"/>
              <a:t>Medicaid cuts and eligibility changes reducing state funding and instituting work requirements for eligibility</a:t>
            </a:r>
          </a:p>
          <a:p>
            <a:r>
              <a:rPr lang="en-US"/>
              <a:t>Modifications to SNAP funding and eligibility, reducing the average monthly SNAP benefit for Washingtonians and threatening coverage for families </a:t>
            </a:r>
          </a:p>
          <a:p>
            <a:r>
              <a:rPr lang="en-US"/>
              <a:t>A 43-day federal government shutdown, the longest in United States history, causing disruptions in public benefits and mass layoffs of government workers</a:t>
            </a:r>
          </a:p>
          <a:p>
            <a:r>
              <a:rPr lang="en-US"/>
              <a:t>Washington’s significant budget deficit (tens of billions of dollars) during the 2025 legislative session leading to sweeping budget cuts </a:t>
            </a:r>
          </a:p>
          <a:p>
            <a:endParaRPr lang="en-US"/>
          </a:p>
        </p:txBody>
      </p:sp>
    </p:spTree>
    <p:extLst>
      <p:ext uri="{BB962C8B-B14F-4D97-AF65-F5344CB8AC3E}">
        <p14:creationId xmlns:p14="http://schemas.microsoft.com/office/powerpoint/2010/main" val="3398215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C57AB-8966-DAF8-5534-26397B804482}"/>
              </a:ext>
            </a:extLst>
          </p:cNvPr>
          <p:cNvSpPr>
            <a:spLocks noGrp="1"/>
          </p:cNvSpPr>
          <p:nvPr>
            <p:ph type="title"/>
          </p:nvPr>
        </p:nvSpPr>
        <p:spPr/>
        <p:txBody>
          <a:bodyPr/>
          <a:lstStyle/>
          <a:p>
            <a:r>
              <a:rPr lang="en-US"/>
              <a:t>Focus Group Insights</a:t>
            </a:r>
          </a:p>
        </p:txBody>
      </p:sp>
      <p:sp>
        <p:nvSpPr>
          <p:cNvPr id="3" name="Content Placeholder 2">
            <a:extLst>
              <a:ext uri="{FF2B5EF4-FFF2-40B4-BE49-F238E27FC236}">
                <a16:creationId xmlns:a16="http://schemas.microsoft.com/office/drawing/2014/main" id="{0E673A5E-66AC-4DB6-D36E-5662A88C32FA}"/>
              </a:ext>
            </a:extLst>
          </p:cNvPr>
          <p:cNvSpPr>
            <a:spLocks noGrp="1"/>
          </p:cNvSpPr>
          <p:nvPr>
            <p:ph idx="1"/>
          </p:nvPr>
        </p:nvSpPr>
        <p:spPr/>
        <p:txBody>
          <a:bodyPr>
            <a:normAutofit lnSpcReduction="10000"/>
          </a:bodyPr>
          <a:lstStyle/>
          <a:p>
            <a:r>
              <a:rPr lang="en-US"/>
              <a:t>Focus group conducted in the fall of 2025 with 6 community members from 6 unique organizations, identified via a network sampling approach</a:t>
            </a:r>
          </a:p>
          <a:p>
            <a:r>
              <a:rPr lang="en-US"/>
              <a:t>Organization perspectives represented:</a:t>
            </a:r>
          </a:p>
          <a:p>
            <a:pPr marL="685800" lvl="2"/>
            <a:r>
              <a:rPr lang="en-US" i="1">
                <a:latin typeface="+mj-lt"/>
              </a:rPr>
              <a:t>1. Community Health Center Network (FQHC)</a:t>
            </a:r>
          </a:p>
          <a:p>
            <a:pPr marL="685800" lvl="2"/>
            <a:r>
              <a:rPr lang="en-US" i="1">
                <a:latin typeface="+mj-lt"/>
              </a:rPr>
              <a:t>2. Nonprofit Affordable Housing Organization</a:t>
            </a:r>
          </a:p>
          <a:p>
            <a:pPr marL="685800" lvl="2"/>
            <a:r>
              <a:rPr lang="en-US" i="1">
                <a:latin typeface="+mj-lt"/>
              </a:rPr>
              <a:t>3. Native-Led Nonprofit Organization</a:t>
            </a:r>
          </a:p>
          <a:p>
            <a:pPr marL="685800" lvl="2"/>
            <a:r>
              <a:rPr lang="en-US" i="1">
                <a:latin typeface="+mj-lt"/>
              </a:rPr>
              <a:t>4. Nonprofit Collaborative </a:t>
            </a:r>
          </a:p>
          <a:p>
            <a:pPr marL="685800" lvl="2"/>
            <a:r>
              <a:rPr lang="en-US" i="1">
                <a:latin typeface="+mj-lt"/>
              </a:rPr>
              <a:t>5. Nonprofit Youth and Family Services Provider</a:t>
            </a:r>
          </a:p>
          <a:p>
            <a:pPr marL="685800" lvl="2"/>
            <a:r>
              <a:rPr lang="en-US" i="1">
                <a:latin typeface="+mj-lt"/>
              </a:rPr>
              <a:t>6. Aging and Disability Services Government Agency </a:t>
            </a:r>
          </a:p>
          <a:p>
            <a:r>
              <a:rPr lang="en-US"/>
              <a:t>The focus group focused on five main questions, centered around emerging and changing community priorities</a:t>
            </a:r>
          </a:p>
          <a:p>
            <a:endParaRPr lang="en-US"/>
          </a:p>
        </p:txBody>
      </p:sp>
    </p:spTree>
    <p:extLst>
      <p:ext uri="{BB962C8B-B14F-4D97-AF65-F5344CB8AC3E}">
        <p14:creationId xmlns:p14="http://schemas.microsoft.com/office/powerpoint/2010/main" val="3460181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38D2-1DC0-4E22-A706-1B65D1D5AB32}"/>
              </a:ext>
            </a:extLst>
          </p:cNvPr>
          <p:cNvSpPr>
            <a:spLocks noGrp="1"/>
          </p:cNvSpPr>
          <p:nvPr>
            <p:ph type="title"/>
          </p:nvPr>
        </p:nvSpPr>
        <p:spPr/>
        <p:txBody>
          <a:bodyPr/>
          <a:lstStyle/>
          <a:p>
            <a:r>
              <a:rPr lang="en-US"/>
              <a:t>1. Preservation of Services </a:t>
            </a:r>
          </a:p>
        </p:txBody>
      </p:sp>
      <p:sp>
        <p:nvSpPr>
          <p:cNvPr id="3" name="Content Placeholder 2">
            <a:extLst>
              <a:ext uri="{FF2B5EF4-FFF2-40B4-BE49-F238E27FC236}">
                <a16:creationId xmlns:a16="http://schemas.microsoft.com/office/drawing/2014/main" id="{A8FCEDC9-B580-34A5-73EF-BF0B6DB9FCF8}"/>
              </a:ext>
            </a:extLst>
          </p:cNvPr>
          <p:cNvSpPr>
            <a:spLocks noGrp="1"/>
          </p:cNvSpPr>
          <p:nvPr>
            <p:ph idx="1"/>
          </p:nvPr>
        </p:nvSpPr>
        <p:spPr>
          <a:xfrm>
            <a:off x="741948" y="1517432"/>
            <a:ext cx="6147226" cy="4351338"/>
          </a:xfrm>
        </p:spPr>
        <p:txBody>
          <a:bodyPr>
            <a:normAutofit fontScale="92500" lnSpcReduction="10000"/>
          </a:bodyPr>
          <a:lstStyle/>
          <a:p>
            <a:r>
              <a:rPr lang="en-US"/>
              <a:t>Health and social service organizations are focused on preserving their current services and benefits while mitigating the effects of federal changes</a:t>
            </a:r>
          </a:p>
          <a:p>
            <a:r>
              <a:rPr lang="en-US"/>
              <a:t>Organizations have been forced to prioritize one service over another, or have had to abruptly close in some cases</a:t>
            </a:r>
          </a:p>
          <a:p>
            <a:r>
              <a:rPr lang="en-US"/>
              <a:t>Greatest impacts have come from federal funding cuts</a:t>
            </a:r>
          </a:p>
          <a:p>
            <a:r>
              <a:rPr lang="en-US"/>
              <a:t>Participants compare their strategies for responding to challenges to those at the beginning of COVID-19</a:t>
            </a:r>
          </a:p>
        </p:txBody>
      </p:sp>
      <p:pic>
        <p:nvPicPr>
          <p:cNvPr id="6" name="Graphic 5" descr="Speech with solid fill">
            <a:extLst>
              <a:ext uri="{FF2B5EF4-FFF2-40B4-BE49-F238E27FC236}">
                <a16:creationId xmlns:a16="http://schemas.microsoft.com/office/drawing/2014/main" id="{15691545-A577-2EA5-30D0-2ABF65440A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99747" y="768926"/>
            <a:ext cx="6563658" cy="6563658"/>
          </a:xfrm>
          <a:prstGeom prst="rect">
            <a:avLst/>
          </a:prstGeom>
        </p:spPr>
      </p:pic>
      <p:sp>
        <p:nvSpPr>
          <p:cNvPr id="8" name="TextBox 7">
            <a:extLst>
              <a:ext uri="{FF2B5EF4-FFF2-40B4-BE49-F238E27FC236}">
                <a16:creationId xmlns:a16="http://schemas.microsoft.com/office/drawing/2014/main" id="{BCD689E1-BACF-7CF3-ED7C-0A82DEF7AEEF}"/>
              </a:ext>
            </a:extLst>
          </p:cNvPr>
          <p:cNvSpPr txBox="1"/>
          <p:nvPr/>
        </p:nvSpPr>
        <p:spPr>
          <a:xfrm>
            <a:off x="7120371" y="2193278"/>
            <a:ext cx="4662920" cy="2677656"/>
          </a:xfrm>
          <a:prstGeom prst="rect">
            <a:avLst/>
          </a:prstGeom>
          <a:noFill/>
        </p:spPr>
        <p:txBody>
          <a:bodyPr wrap="square">
            <a:spAutoFit/>
          </a:bodyPr>
          <a:lstStyle/>
          <a:p>
            <a:r>
              <a:rPr lang="en-US" sz="2400" i="1">
                <a:effectLst/>
                <a:latin typeface="Calibri" panose="020F0502020204030204" pitchFamily="34" charset="0"/>
                <a:ea typeface="Calibri" panose="020F0502020204030204" pitchFamily="34" charset="0"/>
              </a:rPr>
              <a:t>“…I don't think we've had to have such an intricate set of decision making that has such real consequences for health and well- being for a long time. So, it feels very COVID. Some of this very emergency based, reactive.” </a:t>
            </a:r>
            <a:endParaRPr lang="en-US" sz="2400"/>
          </a:p>
        </p:txBody>
      </p:sp>
    </p:spTree>
    <p:extLst>
      <p:ext uri="{BB962C8B-B14F-4D97-AF65-F5344CB8AC3E}">
        <p14:creationId xmlns:p14="http://schemas.microsoft.com/office/powerpoint/2010/main" val="4128412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80F1-4F7E-5E92-3DA7-1459860835B3}"/>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17211865-5C9D-D8D9-612D-B94FFCB74B67}"/>
              </a:ext>
            </a:extLst>
          </p:cNvPr>
          <p:cNvSpPr>
            <a:spLocks noGrp="1"/>
          </p:cNvSpPr>
          <p:nvPr>
            <p:ph idx="1"/>
          </p:nvPr>
        </p:nvSpPr>
        <p:spPr/>
        <p:txBody>
          <a:bodyPr/>
          <a:lstStyle/>
          <a:p>
            <a:r>
              <a:rPr lang="en-US">
                <a:latin typeface="+mj-lt"/>
              </a:rPr>
              <a:t>HealthierHere’s annual Landscape Assessment provides a snapshot in time of community well-being, needs, and priorities in King County</a:t>
            </a:r>
          </a:p>
          <a:p>
            <a:r>
              <a:rPr lang="en-US">
                <a:latin typeface="+mj-lt"/>
              </a:rPr>
              <a:t>HealthierHere uses the quantitative and qualitative data in our annual assessment to guide engagement and outreach efforts and organizational and program priorities</a:t>
            </a:r>
          </a:p>
          <a:p>
            <a:r>
              <a:rPr lang="en-US">
                <a:latin typeface="+mj-lt"/>
              </a:rPr>
              <a:t>We encourage our partners to utilize the assessment for similar purposes or for advancing their own efforts as applicable</a:t>
            </a:r>
          </a:p>
          <a:p>
            <a:r>
              <a:rPr lang="en-US">
                <a:latin typeface="+mj-lt"/>
              </a:rPr>
              <a:t>This 2025 assessment provides updated sociodemographic data for King County and reflects community needs and priorities in the face of significant state and federal landscape changes</a:t>
            </a:r>
          </a:p>
        </p:txBody>
      </p:sp>
    </p:spTree>
    <p:extLst>
      <p:ext uri="{BB962C8B-B14F-4D97-AF65-F5344CB8AC3E}">
        <p14:creationId xmlns:p14="http://schemas.microsoft.com/office/powerpoint/2010/main" val="646179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09DDF-0C11-9D9B-F27A-A6B0D1D2E26D}"/>
              </a:ext>
            </a:extLst>
          </p:cNvPr>
          <p:cNvSpPr>
            <a:spLocks noGrp="1"/>
          </p:cNvSpPr>
          <p:nvPr>
            <p:ph type="title"/>
          </p:nvPr>
        </p:nvSpPr>
        <p:spPr/>
        <p:txBody>
          <a:bodyPr/>
          <a:lstStyle/>
          <a:p>
            <a:r>
              <a:rPr lang="en-US"/>
              <a:t>2. Housing</a:t>
            </a:r>
          </a:p>
        </p:txBody>
      </p:sp>
      <p:sp>
        <p:nvSpPr>
          <p:cNvPr id="3" name="Content Placeholder 2">
            <a:extLst>
              <a:ext uri="{FF2B5EF4-FFF2-40B4-BE49-F238E27FC236}">
                <a16:creationId xmlns:a16="http://schemas.microsoft.com/office/drawing/2014/main" id="{BB36B1E7-D08F-C195-C15F-D06BE1F06CB0}"/>
              </a:ext>
            </a:extLst>
          </p:cNvPr>
          <p:cNvSpPr>
            <a:spLocks noGrp="1"/>
          </p:cNvSpPr>
          <p:nvPr>
            <p:ph idx="1"/>
          </p:nvPr>
        </p:nvSpPr>
        <p:spPr>
          <a:xfrm>
            <a:off x="5226627" y="1517431"/>
            <a:ext cx="6463146" cy="4654769"/>
          </a:xfrm>
        </p:spPr>
        <p:txBody>
          <a:bodyPr>
            <a:normAutofit fontScale="92500" lnSpcReduction="20000"/>
          </a:bodyPr>
          <a:lstStyle/>
          <a:p>
            <a:r>
              <a:rPr lang="en-US"/>
              <a:t>Shortages of affordable housing and rising costs of basic needs greatly impacting downstream health and social needs</a:t>
            </a:r>
          </a:p>
          <a:p>
            <a:r>
              <a:rPr lang="en-US"/>
              <a:t>Increased demand coinciding with a decline in available resources</a:t>
            </a:r>
          </a:p>
          <a:p>
            <a:r>
              <a:rPr lang="en-US"/>
              <a:t>Current funding and service landscape limits ability to holistically address client needs and upstream causes</a:t>
            </a:r>
          </a:p>
          <a:p>
            <a:pPr lvl="1"/>
            <a:r>
              <a:rPr lang="en-US"/>
              <a:t>Leads to further challenges with client engagement and follow-up and chronic disease management</a:t>
            </a:r>
          </a:p>
          <a:p>
            <a:r>
              <a:rPr lang="en-US"/>
              <a:t>Lack of affordability is causing difficulty meeting other basic needs like food and medications forcing difficult decisions on families and individuals</a:t>
            </a:r>
          </a:p>
          <a:p>
            <a:endParaRPr lang="en-US"/>
          </a:p>
        </p:txBody>
      </p:sp>
      <p:pic>
        <p:nvPicPr>
          <p:cNvPr id="4" name="Graphic 3" descr="Speech with solid fill">
            <a:extLst>
              <a:ext uri="{FF2B5EF4-FFF2-40B4-BE49-F238E27FC236}">
                <a16:creationId xmlns:a16="http://schemas.microsoft.com/office/drawing/2014/main" id="{B80AC0DB-7B55-02AF-C0EE-05B8341EA9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40044" y="625551"/>
            <a:ext cx="6563658" cy="6563658"/>
          </a:xfrm>
          <a:prstGeom prst="rect">
            <a:avLst/>
          </a:prstGeom>
        </p:spPr>
      </p:pic>
      <p:sp>
        <p:nvSpPr>
          <p:cNvPr id="6" name="TextBox 5">
            <a:extLst>
              <a:ext uri="{FF2B5EF4-FFF2-40B4-BE49-F238E27FC236}">
                <a16:creationId xmlns:a16="http://schemas.microsoft.com/office/drawing/2014/main" id="{7659DF2B-FF44-7EDA-37C8-E3F4A8201D3C}"/>
              </a:ext>
            </a:extLst>
          </p:cNvPr>
          <p:cNvSpPr txBox="1"/>
          <p:nvPr/>
        </p:nvSpPr>
        <p:spPr>
          <a:xfrm>
            <a:off x="502227" y="2106886"/>
            <a:ext cx="4308764" cy="2462213"/>
          </a:xfrm>
          <a:prstGeom prst="rect">
            <a:avLst/>
          </a:prstGeom>
          <a:noFill/>
        </p:spPr>
        <p:txBody>
          <a:bodyPr wrap="square">
            <a:spAutoFit/>
          </a:bodyPr>
          <a:lstStyle/>
          <a:p>
            <a:r>
              <a:rPr lang="en-US" sz="2200" i="1">
                <a:effectLst/>
                <a:latin typeface="Segoe UI" panose="020B0502040204020203" pitchFamily="34" charset="0"/>
              </a:rPr>
              <a:t>“…the things we see in healthcare are the ripple effects...of the housing shortages...When there's not enough housing and when there's not enough shelter beds, it means folks [are] living on the street.” </a:t>
            </a:r>
            <a:endParaRPr lang="en-US" sz="2200"/>
          </a:p>
        </p:txBody>
      </p:sp>
    </p:spTree>
    <p:extLst>
      <p:ext uri="{BB962C8B-B14F-4D97-AF65-F5344CB8AC3E}">
        <p14:creationId xmlns:p14="http://schemas.microsoft.com/office/powerpoint/2010/main" val="2022896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Speech with solid fill">
            <a:extLst>
              <a:ext uri="{FF2B5EF4-FFF2-40B4-BE49-F238E27FC236}">
                <a16:creationId xmlns:a16="http://schemas.microsoft.com/office/drawing/2014/main" id="{3774B3E7-8188-5943-E868-0B23884717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64417" y="592280"/>
            <a:ext cx="6563658" cy="6563658"/>
          </a:xfrm>
          <a:prstGeom prst="rect">
            <a:avLst/>
          </a:prstGeom>
        </p:spPr>
      </p:pic>
      <p:sp>
        <p:nvSpPr>
          <p:cNvPr id="2" name="Title 1">
            <a:extLst>
              <a:ext uri="{FF2B5EF4-FFF2-40B4-BE49-F238E27FC236}">
                <a16:creationId xmlns:a16="http://schemas.microsoft.com/office/drawing/2014/main" id="{F570E414-8455-002D-EDA0-F6EC6035B2DE}"/>
              </a:ext>
            </a:extLst>
          </p:cNvPr>
          <p:cNvSpPr>
            <a:spLocks noGrp="1"/>
          </p:cNvSpPr>
          <p:nvPr>
            <p:ph type="title"/>
          </p:nvPr>
        </p:nvSpPr>
        <p:spPr/>
        <p:txBody>
          <a:bodyPr/>
          <a:lstStyle/>
          <a:p>
            <a:r>
              <a:rPr lang="en-US"/>
              <a:t>3. Service Disruptions</a:t>
            </a:r>
          </a:p>
        </p:txBody>
      </p:sp>
      <p:sp>
        <p:nvSpPr>
          <p:cNvPr id="3" name="Content Placeholder 2">
            <a:extLst>
              <a:ext uri="{FF2B5EF4-FFF2-40B4-BE49-F238E27FC236}">
                <a16:creationId xmlns:a16="http://schemas.microsoft.com/office/drawing/2014/main" id="{4765AB54-73BA-3236-FDBC-3FAC31D458E0}"/>
              </a:ext>
            </a:extLst>
          </p:cNvPr>
          <p:cNvSpPr>
            <a:spLocks noGrp="1"/>
          </p:cNvSpPr>
          <p:nvPr>
            <p:ph idx="1"/>
          </p:nvPr>
        </p:nvSpPr>
        <p:spPr>
          <a:xfrm>
            <a:off x="741947" y="1517432"/>
            <a:ext cx="5762762" cy="4351338"/>
          </a:xfrm>
        </p:spPr>
        <p:txBody>
          <a:bodyPr>
            <a:normAutofit lnSpcReduction="10000"/>
          </a:bodyPr>
          <a:lstStyle/>
          <a:p>
            <a:r>
              <a:rPr lang="en-US"/>
              <a:t>Decreased access to services heavily influenced by federal changes</a:t>
            </a:r>
          </a:p>
          <a:p>
            <a:r>
              <a:rPr lang="en-US"/>
              <a:t>Increased demand on already resource-constrained CBOs </a:t>
            </a:r>
          </a:p>
          <a:p>
            <a:r>
              <a:rPr lang="en-US"/>
              <a:t>Even when resources are available, people struggle to get timely care due to extensive waitlists and sudden pauses to services</a:t>
            </a:r>
          </a:p>
          <a:p>
            <a:r>
              <a:rPr lang="en-US"/>
              <a:t>Increased presence of ICE has increased fear and reluctance to access care and services</a:t>
            </a:r>
          </a:p>
          <a:p>
            <a:endParaRPr lang="en-US"/>
          </a:p>
        </p:txBody>
      </p:sp>
      <p:sp>
        <p:nvSpPr>
          <p:cNvPr id="5" name="TextBox 4">
            <a:extLst>
              <a:ext uri="{FF2B5EF4-FFF2-40B4-BE49-F238E27FC236}">
                <a16:creationId xmlns:a16="http://schemas.microsoft.com/office/drawing/2014/main" id="{53D3567E-C5B2-4311-AADC-76E995BFBB49}"/>
              </a:ext>
            </a:extLst>
          </p:cNvPr>
          <p:cNvSpPr txBox="1"/>
          <p:nvPr/>
        </p:nvSpPr>
        <p:spPr>
          <a:xfrm>
            <a:off x="7115176" y="1859339"/>
            <a:ext cx="4407613" cy="3139321"/>
          </a:xfrm>
          <a:prstGeom prst="rect">
            <a:avLst/>
          </a:prstGeom>
          <a:noFill/>
        </p:spPr>
        <p:txBody>
          <a:bodyPr wrap="square">
            <a:spAutoFit/>
          </a:bodyPr>
          <a:lstStyle/>
          <a:p>
            <a:r>
              <a:rPr lang="en-US" sz="2200" i="1">
                <a:effectLst/>
                <a:latin typeface="Calibri" panose="020F0502020204030204" pitchFamily="34" charset="0"/>
                <a:ea typeface="Calibri" panose="020F0502020204030204" pitchFamily="34" charset="0"/>
              </a:rPr>
              <a:t>“And so, what used to be [a] talk about [</a:t>
            </a:r>
            <a:r>
              <a:rPr lang="en-US" sz="2200" i="1">
                <a:latin typeface="Calibri" panose="020F0502020204030204" pitchFamily="34" charset="0"/>
                <a:ea typeface="Calibri" panose="020F0502020204030204" pitchFamily="34" charset="0"/>
              </a:rPr>
              <a:t>their]</a:t>
            </a:r>
            <a:r>
              <a:rPr lang="en-US" sz="2200" i="1">
                <a:effectLst/>
                <a:latin typeface="Calibri" panose="020F0502020204030204" pitchFamily="34" charset="0"/>
                <a:ea typeface="Calibri" panose="020F0502020204030204" pitchFamily="34" charset="0"/>
              </a:rPr>
              <a:t> heart failure, diabetes, hypertension or whatnot</a:t>
            </a:r>
            <a:r>
              <a:rPr lang="en-US" sz="2200" i="1">
                <a:latin typeface="Calibri" panose="020F0502020204030204" pitchFamily="34" charset="0"/>
                <a:ea typeface="Calibri" panose="020F0502020204030204" pitchFamily="34" charset="0"/>
              </a:rPr>
              <a:t>…</a:t>
            </a:r>
            <a:r>
              <a:rPr lang="en-US" sz="2200" i="1">
                <a:effectLst/>
                <a:latin typeface="Calibri" panose="020F0502020204030204" pitchFamily="34" charset="0"/>
                <a:ea typeface="Calibri" panose="020F0502020204030204" pitchFamily="34" charset="0"/>
              </a:rPr>
              <a:t>may be a 20-minute conversation about their housing…or their family got detained…so it's putting off some medical care in place of solving for the mental health stresses and challenges.” </a:t>
            </a:r>
            <a:endParaRPr lang="en-US" sz="2200"/>
          </a:p>
        </p:txBody>
      </p:sp>
    </p:spTree>
    <p:extLst>
      <p:ext uri="{BB962C8B-B14F-4D97-AF65-F5344CB8AC3E}">
        <p14:creationId xmlns:p14="http://schemas.microsoft.com/office/powerpoint/2010/main" val="998602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1C366-3D28-7C33-CB53-0A178B5E8770}"/>
              </a:ext>
            </a:extLst>
          </p:cNvPr>
          <p:cNvSpPr>
            <a:spLocks noGrp="1"/>
          </p:cNvSpPr>
          <p:nvPr>
            <p:ph type="title"/>
          </p:nvPr>
        </p:nvSpPr>
        <p:spPr/>
        <p:txBody>
          <a:bodyPr/>
          <a:lstStyle/>
          <a:p>
            <a:r>
              <a:rPr lang="en-US"/>
              <a:t>4. HealthierHere’s Role</a:t>
            </a:r>
          </a:p>
        </p:txBody>
      </p:sp>
      <p:sp>
        <p:nvSpPr>
          <p:cNvPr id="3" name="Content Placeholder 2">
            <a:extLst>
              <a:ext uri="{FF2B5EF4-FFF2-40B4-BE49-F238E27FC236}">
                <a16:creationId xmlns:a16="http://schemas.microsoft.com/office/drawing/2014/main" id="{9E216AF8-B8CC-20D5-1097-ED097A280DCE}"/>
              </a:ext>
            </a:extLst>
          </p:cNvPr>
          <p:cNvSpPr>
            <a:spLocks noGrp="1"/>
          </p:cNvSpPr>
          <p:nvPr>
            <p:ph idx="1"/>
          </p:nvPr>
        </p:nvSpPr>
        <p:spPr>
          <a:xfrm>
            <a:off x="5372100" y="1278441"/>
            <a:ext cx="6213763" cy="5023572"/>
          </a:xfrm>
        </p:spPr>
        <p:txBody>
          <a:bodyPr>
            <a:normAutofit/>
          </a:bodyPr>
          <a:lstStyle/>
          <a:p>
            <a:r>
              <a:rPr lang="en-US" dirty="0"/>
              <a:t>HealthierHere can strengthen community convening efforts for </a:t>
            </a:r>
          </a:p>
          <a:p>
            <a:pPr lvl="1"/>
            <a:r>
              <a:rPr lang="en-US" dirty="0"/>
              <a:t>Coordinated advocacy</a:t>
            </a:r>
          </a:p>
          <a:p>
            <a:pPr lvl="1"/>
            <a:r>
              <a:rPr lang="en-US" dirty="0"/>
              <a:t>Cross-sector collaboration</a:t>
            </a:r>
          </a:p>
          <a:p>
            <a:pPr lvl="1"/>
            <a:r>
              <a:rPr lang="en-US" dirty="0"/>
              <a:t>Reduced duplication</a:t>
            </a:r>
          </a:p>
          <a:p>
            <a:r>
              <a:rPr lang="en-US" dirty="0"/>
              <a:t>Activities HealthierHere can support:</a:t>
            </a:r>
          </a:p>
          <a:p>
            <a:pPr lvl="1"/>
            <a:r>
              <a:rPr lang="en-US" dirty="0"/>
              <a:t>Identify and disseminate talking points for describing the impact of policy changes</a:t>
            </a:r>
          </a:p>
          <a:p>
            <a:pPr lvl="1"/>
            <a:r>
              <a:rPr lang="en-US" dirty="0"/>
              <a:t>Support organizations with changing Medicaid requirements</a:t>
            </a:r>
          </a:p>
          <a:p>
            <a:pPr lvl="1"/>
            <a:r>
              <a:rPr lang="en-US" dirty="0"/>
              <a:t>Develop a centralized, up-to-date resource directory</a:t>
            </a:r>
          </a:p>
          <a:p>
            <a:pPr lvl="1"/>
            <a:r>
              <a:rPr lang="en-US" dirty="0"/>
              <a:t>Identify opportunities for cost-sharing, reduced administrative burden, and leveraging unrestricted funding</a:t>
            </a:r>
          </a:p>
        </p:txBody>
      </p:sp>
      <p:pic>
        <p:nvPicPr>
          <p:cNvPr id="4" name="Graphic 3" descr="Speech with solid fill">
            <a:extLst>
              <a:ext uri="{FF2B5EF4-FFF2-40B4-BE49-F238E27FC236}">
                <a16:creationId xmlns:a16="http://schemas.microsoft.com/office/drawing/2014/main" id="{4A6106F1-D0BC-468A-7CAA-E30C45CA00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40044" y="625551"/>
            <a:ext cx="6563658" cy="6563658"/>
          </a:xfrm>
          <a:prstGeom prst="rect">
            <a:avLst/>
          </a:prstGeom>
        </p:spPr>
      </p:pic>
      <p:sp>
        <p:nvSpPr>
          <p:cNvPr id="6" name="TextBox 5">
            <a:extLst>
              <a:ext uri="{FF2B5EF4-FFF2-40B4-BE49-F238E27FC236}">
                <a16:creationId xmlns:a16="http://schemas.microsoft.com/office/drawing/2014/main" id="{AAD1FFCD-181D-8593-1093-0AFC29D857D2}"/>
              </a:ext>
            </a:extLst>
          </p:cNvPr>
          <p:cNvSpPr txBox="1"/>
          <p:nvPr/>
        </p:nvSpPr>
        <p:spPr>
          <a:xfrm>
            <a:off x="348347" y="2058122"/>
            <a:ext cx="4598379" cy="2123658"/>
          </a:xfrm>
          <a:prstGeom prst="rect">
            <a:avLst/>
          </a:prstGeom>
          <a:noFill/>
        </p:spPr>
        <p:txBody>
          <a:bodyPr wrap="square" lIns="91440" tIns="45720" rIns="91440" bIns="45720" anchor="t">
            <a:spAutoFit/>
          </a:bodyPr>
          <a:lstStyle/>
          <a:p>
            <a:r>
              <a:rPr lang="en-US" sz="2200" i="1">
                <a:solidFill>
                  <a:srgbClr val="000000"/>
                </a:solidFill>
                <a:latin typeface="Calibri"/>
                <a:ea typeface="Calibri"/>
                <a:cs typeface="Calibri"/>
              </a:rPr>
              <a:t> </a:t>
            </a:r>
            <a:r>
              <a:rPr lang="en-US" sz="2200" i="1">
                <a:solidFill>
                  <a:srgbClr val="000000"/>
                </a:solidFill>
                <a:effectLst/>
                <a:latin typeface="Calibri"/>
                <a:ea typeface="Calibri"/>
                <a:cs typeface="Calibri"/>
              </a:rPr>
              <a:t>“…</a:t>
            </a:r>
            <a:r>
              <a:rPr lang="en-US" sz="2200" i="1">
                <a:solidFill>
                  <a:srgbClr val="000000"/>
                </a:solidFill>
                <a:latin typeface="Calibri"/>
                <a:ea typeface="Calibri"/>
                <a:cs typeface="Calibri"/>
              </a:rPr>
              <a:t> </a:t>
            </a:r>
            <a:r>
              <a:rPr lang="en-US" sz="2200" i="1">
                <a:solidFill>
                  <a:srgbClr val="000000"/>
                </a:solidFill>
                <a:effectLst/>
                <a:latin typeface="Calibri"/>
                <a:ea typeface="Calibri"/>
                <a:cs typeface="Calibri"/>
              </a:rPr>
              <a:t>those </a:t>
            </a:r>
            <a:r>
              <a:rPr lang="en-US" sz="2200" i="1">
                <a:solidFill>
                  <a:srgbClr val="000000"/>
                </a:solidFill>
                <a:latin typeface="Calibri"/>
                <a:ea typeface="Calibri"/>
                <a:cs typeface="Calibri"/>
              </a:rPr>
              <a:t>are some </a:t>
            </a:r>
            <a:r>
              <a:rPr lang="en-US" sz="2200" i="1">
                <a:solidFill>
                  <a:srgbClr val="000000"/>
                </a:solidFill>
                <a:effectLst/>
                <a:latin typeface="Calibri"/>
                <a:ea typeface="Calibri"/>
                <a:cs typeface="Calibri"/>
              </a:rPr>
              <a:t>things</a:t>
            </a:r>
            <a:r>
              <a:rPr lang="en-US" sz="2200" i="1">
                <a:solidFill>
                  <a:srgbClr val="000000"/>
                </a:solidFill>
                <a:latin typeface="Calibri"/>
                <a:ea typeface="Calibri"/>
                <a:cs typeface="Calibri"/>
              </a:rPr>
              <a:t> </a:t>
            </a:r>
            <a:r>
              <a:rPr lang="en-US" sz="2200" i="1">
                <a:solidFill>
                  <a:srgbClr val="000000"/>
                </a:solidFill>
                <a:effectLst/>
                <a:latin typeface="Calibri"/>
                <a:ea typeface="Calibri"/>
                <a:cs typeface="Calibri"/>
              </a:rPr>
              <a:t>we're</a:t>
            </a:r>
            <a:r>
              <a:rPr lang="en-US" sz="2200" i="1">
                <a:solidFill>
                  <a:srgbClr val="000000"/>
                </a:solidFill>
                <a:latin typeface="Calibri"/>
                <a:ea typeface="Calibri"/>
                <a:cs typeface="Calibri"/>
              </a:rPr>
              <a:t> </a:t>
            </a:r>
            <a:r>
              <a:rPr lang="en-US" sz="2200" i="1">
                <a:solidFill>
                  <a:srgbClr val="000000"/>
                </a:solidFill>
                <a:effectLst/>
                <a:latin typeface="Calibri"/>
                <a:ea typeface="Calibri"/>
                <a:cs typeface="Calibri"/>
              </a:rPr>
              <a:t>being asked to provide</a:t>
            </a:r>
            <a:r>
              <a:rPr lang="en-US" sz="2200" i="1">
                <a:solidFill>
                  <a:srgbClr val="000000"/>
                </a:solidFill>
                <a:latin typeface="Calibri"/>
                <a:ea typeface="Calibri"/>
                <a:cs typeface="Calibri"/>
              </a:rPr>
              <a:t> ... </a:t>
            </a:r>
            <a:r>
              <a:rPr lang="en-US" sz="2200" i="1">
                <a:solidFill>
                  <a:srgbClr val="000000"/>
                </a:solidFill>
                <a:effectLst/>
                <a:latin typeface="Calibri"/>
                <a:ea typeface="Calibri"/>
                <a:cs typeface="Calibri"/>
              </a:rPr>
              <a:t>just regular</a:t>
            </a:r>
            <a:r>
              <a:rPr lang="en-US" sz="2200" i="1">
                <a:solidFill>
                  <a:srgbClr val="000000"/>
                </a:solidFill>
                <a:latin typeface="Calibri"/>
                <a:ea typeface="Calibri"/>
                <a:cs typeface="Calibri"/>
              </a:rPr>
              <a:t> </a:t>
            </a:r>
            <a:r>
              <a:rPr lang="en-US" sz="2200" i="1">
                <a:solidFill>
                  <a:srgbClr val="000000"/>
                </a:solidFill>
                <a:effectLst/>
                <a:latin typeface="Calibri"/>
                <a:ea typeface="Calibri"/>
                <a:cs typeface="Calibri"/>
              </a:rPr>
              <a:t>spaces where we can meet, compare notes, talk about the other meeting spaces that</a:t>
            </a:r>
            <a:r>
              <a:rPr lang="en-US" sz="2200" i="1">
                <a:solidFill>
                  <a:srgbClr val="000000"/>
                </a:solidFill>
                <a:latin typeface="Calibri"/>
                <a:ea typeface="Calibri"/>
                <a:cs typeface="Calibri"/>
              </a:rPr>
              <a:t> </a:t>
            </a:r>
            <a:r>
              <a:rPr lang="en-US" sz="2200" i="1">
                <a:solidFill>
                  <a:srgbClr val="000000"/>
                </a:solidFill>
                <a:effectLst/>
                <a:latin typeface="Calibri"/>
                <a:ea typeface="Calibri"/>
                <a:cs typeface="Calibri"/>
              </a:rPr>
              <a:t>we're</a:t>
            </a:r>
            <a:r>
              <a:rPr lang="en-US" sz="2200" i="1">
                <a:solidFill>
                  <a:srgbClr val="000000"/>
                </a:solidFill>
                <a:latin typeface="Calibri"/>
                <a:ea typeface="Calibri"/>
                <a:cs typeface="Calibri"/>
              </a:rPr>
              <a:t> </a:t>
            </a:r>
            <a:r>
              <a:rPr lang="en-US" sz="2200" i="1">
                <a:solidFill>
                  <a:srgbClr val="000000"/>
                </a:solidFill>
                <a:effectLst/>
                <a:latin typeface="Calibri"/>
                <a:ea typeface="Calibri"/>
                <a:cs typeface="Calibri"/>
              </a:rPr>
              <a:t>in or advocacy opportunities that</a:t>
            </a:r>
            <a:r>
              <a:rPr lang="en-US" sz="2200" i="1">
                <a:solidFill>
                  <a:srgbClr val="000000"/>
                </a:solidFill>
                <a:latin typeface="Calibri"/>
                <a:ea typeface="Calibri"/>
                <a:cs typeface="Calibri"/>
              </a:rPr>
              <a:t> </a:t>
            </a:r>
            <a:r>
              <a:rPr lang="en-US" sz="2200" i="1">
                <a:solidFill>
                  <a:srgbClr val="000000"/>
                </a:solidFill>
                <a:effectLst/>
                <a:latin typeface="Calibri"/>
                <a:ea typeface="Calibri"/>
                <a:cs typeface="Calibri"/>
              </a:rPr>
              <a:t>we're</a:t>
            </a:r>
            <a:r>
              <a:rPr lang="en-US" sz="2200" i="1">
                <a:solidFill>
                  <a:srgbClr val="000000"/>
                </a:solidFill>
                <a:latin typeface="Calibri"/>
                <a:ea typeface="Calibri"/>
                <a:cs typeface="Calibri"/>
              </a:rPr>
              <a:t> </a:t>
            </a:r>
            <a:r>
              <a:rPr lang="en-US" sz="2200" i="1">
                <a:solidFill>
                  <a:srgbClr val="000000"/>
                </a:solidFill>
                <a:effectLst/>
                <a:latin typeface="Calibri"/>
                <a:ea typeface="Calibri"/>
                <a:cs typeface="Calibri"/>
              </a:rPr>
              <a:t>aware of</a:t>
            </a:r>
            <a:r>
              <a:rPr lang="en-US" sz="2200" i="1">
                <a:solidFill>
                  <a:srgbClr val="000000"/>
                </a:solidFill>
                <a:latin typeface="Calibri"/>
                <a:ea typeface="Calibri"/>
                <a:cs typeface="Calibri"/>
              </a:rPr>
              <a:t>...”</a:t>
            </a:r>
            <a:endParaRPr lang="en-US" sz="2200"/>
          </a:p>
        </p:txBody>
      </p:sp>
    </p:spTree>
    <p:extLst>
      <p:ext uri="{BB962C8B-B14F-4D97-AF65-F5344CB8AC3E}">
        <p14:creationId xmlns:p14="http://schemas.microsoft.com/office/powerpoint/2010/main" val="4172948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2AA100B-9051-A6C6-D635-5130319CDA7C}"/>
              </a:ext>
            </a:extLst>
          </p:cNvPr>
          <p:cNvSpPr>
            <a:spLocks noGrp="1" noChangeArrowheads="1"/>
          </p:cNvSpPr>
          <p:nvPr>
            <p:ph idx="1"/>
          </p:nvPr>
        </p:nvSpPr>
        <p:spPr bwMode="auto">
          <a:xfrm>
            <a:off x="868696" y="484825"/>
            <a:ext cx="9895875"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699AD"/>
                </a:solidFill>
                <a:effectLst/>
                <a:latin typeface="Arial" panose="020B0604020202020204" pitchFamily="34" charset="0"/>
              </a:rPr>
              <a:t>References</a:t>
            </a:r>
            <a:endParaRPr kumimoji="0" lang="en-US" altLang="en-US"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0" i="0" u="none" strike="noStrike" cap="none" normalizeH="0" baseline="0">
                <a:ln>
                  <a:noFill/>
                </a:ln>
                <a:solidFill>
                  <a:srgbClr val="000000"/>
                </a:solidFill>
                <a:effectLst/>
                <a:latin typeface="Arial" panose="020B0604020202020204" pitchFamily="34" charset="0"/>
              </a:rPr>
              <a:t>Washington State Office of Financial Management. Washington population growth slowing. Published June 27, 2025. ofm.wa.gov. June 27, 2025. Accessed November 25, 2025. </a:t>
            </a:r>
            <a:r>
              <a:rPr kumimoji="0" lang="en-US" altLang="en-US" sz="1200" b="0" i="0" u="sng" strike="noStrike" cap="none" normalizeH="0" baseline="0">
                <a:ln>
                  <a:noFill/>
                </a:ln>
                <a:solidFill>
                  <a:srgbClr val="000000"/>
                </a:solidFill>
                <a:effectLst/>
                <a:latin typeface="Arial" panose="020B0604020202020204" pitchFamily="34" charset="0"/>
                <a:hlinkClick r:id="rId2"/>
              </a:rPr>
              <a:t>https://ofm.wa.gov/wp-content/uploads/sites/default/files/public/dataresearch/pop/april1/ofm_april1_press_release.pdf</a:t>
            </a:r>
            <a:r>
              <a:rPr kumimoji="0" lang="en-US" altLang="en-US" sz="1200" b="0" i="0" u="none" strike="noStrike" cap="none" normalizeH="0" baseline="0">
                <a:ln>
                  <a:noFill/>
                </a:ln>
                <a:solidFill>
                  <a:srgbClr val="000000"/>
                </a:solidFill>
                <a:effectLst/>
                <a:latin typeface="Arial" panose="020B0604020202020204" pitchFamily="34" charset="0"/>
              </a:rPr>
              <a:t>. </a:t>
            </a:r>
            <a:endParaRPr kumimoji="0" lang="en-US" altLang="en-US"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200" b="0" i="0" u="none" strike="noStrike" cap="none" normalizeH="0" baseline="0">
                <a:ln>
                  <a:noFill/>
                </a:ln>
                <a:solidFill>
                  <a:srgbClr val="000000"/>
                </a:solidFill>
                <a:effectLst/>
                <a:latin typeface="Arial" panose="020B0604020202020204" pitchFamily="34" charset="0"/>
              </a:rPr>
              <a:t>Public Health Seattle &amp; King County. King county population dashboard. Published July 2025. Communitiescount.org. Accessed November 25, 2025. </a:t>
            </a:r>
            <a:r>
              <a:rPr kumimoji="0" lang="en-US" altLang="en-US" sz="1200" b="0" i="0" u="sng" strike="noStrike" cap="none" normalizeH="0" baseline="0">
                <a:ln>
                  <a:noFill/>
                </a:ln>
                <a:solidFill>
                  <a:srgbClr val="000000"/>
                </a:solidFill>
                <a:effectLst/>
                <a:latin typeface="Arial" panose="020B0604020202020204" pitchFamily="34" charset="0"/>
                <a:hlinkClick r:id="rId3"/>
              </a:rPr>
              <a:t>https://www.communitiescount.org/population-dashboard</a:t>
            </a:r>
            <a:endParaRPr kumimoji="0" lang="en-US" altLang="en-US"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200" b="0" i="0" u="none" strike="noStrike" cap="none" normalizeH="0" baseline="0">
                <a:ln>
                  <a:noFill/>
                </a:ln>
                <a:solidFill>
                  <a:srgbClr val="000000"/>
                </a:solidFill>
                <a:effectLst/>
                <a:latin typeface="Arial" panose="020B0604020202020204" pitchFamily="34" charset="0"/>
              </a:rPr>
              <a:t>United States Census Bureau. King County, Washington. Data.census.gov. Accessed November 25, 2025. </a:t>
            </a:r>
            <a:r>
              <a:rPr kumimoji="0" lang="en-US" altLang="en-US" sz="1200" b="0" i="0" u="sng" strike="noStrike" cap="none" normalizeH="0" baseline="0">
                <a:ln>
                  <a:noFill/>
                </a:ln>
                <a:solidFill>
                  <a:srgbClr val="000000"/>
                </a:solidFill>
                <a:effectLst/>
                <a:latin typeface="Arial" panose="020B0604020202020204" pitchFamily="34" charset="0"/>
                <a:hlinkClick r:id="rId4"/>
              </a:rPr>
              <a:t>https://data.census.gov/profile/King_County,_Washington?g=050XX00US53033#populations-and-people</a:t>
            </a:r>
            <a:endParaRPr kumimoji="0" lang="en-US" altLang="en-US"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200" b="0" i="0" u="none" strike="noStrike" cap="none" normalizeH="0" baseline="0">
                <a:ln>
                  <a:noFill/>
                </a:ln>
                <a:solidFill>
                  <a:srgbClr val="000000"/>
                </a:solidFill>
                <a:effectLst/>
                <a:latin typeface="Arial" panose="020B0604020202020204" pitchFamily="34" charset="0"/>
              </a:rPr>
              <a:t>United States Census Bureau. Poverty status in the past 12 months. Data.census.gov. Accessed November 25, 2025. </a:t>
            </a:r>
            <a:r>
              <a:rPr kumimoji="0" lang="en-US" altLang="en-US" sz="1200" b="0" i="0" u="sng" strike="noStrike" cap="none" normalizeH="0" baseline="0">
                <a:ln>
                  <a:noFill/>
                </a:ln>
                <a:solidFill>
                  <a:srgbClr val="000000"/>
                </a:solidFill>
                <a:effectLst/>
                <a:latin typeface="Arial" panose="020B0604020202020204" pitchFamily="34" charset="0"/>
                <a:hlinkClick r:id="rId5"/>
              </a:rPr>
              <a:t>https://data.census.gov/table/ACSST1Y2024.S1701?g=050XX00US53033</a:t>
            </a:r>
            <a:endParaRPr kumimoji="0" lang="en-US" altLang="en-US" sz="1200" b="0" i="0" u="sng" strike="noStrike" cap="none" normalizeH="0" baseline="0">
              <a:ln>
                <a:noFill/>
              </a:ln>
              <a:solidFill>
                <a:srgbClr val="000000"/>
              </a:solidFill>
              <a:effectLst/>
              <a:latin typeface="Arial" panose="020B0604020202020204" pitchFamily="34" charset="0"/>
            </a:endParaRPr>
          </a:p>
          <a:p>
            <a:pPr marL="0" indent="0" eaLnBrk="0" fontAlgn="base" hangingPunct="0">
              <a:lnSpc>
                <a:spcPct val="100000"/>
              </a:lnSpc>
              <a:spcBef>
                <a:spcPct val="0"/>
              </a:spcBef>
              <a:spcAft>
                <a:spcPct val="0"/>
              </a:spcAft>
              <a:buSzTx/>
              <a:buFontTx/>
              <a:buAutoNum type="arabicPeriod" startAt="4"/>
            </a:pPr>
            <a:r>
              <a:rPr lang="en-US" altLang="en-US" sz="1200">
                <a:solidFill>
                  <a:srgbClr val="000000"/>
                </a:solidFill>
                <a:latin typeface="Arial" panose="020B0604020202020204" pitchFamily="34" charset="0"/>
              </a:rPr>
              <a:t> United States Census Bureau. Income in the past 12 months (in 2024 inflation-adjusted dollars). Data.census.gov. Accessed December 9, 2025. </a:t>
            </a:r>
            <a:r>
              <a:rPr lang="en-US" altLang="en-US" sz="1200">
                <a:solidFill>
                  <a:srgbClr val="000000"/>
                </a:solidFill>
                <a:latin typeface="Arial" panose="020B0604020202020204" pitchFamily="34" charset="0"/>
                <a:hlinkClick r:id="rId6"/>
              </a:rPr>
              <a:t>https://data.census.gov/table/ACSST1Y2024.S1901?g=050XX00US53033</a:t>
            </a:r>
            <a:r>
              <a:rPr lang="en-US" altLang="en-US" sz="1200">
                <a:solidFill>
                  <a:srgbClr val="000000"/>
                </a:solidFill>
                <a:latin typeface="Arial" panose="020B0604020202020204" pitchFamily="34" charset="0"/>
              </a:rPr>
              <a:t> </a:t>
            </a:r>
            <a:endParaRPr kumimoji="0" lang="en-US" altLang="en-US" sz="1200" b="0" i="0" u="sng"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200" b="0" i="0" u="none" strike="noStrike" cap="none" normalizeH="0" baseline="0">
                <a:ln>
                  <a:noFill/>
                </a:ln>
                <a:solidFill>
                  <a:srgbClr val="000000"/>
                </a:solidFill>
                <a:effectLst/>
                <a:latin typeface="Arial" panose="020B0604020202020204" pitchFamily="34" charset="0"/>
              </a:rPr>
              <a:t>Washington State Health Care Authority. </a:t>
            </a:r>
            <a:r>
              <a:rPr kumimoji="0" lang="en-US" altLang="en-US" sz="1200" b="0" i="0" u="none" strike="noStrike" cap="none" normalizeH="0" baseline="0" err="1">
                <a:ln>
                  <a:noFill/>
                </a:ln>
                <a:solidFill>
                  <a:srgbClr val="000000"/>
                </a:solidFill>
                <a:effectLst/>
                <a:latin typeface="Arial" panose="020B0604020202020204" pitchFamily="34" charset="0"/>
              </a:rPr>
              <a:t>AppleHealth</a:t>
            </a:r>
            <a:r>
              <a:rPr kumimoji="0" lang="en-US" altLang="en-US" sz="1200" b="0" i="0" u="none" strike="noStrike" cap="none" normalizeH="0" baseline="0">
                <a:ln>
                  <a:noFill/>
                </a:ln>
                <a:solidFill>
                  <a:srgbClr val="000000"/>
                </a:solidFill>
                <a:effectLst/>
                <a:latin typeface="Arial" panose="020B0604020202020204" pitchFamily="34" charset="0"/>
              </a:rPr>
              <a:t> Client Dashboard. Washington State Health Care Authority website. Accessed December 9, 2025. </a:t>
            </a:r>
            <a:r>
              <a:rPr kumimoji="0" lang="en-US" altLang="en-US" sz="1200" b="0" i="0" u="none" strike="noStrike" cap="none" normalizeH="0" baseline="0">
                <a:ln>
                  <a:noFill/>
                </a:ln>
                <a:solidFill>
                  <a:schemeClr val="tx1"/>
                </a:solidFill>
                <a:effectLst/>
                <a:latin typeface="Arial" panose="020B0604020202020204" pitchFamily="34" charset="0"/>
                <a:hlinkClick r:id="rId7"/>
              </a:rPr>
              <a:t>https://hca-tableau.watech.wa.gov/t/51/views/ClientDashboard-Externalversion/AppleHealthClientDashboard?%3AisGuestRedirectFromVizportal=y&amp;%3Aembed=y</a:t>
            </a:r>
            <a:r>
              <a:rPr kumimoji="0" lang="en-US" altLang="en-US" sz="12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200" b="0" i="0" u="none" strike="noStrike" cap="none" normalizeH="0" baseline="0">
                <a:ln>
                  <a:noFill/>
                </a:ln>
                <a:solidFill>
                  <a:srgbClr val="000000"/>
                </a:solidFill>
                <a:effectLst/>
                <a:latin typeface="Arial" panose="020B0604020202020204" pitchFamily="34" charset="0"/>
              </a:rPr>
              <a:t>7. United States Census Bureau. Selected characteristics of health insurance coverage in the United States. Data.census.gov. Accessed November 25, 2025. </a:t>
            </a:r>
            <a:r>
              <a:rPr kumimoji="0" lang="en-US" altLang="en-US" sz="1200" b="0" i="0" u="sng" strike="noStrike" cap="none" normalizeH="0" baseline="0">
                <a:ln>
                  <a:noFill/>
                </a:ln>
                <a:solidFill>
                  <a:srgbClr val="000000"/>
                </a:solidFill>
                <a:effectLst/>
                <a:latin typeface="Arial" panose="020B0604020202020204" pitchFamily="34" charset="0"/>
                <a:hlinkClick r:id="rId8"/>
              </a:rPr>
              <a:t>https://data.census.gov/table/ACSST1Y2024.S2701?g=050XX00US53033</a:t>
            </a:r>
            <a:endParaRPr kumimoji="0" lang="en-US" altLang="en-US"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200" b="0" i="0" u="none" strike="noStrike" cap="none" normalizeH="0" baseline="0">
                <a:ln>
                  <a:noFill/>
                </a:ln>
                <a:solidFill>
                  <a:srgbClr val="000000"/>
                </a:solidFill>
                <a:effectLst/>
                <a:latin typeface="Arial" panose="020B0604020202020204" pitchFamily="34" charset="0"/>
              </a:rPr>
              <a:t>8. Washington State Department of Commerce. Snapshot of homelessness in Washington State for January 2025. Published July 18, 2025. Accessed November 25, 2025. </a:t>
            </a:r>
            <a:r>
              <a:rPr kumimoji="0" lang="en-US" altLang="en-US" sz="1200" b="0" i="0" u="sng" strike="noStrike" cap="none" normalizeH="0" baseline="0">
                <a:ln>
                  <a:noFill/>
                </a:ln>
                <a:solidFill>
                  <a:srgbClr val="000000"/>
                </a:solidFill>
                <a:effectLst/>
                <a:latin typeface="Arial" panose="020B0604020202020204" pitchFamily="34" charset="0"/>
                <a:hlinkClick r:id="rId9"/>
              </a:rPr>
              <a:t>https://deptofcommerce.app.box.com/s/xonalo6msygtcjt0hr7ci7qjg8lug7rc/file/1931358068582</a:t>
            </a:r>
            <a:endParaRPr kumimoji="0" lang="en-US" altLang="en-US"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425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9F182-0123-4F39-9DE2-046B45B305FD}"/>
              </a:ext>
            </a:extLst>
          </p:cNvPr>
          <p:cNvSpPr>
            <a:spLocks noGrp="1"/>
          </p:cNvSpPr>
          <p:nvPr>
            <p:ph type="title"/>
          </p:nvPr>
        </p:nvSpPr>
        <p:spPr>
          <a:xfrm>
            <a:off x="741946" y="133076"/>
            <a:ext cx="10515600" cy="1325563"/>
          </a:xfrm>
        </p:spPr>
        <p:txBody>
          <a:bodyPr/>
          <a:lstStyle/>
          <a:p>
            <a:r>
              <a:rPr lang="en-US"/>
              <a:t>Introduction</a:t>
            </a:r>
          </a:p>
        </p:txBody>
      </p:sp>
      <p:sp>
        <p:nvSpPr>
          <p:cNvPr id="3" name="Content Placeholder 2">
            <a:extLst>
              <a:ext uri="{FF2B5EF4-FFF2-40B4-BE49-F238E27FC236}">
                <a16:creationId xmlns:a16="http://schemas.microsoft.com/office/drawing/2014/main" id="{D874EA0F-3982-8513-BE86-C9AA63B39A84}"/>
              </a:ext>
            </a:extLst>
          </p:cNvPr>
          <p:cNvSpPr>
            <a:spLocks noGrp="1"/>
          </p:cNvSpPr>
          <p:nvPr>
            <p:ph idx="1"/>
          </p:nvPr>
        </p:nvSpPr>
        <p:spPr>
          <a:xfrm>
            <a:off x="741946" y="1313162"/>
            <a:ext cx="10840453" cy="4940519"/>
          </a:xfrm>
        </p:spPr>
        <p:txBody>
          <a:bodyPr>
            <a:normAutofit lnSpcReduction="10000"/>
          </a:bodyPr>
          <a:lstStyle/>
          <a:p>
            <a:r>
              <a:rPr lang="en-US">
                <a:latin typeface="+mj-lt"/>
              </a:rPr>
              <a:t>All people deserve to see themselves represented in data collected about them and for them </a:t>
            </a:r>
          </a:p>
          <a:p>
            <a:r>
              <a:rPr lang="en-US">
                <a:latin typeface="+mj-lt"/>
              </a:rPr>
              <a:t>HealthierHere acknowledges that that data presented in this report is limited by the methods used and gaps present in the original data collection</a:t>
            </a:r>
          </a:p>
          <a:p>
            <a:pPr lvl="1"/>
            <a:r>
              <a:rPr lang="en-US" sz="2600"/>
              <a:t>This includes how race and ethnicity are categorized on surveys and questionnaires</a:t>
            </a:r>
          </a:p>
          <a:p>
            <a:r>
              <a:rPr lang="en-US">
                <a:latin typeface="+mj-lt"/>
              </a:rPr>
              <a:t>The way data is collected and represented can lead to the overrepresentation of some communities and the underrepresentation of others</a:t>
            </a:r>
          </a:p>
          <a:p>
            <a:r>
              <a:rPr lang="en-US">
                <a:latin typeface="+mj-lt"/>
              </a:rPr>
              <a:t>HealthierHere works to intentionally present the data we have access to while ground truthing it with partners and the communities we serve </a:t>
            </a:r>
          </a:p>
        </p:txBody>
      </p:sp>
    </p:spTree>
    <p:extLst>
      <p:ext uri="{BB962C8B-B14F-4D97-AF65-F5344CB8AC3E}">
        <p14:creationId xmlns:p14="http://schemas.microsoft.com/office/powerpoint/2010/main" val="222177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748723" y="1868000"/>
            <a:ext cx="10515600" cy="2852737"/>
          </a:xfrm>
          <a:noFill/>
          <a:ln>
            <a:noFill/>
          </a:ln>
        </p:spPr>
        <p:txBody>
          <a:bodyPr spcFirstLastPara="1" wrap="square" lIns="91425" tIns="45700" rIns="91425" bIns="45700" anchor="b" anchorCtr="0">
            <a:normAutofit/>
          </a:bodyPr>
          <a:lstStyle/>
          <a:p>
            <a:pPr lvl="0"/>
            <a:r>
              <a:rPr lang="en-US">
                <a:sym typeface="Lato"/>
              </a:rPr>
              <a:t>Sociodemographic</a:t>
            </a:r>
            <a:br>
              <a:rPr lang="en-US">
                <a:sym typeface="Lato"/>
              </a:rPr>
            </a:br>
            <a:r>
              <a:rPr lang="en-US">
                <a:sym typeface="Lato"/>
              </a:rPr>
              <a:t>Data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60E1AA-CE20-2058-8B2A-7BFE5A95E335}"/>
              </a:ext>
            </a:extLst>
          </p:cNvPr>
          <p:cNvSpPr>
            <a:spLocks noGrp="1"/>
          </p:cNvSpPr>
          <p:nvPr>
            <p:ph type="sldNum" sz="quarter" idx="4"/>
          </p:nvPr>
        </p:nvSpPr>
        <p:spPr>
          <a:xfrm>
            <a:off x="437322" y="6369054"/>
            <a:ext cx="400878" cy="247640"/>
          </a:xfrm>
          <a:prstGeom prst="rect">
            <a:avLst/>
          </a:prstGeom>
          <a:solidFill>
            <a:schemeClr val="tx2"/>
          </a:solidFill>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02C9B3-7400-FD4B-B6BF-6F800A9E4E73}" type="slidenum">
              <a:rPr lang="en-US" smtClean="0"/>
              <a:pPr/>
              <a:t>5</a:t>
            </a:fld>
            <a:endParaRPr lang="en-US"/>
          </a:p>
        </p:txBody>
      </p:sp>
      <p:sp>
        <p:nvSpPr>
          <p:cNvPr id="3" name="Title 2">
            <a:extLst>
              <a:ext uri="{FF2B5EF4-FFF2-40B4-BE49-F238E27FC236}">
                <a16:creationId xmlns:a16="http://schemas.microsoft.com/office/drawing/2014/main" id="{BA9661A3-B495-6986-2CF5-6FD21F4A47F0}"/>
              </a:ext>
            </a:extLst>
          </p:cNvPr>
          <p:cNvSpPr>
            <a:spLocks noGrp="1"/>
          </p:cNvSpPr>
          <p:nvPr>
            <p:ph type="title"/>
          </p:nvPr>
        </p:nvSpPr>
        <p:spPr/>
        <p:txBody>
          <a:bodyPr/>
          <a:lstStyle/>
          <a:p>
            <a:r>
              <a:rPr lang="en-US"/>
              <a:t>King County at a Glance</a:t>
            </a:r>
          </a:p>
        </p:txBody>
      </p:sp>
      <p:pic>
        <p:nvPicPr>
          <p:cNvPr id="4" name="Picture 4" descr="Washington State County Map Images – Browse 6,095 Stock Photos, Vectors,  and Video | Adobe Stock">
            <a:extLst>
              <a:ext uri="{FF2B5EF4-FFF2-40B4-BE49-F238E27FC236}">
                <a16:creationId xmlns:a16="http://schemas.microsoft.com/office/drawing/2014/main" id="{ED864279-4190-3420-D590-1DE37E759AF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802391" y="1476178"/>
            <a:ext cx="5508148" cy="444204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865BB802-3172-85FC-2863-12DC1ABB20BA}"/>
              </a:ext>
            </a:extLst>
          </p:cNvPr>
          <p:cNvSpPr txBox="1">
            <a:spLocks/>
          </p:cNvSpPr>
          <p:nvPr/>
        </p:nvSpPr>
        <p:spPr>
          <a:xfrm>
            <a:off x="744816" y="1616005"/>
            <a:ext cx="5508147" cy="4259579"/>
          </a:xfrm>
          <a:prstGeom prst="rect">
            <a:avLst/>
          </a:prstGeom>
        </p:spPr>
        <p:txBody>
          <a:bodyPr>
            <a:normAutofit fontScale="92500" lnSpcReduction="20000"/>
          </a:bodyPr>
          <a:lstStyle>
            <a:lvl1pPr marL="346075" indent="-336550" algn="l" defTabSz="914400" rtl="0" eaLnBrk="1" latinLnBrk="0" hangingPunct="1">
              <a:lnSpc>
                <a:spcPct val="90000"/>
              </a:lnSpc>
              <a:spcBef>
                <a:spcPts val="1600"/>
              </a:spcBef>
              <a:buSzPct val="85000"/>
              <a:buFontTx/>
              <a:buBlip>
                <a:blip r:embed="rId6"/>
              </a:buBlip>
              <a:tabLst/>
              <a:defRPr sz="2800" kern="1200">
                <a:solidFill>
                  <a:schemeClr val="tx1"/>
                </a:solidFill>
                <a:latin typeface="+mj-lt"/>
                <a:ea typeface="+mn-ea"/>
                <a:cs typeface="+mn-cs"/>
              </a:defRPr>
            </a:lvl1pPr>
            <a:lvl2pPr marL="576263" indent="-173038" algn="l" defTabSz="914400" rtl="0" eaLnBrk="1" latinLnBrk="0" hangingPunct="1">
              <a:lnSpc>
                <a:spcPct val="90000"/>
              </a:lnSpc>
              <a:spcBef>
                <a:spcPts val="1000"/>
              </a:spcBef>
              <a:buFont typeface="System Font Regular"/>
              <a:buChar char="–"/>
              <a:tabLst/>
              <a:defRPr sz="2400" i="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Population</a:t>
            </a:r>
            <a:r>
              <a:rPr lang="en-US" baseline="30000" dirty="0"/>
              <a:t>1</a:t>
            </a:r>
            <a:r>
              <a:rPr lang="en-US" dirty="0"/>
              <a:t> of 2,411,700</a:t>
            </a:r>
          </a:p>
          <a:p>
            <a:pPr lvl="1"/>
            <a:r>
              <a:rPr lang="en-US" sz="2300" dirty="0"/>
              <a:t>Increase of 1.41% between 2024 and 2025</a:t>
            </a:r>
          </a:p>
          <a:p>
            <a:r>
              <a:rPr lang="en-US" dirty="0"/>
              <a:t>Home to 29.72% of the state’s residents</a:t>
            </a:r>
            <a:r>
              <a:rPr lang="en-US" baseline="30000" dirty="0"/>
              <a:t>1</a:t>
            </a:r>
            <a:endParaRPr lang="en-US" dirty="0"/>
          </a:p>
          <a:p>
            <a:r>
              <a:rPr lang="en-US" dirty="0"/>
              <a:t>Highest community needs</a:t>
            </a:r>
            <a:r>
              <a:rPr lang="en-US" sz="2300" dirty="0"/>
              <a:t>*</a:t>
            </a:r>
            <a:r>
              <a:rPr lang="en-US" dirty="0"/>
              <a:t> related to:</a:t>
            </a:r>
          </a:p>
          <a:p>
            <a:pPr lvl="1"/>
            <a:r>
              <a:rPr lang="en-US" sz="2300" dirty="0"/>
              <a:t>Housing &amp; shelter services</a:t>
            </a:r>
          </a:p>
          <a:p>
            <a:pPr lvl="1"/>
            <a:r>
              <a:rPr lang="en-US" sz="2300" dirty="0"/>
              <a:t>Financial assistance </a:t>
            </a:r>
          </a:p>
          <a:p>
            <a:pPr lvl="1"/>
            <a:r>
              <a:rPr lang="en-US" sz="2300" dirty="0"/>
              <a:t>Food access</a:t>
            </a:r>
          </a:p>
          <a:p>
            <a:pPr lvl="1"/>
            <a:r>
              <a:rPr lang="en-US" sz="2300" dirty="0"/>
              <a:t>Employment</a:t>
            </a:r>
          </a:p>
          <a:p>
            <a:pPr lvl="1"/>
            <a:r>
              <a:rPr lang="en-US" sz="2300" dirty="0"/>
              <a:t>Health Insurance</a:t>
            </a:r>
          </a:p>
        </p:txBody>
      </p:sp>
      <p:pic>
        <p:nvPicPr>
          <p:cNvPr id="6" name="Picture 6" descr="King County Home Sales Continue to Defy ...">
            <a:extLst>
              <a:ext uri="{FF2B5EF4-FFF2-40B4-BE49-F238E27FC236}">
                <a16:creationId xmlns:a16="http://schemas.microsoft.com/office/drawing/2014/main" id="{74843995-2C80-CCE5-D9C3-ABEE9708A934}"/>
              </a:ext>
            </a:extLst>
          </p:cNvPr>
          <p:cNvPicPr>
            <a:picLocks noChangeArrowheads="1"/>
          </p:cNvPicPr>
          <p:nvPr/>
        </p:nvPicPr>
        <p:blipFill rotWithShape="1">
          <a:blip r:embed="rId7">
            <a:extLst>
              <a:ext uri="{28A0092B-C50C-407E-A947-70E740481C1C}">
                <a14:useLocalDpi xmlns:a14="http://schemas.microsoft.com/office/drawing/2010/main" val="0"/>
              </a:ext>
            </a:extLst>
          </a:blip>
          <a:srcRect r="18853"/>
          <a:stretch/>
        </p:blipFill>
        <p:spPr bwMode="auto">
          <a:xfrm>
            <a:off x="9169224" y="939775"/>
            <a:ext cx="2286000" cy="2286000"/>
          </a:xfrm>
          <a:prstGeom prst="flowChartConnector">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0B6B50E-248B-46A9-B981-95BA33309426}"/>
              </a:ext>
            </a:extLst>
          </p:cNvPr>
          <p:cNvSpPr txBox="1"/>
          <p:nvPr/>
        </p:nvSpPr>
        <p:spPr>
          <a:xfrm>
            <a:off x="1195387" y="5690918"/>
            <a:ext cx="8215498" cy="369332"/>
          </a:xfrm>
          <a:prstGeom prst="rect">
            <a:avLst/>
          </a:prstGeom>
          <a:noFill/>
        </p:spPr>
        <p:txBody>
          <a:bodyPr wrap="square">
            <a:spAutoFit/>
          </a:bodyPr>
          <a:lstStyle/>
          <a:p>
            <a:r>
              <a:rPr lang="en-US"/>
              <a:t>* </a:t>
            </a:r>
            <a:r>
              <a:rPr lang="en-US" sz="1600" i="1">
                <a:latin typeface="+mj-lt"/>
              </a:rPr>
              <a:t>Based on data from the HealthierHere Community Hub</a:t>
            </a:r>
          </a:p>
        </p:txBody>
      </p:sp>
      <p:pic>
        <p:nvPicPr>
          <p:cNvPr id="8" name="Picture 7" descr="A purple outline of a state&#10;&#10;AI-generated content may be incorrect.">
            <a:extLst>
              <a:ext uri="{FF2B5EF4-FFF2-40B4-BE49-F238E27FC236}">
                <a16:creationId xmlns:a16="http://schemas.microsoft.com/office/drawing/2014/main" id="{04E4A5D6-BDED-C570-0C45-640475B81051}"/>
              </a:ext>
            </a:extLst>
          </p:cNvPr>
          <p:cNvPicPr>
            <a:picLocks noChangeAspect="1"/>
          </p:cNvPicPr>
          <p:nvPr/>
        </p:nvPicPr>
        <p:blipFill>
          <a:blip r:embed="rId8">
            <a:duotone>
              <a:schemeClr val="accent3">
                <a:shade val="45000"/>
                <a:satMod val="135000"/>
              </a:schemeClr>
              <a:prstClr val="white"/>
            </a:duotone>
          </a:blip>
          <a:stretch>
            <a:fillRect/>
          </a:stretch>
        </p:blipFill>
        <p:spPr>
          <a:xfrm>
            <a:off x="7476501" y="3287755"/>
            <a:ext cx="1171404" cy="757967"/>
          </a:xfrm>
          <a:prstGeom prst="rect">
            <a:avLst/>
          </a:prstGeom>
        </p:spPr>
      </p:pic>
    </p:spTree>
    <p:custDataLst>
      <p:tags r:id="rId1"/>
    </p:custDataLst>
    <p:extLst>
      <p:ext uri="{BB962C8B-B14F-4D97-AF65-F5344CB8AC3E}">
        <p14:creationId xmlns:p14="http://schemas.microsoft.com/office/powerpoint/2010/main" val="3470001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168890D-E70F-EEF5-737B-902E857E47C5}"/>
              </a:ext>
            </a:extLst>
          </p:cNvPr>
          <p:cNvGraphicFramePr>
            <a:graphicFrameLocks/>
          </p:cNvGraphicFramePr>
          <p:nvPr>
            <p:extLst>
              <p:ext uri="{D42A27DB-BD31-4B8C-83A1-F6EECF244321}">
                <p14:modId xmlns:p14="http://schemas.microsoft.com/office/powerpoint/2010/main" val="3676638368"/>
              </p:ext>
            </p:extLst>
          </p:nvPr>
        </p:nvGraphicFramePr>
        <p:xfrm>
          <a:off x="0" y="1232983"/>
          <a:ext cx="5510211" cy="48188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DC4DCAE2-AED2-D471-62BE-5CC929501E07}"/>
              </a:ext>
            </a:extLst>
          </p:cNvPr>
          <p:cNvSpPr>
            <a:spLocks noGrp="1"/>
          </p:cNvSpPr>
          <p:nvPr>
            <p:ph type="title"/>
          </p:nvPr>
        </p:nvSpPr>
        <p:spPr>
          <a:xfrm>
            <a:off x="516080" y="120465"/>
            <a:ext cx="10515600" cy="1325563"/>
          </a:xfrm>
        </p:spPr>
        <p:txBody>
          <a:bodyPr/>
          <a:lstStyle/>
          <a:p>
            <a:r>
              <a:rPr lang="en-US"/>
              <a:t>Race &amp; Ethnicity</a:t>
            </a:r>
          </a:p>
        </p:txBody>
      </p:sp>
      <p:sp>
        <p:nvSpPr>
          <p:cNvPr id="3" name="Rectangle 1">
            <a:extLst>
              <a:ext uri="{FF2B5EF4-FFF2-40B4-BE49-F238E27FC236}">
                <a16:creationId xmlns:a16="http://schemas.microsoft.com/office/drawing/2014/main" id="{41796B1E-97BE-4975-5EC5-315CCF24312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A886C48-55AD-E6D5-FEEB-6DB532AE1AED}"/>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Chart 6">
            <a:extLst>
              <a:ext uri="{FF2B5EF4-FFF2-40B4-BE49-F238E27FC236}">
                <a16:creationId xmlns:a16="http://schemas.microsoft.com/office/drawing/2014/main" id="{C42BA58F-3F2B-D013-5A99-B59D3DEBDAD6}"/>
              </a:ext>
            </a:extLst>
          </p:cNvPr>
          <p:cNvGraphicFramePr>
            <a:graphicFrameLocks/>
          </p:cNvGraphicFramePr>
          <p:nvPr>
            <p:extLst>
              <p:ext uri="{D42A27DB-BD31-4B8C-83A1-F6EECF244321}">
                <p14:modId xmlns:p14="http://schemas.microsoft.com/office/powerpoint/2010/main" val="1657036806"/>
              </p:ext>
            </p:extLst>
          </p:nvPr>
        </p:nvGraphicFramePr>
        <p:xfrm>
          <a:off x="4096522" y="1301092"/>
          <a:ext cx="5510212" cy="481965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descr="A white background with black text&#10;&#10;AI-generated content may be incorrect.">
            <a:extLst>
              <a:ext uri="{FF2B5EF4-FFF2-40B4-BE49-F238E27FC236}">
                <a16:creationId xmlns:a16="http://schemas.microsoft.com/office/drawing/2014/main" id="{1B8174F2-DB6F-FC48-32C6-1DE70309DD8B}"/>
              </a:ext>
            </a:extLst>
          </p:cNvPr>
          <p:cNvPicPr>
            <a:picLocks noChangeAspect="1"/>
          </p:cNvPicPr>
          <p:nvPr/>
        </p:nvPicPr>
        <p:blipFill>
          <a:blip r:embed="rId4"/>
          <a:stretch>
            <a:fillRect/>
          </a:stretch>
        </p:blipFill>
        <p:spPr>
          <a:xfrm>
            <a:off x="8987497" y="2898556"/>
            <a:ext cx="2876951" cy="2114845"/>
          </a:xfrm>
          <a:prstGeom prst="rect">
            <a:avLst/>
          </a:prstGeom>
        </p:spPr>
      </p:pic>
    </p:spTree>
    <p:extLst>
      <p:ext uri="{BB962C8B-B14F-4D97-AF65-F5344CB8AC3E}">
        <p14:creationId xmlns:p14="http://schemas.microsoft.com/office/powerpoint/2010/main" val="13561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D1565-010B-4DB7-A560-7946110EB988}"/>
              </a:ext>
            </a:extLst>
          </p:cNvPr>
          <p:cNvSpPr>
            <a:spLocks noGrp="1"/>
          </p:cNvSpPr>
          <p:nvPr>
            <p:ph type="title"/>
          </p:nvPr>
        </p:nvSpPr>
        <p:spPr/>
        <p:txBody>
          <a:bodyPr/>
          <a:lstStyle/>
          <a:p>
            <a:r>
              <a:rPr lang="en-US"/>
              <a:t>Immigration &amp; Language</a:t>
            </a:r>
          </a:p>
        </p:txBody>
      </p:sp>
      <p:sp>
        <p:nvSpPr>
          <p:cNvPr id="3" name="Content Placeholder 2">
            <a:extLst>
              <a:ext uri="{FF2B5EF4-FFF2-40B4-BE49-F238E27FC236}">
                <a16:creationId xmlns:a16="http://schemas.microsoft.com/office/drawing/2014/main" id="{AE15190B-9BBD-F922-8876-D1A899500FB3}"/>
              </a:ext>
            </a:extLst>
          </p:cNvPr>
          <p:cNvSpPr>
            <a:spLocks noGrp="1"/>
          </p:cNvSpPr>
          <p:nvPr>
            <p:ph idx="1"/>
          </p:nvPr>
        </p:nvSpPr>
        <p:spPr>
          <a:xfrm>
            <a:off x="741947" y="1517432"/>
            <a:ext cx="10430029" cy="4351338"/>
          </a:xfrm>
        </p:spPr>
        <p:txBody>
          <a:bodyPr/>
          <a:lstStyle/>
          <a:p>
            <a:r>
              <a:rPr lang="en-US"/>
              <a:t>27.1% of the county’s population were immigrants or refugees</a:t>
            </a:r>
            <a:r>
              <a:rPr lang="en-US" baseline="30000"/>
              <a:t>3</a:t>
            </a:r>
            <a:r>
              <a:rPr lang="en-US"/>
              <a:t> </a:t>
            </a:r>
            <a:r>
              <a:rPr lang="en-US" sz="1800" i="1"/>
              <a:t>(2024)</a:t>
            </a:r>
          </a:p>
          <a:p>
            <a:pPr lvl="1"/>
            <a:r>
              <a:rPr lang="en-US" i="0"/>
              <a:t>compared to 16.1% in WA state</a:t>
            </a:r>
            <a:endParaRPr lang="en-US"/>
          </a:p>
          <a:p>
            <a:r>
              <a:rPr lang="en-US"/>
              <a:t>33% of King County residents spoke a language other than English at home</a:t>
            </a:r>
            <a:r>
              <a:rPr lang="en-US" baseline="30000"/>
              <a:t>3</a:t>
            </a:r>
            <a:r>
              <a:rPr lang="en-US"/>
              <a:t> </a:t>
            </a:r>
            <a:r>
              <a:rPr lang="en-US" sz="1800" i="1"/>
              <a:t>(2024)</a:t>
            </a:r>
          </a:p>
          <a:p>
            <a:pPr lvl="1"/>
            <a:r>
              <a:rPr lang="en-US" i="0"/>
              <a:t>compared to 22.3% in WA state</a:t>
            </a:r>
            <a:endParaRPr lang="en-US"/>
          </a:p>
        </p:txBody>
      </p:sp>
      <p:pic>
        <p:nvPicPr>
          <p:cNvPr id="5" name="Graphic 4" descr="Chat with solid fill">
            <a:extLst>
              <a:ext uri="{FF2B5EF4-FFF2-40B4-BE49-F238E27FC236}">
                <a16:creationId xmlns:a16="http://schemas.microsoft.com/office/drawing/2014/main" id="{C05FA2E3-53C2-0744-EF5E-1F603FAA3B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74891" y="-492995"/>
            <a:ext cx="8372191" cy="8372191"/>
          </a:xfrm>
          <a:prstGeom prst="rect">
            <a:avLst/>
          </a:prstGeom>
        </p:spPr>
      </p:pic>
    </p:spTree>
    <p:extLst>
      <p:ext uri="{BB962C8B-B14F-4D97-AF65-F5344CB8AC3E}">
        <p14:creationId xmlns:p14="http://schemas.microsoft.com/office/powerpoint/2010/main" val="4243467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C32CD-4C2E-667E-6BAF-FE549A9F6C75}"/>
              </a:ext>
            </a:extLst>
          </p:cNvPr>
          <p:cNvSpPr>
            <a:spLocks noGrp="1"/>
          </p:cNvSpPr>
          <p:nvPr>
            <p:ph type="title"/>
          </p:nvPr>
        </p:nvSpPr>
        <p:spPr/>
        <p:txBody>
          <a:bodyPr/>
          <a:lstStyle/>
          <a:p>
            <a:r>
              <a:rPr lang="en-US"/>
              <a:t>Income &amp; Employment</a:t>
            </a:r>
          </a:p>
        </p:txBody>
      </p:sp>
      <p:sp>
        <p:nvSpPr>
          <p:cNvPr id="3" name="Content Placeholder 2">
            <a:extLst>
              <a:ext uri="{FF2B5EF4-FFF2-40B4-BE49-F238E27FC236}">
                <a16:creationId xmlns:a16="http://schemas.microsoft.com/office/drawing/2014/main" id="{C31D00BB-5E21-BC3D-44DE-07178F8D67B2}"/>
              </a:ext>
            </a:extLst>
          </p:cNvPr>
          <p:cNvSpPr>
            <a:spLocks noGrp="1"/>
          </p:cNvSpPr>
          <p:nvPr>
            <p:ph idx="1"/>
          </p:nvPr>
        </p:nvSpPr>
        <p:spPr/>
        <p:txBody>
          <a:bodyPr/>
          <a:lstStyle/>
          <a:p>
            <a:r>
              <a:rPr lang="en-US"/>
              <a:t>8.7% of the population living below the poverty level, though rates were much higher among specific populations</a:t>
            </a:r>
            <a:r>
              <a:rPr lang="en-US" baseline="30000"/>
              <a:t>4</a:t>
            </a:r>
            <a:r>
              <a:rPr lang="en-US"/>
              <a:t>:</a:t>
            </a:r>
          </a:p>
          <a:p>
            <a:pPr lvl="1"/>
            <a:r>
              <a:rPr lang="en-US"/>
              <a:t>American Indian/Alaska Native (17.2%)</a:t>
            </a:r>
          </a:p>
          <a:p>
            <a:pPr lvl="1"/>
            <a:r>
              <a:rPr lang="en-US"/>
              <a:t>Black (15%)</a:t>
            </a:r>
          </a:p>
          <a:p>
            <a:pPr lvl="1"/>
            <a:r>
              <a:rPr lang="en-US"/>
              <a:t>Hispanic (14.8%)</a:t>
            </a:r>
          </a:p>
          <a:p>
            <a:r>
              <a:rPr lang="en-US"/>
              <a:t>Median household income of $122,080</a:t>
            </a:r>
            <a:r>
              <a:rPr lang="en-US" baseline="30000"/>
              <a:t>5</a:t>
            </a:r>
            <a:endParaRPr lang="en-US"/>
          </a:p>
          <a:p>
            <a:pPr lvl="1"/>
            <a:r>
              <a:rPr lang="en-US"/>
              <a:t>Compared to a median household income of $99,389 in Washington State</a:t>
            </a:r>
          </a:p>
          <a:p>
            <a:pPr lvl="1"/>
            <a:r>
              <a:rPr lang="en-US"/>
              <a:t>30.5% of households with income $200,000 or more</a:t>
            </a:r>
          </a:p>
          <a:p>
            <a:pPr lvl="1"/>
            <a:r>
              <a:rPr lang="en-US"/>
              <a:t>30.5% of households with income under $75,000</a:t>
            </a:r>
          </a:p>
          <a:p>
            <a:r>
              <a:rPr lang="en-US"/>
              <a:t>67.2% employment rate</a:t>
            </a:r>
            <a:r>
              <a:rPr lang="en-US" baseline="30000"/>
              <a:t>1</a:t>
            </a:r>
            <a:endParaRPr lang="en-US"/>
          </a:p>
        </p:txBody>
      </p:sp>
      <p:pic>
        <p:nvPicPr>
          <p:cNvPr id="5" name="Graphic 4" descr="Money outline">
            <a:extLst>
              <a:ext uri="{FF2B5EF4-FFF2-40B4-BE49-F238E27FC236}">
                <a16:creationId xmlns:a16="http://schemas.microsoft.com/office/drawing/2014/main" id="{A686D385-F57A-7728-4B66-26A3DDBEAA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64427" y="-1291859"/>
            <a:ext cx="8670639" cy="8670639"/>
          </a:xfrm>
          <a:prstGeom prst="rect">
            <a:avLst/>
          </a:prstGeom>
        </p:spPr>
      </p:pic>
    </p:spTree>
    <p:extLst>
      <p:ext uri="{BB962C8B-B14F-4D97-AF65-F5344CB8AC3E}">
        <p14:creationId xmlns:p14="http://schemas.microsoft.com/office/powerpoint/2010/main" val="218985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united states&#10;&#10;AI-generated content may be incorrect.">
            <a:extLst>
              <a:ext uri="{FF2B5EF4-FFF2-40B4-BE49-F238E27FC236}">
                <a16:creationId xmlns:a16="http://schemas.microsoft.com/office/drawing/2014/main" id="{10E41925-8487-6BBB-9549-BD15CB6BAB19}"/>
              </a:ext>
            </a:extLst>
          </p:cNvPr>
          <p:cNvPicPr>
            <a:picLocks noChangeAspect="1"/>
          </p:cNvPicPr>
          <p:nvPr/>
        </p:nvPicPr>
        <p:blipFill>
          <a:blip r:embed="rId2"/>
          <a:stretch>
            <a:fillRect/>
          </a:stretch>
        </p:blipFill>
        <p:spPr>
          <a:xfrm>
            <a:off x="5834686" y="1517649"/>
            <a:ext cx="6357314" cy="4216058"/>
          </a:xfrm>
          <a:prstGeom prst="rect">
            <a:avLst/>
          </a:prstGeom>
        </p:spPr>
      </p:pic>
      <p:sp>
        <p:nvSpPr>
          <p:cNvPr id="2" name="Title 1">
            <a:extLst>
              <a:ext uri="{FF2B5EF4-FFF2-40B4-BE49-F238E27FC236}">
                <a16:creationId xmlns:a16="http://schemas.microsoft.com/office/drawing/2014/main" id="{6554FCBE-BB57-2184-A331-FAB63D17B8E1}"/>
              </a:ext>
            </a:extLst>
          </p:cNvPr>
          <p:cNvSpPr>
            <a:spLocks noGrp="1"/>
          </p:cNvSpPr>
          <p:nvPr>
            <p:ph type="title"/>
          </p:nvPr>
        </p:nvSpPr>
        <p:spPr/>
        <p:txBody>
          <a:bodyPr/>
          <a:lstStyle/>
          <a:p>
            <a:r>
              <a:rPr lang="en-US"/>
              <a:t>Health Insurance</a:t>
            </a:r>
          </a:p>
        </p:txBody>
      </p:sp>
      <p:sp>
        <p:nvSpPr>
          <p:cNvPr id="4" name="Content Placeholder 2">
            <a:extLst>
              <a:ext uri="{FF2B5EF4-FFF2-40B4-BE49-F238E27FC236}">
                <a16:creationId xmlns:a16="http://schemas.microsoft.com/office/drawing/2014/main" id="{0C1FDA3C-D63F-2779-3934-9E442B5919FE}"/>
              </a:ext>
            </a:extLst>
          </p:cNvPr>
          <p:cNvSpPr>
            <a:spLocks noGrp="1"/>
          </p:cNvSpPr>
          <p:nvPr>
            <p:ph idx="1"/>
          </p:nvPr>
        </p:nvSpPr>
        <p:spPr>
          <a:xfrm>
            <a:off x="741363" y="1517649"/>
            <a:ext cx="5354637" cy="4629653"/>
          </a:xfrm>
        </p:spPr>
        <p:txBody>
          <a:bodyPr>
            <a:normAutofit fontScale="92500" lnSpcReduction="20000"/>
          </a:bodyPr>
          <a:lstStyle/>
          <a:p>
            <a:r>
              <a:rPr lang="en-US" sz="3000"/>
              <a:t>Almost 20% of King County residents or 442,323 people were eligible for Medicaid in October 2025</a:t>
            </a:r>
            <a:r>
              <a:rPr lang="en-US" sz="3000" baseline="30000"/>
              <a:t>6</a:t>
            </a:r>
            <a:endParaRPr lang="en-US" sz="3000"/>
          </a:p>
          <a:p>
            <a:pPr lvl="1"/>
            <a:r>
              <a:rPr lang="en-US" sz="2200"/>
              <a:t>Down from approximately 530,000 in May 2023</a:t>
            </a:r>
          </a:p>
          <a:p>
            <a:pPr lvl="1"/>
            <a:r>
              <a:rPr lang="en-US" sz="2200"/>
              <a:t>Makes up 22.9% of the Medicaid population in WA State</a:t>
            </a:r>
          </a:p>
          <a:p>
            <a:pPr marL="9525" indent="0">
              <a:buNone/>
            </a:pPr>
            <a:endParaRPr lang="en-US" sz="1100"/>
          </a:p>
          <a:p>
            <a:r>
              <a:rPr lang="en-US" sz="2600"/>
              <a:t>In 2024, 5.3% of King County residents were uninsured, though rates of uninsurance are much higher for specific populations</a:t>
            </a:r>
            <a:r>
              <a:rPr lang="en-US" sz="2600" baseline="30000"/>
              <a:t>7</a:t>
            </a:r>
            <a:r>
              <a:rPr lang="en-US" sz="2600"/>
              <a:t>:</a:t>
            </a:r>
          </a:p>
          <a:p>
            <a:pPr lvl="1"/>
            <a:r>
              <a:rPr lang="en-US" sz="1900"/>
              <a:t>Hispanic (15.2%)</a:t>
            </a:r>
          </a:p>
          <a:p>
            <a:pPr lvl="1"/>
            <a:r>
              <a:rPr lang="en-US" sz="1900"/>
              <a:t>American Indian/Alaska Native (14.5%)</a:t>
            </a:r>
          </a:p>
          <a:p>
            <a:pPr lvl="1"/>
            <a:r>
              <a:rPr lang="en-US" sz="1900"/>
              <a:t>Native Hawaiian/Pacific Islander (10.1%)</a:t>
            </a:r>
          </a:p>
          <a:p>
            <a:pPr marL="9525" indent="0">
              <a:buNone/>
            </a:pPr>
            <a:endParaRPr lang="en-US" sz="3200"/>
          </a:p>
          <a:p>
            <a:pPr lvl="2"/>
            <a:endParaRPr lang="en-US"/>
          </a:p>
        </p:txBody>
      </p:sp>
    </p:spTree>
    <p:extLst>
      <p:ext uri="{BB962C8B-B14F-4D97-AF65-F5344CB8AC3E}">
        <p14:creationId xmlns:p14="http://schemas.microsoft.com/office/powerpoint/2010/main" val="8324382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HealtheirHere">
      <a:dk1>
        <a:srgbClr val="334040"/>
      </a:dk1>
      <a:lt1>
        <a:srgbClr val="FFFFFF"/>
      </a:lt1>
      <a:dk2>
        <a:srgbClr val="009CAF"/>
      </a:dk2>
      <a:lt2>
        <a:srgbClr val="E7E6E6"/>
      </a:lt2>
      <a:accent1>
        <a:srgbClr val="00A665"/>
      </a:accent1>
      <a:accent2>
        <a:srgbClr val="FFBD00"/>
      </a:accent2>
      <a:accent3>
        <a:srgbClr val="FF8921"/>
      </a:accent3>
      <a:accent4>
        <a:srgbClr val="FF5453"/>
      </a:accent4>
      <a:accent5>
        <a:srgbClr val="00C0C4"/>
      </a:accent5>
      <a:accent6>
        <a:srgbClr val="00CB80"/>
      </a:accent6>
      <a:hlink>
        <a:srgbClr val="00C0C4"/>
      </a:hlink>
      <a:folHlink>
        <a:srgbClr val="83D7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ierHere Slide Blank Master File 2-1-23" id="{E2DBF11C-F5FA-0743-8BA3-B012DA920526}" vid="{4B0D7432-B70C-8341-B7BB-E2AF4B0EB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A78D16031B4543B1663E9E7E90A27F" ma:contentTypeVersion="21" ma:contentTypeDescription="Create a new document." ma:contentTypeScope="" ma:versionID="8eaf51b51f9ff7523dfa375f4a2d4222">
  <xsd:schema xmlns:xsd="http://www.w3.org/2001/XMLSchema" xmlns:xs="http://www.w3.org/2001/XMLSchema" xmlns:p="http://schemas.microsoft.com/office/2006/metadata/properties" xmlns:ns2="db9ff561-db07-430b-8b69-e04c4a5a55c2" xmlns:ns3="31c0e94e-ef68-43a2-b840-3ed266b8c4a7" xmlns:ns4="http://schemas.microsoft.com/sharepoint/v4" targetNamespace="http://schemas.microsoft.com/office/2006/metadata/properties" ma:root="true" ma:fieldsID="538c48737af63cbf19f9ee91c86bda87" ns2:_="" ns3:_="" ns4:_="">
    <xsd:import namespace="db9ff561-db07-430b-8b69-e04c4a5a55c2"/>
    <xsd:import namespace="31c0e94e-ef68-43a2-b840-3ed266b8c4a7"/>
    <xsd:import namespace="http://schemas.microsoft.com/sharepoint/v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IconOverlay"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ReviewComplete"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ff561-db07-430b-8b69-e04c4a5a55c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a08eedc-e7f2-422e-a449-4705012ac375}" ma:internalName="TaxCatchAll" ma:showField="CatchAllData" ma:web="db9ff561-db07-430b-8b69-e04c4a5a55c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c0e94e-ef68-43a2-b840-3ed266b8c4a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09e094f-cdd8-4bb7-b956-65ff16e3b3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ReviewComplete" ma:index="27" nillable="true" ma:displayName="Review Complete" ma:default="1" ma:format="Dropdown" ma:internalName="ReviewComplete">
      <xsd:simpleType>
        <xsd:restriction base="dms:Boolean"/>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viewComplete xmlns="31c0e94e-ef68-43a2-b840-3ed266b8c4a7">true</ReviewComplete>
    <lcf76f155ced4ddcb4097134ff3c332f xmlns="31c0e94e-ef68-43a2-b840-3ed266b8c4a7">
      <Terms xmlns="http://schemas.microsoft.com/office/infopath/2007/PartnerControls"/>
    </lcf76f155ced4ddcb4097134ff3c332f>
    <IconOverlay xmlns="http://schemas.microsoft.com/sharepoint/v4" xsi:nil="true"/>
    <TaxCatchAll xmlns="db9ff561-db07-430b-8b69-e04c4a5a55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696B4C-6F82-4CAC-A987-47E630729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ff561-db07-430b-8b69-e04c4a5a55c2"/>
    <ds:schemaRef ds:uri="31c0e94e-ef68-43a2-b840-3ed266b8c4a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B4D8C0-C69A-4C32-A5CC-D18E77CE81BB}">
  <ds:schemaRefs>
    <ds:schemaRef ds:uri="31c0e94e-ef68-43a2-b840-3ed266b8c4a7"/>
    <ds:schemaRef ds:uri="db9ff561-db07-430b-8b69-e04c4a5a55c2"/>
    <ds:schemaRef ds:uri="http://schemas.microsoft.com/office/2006/metadata/properties"/>
    <ds:schemaRef ds:uri="http://schemas.microsoft.com/office/infopath/2007/PartnerControls"/>
    <ds:schemaRef ds:uri="http://schemas.microsoft.com/sharepoint/v4"/>
  </ds:schemaRefs>
</ds:datastoreItem>
</file>

<file path=customXml/itemProps3.xml><?xml version="1.0" encoding="utf-8"?>
<ds:datastoreItem xmlns:ds="http://schemas.openxmlformats.org/officeDocument/2006/customXml" ds:itemID="{655FADCE-4E18-405F-B150-F975CFE642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TotalTime>
  <Words>1801</Words>
  <Application>Microsoft Macintosh PowerPoint</Application>
  <PresentationFormat>Widescreen</PresentationFormat>
  <Paragraphs>139</Paragraphs>
  <Slides>23</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Aptos</vt:lpstr>
      <vt:lpstr>Arial</vt:lpstr>
      <vt:lpstr>Calibri</vt:lpstr>
      <vt:lpstr>Calibri Light</vt:lpstr>
      <vt:lpstr>Lato</vt:lpstr>
      <vt:lpstr>Segoe UI</vt:lpstr>
      <vt:lpstr>System Font Regular</vt:lpstr>
      <vt:lpstr>1_Office Theme</vt:lpstr>
      <vt:lpstr>Office Theme</vt:lpstr>
      <vt:lpstr>HealthierHere Landscape Assessment</vt:lpstr>
      <vt:lpstr>Introduction</vt:lpstr>
      <vt:lpstr>Introduction</vt:lpstr>
      <vt:lpstr>Sociodemographic Data</vt:lpstr>
      <vt:lpstr>King County at a Glance</vt:lpstr>
      <vt:lpstr>Race &amp; Ethnicity</vt:lpstr>
      <vt:lpstr>Immigration &amp; Language</vt:lpstr>
      <vt:lpstr>Income &amp; Employment</vt:lpstr>
      <vt:lpstr>Health Insurance</vt:lpstr>
      <vt:lpstr>Housing &amp; Homelessness</vt:lpstr>
      <vt:lpstr>Veteran &amp; Disabled Populations</vt:lpstr>
      <vt:lpstr>Community Hub Insights</vt:lpstr>
      <vt:lpstr>PowerPoint Presentation</vt:lpstr>
      <vt:lpstr>PowerPoint Presentation</vt:lpstr>
      <vt:lpstr>Evolving Needs</vt:lpstr>
      <vt:lpstr>Landscape Changes</vt:lpstr>
      <vt:lpstr>Landscape Changes</vt:lpstr>
      <vt:lpstr>Focus Group Insights</vt:lpstr>
      <vt:lpstr>1. Preservation of Services </vt:lpstr>
      <vt:lpstr>2. Housing</vt:lpstr>
      <vt:lpstr>3. Service Disruptions</vt:lpstr>
      <vt:lpstr>4. HealthierHere’s Role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HealthierHere Landscape Assessment</dc:title>
  <dc:creator>Madelyn Devoe</dc:creator>
  <cp:lastModifiedBy>Graeme Aegerter</cp:lastModifiedBy>
  <cp:revision>2</cp:revision>
  <dcterms:created xsi:type="dcterms:W3CDTF">2024-08-21T21:52:32Z</dcterms:created>
  <dcterms:modified xsi:type="dcterms:W3CDTF">2026-02-23T22:35:33Z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0x010100B2A78D16031B4543B1663E9E7E90A27F</vt:lpwstr>
  </property>
  <property fmtid="{D5CDD505-2E9C-101B-9397-08002B2CF9AE}" pid="3" name="MediaServiceImageTags">
    <vt:lpwstr/>
  </property>
  <property fmtid="{D5CDD505-2E9C-101B-9397-08002B2CF9AE}" pid="4" name="Order">
    <vt:r8>8485900</vt:r8>
  </property>
  <property fmtid="{D5CDD505-2E9C-101B-9397-08002B2CF9AE}" pid="5" name="xd_ProgID">
    <vt:lpwstr/>
  </property>
  <property fmtid="{D5CDD505-2E9C-101B-9397-08002B2CF9AE}" pid="6" name="TemplateUrl">
    <vt:lpwstr/>
  </property>
  <property fmtid="{D5CDD505-2E9C-101B-9397-08002B2CF9AE}" pid="7" name="_ExtendedDescription">
    <vt:lpwstr/>
  </property>
  <property fmtid="{D5CDD505-2E9C-101B-9397-08002B2CF9AE}" pid="8" name="_CopySource">
    <vt:lpwstr>https://kingcountyachcom.sharepoint.com/Shared Documents/12_Strategic Initiatives (Madelyn)/Landscape Assessment/2024/HH Landscape Assessment 2024.pptx</vt:lpwstr>
  </property>
  <property fmtid="{D5CDD505-2E9C-101B-9397-08002B2CF9AE}" pid="9" name="URL">
    <vt:lpwstr/>
  </property>
</Properties>
</file>