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7772400" cy="10058400"/>
  <p:notesSz cx="6858000" cy="9144000"/>
  <p:embeddedFontLst>
    <p:embeddedFont>
      <p:font typeface="Canva Sans" panose="020B0604020202020204" charset="0"/>
      <p:regular r:id="rId4"/>
    </p:embeddedFont>
    <p:embeddedFont>
      <p:font typeface="Canva Sans Bold" panose="020B0604020202020204" charset="0"/>
      <p:regular r:id="rId5"/>
    </p:embeddedFont>
    <p:embeddedFont>
      <p:font typeface="Canva Sans Bold Italics" panose="020B0604020202020204" charset="0"/>
      <p:regular r:id="rId6"/>
    </p:embeddedFont>
    <p:embeddedFont>
      <p:font typeface="Canva Sans Italics" panose="020B0604020202020204" charset="0"/>
      <p:regular r:id="rId7"/>
    </p:embeddedFont>
    <p:embeddedFont>
      <p:font typeface="Geogrotesque TRIAL Bold" panose="020B0604020202020204" charset="0"/>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2539"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www.lexgillette.com/"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svg"/><Relationship Id="rId2" Type="http://schemas.openxmlformats.org/officeDocument/2006/relationships/image" Target="../media/image3.jpeg"/><Relationship Id="rId16" Type="http://schemas.openxmlformats.org/officeDocument/2006/relationships/hyperlink" Target="http://www.lexgillette.com/" TargetMode="External"/><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12.svg"/><Relationship Id="rId5" Type="http://schemas.openxmlformats.org/officeDocument/2006/relationships/image" Target="../media/image6.png"/><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9" descr="Lex Gillette logo"/>
          <p:cNvSpPr/>
          <p:nvPr/>
        </p:nvSpPr>
        <p:spPr>
          <a:xfrm>
            <a:off x="265757" y="351163"/>
            <a:ext cx="1921926" cy="575742"/>
          </a:xfrm>
          <a:custGeom>
            <a:avLst/>
            <a:gdLst/>
            <a:ahLst/>
            <a:cxnLst/>
            <a:rect l="l" t="t" r="r" b="b"/>
            <a:pathLst>
              <a:path w="1921926" h="575742">
                <a:moveTo>
                  <a:pt x="0" y="0"/>
                </a:moveTo>
                <a:lnTo>
                  <a:pt x="1921926" y="0"/>
                </a:lnTo>
                <a:lnTo>
                  <a:pt x="1921926" y="575743"/>
                </a:lnTo>
                <a:lnTo>
                  <a:pt x="0" y="575743"/>
                </a:lnTo>
                <a:lnTo>
                  <a:pt x="0" y="0"/>
                </a:lnTo>
                <a:close/>
              </a:path>
            </a:pathLst>
          </a:custGeom>
          <a:blipFill>
            <a:blip r:embed="rId2"/>
            <a:stretch>
              <a:fillRect t="-554" b="-672"/>
            </a:stretch>
          </a:blipFill>
        </p:spPr>
        <p:txBody>
          <a:bodyPr/>
          <a:lstStyle/>
          <a:p>
            <a:endParaRPr lang="en-US"/>
          </a:p>
        </p:txBody>
      </p:sp>
      <p:sp>
        <p:nvSpPr>
          <p:cNvPr id="12" name="TextBox 12"/>
          <p:cNvSpPr txBox="1"/>
          <p:nvPr/>
        </p:nvSpPr>
        <p:spPr>
          <a:xfrm>
            <a:off x="3096374" y="192958"/>
            <a:ext cx="4351031" cy="679512"/>
          </a:xfrm>
          <a:prstGeom prst="rect">
            <a:avLst/>
          </a:prstGeom>
        </p:spPr>
        <p:txBody>
          <a:bodyPr lIns="0" tIns="0" rIns="0" bIns="0" rtlCol="0" anchor="t">
            <a:spAutoFit/>
          </a:bodyPr>
          <a:lstStyle/>
          <a:p>
            <a:pPr algn="ctr">
              <a:lnSpc>
                <a:spcPts val="5596"/>
              </a:lnSpc>
            </a:pPr>
            <a:r>
              <a:rPr lang="en-US" sz="3997" b="1">
                <a:solidFill>
                  <a:srgbClr val="293475"/>
                </a:solidFill>
                <a:latin typeface="Geogrotesque TRIAL Bold"/>
                <a:ea typeface="Geogrotesque TRIAL Bold"/>
                <a:cs typeface="Geogrotesque TRIAL Bold"/>
                <a:sym typeface="Geogrotesque TRIAL Bold"/>
              </a:rPr>
              <a:t>LEX GILLETTE</a:t>
            </a:r>
          </a:p>
        </p:txBody>
      </p:sp>
      <p:sp>
        <p:nvSpPr>
          <p:cNvPr id="13" name="TextBox 13"/>
          <p:cNvSpPr txBox="1"/>
          <p:nvPr/>
        </p:nvSpPr>
        <p:spPr>
          <a:xfrm>
            <a:off x="2981844" y="898331"/>
            <a:ext cx="4252251" cy="339216"/>
          </a:xfrm>
          <a:prstGeom prst="rect">
            <a:avLst/>
          </a:prstGeom>
        </p:spPr>
        <p:txBody>
          <a:bodyPr lIns="0" tIns="0" rIns="0" bIns="0" rtlCol="0" anchor="t">
            <a:spAutoFit/>
          </a:bodyPr>
          <a:lstStyle/>
          <a:p>
            <a:pPr algn="ctr">
              <a:lnSpc>
                <a:spcPts val="2885"/>
              </a:lnSpc>
            </a:pPr>
            <a:r>
              <a:rPr lang="en-US" sz="2061" dirty="0">
                <a:solidFill>
                  <a:srgbClr val="811B15"/>
                </a:solidFill>
                <a:latin typeface="Canva Sans"/>
                <a:ea typeface="Canva Sans"/>
                <a:cs typeface="Canva Sans"/>
                <a:sym typeface="Canva Sans"/>
              </a:rPr>
              <a:t>Speaker │ </a:t>
            </a:r>
            <a:r>
              <a:rPr lang="en-US" sz="2061" dirty="0" err="1">
                <a:solidFill>
                  <a:srgbClr val="811B15"/>
                </a:solidFill>
                <a:latin typeface="Canva Sans"/>
                <a:ea typeface="Canva Sans"/>
                <a:cs typeface="Canva Sans"/>
                <a:sym typeface="Canva Sans"/>
              </a:rPr>
              <a:t>Advisor│Athlete</a:t>
            </a:r>
            <a:endParaRPr lang="en-US" sz="2061" dirty="0">
              <a:solidFill>
                <a:srgbClr val="811B15"/>
              </a:solidFill>
              <a:latin typeface="Canva Sans"/>
              <a:ea typeface="Canva Sans"/>
              <a:cs typeface="Canva Sans"/>
              <a:sym typeface="Canva Sans"/>
            </a:endParaRPr>
          </a:p>
        </p:txBody>
      </p:sp>
      <p:grpSp>
        <p:nvGrpSpPr>
          <p:cNvPr id="10" name="Group 10" descr="Image of Lex Gillette giving a presentation as a keynote speaker"/>
          <p:cNvGrpSpPr/>
          <p:nvPr/>
        </p:nvGrpSpPr>
        <p:grpSpPr>
          <a:xfrm>
            <a:off x="3096374" y="1684243"/>
            <a:ext cx="1194485" cy="1194485"/>
            <a:chOff x="0" y="0"/>
            <a:chExt cx="13716000" cy="13716000"/>
          </a:xfrm>
        </p:grpSpPr>
        <p:sp>
          <p:nvSpPr>
            <p:cNvPr id="11" name="Freeform 11"/>
            <p:cNvSpPr/>
            <p:nvPr/>
          </p:nvSpPr>
          <p:spPr>
            <a:xfrm>
              <a:off x="0" y="0"/>
              <a:ext cx="13716000" cy="13716000"/>
            </a:xfrm>
            <a:custGeom>
              <a:avLst/>
              <a:gdLst/>
              <a:ahLst/>
              <a:cxnLst/>
              <a:rect l="l" t="t" r="r" b="b"/>
              <a:pathLst>
                <a:path w="13716000" h="13716000">
                  <a:moveTo>
                    <a:pt x="6858000" y="0"/>
                  </a:moveTo>
                  <a:cubicBezTo>
                    <a:pt x="3070431" y="0"/>
                    <a:pt x="0" y="3070431"/>
                    <a:pt x="0" y="6858000"/>
                  </a:cubicBezTo>
                  <a:cubicBezTo>
                    <a:pt x="0" y="10645569"/>
                    <a:pt x="3070431" y="13716000"/>
                    <a:pt x="6858000" y="13716000"/>
                  </a:cubicBezTo>
                  <a:cubicBezTo>
                    <a:pt x="10645569" y="13716000"/>
                    <a:pt x="13716000" y="10645569"/>
                    <a:pt x="13716000" y="6858000"/>
                  </a:cubicBezTo>
                  <a:cubicBezTo>
                    <a:pt x="13716000" y="3070431"/>
                    <a:pt x="10645569" y="0"/>
                    <a:pt x="6858000" y="0"/>
                  </a:cubicBezTo>
                  <a:close/>
                </a:path>
              </a:pathLst>
            </a:custGeom>
            <a:blipFill>
              <a:blip r:embed="rId3"/>
              <a:stretch>
                <a:fillRect l="-10238" r="-39761"/>
              </a:stretch>
            </a:blipFill>
          </p:spPr>
          <p:txBody>
            <a:bodyPr/>
            <a:lstStyle/>
            <a:p>
              <a:endParaRPr lang="en-US"/>
            </a:p>
          </p:txBody>
        </p:sp>
      </p:grpSp>
      <p:sp>
        <p:nvSpPr>
          <p:cNvPr id="8" name="AutoShape 8" descr="Decorative object"/>
          <p:cNvSpPr/>
          <p:nvPr/>
        </p:nvSpPr>
        <p:spPr>
          <a:xfrm flipV="1">
            <a:off x="0" y="1366135"/>
            <a:ext cx="7772400" cy="0"/>
          </a:xfrm>
          <a:prstGeom prst="line">
            <a:avLst/>
          </a:prstGeom>
          <a:ln w="142875" cap="flat">
            <a:solidFill>
              <a:srgbClr val="811B15"/>
            </a:solidFill>
            <a:prstDash val="solid"/>
            <a:headEnd type="none" w="sm" len="sm"/>
            <a:tailEnd type="none" w="sm" len="sm"/>
          </a:ln>
        </p:spPr>
        <p:txBody>
          <a:bodyPr/>
          <a:lstStyle/>
          <a:p>
            <a:endParaRPr lang="en-US"/>
          </a:p>
        </p:txBody>
      </p:sp>
      <p:sp>
        <p:nvSpPr>
          <p:cNvPr id="20" name="TextBox 20"/>
          <p:cNvSpPr txBox="1"/>
          <p:nvPr/>
        </p:nvSpPr>
        <p:spPr>
          <a:xfrm>
            <a:off x="4437820" y="1828097"/>
            <a:ext cx="2796275" cy="946785"/>
          </a:xfrm>
          <a:prstGeom prst="rect">
            <a:avLst/>
          </a:prstGeom>
        </p:spPr>
        <p:txBody>
          <a:bodyPr lIns="0" tIns="0" rIns="0" bIns="0" rtlCol="0" anchor="t">
            <a:spAutoFit/>
          </a:bodyPr>
          <a:lstStyle/>
          <a:p>
            <a:pPr algn="l">
              <a:lnSpc>
                <a:spcPts val="1889"/>
              </a:lnSpc>
            </a:pPr>
            <a:r>
              <a:rPr lang="en-US" sz="1350" b="1" i="1">
                <a:solidFill>
                  <a:srgbClr val="000000"/>
                </a:solidFill>
                <a:latin typeface="Canva Sans Bold Italics"/>
                <a:ea typeface="Canva Sans Bold Italics"/>
                <a:cs typeface="Canva Sans Bold Italics"/>
                <a:sym typeface="Canva Sans Bold Italics"/>
              </a:rPr>
              <a:t>Lex Gillette is an accessibility advisor,  inclusive experience  consultant and  Paralympic Champion.</a:t>
            </a:r>
          </a:p>
        </p:txBody>
      </p:sp>
      <p:sp>
        <p:nvSpPr>
          <p:cNvPr id="21" name="TextBox 21"/>
          <p:cNvSpPr txBox="1"/>
          <p:nvPr/>
        </p:nvSpPr>
        <p:spPr>
          <a:xfrm>
            <a:off x="3204995" y="3126378"/>
            <a:ext cx="4242410" cy="5853430"/>
          </a:xfrm>
          <a:prstGeom prst="rect">
            <a:avLst/>
          </a:prstGeom>
        </p:spPr>
        <p:txBody>
          <a:bodyPr lIns="0" tIns="0" rIns="0" bIns="0" rtlCol="0" anchor="t">
            <a:spAutoFit/>
          </a:bodyPr>
          <a:lstStyle/>
          <a:p>
            <a:pPr algn="l">
              <a:lnSpc>
                <a:spcPts val="1819"/>
              </a:lnSpc>
              <a:spcBef>
                <a:spcPct val="0"/>
              </a:spcBef>
            </a:pPr>
            <a:r>
              <a:rPr lang="en-US" sz="1299" b="1">
                <a:solidFill>
                  <a:srgbClr val="000000"/>
                </a:solidFill>
                <a:latin typeface="Canva Sans Bold"/>
                <a:ea typeface="Canva Sans Bold"/>
                <a:cs typeface="Canva Sans Bold"/>
                <a:sym typeface="Canva Sans Bold"/>
              </a:rPr>
              <a:t>Building Accessibility That Works for Everyone</a:t>
            </a:r>
          </a:p>
          <a:p>
            <a:pPr algn="l">
              <a:lnSpc>
                <a:spcPts val="1540"/>
              </a:lnSpc>
              <a:spcBef>
                <a:spcPct val="0"/>
              </a:spcBef>
            </a:pPr>
            <a:endParaRPr lang="en-US" sz="1299" b="1">
              <a:solidFill>
                <a:srgbClr val="000000"/>
              </a:solidFill>
              <a:latin typeface="Canva Sans Bold"/>
              <a:ea typeface="Canva Sans Bold"/>
              <a:cs typeface="Canva Sans Bold"/>
              <a:sym typeface="Canva Sans Bold"/>
            </a:endParaRPr>
          </a:p>
          <a:p>
            <a:pPr algn="l">
              <a:lnSpc>
                <a:spcPts val="1819"/>
              </a:lnSpc>
              <a:spcBef>
                <a:spcPct val="0"/>
              </a:spcBef>
            </a:pPr>
            <a:r>
              <a:rPr lang="en-US" sz="1299">
                <a:solidFill>
                  <a:srgbClr val="000000"/>
                </a:solidFill>
                <a:latin typeface="Canva Sans"/>
                <a:ea typeface="Canva Sans"/>
                <a:cs typeface="Canva Sans"/>
                <a:sym typeface="Canva Sans"/>
              </a:rPr>
              <a:t>Accessibility is about creating experiences where every person can participate with confidence, independence, and dignity.</a:t>
            </a:r>
          </a:p>
          <a:p>
            <a:pPr algn="l">
              <a:lnSpc>
                <a:spcPts val="1260"/>
              </a:lnSpc>
              <a:spcBef>
                <a:spcPct val="0"/>
              </a:spcBef>
            </a:pPr>
            <a:endParaRPr lang="en-US" sz="1299">
              <a:solidFill>
                <a:srgbClr val="000000"/>
              </a:solidFill>
              <a:latin typeface="Canva Sans"/>
              <a:ea typeface="Canva Sans"/>
              <a:cs typeface="Canva Sans"/>
              <a:sym typeface="Canva Sans"/>
            </a:endParaRPr>
          </a:p>
          <a:p>
            <a:pPr algn="l">
              <a:lnSpc>
                <a:spcPts val="1819"/>
              </a:lnSpc>
              <a:spcBef>
                <a:spcPct val="0"/>
              </a:spcBef>
            </a:pPr>
            <a:r>
              <a:rPr lang="en-US" sz="1299">
                <a:solidFill>
                  <a:srgbClr val="000000"/>
                </a:solidFill>
                <a:latin typeface="Canva Sans"/>
                <a:ea typeface="Canva Sans"/>
                <a:cs typeface="Canva Sans"/>
                <a:sym typeface="Canva Sans"/>
              </a:rPr>
              <a:t>As a world-renowned Paralympic medalist, keynote speaker, and accessibility advisor, Lex Gillette helps organizations design experiences that remove barriers before they become obstacles. His unique perspective combines lived experience as a blind professional, years of advocating for inclusive design, and firsthand collaboration with some of the world's leading organizations.</a:t>
            </a:r>
          </a:p>
          <a:p>
            <a:pPr algn="l">
              <a:lnSpc>
                <a:spcPts val="1260"/>
              </a:lnSpc>
              <a:spcBef>
                <a:spcPct val="0"/>
              </a:spcBef>
            </a:pPr>
            <a:endParaRPr lang="en-US" sz="1299">
              <a:solidFill>
                <a:srgbClr val="000000"/>
              </a:solidFill>
              <a:latin typeface="Canva Sans"/>
              <a:ea typeface="Canva Sans"/>
              <a:cs typeface="Canva Sans"/>
              <a:sym typeface="Canva Sans"/>
            </a:endParaRPr>
          </a:p>
          <a:p>
            <a:pPr algn="l">
              <a:lnSpc>
                <a:spcPts val="1819"/>
              </a:lnSpc>
              <a:spcBef>
                <a:spcPct val="0"/>
              </a:spcBef>
            </a:pPr>
            <a:r>
              <a:rPr lang="en-US" sz="1299" b="1">
                <a:solidFill>
                  <a:srgbClr val="000000"/>
                </a:solidFill>
                <a:latin typeface="Canva Sans Bold"/>
                <a:ea typeface="Canva Sans Bold"/>
                <a:cs typeface="Canva Sans Bold"/>
                <a:sym typeface="Canva Sans Bold"/>
              </a:rPr>
              <a:t>Why Organizations Work with Lex</a:t>
            </a:r>
          </a:p>
          <a:p>
            <a:pPr algn="l">
              <a:lnSpc>
                <a:spcPts val="1260"/>
              </a:lnSpc>
              <a:spcBef>
                <a:spcPct val="0"/>
              </a:spcBef>
            </a:pPr>
            <a:endParaRPr lang="en-US" sz="1299" b="1">
              <a:solidFill>
                <a:srgbClr val="000000"/>
              </a:solidFill>
              <a:latin typeface="Canva Sans Bold"/>
              <a:ea typeface="Canva Sans Bold"/>
              <a:cs typeface="Canva Sans Bold"/>
              <a:sym typeface="Canva Sans Bold"/>
            </a:endParaRPr>
          </a:p>
          <a:p>
            <a:pPr algn="l">
              <a:lnSpc>
                <a:spcPts val="1819"/>
              </a:lnSpc>
              <a:spcBef>
                <a:spcPct val="0"/>
              </a:spcBef>
            </a:pPr>
            <a:r>
              <a:rPr lang="en-US" sz="1299">
                <a:solidFill>
                  <a:srgbClr val="000000"/>
                </a:solidFill>
                <a:latin typeface="Canva Sans"/>
                <a:ea typeface="Canva Sans"/>
                <a:cs typeface="Canva Sans"/>
                <a:sym typeface="Canva Sans"/>
              </a:rPr>
              <a:t>As someone who has navigated airports, stadiums, transportation systems, hotels, workplaces, and public spaces without sight, Lex understands how small barriers can dramatically impact the overall experience.</a:t>
            </a:r>
          </a:p>
          <a:p>
            <a:pPr algn="l">
              <a:lnSpc>
                <a:spcPts val="1400"/>
              </a:lnSpc>
              <a:spcBef>
                <a:spcPct val="0"/>
              </a:spcBef>
            </a:pPr>
            <a:endParaRPr lang="en-US" sz="1299">
              <a:solidFill>
                <a:srgbClr val="000000"/>
              </a:solidFill>
              <a:latin typeface="Canva Sans"/>
              <a:ea typeface="Canva Sans"/>
              <a:cs typeface="Canva Sans"/>
              <a:sym typeface="Canva Sans"/>
            </a:endParaRPr>
          </a:p>
          <a:p>
            <a:pPr algn="l">
              <a:lnSpc>
                <a:spcPts val="1819"/>
              </a:lnSpc>
              <a:spcBef>
                <a:spcPct val="0"/>
              </a:spcBef>
            </a:pPr>
            <a:r>
              <a:rPr lang="en-US" sz="1299">
                <a:solidFill>
                  <a:srgbClr val="000000"/>
                </a:solidFill>
                <a:latin typeface="Canva Sans"/>
                <a:ea typeface="Canva Sans"/>
                <a:cs typeface="Canva Sans"/>
                <a:sym typeface="Canva Sans"/>
              </a:rPr>
              <a:t>His recommendations are practical, actionable, and grounded in real-world use, not just compliance requirements.</a:t>
            </a:r>
          </a:p>
          <a:p>
            <a:pPr algn="l">
              <a:lnSpc>
                <a:spcPts val="1819"/>
              </a:lnSpc>
              <a:spcBef>
                <a:spcPct val="0"/>
              </a:spcBef>
            </a:pPr>
            <a:endParaRPr lang="en-US" sz="1299">
              <a:solidFill>
                <a:srgbClr val="000000"/>
              </a:solidFill>
              <a:latin typeface="Canva Sans"/>
              <a:ea typeface="Canva Sans"/>
              <a:cs typeface="Canva Sans"/>
              <a:sym typeface="Canva Sans"/>
            </a:endParaRPr>
          </a:p>
        </p:txBody>
      </p:sp>
      <p:grpSp>
        <p:nvGrpSpPr>
          <p:cNvPr id="2" name="Group 2"/>
          <p:cNvGrpSpPr/>
          <p:nvPr/>
        </p:nvGrpSpPr>
        <p:grpSpPr>
          <a:xfrm>
            <a:off x="0" y="1366135"/>
            <a:ext cx="2981844" cy="7979927"/>
            <a:chOff x="0" y="0"/>
            <a:chExt cx="1039423" cy="2781674"/>
          </a:xfrm>
        </p:grpSpPr>
        <p:sp>
          <p:nvSpPr>
            <p:cNvPr id="3" name="Freeform 3"/>
            <p:cNvSpPr/>
            <p:nvPr/>
          </p:nvSpPr>
          <p:spPr>
            <a:xfrm>
              <a:off x="0" y="0"/>
              <a:ext cx="1039423" cy="2781674"/>
            </a:xfrm>
            <a:custGeom>
              <a:avLst/>
              <a:gdLst/>
              <a:ahLst/>
              <a:cxnLst/>
              <a:rect l="l" t="t" r="r" b="b"/>
              <a:pathLst>
                <a:path w="1039423" h="2781674">
                  <a:moveTo>
                    <a:pt x="0" y="0"/>
                  </a:moveTo>
                  <a:lnTo>
                    <a:pt x="1039423" y="0"/>
                  </a:lnTo>
                  <a:lnTo>
                    <a:pt x="1039423" y="2781674"/>
                  </a:lnTo>
                  <a:lnTo>
                    <a:pt x="0" y="2781674"/>
                  </a:lnTo>
                  <a:close/>
                </a:path>
              </a:pathLst>
            </a:custGeom>
            <a:solidFill>
              <a:srgbClr val="8592BC"/>
            </a:solidFill>
          </p:spPr>
          <p:txBody>
            <a:bodyPr/>
            <a:lstStyle/>
            <a:p>
              <a:endParaRPr lang="en-US" dirty="0"/>
            </a:p>
          </p:txBody>
        </p:sp>
        <p:sp>
          <p:nvSpPr>
            <p:cNvPr id="4" name="TextBox 4"/>
            <p:cNvSpPr txBox="1"/>
            <p:nvPr/>
          </p:nvSpPr>
          <p:spPr>
            <a:xfrm>
              <a:off x="0" y="-28575"/>
              <a:ext cx="1039423" cy="2810249"/>
            </a:xfrm>
            <a:prstGeom prst="rect">
              <a:avLst/>
            </a:prstGeom>
          </p:spPr>
          <p:txBody>
            <a:bodyPr lIns="50800" tIns="50800" rIns="50800" bIns="50800" rtlCol="0" anchor="ctr"/>
            <a:lstStyle/>
            <a:p>
              <a:pPr algn="ctr">
                <a:lnSpc>
                  <a:spcPts val="2034"/>
                </a:lnSpc>
              </a:pPr>
              <a:endParaRPr/>
            </a:p>
          </p:txBody>
        </p:sp>
      </p:grpSp>
      <p:sp>
        <p:nvSpPr>
          <p:cNvPr id="22" name="TextBox 22"/>
          <p:cNvSpPr txBox="1"/>
          <p:nvPr/>
        </p:nvSpPr>
        <p:spPr>
          <a:xfrm>
            <a:off x="181177" y="1914281"/>
            <a:ext cx="2407304" cy="3811814"/>
          </a:xfrm>
          <a:prstGeom prst="rect">
            <a:avLst/>
          </a:prstGeom>
        </p:spPr>
        <p:txBody>
          <a:bodyPr lIns="0" tIns="0" rIns="0" bIns="0" rtlCol="0" anchor="t">
            <a:spAutoFit/>
          </a:bodyPr>
          <a:lstStyle/>
          <a:p>
            <a:pPr algn="l">
              <a:lnSpc>
                <a:spcPts val="2240"/>
              </a:lnSpc>
            </a:pPr>
            <a:r>
              <a:rPr lang="en-US" sz="1600" b="1">
                <a:solidFill>
                  <a:srgbClr val="FFFFFF"/>
                </a:solidFill>
                <a:latin typeface="Canva Sans Bold"/>
                <a:ea typeface="Canva Sans Bold"/>
                <a:cs typeface="Canva Sans Bold"/>
                <a:sym typeface="Canva Sans Bold"/>
              </a:rPr>
              <a:t>Available for:</a:t>
            </a:r>
          </a:p>
          <a:p>
            <a:pPr algn="l">
              <a:lnSpc>
                <a:spcPts val="1120"/>
              </a:lnSpc>
            </a:pPr>
            <a:endParaRPr lang="en-US" sz="1600" b="1">
              <a:solidFill>
                <a:srgbClr val="FFFFFF"/>
              </a:solidFill>
              <a:latin typeface="Canva Sans Bold"/>
              <a:ea typeface="Canva Sans Bold"/>
              <a:cs typeface="Canva Sans Bold"/>
              <a:sym typeface="Canva Sans Bold"/>
            </a:endParaRPr>
          </a:p>
          <a:p>
            <a:pPr marL="302272" lvl="1" indent="-151136" algn="l">
              <a:lnSpc>
                <a:spcPts val="1960"/>
              </a:lnSpc>
              <a:buFont typeface="Arial"/>
              <a:buChar char="•"/>
            </a:pPr>
            <a:r>
              <a:rPr lang="en-US" sz="1400">
                <a:solidFill>
                  <a:srgbClr val="FFFFFF"/>
                </a:solidFill>
                <a:latin typeface="Canva Sans"/>
                <a:ea typeface="Canva Sans"/>
                <a:cs typeface="Canva Sans"/>
                <a:sym typeface="Canva Sans"/>
              </a:rPr>
              <a:t>Accessibility consulting</a:t>
            </a:r>
          </a:p>
          <a:p>
            <a:pPr marL="302272" lvl="1" indent="-151136" algn="l">
              <a:lnSpc>
                <a:spcPts val="1960"/>
              </a:lnSpc>
              <a:buFont typeface="Arial"/>
              <a:buChar char="•"/>
            </a:pPr>
            <a:r>
              <a:rPr lang="en-US" sz="1400">
                <a:solidFill>
                  <a:srgbClr val="FFFFFF"/>
                </a:solidFill>
                <a:latin typeface="Canva Sans"/>
                <a:ea typeface="Canva Sans"/>
                <a:cs typeface="Canva Sans"/>
                <a:sym typeface="Canva Sans"/>
              </a:rPr>
              <a:t>Advisory board participation</a:t>
            </a:r>
          </a:p>
          <a:p>
            <a:pPr marL="302272" lvl="1" indent="-151136" algn="l">
              <a:lnSpc>
                <a:spcPts val="1960"/>
              </a:lnSpc>
              <a:buFont typeface="Arial"/>
              <a:buChar char="•"/>
            </a:pPr>
            <a:r>
              <a:rPr lang="en-US" sz="1400">
                <a:solidFill>
                  <a:srgbClr val="FFFFFF"/>
                </a:solidFill>
                <a:latin typeface="Canva Sans"/>
                <a:ea typeface="Canva Sans"/>
                <a:cs typeface="Canva Sans"/>
                <a:sym typeface="Canva Sans"/>
              </a:rPr>
              <a:t>Event accessibility planning</a:t>
            </a:r>
          </a:p>
          <a:p>
            <a:pPr marL="302272" lvl="1" indent="-151136" algn="l">
              <a:lnSpc>
                <a:spcPts val="1960"/>
              </a:lnSpc>
              <a:buFont typeface="Arial"/>
              <a:buChar char="•"/>
            </a:pPr>
            <a:r>
              <a:rPr lang="en-US" sz="1400">
                <a:solidFill>
                  <a:srgbClr val="FFFFFF"/>
                </a:solidFill>
                <a:latin typeface="Canva Sans"/>
                <a:ea typeface="Canva Sans"/>
                <a:cs typeface="Canva Sans"/>
                <a:sym typeface="Canva Sans"/>
              </a:rPr>
              <a:t>Executive briefings</a:t>
            </a:r>
          </a:p>
          <a:p>
            <a:pPr marL="302272" lvl="1" indent="-151136" algn="l">
              <a:lnSpc>
                <a:spcPts val="1960"/>
              </a:lnSpc>
              <a:buFont typeface="Arial"/>
              <a:buChar char="•"/>
            </a:pPr>
            <a:r>
              <a:rPr lang="en-US" sz="1400">
                <a:solidFill>
                  <a:srgbClr val="FFFFFF"/>
                </a:solidFill>
                <a:latin typeface="Canva Sans"/>
                <a:ea typeface="Canva Sans"/>
                <a:cs typeface="Canva Sans"/>
                <a:sym typeface="Canva Sans"/>
              </a:rPr>
              <a:t>Workshops</a:t>
            </a:r>
          </a:p>
          <a:p>
            <a:pPr marL="302272" lvl="1" indent="-151136" algn="l">
              <a:lnSpc>
                <a:spcPts val="1960"/>
              </a:lnSpc>
              <a:buFont typeface="Arial"/>
              <a:buChar char="•"/>
            </a:pPr>
            <a:r>
              <a:rPr lang="en-US" sz="1400">
                <a:solidFill>
                  <a:srgbClr val="FFFFFF"/>
                </a:solidFill>
                <a:latin typeface="Canva Sans"/>
                <a:ea typeface="Canva Sans"/>
                <a:cs typeface="Canva Sans"/>
                <a:sym typeface="Canva Sans"/>
              </a:rPr>
              <a:t>Keynote presentations</a:t>
            </a:r>
          </a:p>
          <a:p>
            <a:pPr marL="302272" lvl="1" indent="-151136" algn="l">
              <a:lnSpc>
                <a:spcPts val="1960"/>
              </a:lnSpc>
              <a:buFont typeface="Arial"/>
              <a:buChar char="•"/>
            </a:pPr>
            <a:r>
              <a:rPr lang="en-US" sz="1400">
                <a:solidFill>
                  <a:srgbClr val="FFFFFF"/>
                </a:solidFill>
                <a:latin typeface="Canva Sans"/>
                <a:ea typeface="Canva Sans"/>
                <a:cs typeface="Canva Sans"/>
                <a:sym typeface="Canva Sans"/>
              </a:rPr>
              <a:t>Customer experience consulting</a:t>
            </a:r>
          </a:p>
          <a:p>
            <a:pPr marL="302272" lvl="1" indent="-151136" algn="l">
              <a:lnSpc>
                <a:spcPts val="1960"/>
              </a:lnSpc>
              <a:buFont typeface="Arial"/>
              <a:buChar char="•"/>
            </a:pPr>
            <a:r>
              <a:rPr lang="en-US" sz="1400">
                <a:solidFill>
                  <a:srgbClr val="FFFFFF"/>
                </a:solidFill>
                <a:latin typeface="Canva Sans"/>
                <a:ea typeface="Canva Sans"/>
                <a:cs typeface="Canva Sans"/>
                <a:sym typeface="Canva Sans"/>
              </a:rPr>
              <a:t>Inclusive design strategy</a:t>
            </a:r>
          </a:p>
          <a:p>
            <a:pPr algn="l">
              <a:lnSpc>
                <a:spcPts val="1960"/>
              </a:lnSpc>
            </a:pPr>
            <a:endParaRPr lang="en-US" sz="1400">
              <a:solidFill>
                <a:srgbClr val="FFFFFF"/>
              </a:solidFill>
              <a:latin typeface="Canva Sans"/>
              <a:ea typeface="Canva Sans"/>
              <a:cs typeface="Canva Sans"/>
              <a:sym typeface="Canva Sans"/>
            </a:endParaRPr>
          </a:p>
          <a:p>
            <a:pPr algn="l">
              <a:lnSpc>
                <a:spcPts val="1680"/>
              </a:lnSpc>
            </a:pPr>
            <a:endParaRPr lang="en-US" sz="1400">
              <a:solidFill>
                <a:srgbClr val="FFFFFF"/>
              </a:solidFill>
              <a:latin typeface="Canva Sans"/>
              <a:ea typeface="Canva Sans"/>
              <a:cs typeface="Canva Sans"/>
              <a:sym typeface="Canva Sans"/>
            </a:endParaRPr>
          </a:p>
        </p:txBody>
      </p:sp>
      <p:sp>
        <p:nvSpPr>
          <p:cNvPr id="23" name="TextBox 23"/>
          <p:cNvSpPr txBox="1"/>
          <p:nvPr/>
        </p:nvSpPr>
        <p:spPr>
          <a:xfrm>
            <a:off x="305895" y="6192821"/>
            <a:ext cx="2157869" cy="2420340"/>
          </a:xfrm>
          <a:prstGeom prst="rect">
            <a:avLst/>
          </a:prstGeom>
        </p:spPr>
        <p:txBody>
          <a:bodyPr lIns="0" tIns="0" rIns="0" bIns="0" rtlCol="0" anchor="t">
            <a:spAutoFit/>
          </a:bodyPr>
          <a:lstStyle/>
          <a:p>
            <a:pPr algn="l">
              <a:lnSpc>
                <a:spcPts val="1820"/>
              </a:lnSpc>
            </a:pPr>
            <a:r>
              <a:rPr lang="en-US" sz="1300">
                <a:solidFill>
                  <a:srgbClr val="FFFFFF"/>
                </a:solidFill>
                <a:latin typeface="Canva Sans"/>
                <a:ea typeface="Canva Sans"/>
                <a:cs typeface="Canva Sans"/>
                <a:sym typeface="Canva Sans"/>
              </a:rPr>
              <a:t>“</a:t>
            </a:r>
            <a:r>
              <a:rPr lang="en-US" sz="1300" i="1">
                <a:solidFill>
                  <a:srgbClr val="FFFFFF"/>
                </a:solidFill>
                <a:latin typeface="Canva Sans Italics"/>
                <a:ea typeface="Canva Sans Italics"/>
                <a:cs typeface="Canva Sans Italics"/>
                <a:sym typeface="Canva Sans Italics"/>
              </a:rPr>
              <a:t>Lex brings an inspiring and compelling message about becoming the best version of yourself. His own journey and story are ripe with rich leadership insights delivered in a poignant and humbling fashion.”</a:t>
            </a:r>
            <a:r>
              <a:rPr lang="en-US" sz="1300">
                <a:solidFill>
                  <a:srgbClr val="FFFFFF"/>
                </a:solidFill>
                <a:latin typeface="Canva Sans"/>
                <a:ea typeface="Canva Sans"/>
                <a:cs typeface="Canva Sans"/>
                <a:sym typeface="Canva Sans"/>
              </a:rPr>
              <a:t> </a:t>
            </a:r>
          </a:p>
          <a:p>
            <a:pPr algn="l">
              <a:lnSpc>
                <a:spcPts val="980"/>
              </a:lnSpc>
            </a:pPr>
            <a:endParaRPr lang="en-US" sz="1300">
              <a:solidFill>
                <a:srgbClr val="FFFFFF"/>
              </a:solidFill>
              <a:latin typeface="Canva Sans"/>
              <a:ea typeface="Canva Sans"/>
              <a:cs typeface="Canva Sans"/>
              <a:sym typeface="Canva Sans"/>
            </a:endParaRPr>
          </a:p>
          <a:p>
            <a:pPr algn="l">
              <a:lnSpc>
                <a:spcPts val="1820"/>
              </a:lnSpc>
            </a:pPr>
            <a:r>
              <a:rPr lang="en-US" sz="1300" b="1">
                <a:solidFill>
                  <a:srgbClr val="FFFFFF"/>
                </a:solidFill>
                <a:latin typeface="Canva Sans Bold"/>
                <a:ea typeface="Canva Sans Bold"/>
                <a:cs typeface="Canva Sans Bold"/>
                <a:sym typeface="Canva Sans Bold"/>
              </a:rPr>
              <a:t>Meta</a:t>
            </a:r>
          </a:p>
        </p:txBody>
      </p:sp>
      <p:grpSp>
        <p:nvGrpSpPr>
          <p:cNvPr id="5" name="Group 5"/>
          <p:cNvGrpSpPr/>
          <p:nvPr/>
        </p:nvGrpSpPr>
        <p:grpSpPr>
          <a:xfrm>
            <a:off x="0" y="9253955"/>
            <a:ext cx="7772400" cy="796818"/>
            <a:chOff x="0" y="0"/>
            <a:chExt cx="2709333" cy="277758"/>
          </a:xfrm>
        </p:grpSpPr>
        <p:sp>
          <p:nvSpPr>
            <p:cNvPr id="6" name="Freeform 6"/>
            <p:cNvSpPr/>
            <p:nvPr/>
          </p:nvSpPr>
          <p:spPr>
            <a:xfrm>
              <a:off x="0" y="0"/>
              <a:ext cx="2709333" cy="277758"/>
            </a:xfrm>
            <a:custGeom>
              <a:avLst/>
              <a:gdLst/>
              <a:ahLst/>
              <a:cxnLst/>
              <a:rect l="l" t="t" r="r" b="b"/>
              <a:pathLst>
                <a:path w="2709333" h="277758">
                  <a:moveTo>
                    <a:pt x="0" y="0"/>
                  </a:moveTo>
                  <a:lnTo>
                    <a:pt x="2709333" y="0"/>
                  </a:lnTo>
                  <a:lnTo>
                    <a:pt x="2709333" y="277758"/>
                  </a:lnTo>
                  <a:lnTo>
                    <a:pt x="0" y="277758"/>
                  </a:lnTo>
                  <a:close/>
                </a:path>
              </a:pathLst>
            </a:custGeom>
            <a:solidFill>
              <a:srgbClr val="811B15"/>
            </a:solidFill>
          </p:spPr>
          <p:txBody>
            <a:bodyPr/>
            <a:lstStyle/>
            <a:p>
              <a:endParaRPr lang="en-US"/>
            </a:p>
          </p:txBody>
        </p:sp>
        <p:sp>
          <p:nvSpPr>
            <p:cNvPr id="7" name="TextBox 7"/>
            <p:cNvSpPr txBox="1"/>
            <p:nvPr/>
          </p:nvSpPr>
          <p:spPr>
            <a:xfrm>
              <a:off x="0" y="-28575"/>
              <a:ext cx="2709333" cy="306333"/>
            </a:xfrm>
            <a:prstGeom prst="rect">
              <a:avLst/>
            </a:prstGeom>
          </p:spPr>
          <p:txBody>
            <a:bodyPr lIns="50800" tIns="50800" rIns="50800" bIns="50800" rtlCol="0" anchor="ctr"/>
            <a:lstStyle/>
            <a:p>
              <a:pPr algn="ctr">
                <a:lnSpc>
                  <a:spcPts val="2034"/>
                </a:lnSpc>
              </a:pPr>
              <a:endParaRPr/>
            </a:p>
          </p:txBody>
        </p:sp>
      </p:grpSp>
      <p:grpSp>
        <p:nvGrpSpPr>
          <p:cNvPr id="14" name="Group 14"/>
          <p:cNvGrpSpPr/>
          <p:nvPr/>
        </p:nvGrpSpPr>
        <p:grpSpPr>
          <a:xfrm>
            <a:off x="265757" y="9416479"/>
            <a:ext cx="4315737" cy="471769"/>
            <a:chOff x="0" y="0"/>
            <a:chExt cx="5754316" cy="629026"/>
          </a:xfrm>
        </p:grpSpPr>
        <p:sp>
          <p:nvSpPr>
            <p:cNvPr id="15" name="TextBox 15"/>
            <p:cNvSpPr txBox="1"/>
            <p:nvPr/>
          </p:nvSpPr>
          <p:spPr>
            <a:xfrm>
              <a:off x="0" y="-38100"/>
              <a:ext cx="3758088" cy="299081"/>
            </a:xfrm>
            <a:prstGeom prst="rect">
              <a:avLst/>
            </a:prstGeom>
          </p:spPr>
          <p:txBody>
            <a:bodyPr lIns="0" tIns="0" rIns="0" bIns="0" rtlCol="0" anchor="t">
              <a:spAutoFit/>
            </a:bodyPr>
            <a:lstStyle/>
            <a:p>
              <a:pPr algn="l">
                <a:lnSpc>
                  <a:spcPts val="1811"/>
                </a:lnSpc>
              </a:pPr>
              <a:r>
                <a:rPr lang="en-US" sz="1293">
                  <a:solidFill>
                    <a:srgbClr val="FDFDFD"/>
                  </a:solidFill>
                  <a:latin typeface="Canva Sans"/>
                  <a:ea typeface="Canva Sans"/>
                  <a:cs typeface="Canva Sans"/>
                  <a:sym typeface="Canva Sans"/>
                </a:rPr>
                <a:t>858-261-8936</a:t>
              </a:r>
            </a:p>
          </p:txBody>
        </p:sp>
        <p:sp>
          <p:nvSpPr>
            <p:cNvPr id="16" name="TextBox 16"/>
            <p:cNvSpPr txBox="1"/>
            <p:nvPr/>
          </p:nvSpPr>
          <p:spPr>
            <a:xfrm>
              <a:off x="0" y="329944"/>
              <a:ext cx="5754316" cy="299081"/>
            </a:xfrm>
            <a:prstGeom prst="rect">
              <a:avLst/>
            </a:prstGeom>
          </p:spPr>
          <p:txBody>
            <a:bodyPr lIns="0" tIns="0" rIns="0" bIns="0" rtlCol="0" anchor="t">
              <a:spAutoFit/>
            </a:bodyPr>
            <a:lstStyle/>
            <a:p>
              <a:pPr algn="l">
                <a:lnSpc>
                  <a:spcPts val="1811"/>
                </a:lnSpc>
              </a:pPr>
              <a:r>
                <a:rPr lang="en-US" sz="1293">
                  <a:solidFill>
                    <a:srgbClr val="FDFDFD"/>
                  </a:solidFill>
                  <a:latin typeface="Canva Sans"/>
                  <a:ea typeface="Canva Sans"/>
                  <a:cs typeface="Canva Sans"/>
                  <a:sym typeface="Canva Sans"/>
                </a:rPr>
                <a:t>1741 Eastlake Pkwy, Ste 102, Chula Vista, CA 91915</a:t>
              </a:r>
            </a:p>
          </p:txBody>
        </p:sp>
      </p:grpSp>
      <p:grpSp>
        <p:nvGrpSpPr>
          <p:cNvPr id="17" name="Group 17"/>
          <p:cNvGrpSpPr/>
          <p:nvPr/>
        </p:nvGrpSpPr>
        <p:grpSpPr>
          <a:xfrm>
            <a:off x="5333762" y="9434930"/>
            <a:ext cx="2438638" cy="487025"/>
            <a:chOff x="0" y="0"/>
            <a:chExt cx="3251518" cy="649366"/>
          </a:xfrm>
        </p:grpSpPr>
        <p:sp>
          <p:nvSpPr>
            <p:cNvPr id="18" name="TextBox 18"/>
            <p:cNvSpPr txBox="1"/>
            <p:nvPr/>
          </p:nvSpPr>
          <p:spPr>
            <a:xfrm>
              <a:off x="0" y="350285"/>
              <a:ext cx="3251518" cy="299081"/>
            </a:xfrm>
            <a:prstGeom prst="rect">
              <a:avLst/>
            </a:prstGeom>
          </p:spPr>
          <p:txBody>
            <a:bodyPr lIns="0" tIns="0" rIns="0" bIns="0" rtlCol="0" anchor="t">
              <a:spAutoFit/>
            </a:bodyPr>
            <a:lstStyle/>
            <a:p>
              <a:pPr algn="l">
                <a:lnSpc>
                  <a:spcPts val="1811"/>
                </a:lnSpc>
              </a:pPr>
              <a:r>
                <a:rPr lang="en-US" sz="1293">
                  <a:solidFill>
                    <a:srgbClr val="FDFDFD"/>
                  </a:solidFill>
                  <a:latin typeface="Canva Sans"/>
                  <a:ea typeface="Canva Sans"/>
                  <a:cs typeface="Canva Sans"/>
                  <a:sym typeface="Canva Sans"/>
                </a:rPr>
                <a:t>info@lexgillette.com</a:t>
              </a:r>
            </a:p>
          </p:txBody>
        </p:sp>
        <p:sp>
          <p:nvSpPr>
            <p:cNvPr id="19" name="TextBox 19"/>
            <p:cNvSpPr txBox="1"/>
            <p:nvPr/>
          </p:nvSpPr>
          <p:spPr>
            <a:xfrm>
              <a:off x="0" y="-38100"/>
              <a:ext cx="2557969" cy="299081"/>
            </a:xfrm>
            <a:prstGeom prst="rect">
              <a:avLst/>
            </a:prstGeom>
          </p:spPr>
          <p:txBody>
            <a:bodyPr lIns="0" tIns="0" rIns="0" bIns="0" rtlCol="0" anchor="t">
              <a:spAutoFit/>
            </a:bodyPr>
            <a:lstStyle/>
            <a:p>
              <a:pPr algn="l">
                <a:lnSpc>
                  <a:spcPts val="1811"/>
                </a:lnSpc>
              </a:pPr>
              <a:r>
                <a:rPr lang="en-US" sz="1293" dirty="0">
                  <a:solidFill>
                    <a:srgbClr val="FDFDFD"/>
                  </a:solidFill>
                  <a:latin typeface="Canva Sans"/>
                  <a:ea typeface="Canva Sans"/>
                  <a:cs typeface="Canva Sans"/>
                  <a:sym typeface="Canva Sans"/>
                  <a:hlinkClick r:id="rId4"/>
                </a:rPr>
                <a:t>www.lexgillette.com</a:t>
              </a:r>
              <a:endParaRPr lang="en-US" sz="1293" dirty="0">
                <a:solidFill>
                  <a:srgbClr val="FDFDFD"/>
                </a:solidFill>
                <a:latin typeface="Canva Sans"/>
                <a:ea typeface="Canva Sans"/>
                <a:cs typeface="Canva Sans"/>
                <a:sym typeface="Canva Sans"/>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8176" y="25873"/>
            <a:ext cx="7995472" cy="1546218"/>
            <a:chOff x="0" y="0"/>
            <a:chExt cx="2787093" cy="538987"/>
          </a:xfrm>
        </p:grpSpPr>
        <p:sp>
          <p:nvSpPr>
            <p:cNvPr id="3" name="Freeform 3"/>
            <p:cNvSpPr/>
            <p:nvPr/>
          </p:nvSpPr>
          <p:spPr>
            <a:xfrm>
              <a:off x="0" y="0"/>
              <a:ext cx="2787092" cy="538987"/>
            </a:xfrm>
            <a:custGeom>
              <a:avLst/>
              <a:gdLst/>
              <a:ahLst/>
              <a:cxnLst/>
              <a:rect l="l" t="t" r="r" b="b"/>
              <a:pathLst>
                <a:path w="2787092" h="538987">
                  <a:moveTo>
                    <a:pt x="0" y="0"/>
                  </a:moveTo>
                  <a:lnTo>
                    <a:pt x="2787092" y="0"/>
                  </a:lnTo>
                  <a:lnTo>
                    <a:pt x="2787092" y="538987"/>
                  </a:lnTo>
                  <a:lnTo>
                    <a:pt x="0" y="538987"/>
                  </a:lnTo>
                  <a:close/>
                </a:path>
              </a:pathLst>
            </a:custGeom>
            <a:solidFill>
              <a:srgbClr val="293475"/>
            </a:solidFill>
          </p:spPr>
          <p:txBody>
            <a:bodyPr/>
            <a:lstStyle/>
            <a:p>
              <a:endParaRPr lang="en-US"/>
            </a:p>
          </p:txBody>
        </p:sp>
        <p:sp>
          <p:nvSpPr>
            <p:cNvPr id="4" name="TextBox 4"/>
            <p:cNvSpPr txBox="1"/>
            <p:nvPr/>
          </p:nvSpPr>
          <p:spPr>
            <a:xfrm>
              <a:off x="0" y="-28575"/>
              <a:ext cx="2787093" cy="567562"/>
            </a:xfrm>
            <a:prstGeom prst="rect">
              <a:avLst/>
            </a:prstGeom>
          </p:spPr>
          <p:txBody>
            <a:bodyPr lIns="50800" tIns="50800" rIns="50800" bIns="50800" rtlCol="0" anchor="ctr"/>
            <a:lstStyle/>
            <a:p>
              <a:pPr algn="ctr">
                <a:lnSpc>
                  <a:spcPts val="2034"/>
                </a:lnSpc>
              </a:pPr>
              <a:endParaRPr/>
            </a:p>
          </p:txBody>
        </p:sp>
      </p:grpSp>
      <p:grpSp>
        <p:nvGrpSpPr>
          <p:cNvPr id="9" name="Group 9" descr="Lex giving a keynote presentation on stage."/>
          <p:cNvGrpSpPr/>
          <p:nvPr/>
        </p:nvGrpSpPr>
        <p:grpSpPr>
          <a:xfrm>
            <a:off x="105493" y="88974"/>
            <a:ext cx="3780707" cy="1376532"/>
            <a:chOff x="0" y="0"/>
            <a:chExt cx="5040942" cy="1835376"/>
          </a:xfrm>
        </p:grpSpPr>
        <p:grpSp>
          <p:nvGrpSpPr>
            <p:cNvPr id="10" name="Group 10"/>
            <p:cNvGrpSpPr/>
            <p:nvPr/>
          </p:nvGrpSpPr>
          <p:grpSpPr>
            <a:xfrm>
              <a:off x="0" y="0"/>
              <a:ext cx="1749272" cy="1835376"/>
              <a:chOff x="0" y="0"/>
              <a:chExt cx="4299410" cy="4511040"/>
            </a:xfrm>
          </p:grpSpPr>
          <p:sp>
            <p:nvSpPr>
              <p:cNvPr id="11" name="Freeform 11"/>
              <p:cNvSpPr/>
              <p:nvPr/>
            </p:nvSpPr>
            <p:spPr>
              <a:xfrm>
                <a:off x="180042" y="158750"/>
                <a:ext cx="3939326" cy="4193540"/>
              </a:xfrm>
              <a:custGeom>
                <a:avLst/>
                <a:gdLst/>
                <a:ahLst/>
                <a:cxnLst/>
                <a:rect l="l" t="t" r="r" b="b"/>
                <a:pathLst>
                  <a:path w="3939326" h="4193540">
                    <a:moveTo>
                      <a:pt x="0" y="0"/>
                    </a:moveTo>
                    <a:lnTo>
                      <a:pt x="3939326" y="0"/>
                    </a:lnTo>
                    <a:lnTo>
                      <a:pt x="3939326" y="4193540"/>
                    </a:lnTo>
                    <a:lnTo>
                      <a:pt x="0" y="4193540"/>
                    </a:lnTo>
                    <a:close/>
                  </a:path>
                </a:pathLst>
              </a:custGeom>
              <a:blipFill>
                <a:blip r:embed="rId2"/>
                <a:stretch>
                  <a:fillRect l="-2952" t="-43824" r="-7107" b="-11258"/>
                </a:stretch>
              </a:blipFill>
            </p:spPr>
            <p:txBody>
              <a:bodyPr/>
              <a:lstStyle/>
              <a:p>
                <a:endParaRPr lang="en-US"/>
              </a:p>
            </p:txBody>
          </p:sp>
        </p:grpSp>
        <p:grpSp>
          <p:nvGrpSpPr>
            <p:cNvPr id="12" name="Group 12"/>
            <p:cNvGrpSpPr/>
            <p:nvPr/>
          </p:nvGrpSpPr>
          <p:grpSpPr>
            <a:xfrm>
              <a:off x="1749272" y="0"/>
              <a:ext cx="1689327" cy="1835376"/>
              <a:chOff x="0" y="0"/>
              <a:chExt cx="4152075" cy="4511040"/>
            </a:xfrm>
          </p:grpSpPr>
          <p:sp>
            <p:nvSpPr>
              <p:cNvPr id="13" name="Freeform 13"/>
              <p:cNvSpPr/>
              <p:nvPr/>
            </p:nvSpPr>
            <p:spPr>
              <a:xfrm>
                <a:off x="173872" y="158750"/>
                <a:ext cx="3804330" cy="4193540"/>
              </a:xfrm>
              <a:custGeom>
                <a:avLst/>
                <a:gdLst/>
                <a:ahLst/>
                <a:cxnLst/>
                <a:rect l="l" t="t" r="r" b="b"/>
                <a:pathLst>
                  <a:path w="3804330" h="4193540">
                    <a:moveTo>
                      <a:pt x="0" y="0"/>
                    </a:moveTo>
                    <a:lnTo>
                      <a:pt x="3804331" y="0"/>
                    </a:lnTo>
                    <a:lnTo>
                      <a:pt x="3804331" y="4193540"/>
                    </a:lnTo>
                    <a:lnTo>
                      <a:pt x="0" y="4193540"/>
                    </a:lnTo>
                    <a:close/>
                  </a:path>
                </a:pathLst>
              </a:custGeom>
              <a:blipFill>
                <a:blip r:embed="rId3"/>
                <a:stretch>
                  <a:fillRect l="-39556" t="-3785" r="-39445" b="-4405"/>
                </a:stretch>
              </a:blipFill>
            </p:spPr>
            <p:txBody>
              <a:bodyPr/>
              <a:lstStyle/>
              <a:p>
                <a:endParaRPr lang="en-US"/>
              </a:p>
            </p:txBody>
          </p:sp>
        </p:grpSp>
        <p:grpSp>
          <p:nvGrpSpPr>
            <p:cNvPr id="14" name="Group 14"/>
            <p:cNvGrpSpPr/>
            <p:nvPr/>
          </p:nvGrpSpPr>
          <p:grpSpPr>
            <a:xfrm>
              <a:off x="3438599" y="0"/>
              <a:ext cx="1602344" cy="1835376"/>
              <a:chOff x="0" y="0"/>
              <a:chExt cx="3938285" cy="4511040"/>
            </a:xfrm>
          </p:grpSpPr>
          <p:sp>
            <p:nvSpPr>
              <p:cNvPr id="15" name="Freeform 15"/>
              <p:cNvSpPr/>
              <p:nvPr/>
            </p:nvSpPr>
            <p:spPr>
              <a:xfrm>
                <a:off x="164920" y="158750"/>
                <a:ext cx="3608446" cy="4193540"/>
              </a:xfrm>
              <a:custGeom>
                <a:avLst/>
                <a:gdLst/>
                <a:ahLst/>
                <a:cxnLst/>
                <a:rect l="l" t="t" r="r" b="b"/>
                <a:pathLst>
                  <a:path w="3608446" h="4193540">
                    <a:moveTo>
                      <a:pt x="0" y="0"/>
                    </a:moveTo>
                    <a:lnTo>
                      <a:pt x="3608445" y="0"/>
                    </a:lnTo>
                    <a:lnTo>
                      <a:pt x="3608445" y="4193540"/>
                    </a:lnTo>
                    <a:lnTo>
                      <a:pt x="0" y="4193540"/>
                    </a:lnTo>
                    <a:close/>
                  </a:path>
                </a:pathLst>
              </a:custGeom>
              <a:blipFill>
                <a:blip r:embed="rId4"/>
                <a:stretch>
                  <a:fillRect l="-45588" t="-15971" r="-69610" b="-7400"/>
                </a:stretch>
              </a:blipFill>
            </p:spPr>
            <p:txBody>
              <a:bodyPr/>
              <a:lstStyle/>
              <a:p>
                <a:endParaRPr lang="en-US"/>
              </a:p>
            </p:txBody>
          </p:sp>
        </p:grpSp>
      </p:grpSp>
      <p:grpSp>
        <p:nvGrpSpPr>
          <p:cNvPr id="16" name="Group 16" descr="Lex giving a keynote presentation on stage."/>
          <p:cNvGrpSpPr/>
          <p:nvPr/>
        </p:nvGrpSpPr>
        <p:grpSpPr>
          <a:xfrm>
            <a:off x="3909559" y="88974"/>
            <a:ext cx="3780707" cy="1376532"/>
            <a:chOff x="0" y="0"/>
            <a:chExt cx="5040942" cy="1835376"/>
          </a:xfrm>
        </p:grpSpPr>
        <p:grpSp>
          <p:nvGrpSpPr>
            <p:cNvPr id="17" name="Group 17"/>
            <p:cNvGrpSpPr/>
            <p:nvPr/>
          </p:nvGrpSpPr>
          <p:grpSpPr>
            <a:xfrm>
              <a:off x="0" y="0"/>
              <a:ext cx="1749272" cy="1835376"/>
              <a:chOff x="0" y="0"/>
              <a:chExt cx="4299410" cy="4511040"/>
            </a:xfrm>
          </p:grpSpPr>
          <p:sp>
            <p:nvSpPr>
              <p:cNvPr id="18" name="Freeform 18"/>
              <p:cNvSpPr/>
              <p:nvPr/>
            </p:nvSpPr>
            <p:spPr>
              <a:xfrm>
                <a:off x="180042" y="158750"/>
                <a:ext cx="3939326" cy="4193540"/>
              </a:xfrm>
              <a:custGeom>
                <a:avLst/>
                <a:gdLst/>
                <a:ahLst/>
                <a:cxnLst/>
                <a:rect l="l" t="t" r="r" b="b"/>
                <a:pathLst>
                  <a:path w="3939326" h="4193540">
                    <a:moveTo>
                      <a:pt x="0" y="0"/>
                    </a:moveTo>
                    <a:lnTo>
                      <a:pt x="3939326" y="0"/>
                    </a:lnTo>
                    <a:lnTo>
                      <a:pt x="3939326" y="4193540"/>
                    </a:lnTo>
                    <a:lnTo>
                      <a:pt x="0" y="4193540"/>
                    </a:lnTo>
                    <a:close/>
                  </a:path>
                </a:pathLst>
              </a:custGeom>
              <a:blipFill>
                <a:blip r:embed="rId5"/>
                <a:stretch>
                  <a:fillRect l="-12005" r="-105706" b="-39441"/>
                </a:stretch>
              </a:blipFill>
            </p:spPr>
            <p:txBody>
              <a:bodyPr/>
              <a:lstStyle/>
              <a:p>
                <a:endParaRPr lang="en-US"/>
              </a:p>
            </p:txBody>
          </p:sp>
        </p:grpSp>
        <p:grpSp>
          <p:nvGrpSpPr>
            <p:cNvPr id="19" name="Group 19"/>
            <p:cNvGrpSpPr/>
            <p:nvPr/>
          </p:nvGrpSpPr>
          <p:grpSpPr>
            <a:xfrm>
              <a:off x="1749272" y="0"/>
              <a:ext cx="1689327" cy="1835376"/>
              <a:chOff x="0" y="0"/>
              <a:chExt cx="4152075" cy="4511040"/>
            </a:xfrm>
          </p:grpSpPr>
          <p:sp>
            <p:nvSpPr>
              <p:cNvPr id="20" name="Freeform 20"/>
              <p:cNvSpPr/>
              <p:nvPr/>
            </p:nvSpPr>
            <p:spPr>
              <a:xfrm flipH="1">
                <a:off x="173872" y="158750"/>
                <a:ext cx="3804330" cy="4193540"/>
              </a:xfrm>
              <a:custGeom>
                <a:avLst/>
                <a:gdLst/>
                <a:ahLst/>
                <a:cxnLst/>
                <a:rect l="l" t="t" r="r" b="b"/>
                <a:pathLst>
                  <a:path w="3804330" h="4193540">
                    <a:moveTo>
                      <a:pt x="3804331" y="0"/>
                    </a:moveTo>
                    <a:lnTo>
                      <a:pt x="0" y="0"/>
                    </a:lnTo>
                    <a:lnTo>
                      <a:pt x="0" y="4193540"/>
                    </a:lnTo>
                    <a:lnTo>
                      <a:pt x="3804331" y="4193540"/>
                    </a:lnTo>
                    <a:close/>
                  </a:path>
                </a:pathLst>
              </a:custGeom>
              <a:blipFill>
                <a:blip r:embed="rId6"/>
                <a:stretch>
                  <a:fillRect t="-17827" b="-17827"/>
                </a:stretch>
              </a:blipFill>
            </p:spPr>
            <p:txBody>
              <a:bodyPr/>
              <a:lstStyle/>
              <a:p>
                <a:endParaRPr lang="en-US"/>
              </a:p>
            </p:txBody>
          </p:sp>
        </p:grpSp>
        <p:grpSp>
          <p:nvGrpSpPr>
            <p:cNvPr id="21" name="Group 21"/>
            <p:cNvGrpSpPr/>
            <p:nvPr/>
          </p:nvGrpSpPr>
          <p:grpSpPr>
            <a:xfrm>
              <a:off x="3438599" y="0"/>
              <a:ext cx="1602344" cy="1835376"/>
              <a:chOff x="0" y="0"/>
              <a:chExt cx="3938285" cy="4511040"/>
            </a:xfrm>
          </p:grpSpPr>
          <p:sp>
            <p:nvSpPr>
              <p:cNvPr id="22" name="Freeform 22"/>
              <p:cNvSpPr/>
              <p:nvPr/>
            </p:nvSpPr>
            <p:spPr>
              <a:xfrm flipH="1">
                <a:off x="164920" y="158750"/>
                <a:ext cx="3608446" cy="4193540"/>
              </a:xfrm>
              <a:custGeom>
                <a:avLst/>
                <a:gdLst/>
                <a:ahLst/>
                <a:cxnLst/>
                <a:rect l="l" t="t" r="r" b="b"/>
                <a:pathLst>
                  <a:path w="3608446" h="4193540">
                    <a:moveTo>
                      <a:pt x="3608445" y="0"/>
                    </a:moveTo>
                    <a:lnTo>
                      <a:pt x="0" y="0"/>
                    </a:lnTo>
                    <a:lnTo>
                      <a:pt x="0" y="4193540"/>
                    </a:lnTo>
                    <a:lnTo>
                      <a:pt x="3608445" y="4193540"/>
                    </a:lnTo>
                    <a:close/>
                  </a:path>
                </a:pathLst>
              </a:custGeom>
              <a:blipFill>
                <a:blip r:embed="rId7"/>
                <a:stretch>
                  <a:fillRect l="-50991" t="-16569" r="-52341"/>
                </a:stretch>
              </a:blipFill>
            </p:spPr>
            <p:txBody>
              <a:bodyPr/>
              <a:lstStyle/>
              <a:p>
                <a:endParaRPr lang="en-US"/>
              </a:p>
            </p:txBody>
          </p:sp>
        </p:grpSp>
      </p:grpSp>
      <p:sp>
        <p:nvSpPr>
          <p:cNvPr id="8" name="AutoShape 8"/>
          <p:cNvSpPr/>
          <p:nvPr/>
        </p:nvSpPr>
        <p:spPr>
          <a:xfrm flipV="1">
            <a:off x="0" y="1572091"/>
            <a:ext cx="7907295" cy="0"/>
          </a:xfrm>
          <a:prstGeom prst="line">
            <a:avLst/>
          </a:prstGeom>
          <a:ln w="95250" cap="flat">
            <a:solidFill>
              <a:srgbClr val="811B15"/>
            </a:solidFill>
            <a:prstDash val="solid"/>
            <a:headEnd type="none" w="sm" len="sm"/>
            <a:tailEnd type="none" w="sm" len="sm"/>
          </a:ln>
        </p:spPr>
        <p:txBody>
          <a:bodyPr/>
          <a:lstStyle/>
          <a:p>
            <a:endParaRPr lang="en-US"/>
          </a:p>
        </p:txBody>
      </p:sp>
      <p:sp>
        <p:nvSpPr>
          <p:cNvPr id="29" name="TextBox 29"/>
          <p:cNvSpPr txBox="1"/>
          <p:nvPr/>
        </p:nvSpPr>
        <p:spPr>
          <a:xfrm>
            <a:off x="358162" y="1880409"/>
            <a:ext cx="7056076" cy="6023864"/>
          </a:xfrm>
          <a:prstGeom prst="rect">
            <a:avLst/>
          </a:prstGeom>
        </p:spPr>
        <p:txBody>
          <a:bodyPr lIns="0" tIns="0" rIns="0" bIns="0" rtlCol="0" anchor="t">
            <a:spAutoFit/>
          </a:bodyPr>
          <a:lstStyle/>
          <a:p>
            <a:pPr algn="l">
              <a:lnSpc>
                <a:spcPts val="2463"/>
              </a:lnSpc>
            </a:pPr>
            <a:r>
              <a:rPr lang="en-US" sz="1599" b="1" dirty="0">
                <a:solidFill>
                  <a:srgbClr val="000000"/>
                </a:solidFill>
                <a:latin typeface="Canva Sans Bold"/>
                <a:ea typeface="Canva Sans Bold"/>
                <a:cs typeface="Canva Sans Bold"/>
                <a:sym typeface="Canva Sans Bold"/>
              </a:rPr>
              <a:t>Organizations Lex Has Supported</a:t>
            </a:r>
          </a:p>
          <a:p>
            <a:pPr algn="l">
              <a:lnSpc>
                <a:spcPts val="1540"/>
              </a:lnSpc>
            </a:pPr>
            <a:endParaRPr lang="en-US" sz="1599" b="1" dirty="0">
              <a:solidFill>
                <a:srgbClr val="000000"/>
              </a:solidFill>
              <a:latin typeface="Canva Sans Bold"/>
              <a:ea typeface="Canva Sans Bold"/>
              <a:cs typeface="Canva Sans Bold"/>
              <a:sym typeface="Canva Sans Bold"/>
            </a:endParaRPr>
          </a:p>
          <a:p>
            <a:pPr algn="l">
              <a:lnSpc>
                <a:spcPts val="2002"/>
              </a:lnSpc>
            </a:pPr>
            <a:r>
              <a:rPr lang="en-US" sz="1300" b="1" dirty="0">
                <a:solidFill>
                  <a:srgbClr val="000000"/>
                </a:solidFill>
                <a:latin typeface="Canva Sans Bold"/>
                <a:ea typeface="Canva Sans Bold"/>
                <a:cs typeface="Canva Sans Bold"/>
                <a:sym typeface="Canva Sans Bold"/>
              </a:rPr>
              <a:t>FIFA 2026 Accessibility Advisory Board Member</a:t>
            </a:r>
          </a:p>
          <a:p>
            <a:pPr algn="l">
              <a:lnSpc>
                <a:spcPts val="2002"/>
              </a:lnSpc>
            </a:pPr>
            <a:r>
              <a:rPr lang="en-US" sz="1300" dirty="0">
                <a:solidFill>
                  <a:srgbClr val="000000"/>
                </a:solidFill>
                <a:latin typeface="Canva Sans"/>
                <a:ea typeface="Canva Sans"/>
                <a:cs typeface="Canva Sans"/>
                <a:sym typeface="Canva Sans"/>
              </a:rPr>
              <a:t>As a member of FIFA’s Accessibility Advisory Board, Lex advised on accessibility planning for international football events. His work focused on the complete fan journey, including ticket purchasing and digital accessibility, transportation planning, arrival and venue navigation, wayfinding and signage, security screening, seating experiences, and restrooms and concessions.</a:t>
            </a:r>
          </a:p>
          <a:p>
            <a:pPr algn="l">
              <a:lnSpc>
                <a:spcPts val="1540"/>
              </a:lnSpc>
            </a:pPr>
            <a:endParaRPr lang="en-US" sz="1300" dirty="0">
              <a:solidFill>
                <a:srgbClr val="000000"/>
              </a:solidFill>
              <a:latin typeface="Canva Sans"/>
              <a:ea typeface="Canva Sans"/>
              <a:cs typeface="Canva Sans"/>
              <a:sym typeface="Canva Sans"/>
            </a:endParaRPr>
          </a:p>
          <a:p>
            <a:pPr algn="l">
              <a:lnSpc>
                <a:spcPts val="2002"/>
              </a:lnSpc>
            </a:pPr>
            <a:r>
              <a:rPr lang="en-US" sz="1300" b="1" dirty="0">
                <a:solidFill>
                  <a:srgbClr val="000000"/>
                </a:solidFill>
                <a:latin typeface="Canva Sans Bold"/>
                <a:ea typeface="Canva Sans Bold"/>
                <a:cs typeface="Canva Sans Bold"/>
                <a:sym typeface="Canva Sans Bold"/>
              </a:rPr>
              <a:t>United States Olympic &amp; Paralympic Committee (USOPC)</a:t>
            </a:r>
          </a:p>
          <a:p>
            <a:pPr algn="l">
              <a:lnSpc>
                <a:spcPts val="2002"/>
              </a:lnSpc>
            </a:pPr>
            <a:r>
              <a:rPr lang="en-US" sz="1300" dirty="0">
                <a:solidFill>
                  <a:srgbClr val="000000"/>
                </a:solidFill>
                <a:latin typeface="Canva Sans"/>
                <a:ea typeface="Canva Sans"/>
                <a:cs typeface="Canva Sans"/>
                <a:sym typeface="Canva Sans"/>
              </a:rPr>
              <a:t>As a Paralympic athlete and advocate, Lex has collaborated with the USOPC on initiatives that advance inclusion and improve accessibility throughout the Olympic and Paralympic movement.</a:t>
            </a:r>
          </a:p>
          <a:p>
            <a:pPr algn="l">
              <a:lnSpc>
                <a:spcPts val="1694"/>
              </a:lnSpc>
            </a:pPr>
            <a:endParaRPr lang="en-US" sz="1300" dirty="0">
              <a:solidFill>
                <a:srgbClr val="000000"/>
              </a:solidFill>
              <a:latin typeface="Canva Sans"/>
              <a:ea typeface="Canva Sans"/>
              <a:cs typeface="Canva Sans"/>
              <a:sym typeface="Canva Sans"/>
            </a:endParaRPr>
          </a:p>
          <a:p>
            <a:pPr algn="l">
              <a:lnSpc>
                <a:spcPts val="2002"/>
              </a:lnSpc>
            </a:pPr>
            <a:r>
              <a:rPr lang="en-US" sz="1300" b="1" dirty="0">
                <a:solidFill>
                  <a:srgbClr val="000000"/>
                </a:solidFill>
                <a:latin typeface="Canva Sans Bold"/>
                <a:ea typeface="Canva Sans Bold"/>
                <a:cs typeface="Canva Sans Bold"/>
                <a:sym typeface="Canva Sans Bold"/>
              </a:rPr>
              <a:t>National Organizations, Corporations &amp; Universities</a:t>
            </a:r>
          </a:p>
          <a:p>
            <a:pPr algn="l">
              <a:lnSpc>
                <a:spcPts val="2002"/>
              </a:lnSpc>
            </a:pPr>
            <a:r>
              <a:rPr lang="en-US" sz="1300" dirty="0">
                <a:solidFill>
                  <a:srgbClr val="000000"/>
                </a:solidFill>
                <a:latin typeface="Canva Sans"/>
                <a:ea typeface="Canva Sans"/>
                <a:cs typeface="Canva Sans"/>
                <a:sym typeface="Canva Sans"/>
              </a:rPr>
              <a:t>Lex has advised and educated organizations across industries including:</a:t>
            </a:r>
          </a:p>
          <a:p>
            <a:pPr marL="280671" lvl="1" indent="-140336" algn="l">
              <a:lnSpc>
                <a:spcPts val="2002"/>
              </a:lnSpc>
              <a:buFont typeface="Arial"/>
              <a:buChar char="•"/>
            </a:pPr>
            <a:r>
              <a:rPr lang="en-US" sz="1300" dirty="0">
                <a:solidFill>
                  <a:srgbClr val="000000"/>
                </a:solidFill>
                <a:latin typeface="Canva Sans"/>
                <a:ea typeface="Canva Sans"/>
                <a:cs typeface="Canva Sans"/>
                <a:sym typeface="Canva Sans"/>
              </a:rPr>
              <a:t>Fortune 500 companies</a:t>
            </a:r>
          </a:p>
          <a:p>
            <a:pPr marL="280671" lvl="1" indent="-140336" algn="l">
              <a:lnSpc>
                <a:spcPts val="2002"/>
              </a:lnSpc>
              <a:buFont typeface="Arial"/>
              <a:buChar char="•"/>
            </a:pPr>
            <a:r>
              <a:rPr lang="en-US" sz="1300" dirty="0">
                <a:solidFill>
                  <a:srgbClr val="000000"/>
                </a:solidFill>
                <a:latin typeface="Canva Sans"/>
                <a:ea typeface="Canva Sans"/>
                <a:cs typeface="Canva Sans"/>
                <a:sym typeface="Canva Sans"/>
              </a:rPr>
              <a:t>Healthcare organizations</a:t>
            </a:r>
          </a:p>
          <a:p>
            <a:pPr marL="280671" lvl="1" indent="-140336" algn="l">
              <a:lnSpc>
                <a:spcPts val="2002"/>
              </a:lnSpc>
              <a:buFont typeface="Arial"/>
              <a:buChar char="•"/>
            </a:pPr>
            <a:r>
              <a:rPr lang="en-US" sz="1300" dirty="0">
                <a:solidFill>
                  <a:srgbClr val="000000"/>
                </a:solidFill>
                <a:latin typeface="Canva Sans"/>
                <a:ea typeface="Canva Sans"/>
                <a:cs typeface="Canva Sans"/>
                <a:sym typeface="Canva Sans"/>
              </a:rPr>
              <a:t>Educational institutions</a:t>
            </a:r>
          </a:p>
          <a:p>
            <a:pPr marL="280671" lvl="1" indent="-140336" algn="l">
              <a:lnSpc>
                <a:spcPts val="2002"/>
              </a:lnSpc>
              <a:buFont typeface="Arial"/>
              <a:buChar char="•"/>
            </a:pPr>
            <a:r>
              <a:rPr lang="en-US" sz="1300" dirty="0">
                <a:solidFill>
                  <a:srgbClr val="000000"/>
                </a:solidFill>
                <a:latin typeface="Canva Sans"/>
                <a:ea typeface="Canva Sans"/>
                <a:cs typeface="Canva Sans"/>
                <a:sym typeface="Canva Sans"/>
              </a:rPr>
              <a:t>Professional sports organizations</a:t>
            </a:r>
          </a:p>
          <a:p>
            <a:pPr marL="280671" lvl="1" indent="-140336" algn="l">
              <a:lnSpc>
                <a:spcPts val="2002"/>
              </a:lnSpc>
              <a:buFont typeface="Arial"/>
              <a:buChar char="•"/>
            </a:pPr>
            <a:r>
              <a:rPr lang="en-US" sz="1300" dirty="0">
                <a:solidFill>
                  <a:srgbClr val="000000"/>
                </a:solidFill>
                <a:latin typeface="Canva Sans"/>
                <a:ea typeface="Canva Sans"/>
                <a:cs typeface="Canva Sans"/>
                <a:sym typeface="Canva Sans"/>
              </a:rPr>
              <a:t>Government agencies, nonprofits and community organizations</a:t>
            </a:r>
          </a:p>
          <a:p>
            <a:pPr algn="l">
              <a:lnSpc>
                <a:spcPts val="1540"/>
              </a:lnSpc>
            </a:pPr>
            <a:endParaRPr lang="en-US" sz="1300" dirty="0">
              <a:solidFill>
                <a:srgbClr val="000000"/>
              </a:solidFill>
              <a:latin typeface="Canva Sans"/>
              <a:ea typeface="Canva Sans"/>
              <a:cs typeface="Canva Sans"/>
              <a:sym typeface="Canva Sans"/>
            </a:endParaRPr>
          </a:p>
          <a:p>
            <a:pPr algn="l">
              <a:lnSpc>
                <a:spcPts val="2002"/>
              </a:lnSpc>
            </a:pPr>
            <a:r>
              <a:rPr lang="en-US" sz="1300" dirty="0">
                <a:solidFill>
                  <a:srgbClr val="000000"/>
                </a:solidFill>
                <a:latin typeface="Canva Sans"/>
                <a:ea typeface="Canva Sans"/>
                <a:cs typeface="Canva Sans"/>
                <a:sym typeface="Canva Sans"/>
              </a:rPr>
              <a:t>Through keynote presentations, workshops, and consulting engagements, he helps leaders better understand accessibility through the lens of real-world experience.</a:t>
            </a:r>
          </a:p>
          <a:p>
            <a:pPr algn="l">
              <a:lnSpc>
                <a:spcPts val="2002"/>
              </a:lnSpc>
            </a:pPr>
            <a:endParaRPr lang="en-US" sz="1300" dirty="0">
              <a:solidFill>
                <a:srgbClr val="000000"/>
              </a:solidFill>
              <a:latin typeface="Canva Sans"/>
              <a:ea typeface="Canva Sans"/>
              <a:cs typeface="Canva Sans"/>
              <a:sym typeface="Canva Sans"/>
            </a:endParaRPr>
          </a:p>
        </p:txBody>
      </p:sp>
      <p:grpSp>
        <p:nvGrpSpPr>
          <p:cNvPr id="30" name="Group 30" descr="Various organizations that Lex has partnered with: PayPal, BMW, Lowes, LinkedIn, Lululemon, Boeing, Visa, Facebook"/>
          <p:cNvGrpSpPr/>
          <p:nvPr/>
        </p:nvGrpSpPr>
        <p:grpSpPr>
          <a:xfrm>
            <a:off x="591447" y="7904273"/>
            <a:ext cx="6589506" cy="1127166"/>
            <a:chOff x="0" y="0"/>
            <a:chExt cx="8786008" cy="1502888"/>
          </a:xfrm>
        </p:grpSpPr>
        <p:sp>
          <p:nvSpPr>
            <p:cNvPr id="31" name="Freeform 31"/>
            <p:cNvSpPr/>
            <p:nvPr/>
          </p:nvSpPr>
          <p:spPr>
            <a:xfrm>
              <a:off x="0" y="729530"/>
              <a:ext cx="2094234" cy="674481"/>
            </a:xfrm>
            <a:custGeom>
              <a:avLst/>
              <a:gdLst/>
              <a:ahLst/>
              <a:cxnLst/>
              <a:rect l="l" t="t" r="r" b="b"/>
              <a:pathLst>
                <a:path w="2094234" h="674481">
                  <a:moveTo>
                    <a:pt x="0" y="0"/>
                  </a:moveTo>
                  <a:lnTo>
                    <a:pt x="2094234" y="0"/>
                  </a:lnTo>
                  <a:lnTo>
                    <a:pt x="2094234" y="674482"/>
                  </a:lnTo>
                  <a:lnTo>
                    <a:pt x="0" y="674482"/>
                  </a:lnTo>
                  <a:lnTo>
                    <a:pt x="0" y="0"/>
                  </a:lnTo>
                  <a:close/>
                </a:path>
              </a:pathLst>
            </a:custGeom>
            <a:blipFill>
              <a:blip r:embed="rId8"/>
              <a:stretch>
                <a:fillRect t="-96184" b="-114311"/>
              </a:stretch>
            </a:blipFill>
          </p:spPr>
          <p:txBody>
            <a:bodyPr/>
            <a:lstStyle/>
            <a:p>
              <a:endParaRPr lang="en-US"/>
            </a:p>
          </p:txBody>
        </p:sp>
        <p:sp>
          <p:nvSpPr>
            <p:cNvPr id="32" name="Freeform 32"/>
            <p:cNvSpPr/>
            <p:nvPr/>
          </p:nvSpPr>
          <p:spPr>
            <a:xfrm>
              <a:off x="2415308" y="840527"/>
              <a:ext cx="2262047" cy="662360"/>
            </a:xfrm>
            <a:custGeom>
              <a:avLst/>
              <a:gdLst/>
              <a:ahLst/>
              <a:cxnLst/>
              <a:rect l="l" t="t" r="r" b="b"/>
              <a:pathLst>
                <a:path w="2262047" h="662360">
                  <a:moveTo>
                    <a:pt x="0" y="0"/>
                  </a:moveTo>
                  <a:lnTo>
                    <a:pt x="2262047" y="0"/>
                  </a:lnTo>
                  <a:lnTo>
                    <a:pt x="2262047" y="662361"/>
                  </a:lnTo>
                  <a:lnTo>
                    <a:pt x="0" y="662361"/>
                  </a:lnTo>
                  <a:lnTo>
                    <a:pt x="0" y="0"/>
                  </a:lnTo>
                  <a:close/>
                </a:path>
              </a:pathLst>
            </a:custGeom>
            <a:blipFill>
              <a:blip r:embed="rId9"/>
              <a:stretch>
                <a:fillRect t="-113807" b="-127705"/>
              </a:stretch>
            </a:blipFill>
          </p:spPr>
          <p:txBody>
            <a:bodyPr/>
            <a:lstStyle/>
            <a:p>
              <a:endParaRPr lang="en-US"/>
            </a:p>
          </p:txBody>
        </p:sp>
        <p:sp>
          <p:nvSpPr>
            <p:cNvPr id="33" name="Freeform 33"/>
            <p:cNvSpPr/>
            <p:nvPr/>
          </p:nvSpPr>
          <p:spPr>
            <a:xfrm>
              <a:off x="6529573" y="0"/>
              <a:ext cx="1683121" cy="783564"/>
            </a:xfrm>
            <a:custGeom>
              <a:avLst/>
              <a:gdLst/>
              <a:ahLst/>
              <a:cxnLst/>
              <a:rect l="l" t="t" r="r" b="b"/>
              <a:pathLst>
                <a:path w="1683121" h="783564">
                  <a:moveTo>
                    <a:pt x="0" y="0"/>
                  </a:moveTo>
                  <a:lnTo>
                    <a:pt x="1683121" y="0"/>
                  </a:lnTo>
                  <a:lnTo>
                    <a:pt x="1683121" y="783564"/>
                  </a:lnTo>
                  <a:lnTo>
                    <a:pt x="0" y="783564"/>
                  </a:lnTo>
                  <a:lnTo>
                    <a:pt x="0" y="0"/>
                  </a:lnTo>
                  <a:close/>
                </a:path>
              </a:pathLst>
            </a:custGeom>
            <a:blipFill>
              <a:blip r:embed="rId10"/>
              <a:stretch>
                <a:fillRect t="-48867" b="-65935"/>
              </a:stretch>
            </a:blipFill>
          </p:spPr>
          <p:txBody>
            <a:bodyPr/>
            <a:lstStyle/>
            <a:p>
              <a:endParaRPr lang="en-US"/>
            </a:p>
          </p:txBody>
        </p:sp>
        <p:sp>
          <p:nvSpPr>
            <p:cNvPr id="34" name="Freeform 34"/>
            <p:cNvSpPr/>
            <p:nvPr/>
          </p:nvSpPr>
          <p:spPr>
            <a:xfrm>
              <a:off x="5261451" y="898530"/>
              <a:ext cx="1193888" cy="546355"/>
            </a:xfrm>
            <a:custGeom>
              <a:avLst/>
              <a:gdLst/>
              <a:ahLst/>
              <a:cxnLst/>
              <a:rect l="l" t="t" r="r" b="b"/>
              <a:pathLst>
                <a:path w="1193888" h="546355">
                  <a:moveTo>
                    <a:pt x="0" y="0"/>
                  </a:moveTo>
                  <a:lnTo>
                    <a:pt x="1193888" y="0"/>
                  </a:lnTo>
                  <a:lnTo>
                    <a:pt x="1193888" y="546355"/>
                  </a:lnTo>
                  <a:lnTo>
                    <a:pt x="0" y="54635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5" name="Freeform 35"/>
            <p:cNvSpPr/>
            <p:nvPr/>
          </p:nvSpPr>
          <p:spPr>
            <a:xfrm>
              <a:off x="7040920" y="978161"/>
              <a:ext cx="1745088" cy="387092"/>
            </a:xfrm>
            <a:custGeom>
              <a:avLst/>
              <a:gdLst/>
              <a:ahLst/>
              <a:cxnLst/>
              <a:rect l="l" t="t" r="r" b="b"/>
              <a:pathLst>
                <a:path w="1745088" h="387092">
                  <a:moveTo>
                    <a:pt x="0" y="0"/>
                  </a:moveTo>
                  <a:lnTo>
                    <a:pt x="1745088" y="0"/>
                  </a:lnTo>
                  <a:lnTo>
                    <a:pt x="1745088" y="387092"/>
                  </a:lnTo>
                  <a:lnTo>
                    <a:pt x="0" y="38709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6" name="Freeform 36"/>
            <p:cNvSpPr/>
            <p:nvPr/>
          </p:nvSpPr>
          <p:spPr>
            <a:xfrm>
              <a:off x="2732483" y="37828"/>
              <a:ext cx="813848" cy="802699"/>
            </a:xfrm>
            <a:custGeom>
              <a:avLst/>
              <a:gdLst/>
              <a:ahLst/>
              <a:cxnLst/>
              <a:rect l="l" t="t" r="r" b="b"/>
              <a:pathLst>
                <a:path w="813848" h="802699">
                  <a:moveTo>
                    <a:pt x="0" y="0"/>
                  </a:moveTo>
                  <a:lnTo>
                    <a:pt x="813848" y="0"/>
                  </a:lnTo>
                  <a:lnTo>
                    <a:pt x="813848" y="802699"/>
                  </a:lnTo>
                  <a:lnTo>
                    <a:pt x="0" y="802699"/>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37" name="Freeform 37"/>
            <p:cNvSpPr/>
            <p:nvPr/>
          </p:nvSpPr>
          <p:spPr>
            <a:xfrm>
              <a:off x="543499" y="274990"/>
              <a:ext cx="1550735" cy="418290"/>
            </a:xfrm>
            <a:custGeom>
              <a:avLst/>
              <a:gdLst/>
              <a:ahLst/>
              <a:cxnLst/>
              <a:rect l="l" t="t" r="r" b="b"/>
              <a:pathLst>
                <a:path w="1550735" h="418290">
                  <a:moveTo>
                    <a:pt x="0" y="0"/>
                  </a:moveTo>
                  <a:lnTo>
                    <a:pt x="1550735" y="0"/>
                  </a:lnTo>
                  <a:lnTo>
                    <a:pt x="1550735" y="418290"/>
                  </a:lnTo>
                  <a:lnTo>
                    <a:pt x="0" y="418290"/>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38" name="Freeform 38"/>
            <p:cNvSpPr/>
            <p:nvPr/>
          </p:nvSpPr>
          <p:spPr>
            <a:xfrm>
              <a:off x="4311365" y="54034"/>
              <a:ext cx="1456952" cy="675496"/>
            </a:xfrm>
            <a:custGeom>
              <a:avLst/>
              <a:gdLst/>
              <a:ahLst/>
              <a:cxnLst/>
              <a:rect l="l" t="t" r="r" b="b"/>
              <a:pathLst>
                <a:path w="1456952" h="675496">
                  <a:moveTo>
                    <a:pt x="0" y="0"/>
                  </a:moveTo>
                  <a:lnTo>
                    <a:pt x="1456952" y="0"/>
                  </a:lnTo>
                  <a:lnTo>
                    <a:pt x="1456952" y="675496"/>
                  </a:lnTo>
                  <a:lnTo>
                    <a:pt x="0" y="675496"/>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grpSp>
      <p:grpSp>
        <p:nvGrpSpPr>
          <p:cNvPr id="5" name="Group 5"/>
          <p:cNvGrpSpPr/>
          <p:nvPr/>
        </p:nvGrpSpPr>
        <p:grpSpPr>
          <a:xfrm>
            <a:off x="0" y="9278736"/>
            <a:ext cx="7772400" cy="772037"/>
            <a:chOff x="0" y="0"/>
            <a:chExt cx="2709333" cy="269120"/>
          </a:xfrm>
        </p:grpSpPr>
        <p:sp>
          <p:nvSpPr>
            <p:cNvPr id="6" name="Freeform 6"/>
            <p:cNvSpPr/>
            <p:nvPr/>
          </p:nvSpPr>
          <p:spPr>
            <a:xfrm>
              <a:off x="0" y="0"/>
              <a:ext cx="2709333" cy="269120"/>
            </a:xfrm>
            <a:custGeom>
              <a:avLst/>
              <a:gdLst/>
              <a:ahLst/>
              <a:cxnLst/>
              <a:rect l="l" t="t" r="r" b="b"/>
              <a:pathLst>
                <a:path w="2709333" h="269120">
                  <a:moveTo>
                    <a:pt x="0" y="0"/>
                  </a:moveTo>
                  <a:lnTo>
                    <a:pt x="2709333" y="0"/>
                  </a:lnTo>
                  <a:lnTo>
                    <a:pt x="2709333" y="269120"/>
                  </a:lnTo>
                  <a:lnTo>
                    <a:pt x="0" y="269120"/>
                  </a:lnTo>
                  <a:close/>
                </a:path>
              </a:pathLst>
            </a:custGeom>
            <a:solidFill>
              <a:srgbClr val="811B15"/>
            </a:solidFill>
          </p:spPr>
          <p:txBody>
            <a:bodyPr/>
            <a:lstStyle/>
            <a:p>
              <a:endParaRPr lang="en-US"/>
            </a:p>
          </p:txBody>
        </p:sp>
        <p:sp>
          <p:nvSpPr>
            <p:cNvPr id="7" name="TextBox 7"/>
            <p:cNvSpPr txBox="1"/>
            <p:nvPr/>
          </p:nvSpPr>
          <p:spPr>
            <a:xfrm>
              <a:off x="0" y="-28575"/>
              <a:ext cx="2709333" cy="297695"/>
            </a:xfrm>
            <a:prstGeom prst="rect">
              <a:avLst/>
            </a:prstGeom>
          </p:spPr>
          <p:txBody>
            <a:bodyPr lIns="50800" tIns="50800" rIns="50800" bIns="50800" rtlCol="0" anchor="ctr"/>
            <a:lstStyle/>
            <a:p>
              <a:pPr algn="ctr">
                <a:lnSpc>
                  <a:spcPts val="2034"/>
                </a:lnSpc>
              </a:pPr>
              <a:endParaRPr/>
            </a:p>
          </p:txBody>
        </p:sp>
      </p:grpSp>
      <p:grpSp>
        <p:nvGrpSpPr>
          <p:cNvPr id="23" name="Group 23"/>
          <p:cNvGrpSpPr/>
          <p:nvPr/>
        </p:nvGrpSpPr>
        <p:grpSpPr>
          <a:xfrm>
            <a:off x="333910" y="9402561"/>
            <a:ext cx="4315737" cy="471769"/>
            <a:chOff x="0" y="0"/>
            <a:chExt cx="5754316" cy="629026"/>
          </a:xfrm>
        </p:grpSpPr>
        <p:sp>
          <p:nvSpPr>
            <p:cNvPr id="24" name="TextBox 24"/>
            <p:cNvSpPr txBox="1"/>
            <p:nvPr/>
          </p:nvSpPr>
          <p:spPr>
            <a:xfrm>
              <a:off x="0" y="-38100"/>
              <a:ext cx="3758088" cy="299081"/>
            </a:xfrm>
            <a:prstGeom prst="rect">
              <a:avLst/>
            </a:prstGeom>
          </p:spPr>
          <p:txBody>
            <a:bodyPr lIns="0" tIns="0" rIns="0" bIns="0" rtlCol="0" anchor="t">
              <a:spAutoFit/>
            </a:bodyPr>
            <a:lstStyle/>
            <a:p>
              <a:pPr algn="l">
                <a:lnSpc>
                  <a:spcPts val="1811"/>
                </a:lnSpc>
              </a:pPr>
              <a:r>
                <a:rPr lang="en-US" sz="1293">
                  <a:solidFill>
                    <a:srgbClr val="FDFDFD"/>
                  </a:solidFill>
                  <a:latin typeface="Canva Sans"/>
                  <a:ea typeface="Canva Sans"/>
                  <a:cs typeface="Canva Sans"/>
                  <a:sym typeface="Canva Sans"/>
                </a:rPr>
                <a:t>858-261-8936</a:t>
              </a:r>
            </a:p>
          </p:txBody>
        </p:sp>
        <p:sp>
          <p:nvSpPr>
            <p:cNvPr id="25" name="TextBox 25"/>
            <p:cNvSpPr txBox="1"/>
            <p:nvPr/>
          </p:nvSpPr>
          <p:spPr>
            <a:xfrm>
              <a:off x="0" y="329944"/>
              <a:ext cx="5754316" cy="299081"/>
            </a:xfrm>
            <a:prstGeom prst="rect">
              <a:avLst/>
            </a:prstGeom>
          </p:spPr>
          <p:txBody>
            <a:bodyPr lIns="0" tIns="0" rIns="0" bIns="0" rtlCol="0" anchor="t">
              <a:spAutoFit/>
            </a:bodyPr>
            <a:lstStyle/>
            <a:p>
              <a:pPr algn="l">
                <a:lnSpc>
                  <a:spcPts val="1811"/>
                </a:lnSpc>
              </a:pPr>
              <a:r>
                <a:rPr lang="en-US" sz="1293">
                  <a:solidFill>
                    <a:srgbClr val="FDFDFD"/>
                  </a:solidFill>
                  <a:latin typeface="Canva Sans"/>
                  <a:ea typeface="Canva Sans"/>
                  <a:cs typeface="Canva Sans"/>
                  <a:sym typeface="Canva Sans"/>
                </a:rPr>
                <a:t>1741 Eastlake Pkwy, Ste 102, Chula Vista, CA 91915</a:t>
              </a:r>
            </a:p>
          </p:txBody>
        </p:sp>
      </p:grpSp>
      <p:grpSp>
        <p:nvGrpSpPr>
          <p:cNvPr id="26" name="Group 26"/>
          <p:cNvGrpSpPr/>
          <p:nvPr/>
        </p:nvGrpSpPr>
        <p:grpSpPr>
          <a:xfrm>
            <a:off x="5251628" y="9402561"/>
            <a:ext cx="2438638" cy="487025"/>
            <a:chOff x="0" y="0"/>
            <a:chExt cx="3251518" cy="649366"/>
          </a:xfrm>
        </p:grpSpPr>
        <p:sp>
          <p:nvSpPr>
            <p:cNvPr id="27" name="TextBox 27"/>
            <p:cNvSpPr txBox="1"/>
            <p:nvPr/>
          </p:nvSpPr>
          <p:spPr>
            <a:xfrm>
              <a:off x="0" y="350285"/>
              <a:ext cx="3251518" cy="299081"/>
            </a:xfrm>
            <a:prstGeom prst="rect">
              <a:avLst/>
            </a:prstGeom>
          </p:spPr>
          <p:txBody>
            <a:bodyPr lIns="0" tIns="0" rIns="0" bIns="0" rtlCol="0" anchor="t">
              <a:spAutoFit/>
            </a:bodyPr>
            <a:lstStyle/>
            <a:p>
              <a:pPr algn="l">
                <a:lnSpc>
                  <a:spcPts val="1811"/>
                </a:lnSpc>
              </a:pPr>
              <a:r>
                <a:rPr lang="en-US" sz="1293">
                  <a:solidFill>
                    <a:srgbClr val="FDFDFD"/>
                  </a:solidFill>
                  <a:latin typeface="Canva Sans"/>
                  <a:ea typeface="Canva Sans"/>
                  <a:cs typeface="Canva Sans"/>
                  <a:sym typeface="Canva Sans"/>
                </a:rPr>
                <a:t>info@lexgillette.com</a:t>
              </a:r>
            </a:p>
          </p:txBody>
        </p:sp>
        <p:sp>
          <p:nvSpPr>
            <p:cNvPr id="28" name="TextBox 28"/>
            <p:cNvSpPr txBox="1"/>
            <p:nvPr/>
          </p:nvSpPr>
          <p:spPr>
            <a:xfrm>
              <a:off x="0" y="-38100"/>
              <a:ext cx="2557969" cy="299081"/>
            </a:xfrm>
            <a:prstGeom prst="rect">
              <a:avLst/>
            </a:prstGeom>
          </p:spPr>
          <p:txBody>
            <a:bodyPr lIns="0" tIns="0" rIns="0" bIns="0" rtlCol="0" anchor="t">
              <a:spAutoFit/>
            </a:bodyPr>
            <a:lstStyle/>
            <a:p>
              <a:pPr algn="l">
                <a:lnSpc>
                  <a:spcPts val="1811"/>
                </a:lnSpc>
              </a:pPr>
              <a:r>
                <a:rPr lang="en-US" sz="1293" dirty="0">
                  <a:solidFill>
                    <a:srgbClr val="FDFDFD"/>
                  </a:solidFill>
                  <a:latin typeface="Canva Sans"/>
                  <a:ea typeface="Canva Sans"/>
                  <a:cs typeface="Canva Sans"/>
                  <a:sym typeface="Canva Sans"/>
                  <a:hlinkClick r:id="rId16"/>
                </a:rPr>
                <a:t>www.lexgillette.com</a:t>
              </a:r>
              <a:endParaRPr lang="en-US" sz="1293" dirty="0">
                <a:solidFill>
                  <a:srgbClr val="FDFDFD"/>
                </a:solidFill>
                <a:latin typeface="Canva Sans"/>
                <a:ea typeface="Canva Sans"/>
                <a:cs typeface="Canva Sans"/>
                <a:sym typeface="Canva Sans"/>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TotalTime>
  <Words>423</Words>
  <Application>Microsoft Office PowerPoint</Application>
  <PresentationFormat>Custom</PresentationFormat>
  <Paragraphs>52</Paragraphs>
  <Slides>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Canva Sans</vt:lpstr>
      <vt:lpstr>Canva Sans Bold</vt:lpstr>
      <vt:lpstr>Calibri</vt:lpstr>
      <vt:lpstr>Canva Sans Italics</vt:lpstr>
      <vt:lpstr>Geogrotesque TRIAL Bold</vt:lpstr>
      <vt:lpstr>Arial</vt:lpstr>
      <vt:lpstr>Canva Sans Bold Italics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Lex Gillette Accessibility Services</dc:title>
  <cp:lastModifiedBy>Amber Jillard</cp:lastModifiedBy>
  <cp:revision>2</cp:revision>
  <dcterms:created xsi:type="dcterms:W3CDTF">2006-08-16T00:00:00Z</dcterms:created>
  <dcterms:modified xsi:type="dcterms:W3CDTF">2026-08-11T23:32:42Z</dcterms:modified>
  <dc:identifier>DAHQyxaNRnE</dc:identifier>
</cp:coreProperties>
</file>