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ileron Bold" pitchFamily="2" charset="77"/>
      <p:regular r:id="rId10"/>
      <p:bold r:id="rId11"/>
    </p:embeddedFont>
    <p:embeddedFont>
      <p:font typeface="Poppins" pitchFamily="2" charset="77"/>
      <p:regular r:id="rId12"/>
      <p:bold r:id="rId13"/>
      <p:italic r:id="rId14"/>
      <p:boldItalic r:id="rId15"/>
    </p:embeddedFont>
    <p:embeddedFont>
      <p:font typeface="Poppins Bold" pitchFamily="2" charset="77"/>
      <p:regular r:id="rId16"/>
      <p:bold r:id="rId17"/>
      <p:italic r:id="rId18"/>
      <p:boldItalic r:id="rId19"/>
    </p:embeddedFont>
    <p:embeddedFont>
      <p:font typeface="Poppins Medium" pitchFamily="2" charset="77"/>
      <p:regular r:id="rId20"/>
      <p:italic r:id="rId21"/>
    </p:embeddedFont>
    <p:embeddedFont>
      <p:font typeface="Poppins Semi-Bold" pitchFamily="2" charset="77"/>
      <p:regular r:id="rId22"/>
      <p:bold r:id="rId23"/>
      <p:italic r:id="rId24"/>
      <p:boldItalic r:id="rId25"/>
    </p:embeddedFont>
    <p:embeddedFont>
      <p:font typeface="Poppins SemiBold" pitchFamily="2" charset="77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26" autoAdjust="0"/>
  </p:normalViewPr>
  <p:slideViewPr>
    <p:cSldViewPr>
      <p:cViewPr>
        <p:scale>
          <a:sx n="48" d="100"/>
          <a:sy n="48" d="100"/>
        </p:scale>
        <p:origin x="1456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0391"/>
            <a:ext cx="18458161" cy="10276609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1" b="-19668"/>
            </a:stretch>
          </a:blipFill>
        </p:spPr>
        <p:txBody>
          <a:bodyPr/>
          <a:lstStyle/>
          <a:p>
            <a:endParaRPr lang="en-NL" dirty="0"/>
          </a:p>
        </p:txBody>
      </p:sp>
      <p:grpSp>
        <p:nvGrpSpPr>
          <p:cNvPr id="3" name="Group 3"/>
          <p:cNvGrpSpPr/>
          <p:nvPr/>
        </p:nvGrpSpPr>
        <p:grpSpPr>
          <a:xfrm>
            <a:off x="2" y="1"/>
            <a:ext cx="18686759" cy="10542678"/>
            <a:chOff x="-60207" y="-98674"/>
            <a:chExt cx="4921616" cy="2825174"/>
          </a:xfrm>
        </p:grpSpPr>
        <p:sp>
          <p:nvSpPr>
            <p:cNvPr id="4" name="Freeform 4"/>
            <p:cNvSpPr/>
            <p:nvPr/>
          </p:nvSpPr>
          <p:spPr>
            <a:xfrm>
              <a:off x="-60207" y="-98674"/>
              <a:ext cx="4921616" cy="2825174"/>
            </a:xfrm>
            <a:custGeom>
              <a:avLst/>
              <a:gdLst/>
              <a:ahLst/>
              <a:cxnLst/>
              <a:rect l="l" t="t" r="r" b="b"/>
              <a:pathLst>
                <a:path w="4861409" h="2726500">
                  <a:moveTo>
                    <a:pt x="0" y="0"/>
                  </a:moveTo>
                  <a:lnTo>
                    <a:pt x="4861409" y="0"/>
                  </a:lnTo>
                  <a:lnTo>
                    <a:pt x="4861409" y="2726500"/>
                  </a:lnTo>
                  <a:lnTo>
                    <a:pt x="0" y="2726500"/>
                  </a:lnTo>
                  <a:close/>
                </a:path>
              </a:pathLst>
            </a:custGeom>
            <a:solidFill>
              <a:srgbClr val="31284B">
                <a:alpha val="70980"/>
              </a:srgbClr>
            </a:solidFill>
          </p:spPr>
          <p:txBody>
            <a:bodyPr/>
            <a:lstStyle/>
            <a:p>
              <a:endParaRPr lang="en-NL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61409" cy="27741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28700" y="4554756"/>
            <a:ext cx="12455554" cy="1329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88"/>
              </a:lnSpc>
            </a:pPr>
            <a:r>
              <a:rPr lang="en-US" sz="9774" b="1" spc="-390">
                <a:solidFill>
                  <a:srgbClr val="FA6F14"/>
                </a:solidFill>
                <a:latin typeface="Poppins Bold"/>
                <a:ea typeface="Poppins Bold"/>
                <a:cs typeface="Poppins Bold"/>
                <a:sym typeface="Poppins Bold"/>
              </a:rPr>
              <a:t>SALES DECK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605343" y="8067663"/>
            <a:ext cx="7653957" cy="7653957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974B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136951" y="0"/>
            <a:ext cx="5151049" cy="10287000"/>
            <a:chOff x="0" y="0"/>
            <a:chExt cx="1356655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56655" cy="2709333"/>
            </a:xfrm>
            <a:custGeom>
              <a:avLst/>
              <a:gdLst/>
              <a:ahLst/>
              <a:cxnLst/>
              <a:rect l="l" t="t" r="r" b="b"/>
              <a:pathLst>
                <a:path w="1356655" h="2709333">
                  <a:moveTo>
                    <a:pt x="0" y="0"/>
                  </a:moveTo>
                  <a:lnTo>
                    <a:pt x="1356655" y="0"/>
                  </a:lnTo>
                  <a:lnTo>
                    <a:pt x="1356655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A6F14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356655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192222" y="308745"/>
            <a:ext cx="6793382" cy="9669510"/>
            <a:chOff x="0" y="0"/>
            <a:chExt cx="895746" cy="12749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5746" cy="1274980"/>
            </a:xfrm>
            <a:custGeom>
              <a:avLst/>
              <a:gdLst/>
              <a:ahLst/>
              <a:cxnLst/>
              <a:rect l="l" t="t" r="r" b="b"/>
              <a:pathLst>
                <a:path w="895746" h="1274980">
                  <a:moveTo>
                    <a:pt x="76355" y="0"/>
                  </a:moveTo>
                  <a:lnTo>
                    <a:pt x="819391" y="0"/>
                  </a:lnTo>
                  <a:cubicBezTo>
                    <a:pt x="861561" y="0"/>
                    <a:pt x="895746" y="34185"/>
                    <a:pt x="895746" y="76355"/>
                  </a:cubicBezTo>
                  <a:lnTo>
                    <a:pt x="895746" y="1198625"/>
                  </a:lnTo>
                  <a:cubicBezTo>
                    <a:pt x="895746" y="1240795"/>
                    <a:pt x="861561" y="1274980"/>
                    <a:pt x="819391" y="1274980"/>
                  </a:cubicBezTo>
                  <a:lnTo>
                    <a:pt x="76355" y="1274980"/>
                  </a:lnTo>
                  <a:cubicBezTo>
                    <a:pt x="34185" y="1274980"/>
                    <a:pt x="0" y="1240795"/>
                    <a:pt x="0" y="1198625"/>
                  </a:cubicBezTo>
                  <a:lnTo>
                    <a:pt x="0" y="76355"/>
                  </a:lnTo>
                  <a:cubicBezTo>
                    <a:pt x="0" y="34185"/>
                    <a:pt x="34185" y="0"/>
                    <a:pt x="76355" y="0"/>
                  </a:cubicBezTo>
                  <a:close/>
                </a:path>
              </a:pathLst>
            </a:custGeom>
            <a:blipFill>
              <a:blip r:embed="rId2"/>
              <a:stretch>
                <a:fillRect l="-107344" r="-6696"/>
              </a:stretch>
            </a:blipFill>
            <a:ln w="57150" cap="rnd">
              <a:solidFill>
                <a:srgbClr val="F9FB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617016"/>
            <a:ext cx="8675642" cy="2054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15"/>
              </a:lnSpc>
            </a:pPr>
            <a:r>
              <a:rPr lang="en-US" sz="7995" b="1" spc="-511">
                <a:solidFill>
                  <a:srgbClr val="31284B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Secure file sharing </a:t>
            </a:r>
            <a:r>
              <a:rPr lang="en-US" sz="7995" b="1" spc="-511">
                <a:solidFill>
                  <a:srgbClr val="FF974B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for your business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5086350"/>
            <a:ext cx="8576643" cy="1563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 b="1" spc="-88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simple, reliable platform for storing, sharing, and accessing company files across teams, locations, and devices. Built for businesses that need control, compliance, and consistent performance.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59574" y="5082103"/>
            <a:ext cx="7653957" cy="7653957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974B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5450" y="6447352"/>
            <a:ext cx="4796417" cy="2388736"/>
            <a:chOff x="0" y="0"/>
            <a:chExt cx="1356655" cy="67564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56655" cy="675648"/>
            </a:xfrm>
            <a:custGeom>
              <a:avLst/>
              <a:gdLst/>
              <a:ahLst/>
              <a:cxnLst/>
              <a:rect l="l" t="t" r="r" b="b"/>
              <a:pathLst>
                <a:path w="1356655" h="675648">
                  <a:moveTo>
                    <a:pt x="58108" y="0"/>
                  </a:moveTo>
                  <a:lnTo>
                    <a:pt x="1298547" y="0"/>
                  </a:lnTo>
                  <a:cubicBezTo>
                    <a:pt x="1313958" y="0"/>
                    <a:pt x="1328738" y="6122"/>
                    <a:pt x="1339635" y="17019"/>
                  </a:cubicBezTo>
                  <a:cubicBezTo>
                    <a:pt x="1350533" y="27917"/>
                    <a:pt x="1356655" y="42697"/>
                    <a:pt x="1356655" y="58108"/>
                  </a:cubicBezTo>
                  <a:lnTo>
                    <a:pt x="1356655" y="617540"/>
                  </a:lnTo>
                  <a:cubicBezTo>
                    <a:pt x="1356655" y="632952"/>
                    <a:pt x="1350533" y="647732"/>
                    <a:pt x="1339635" y="658629"/>
                  </a:cubicBezTo>
                  <a:cubicBezTo>
                    <a:pt x="1328738" y="669526"/>
                    <a:pt x="1313958" y="675648"/>
                    <a:pt x="1298547" y="675648"/>
                  </a:cubicBezTo>
                  <a:lnTo>
                    <a:pt x="58108" y="675648"/>
                  </a:lnTo>
                  <a:cubicBezTo>
                    <a:pt x="42697" y="675648"/>
                    <a:pt x="27917" y="669526"/>
                    <a:pt x="17019" y="658629"/>
                  </a:cubicBezTo>
                  <a:cubicBezTo>
                    <a:pt x="6122" y="647732"/>
                    <a:pt x="0" y="632952"/>
                    <a:pt x="0" y="617540"/>
                  </a:cubicBezTo>
                  <a:lnTo>
                    <a:pt x="0" y="58108"/>
                  </a:lnTo>
                  <a:cubicBezTo>
                    <a:pt x="0" y="42697"/>
                    <a:pt x="6122" y="27917"/>
                    <a:pt x="17019" y="17019"/>
                  </a:cubicBezTo>
                  <a:cubicBezTo>
                    <a:pt x="27917" y="6122"/>
                    <a:pt x="42697" y="0"/>
                    <a:pt x="58108" y="0"/>
                  </a:cubicBezTo>
                  <a:close/>
                </a:path>
              </a:pathLst>
            </a:custGeom>
            <a:solidFill>
              <a:srgbClr val="FF974B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356655" cy="7232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742542" y="6447924"/>
            <a:ext cx="4796417" cy="2388736"/>
            <a:chOff x="0" y="0"/>
            <a:chExt cx="1356655" cy="6756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56655" cy="675648"/>
            </a:xfrm>
            <a:custGeom>
              <a:avLst/>
              <a:gdLst/>
              <a:ahLst/>
              <a:cxnLst/>
              <a:rect l="l" t="t" r="r" b="b"/>
              <a:pathLst>
                <a:path w="1356655" h="675648">
                  <a:moveTo>
                    <a:pt x="58108" y="0"/>
                  </a:moveTo>
                  <a:lnTo>
                    <a:pt x="1298547" y="0"/>
                  </a:lnTo>
                  <a:cubicBezTo>
                    <a:pt x="1313958" y="0"/>
                    <a:pt x="1328738" y="6122"/>
                    <a:pt x="1339635" y="17019"/>
                  </a:cubicBezTo>
                  <a:cubicBezTo>
                    <a:pt x="1350533" y="27917"/>
                    <a:pt x="1356655" y="42697"/>
                    <a:pt x="1356655" y="58108"/>
                  </a:cubicBezTo>
                  <a:lnTo>
                    <a:pt x="1356655" y="617540"/>
                  </a:lnTo>
                  <a:cubicBezTo>
                    <a:pt x="1356655" y="632952"/>
                    <a:pt x="1350533" y="647732"/>
                    <a:pt x="1339635" y="658629"/>
                  </a:cubicBezTo>
                  <a:cubicBezTo>
                    <a:pt x="1328738" y="669526"/>
                    <a:pt x="1313958" y="675648"/>
                    <a:pt x="1298547" y="675648"/>
                  </a:cubicBezTo>
                  <a:lnTo>
                    <a:pt x="58108" y="675648"/>
                  </a:lnTo>
                  <a:cubicBezTo>
                    <a:pt x="42697" y="675648"/>
                    <a:pt x="27917" y="669526"/>
                    <a:pt x="17019" y="658629"/>
                  </a:cubicBezTo>
                  <a:cubicBezTo>
                    <a:pt x="6122" y="647732"/>
                    <a:pt x="0" y="632952"/>
                    <a:pt x="0" y="617540"/>
                  </a:cubicBezTo>
                  <a:lnTo>
                    <a:pt x="0" y="58108"/>
                  </a:lnTo>
                  <a:cubicBezTo>
                    <a:pt x="0" y="42697"/>
                    <a:pt x="6122" y="27917"/>
                    <a:pt x="17019" y="17019"/>
                  </a:cubicBezTo>
                  <a:cubicBezTo>
                    <a:pt x="27917" y="6122"/>
                    <a:pt x="42697" y="0"/>
                    <a:pt x="58108" y="0"/>
                  </a:cubicBezTo>
                  <a:close/>
                </a:path>
              </a:pathLst>
            </a:custGeom>
            <a:solidFill>
              <a:srgbClr val="31284B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356655" cy="7232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1152525"/>
            <a:ext cx="9909313" cy="1094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71"/>
              </a:lnSpc>
            </a:pPr>
            <a:r>
              <a:rPr lang="en-US" sz="8054" b="1" spc="-515">
                <a:solidFill>
                  <a:srgbClr val="31284B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Problem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2443122"/>
            <a:ext cx="13832392" cy="23705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Most companies work from a mix of servers, email attachments, cloud drives, and desktops.</a:t>
            </a:r>
          </a:p>
          <a:p>
            <a:pPr algn="l">
              <a:lnSpc>
                <a:spcPts val="3080"/>
              </a:lnSpc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This leads to:</a:t>
            </a:r>
          </a:p>
          <a:p>
            <a:pPr algn="l">
              <a:lnSpc>
                <a:spcPts val="3080"/>
              </a:lnSpc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• Lost files or duplicates</a:t>
            </a:r>
          </a:p>
          <a:p>
            <a:pPr algn="l">
              <a:lnSpc>
                <a:spcPts val="3080"/>
              </a:lnSpc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• Remote access issues</a:t>
            </a:r>
          </a:p>
          <a:p>
            <a:pPr algn="l">
              <a:lnSpc>
                <a:spcPts val="3080"/>
              </a:lnSpc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• Security gaps and no audit trail</a:t>
            </a:r>
          </a:p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 spc="-88" dirty="0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• Unpredictable availability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3397" y="7401020"/>
            <a:ext cx="4100523" cy="640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 spc="-71">
                <a:solidFill>
                  <a:srgbClr val="F9FBFF"/>
                </a:solidFill>
                <a:latin typeface="Poppins"/>
                <a:ea typeface="Poppins"/>
                <a:cs typeface="Poppins"/>
                <a:sym typeface="Poppins"/>
              </a:rPr>
              <a:t>Consistent structure, controlled access, and predictable behavior.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73397" y="6806096"/>
            <a:ext cx="3388939" cy="591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92"/>
              </a:lnSpc>
            </a:pPr>
            <a:r>
              <a:rPr lang="en-US" sz="2102" b="1" spc="-134" dirty="0">
                <a:solidFill>
                  <a:srgbClr val="F9FB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One place for all business files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090489" y="7401592"/>
            <a:ext cx="4237844" cy="640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 spc="-71">
                <a:solidFill>
                  <a:srgbClr val="F9FBFF"/>
                </a:solidFill>
                <a:latin typeface="Poppins"/>
                <a:ea typeface="Poppins"/>
                <a:cs typeface="Poppins"/>
                <a:sym typeface="Poppins"/>
              </a:rPr>
              <a:t>Send files, track access, and keep version history automatically.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090489" y="6806667"/>
            <a:ext cx="3466285" cy="591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92"/>
              </a:lnSpc>
            </a:pPr>
            <a:r>
              <a:rPr lang="en-US" sz="2102" b="1" spc="-134" dirty="0">
                <a:solidFill>
                  <a:srgbClr val="F9FB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Simple collaboration inside and outside the company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12462883" y="6447924"/>
            <a:ext cx="4796417" cy="2388736"/>
            <a:chOff x="0" y="0"/>
            <a:chExt cx="1356655" cy="67564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56655" cy="675648"/>
            </a:xfrm>
            <a:custGeom>
              <a:avLst/>
              <a:gdLst/>
              <a:ahLst/>
              <a:cxnLst/>
              <a:rect l="l" t="t" r="r" b="b"/>
              <a:pathLst>
                <a:path w="1356655" h="675648">
                  <a:moveTo>
                    <a:pt x="58108" y="0"/>
                  </a:moveTo>
                  <a:lnTo>
                    <a:pt x="1298547" y="0"/>
                  </a:lnTo>
                  <a:cubicBezTo>
                    <a:pt x="1313958" y="0"/>
                    <a:pt x="1328738" y="6122"/>
                    <a:pt x="1339635" y="17019"/>
                  </a:cubicBezTo>
                  <a:cubicBezTo>
                    <a:pt x="1350533" y="27917"/>
                    <a:pt x="1356655" y="42697"/>
                    <a:pt x="1356655" y="58108"/>
                  </a:cubicBezTo>
                  <a:lnTo>
                    <a:pt x="1356655" y="617540"/>
                  </a:lnTo>
                  <a:cubicBezTo>
                    <a:pt x="1356655" y="632952"/>
                    <a:pt x="1350533" y="647732"/>
                    <a:pt x="1339635" y="658629"/>
                  </a:cubicBezTo>
                  <a:cubicBezTo>
                    <a:pt x="1328738" y="669526"/>
                    <a:pt x="1313958" y="675648"/>
                    <a:pt x="1298547" y="675648"/>
                  </a:cubicBezTo>
                  <a:lnTo>
                    <a:pt x="58108" y="675648"/>
                  </a:lnTo>
                  <a:cubicBezTo>
                    <a:pt x="42697" y="675648"/>
                    <a:pt x="27917" y="669526"/>
                    <a:pt x="17019" y="658629"/>
                  </a:cubicBezTo>
                  <a:cubicBezTo>
                    <a:pt x="6122" y="647732"/>
                    <a:pt x="0" y="632952"/>
                    <a:pt x="0" y="617540"/>
                  </a:cubicBezTo>
                  <a:lnTo>
                    <a:pt x="0" y="58108"/>
                  </a:lnTo>
                  <a:cubicBezTo>
                    <a:pt x="0" y="42697"/>
                    <a:pt x="6122" y="27917"/>
                    <a:pt x="17019" y="17019"/>
                  </a:cubicBezTo>
                  <a:cubicBezTo>
                    <a:pt x="27917" y="6122"/>
                    <a:pt x="42697" y="0"/>
                    <a:pt x="58108" y="0"/>
                  </a:cubicBezTo>
                  <a:close/>
                </a:path>
              </a:pathLst>
            </a:custGeom>
            <a:solidFill>
              <a:srgbClr val="FA6F14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356655" cy="7232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2810830" y="7401592"/>
            <a:ext cx="4100523" cy="640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19"/>
              </a:lnSpc>
              <a:spcBef>
                <a:spcPct val="0"/>
              </a:spcBef>
            </a:pPr>
            <a:r>
              <a:rPr lang="en-US" sz="1799" spc="-71">
                <a:solidFill>
                  <a:srgbClr val="F9FBFF"/>
                </a:solidFill>
                <a:latin typeface="Poppins"/>
                <a:ea typeface="Poppins"/>
                <a:cs typeface="Poppins"/>
                <a:sym typeface="Poppins"/>
              </a:rPr>
              <a:t>Access rules, logs, retention, and fast restore after mistakes.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810830" y="6806667"/>
            <a:ext cx="4100523" cy="591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92"/>
              </a:lnSpc>
            </a:pPr>
            <a:r>
              <a:rPr lang="en-US" sz="2102" b="1" spc="-134" dirty="0">
                <a:solidFill>
                  <a:srgbClr val="F9FB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Security and control as part of normal workflow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28700" y="5086350"/>
            <a:ext cx="13832392" cy="39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 b="1" spc="-88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What customers need instead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25450" y="5567584"/>
            <a:ext cx="13832392" cy="39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</a:pPr>
            <a:r>
              <a:rPr lang="en-US" sz="2200" spc="-88">
                <a:solidFill>
                  <a:srgbClr val="212938"/>
                </a:solidFill>
                <a:latin typeface="Poppins"/>
                <a:ea typeface="Poppins"/>
                <a:cs typeface="Poppins"/>
                <a:sym typeface="Poppins"/>
              </a:rPr>
              <a:t>A system that gives teams: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476085"/>
            <a:ext cx="18671368" cy="5414202"/>
          </a:xfrm>
          <a:custGeom>
            <a:avLst/>
            <a:gdLst/>
            <a:ahLst/>
            <a:cxnLst/>
            <a:rect l="l" t="t" r="r" b="b"/>
            <a:pathLst>
              <a:path w="18671368" h="5414202">
                <a:moveTo>
                  <a:pt x="0" y="0"/>
                </a:moveTo>
                <a:lnTo>
                  <a:pt x="18671368" y="0"/>
                </a:lnTo>
                <a:lnTo>
                  <a:pt x="18671368" y="5414202"/>
                </a:lnTo>
                <a:lnTo>
                  <a:pt x="0" y="54142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694" b="-66499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3" name="Group 3"/>
          <p:cNvGrpSpPr/>
          <p:nvPr/>
        </p:nvGrpSpPr>
        <p:grpSpPr>
          <a:xfrm>
            <a:off x="9144000" y="0"/>
            <a:ext cx="9296258" cy="5476085"/>
            <a:chOff x="0" y="0"/>
            <a:chExt cx="2448397" cy="144226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48397" cy="1442261"/>
            </a:xfrm>
            <a:custGeom>
              <a:avLst/>
              <a:gdLst/>
              <a:ahLst/>
              <a:cxnLst/>
              <a:rect l="l" t="t" r="r" b="b"/>
              <a:pathLst>
                <a:path w="2448397" h="1442261">
                  <a:moveTo>
                    <a:pt x="0" y="0"/>
                  </a:moveTo>
                  <a:lnTo>
                    <a:pt x="2448397" y="0"/>
                  </a:lnTo>
                  <a:lnTo>
                    <a:pt x="2448397" y="1442261"/>
                  </a:lnTo>
                  <a:lnTo>
                    <a:pt x="0" y="1442261"/>
                  </a:lnTo>
                  <a:close/>
                </a:path>
              </a:pathLst>
            </a:custGeom>
            <a:solidFill>
              <a:srgbClr val="FF974B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448397" cy="14898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28700" y="1777238"/>
            <a:ext cx="8892211" cy="300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15"/>
              </a:lnSpc>
            </a:pPr>
            <a:r>
              <a:rPr lang="en-US" sz="7995" b="1" spc="-511">
                <a:solidFill>
                  <a:srgbClr val="31284B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One platform, all files — </a:t>
            </a:r>
            <a:r>
              <a:rPr lang="en-US" sz="7995" b="1" spc="-511">
                <a:solidFill>
                  <a:srgbClr val="FA6F14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accessible from any device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20911" y="2218173"/>
            <a:ext cx="7772244" cy="1953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 b="1" spc="-88">
                <a:solidFill>
                  <a:srgbClr val="FFFAF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RushFiles keeps all company files in one secure central location. Users access the same up-to-date files from the desktop app, web browser, and mobile devices. Permissions, sync, and version control work in the background, so teams always see the correct version.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876128" y="7223784"/>
            <a:ext cx="8029323" cy="802932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974B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076234" y="2850863"/>
            <a:ext cx="3977739" cy="3384924"/>
            <a:chOff x="0" y="0"/>
            <a:chExt cx="1356655" cy="115446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56655" cy="1154468"/>
            </a:xfrm>
            <a:custGeom>
              <a:avLst/>
              <a:gdLst/>
              <a:ahLst/>
              <a:cxnLst/>
              <a:rect l="l" t="t" r="r" b="b"/>
              <a:pathLst>
                <a:path w="1356655" h="1154468">
                  <a:moveTo>
                    <a:pt x="89530" y="0"/>
                  </a:moveTo>
                  <a:lnTo>
                    <a:pt x="1267124" y="0"/>
                  </a:lnTo>
                  <a:cubicBezTo>
                    <a:pt x="1290869" y="0"/>
                    <a:pt x="1313642" y="9433"/>
                    <a:pt x="1330432" y="26223"/>
                  </a:cubicBezTo>
                  <a:cubicBezTo>
                    <a:pt x="1347222" y="43013"/>
                    <a:pt x="1356655" y="65785"/>
                    <a:pt x="1356655" y="89530"/>
                  </a:cubicBezTo>
                  <a:lnTo>
                    <a:pt x="1356655" y="1064938"/>
                  </a:lnTo>
                  <a:cubicBezTo>
                    <a:pt x="1356655" y="1088683"/>
                    <a:pt x="1347222" y="1111455"/>
                    <a:pt x="1330432" y="1128245"/>
                  </a:cubicBezTo>
                  <a:cubicBezTo>
                    <a:pt x="1313642" y="1145036"/>
                    <a:pt x="1290869" y="1154468"/>
                    <a:pt x="1267124" y="1154468"/>
                  </a:cubicBezTo>
                  <a:lnTo>
                    <a:pt x="89530" y="1154468"/>
                  </a:lnTo>
                  <a:cubicBezTo>
                    <a:pt x="65785" y="1154468"/>
                    <a:pt x="43013" y="1145036"/>
                    <a:pt x="26223" y="1128245"/>
                  </a:cubicBezTo>
                  <a:cubicBezTo>
                    <a:pt x="9433" y="1111455"/>
                    <a:pt x="0" y="1088683"/>
                    <a:pt x="0" y="1064938"/>
                  </a:cubicBezTo>
                  <a:lnTo>
                    <a:pt x="0" y="89530"/>
                  </a:lnTo>
                  <a:cubicBezTo>
                    <a:pt x="0" y="65785"/>
                    <a:pt x="9433" y="43013"/>
                    <a:pt x="26223" y="26223"/>
                  </a:cubicBezTo>
                  <a:cubicBezTo>
                    <a:pt x="43013" y="9433"/>
                    <a:pt x="65785" y="0"/>
                    <a:pt x="89530" y="0"/>
                  </a:cubicBezTo>
                  <a:close/>
                </a:path>
              </a:pathLst>
            </a:custGeom>
            <a:solidFill>
              <a:srgbClr val="F9FBFF"/>
            </a:solidFill>
            <a:ln w="19050" cap="rnd">
              <a:solidFill>
                <a:srgbClr val="DCDCDC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356655" cy="12020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171303" y="2850863"/>
            <a:ext cx="3977739" cy="3384924"/>
            <a:chOff x="0" y="0"/>
            <a:chExt cx="1356655" cy="115446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56655" cy="1154468"/>
            </a:xfrm>
            <a:custGeom>
              <a:avLst/>
              <a:gdLst/>
              <a:ahLst/>
              <a:cxnLst/>
              <a:rect l="l" t="t" r="r" b="b"/>
              <a:pathLst>
                <a:path w="1356655" h="1154468">
                  <a:moveTo>
                    <a:pt x="89530" y="0"/>
                  </a:moveTo>
                  <a:lnTo>
                    <a:pt x="1267124" y="0"/>
                  </a:lnTo>
                  <a:cubicBezTo>
                    <a:pt x="1290869" y="0"/>
                    <a:pt x="1313642" y="9433"/>
                    <a:pt x="1330432" y="26223"/>
                  </a:cubicBezTo>
                  <a:cubicBezTo>
                    <a:pt x="1347222" y="43013"/>
                    <a:pt x="1356655" y="65785"/>
                    <a:pt x="1356655" y="89530"/>
                  </a:cubicBezTo>
                  <a:lnTo>
                    <a:pt x="1356655" y="1064938"/>
                  </a:lnTo>
                  <a:cubicBezTo>
                    <a:pt x="1356655" y="1088683"/>
                    <a:pt x="1347222" y="1111455"/>
                    <a:pt x="1330432" y="1128245"/>
                  </a:cubicBezTo>
                  <a:cubicBezTo>
                    <a:pt x="1313642" y="1145036"/>
                    <a:pt x="1290869" y="1154468"/>
                    <a:pt x="1267124" y="1154468"/>
                  </a:cubicBezTo>
                  <a:lnTo>
                    <a:pt x="89530" y="1154468"/>
                  </a:lnTo>
                  <a:cubicBezTo>
                    <a:pt x="65785" y="1154468"/>
                    <a:pt x="43013" y="1145036"/>
                    <a:pt x="26223" y="1128245"/>
                  </a:cubicBezTo>
                  <a:cubicBezTo>
                    <a:pt x="9433" y="1111455"/>
                    <a:pt x="0" y="1088683"/>
                    <a:pt x="0" y="1064938"/>
                  </a:cubicBezTo>
                  <a:lnTo>
                    <a:pt x="0" y="89530"/>
                  </a:lnTo>
                  <a:cubicBezTo>
                    <a:pt x="0" y="65785"/>
                    <a:pt x="9433" y="43013"/>
                    <a:pt x="26223" y="26223"/>
                  </a:cubicBezTo>
                  <a:cubicBezTo>
                    <a:pt x="43013" y="9433"/>
                    <a:pt x="65785" y="0"/>
                    <a:pt x="89530" y="0"/>
                  </a:cubicBezTo>
                  <a:close/>
                </a:path>
              </a:pathLst>
            </a:custGeom>
            <a:solidFill>
              <a:srgbClr val="FF974B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356655" cy="12020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234027" y="2850863"/>
            <a:ext cx="3977739" cy="3384924"/>
            <a:chOff x="0" y="0"/>
            <a:chExt cx="1356655" cy="115446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56655" cy="1154468"/>
            </a:xfrm>
            <a:custGeom>
              <a:avLst/>
              <a:gdLst/>
              <a:ahLst/>
              <a:cxnLst/>
              <a:rect l="l" t="t" r="r" b="b"/>
              <a:pathLst>
                <a:path w="1356655" h="1154468">
                  <a:moveTo>
                    <a:pt x="89530" y="0"/>
                  </a:moveTo>
                  <a:lnTo>
                    <a:pt x="1267124" y="0"/>
                  </a:lnTo>
                  <a:cubicBezTo>
                    <a:pt x="1290869" y="0"/>
                    <a:pt x="1313642" y="9433"/>
                    <a:pt x="1330432" y="26223"/>
                  </a:cubicBezTo>
                  <a:cubicBezTo>
                    <a:pt x="1347222" y="43013"/>
                    <a:pt x="1356655" y="65785"/>
                    <a:pt x="1356655" y="89530"/>
                  </a:cubicBezTo>
                  <a:lnTo>
                    <a:pt x="1356655" y="1064938"/>
                  </a:lnTo>
                  <a:cubicBezTo>
                    <a:pt x="1356655" y="1088683"/>
                    <a:pt x="1347222" y="1111455"/>
                    <a:pt x="1330432" y="1128245"/>
                  </a:cubicBezTo>
                  <a:cubicBezTo>
                    <a:pt x="1313642" y="1145036"/>
                    <a:pt x="1290869" y="1154468"/>
                    <a:pt x="1267124" y="1154468"/>
                  </a:cubicBezTo>
                  <a:lnTo>
                    <a:pt x="89530" y="1154468"/>
                  </a:lnTo>
                  <a:cubicBezTo>
                    <a:pt x="65785" y="1154468"/>
                    <a:pt x="43013" y="1145036"/>
                    <a:pt x="26223" y="1128245"/>
                  </a:cubicBezTo>
                  <a:cubicBezTo>
                    <a:pt x="9433" y="1111455"/>
                    <a:pt x="0" y="1088683"/>
                    <a:pt x="0" y="1064938"/>
                  </a:cubicBezTo>
                  <a:lnTo>
                    <a:pt x="0" y="89530"/>
                  </a:lnTo>
                  <a:cubicBezTo>
                    <a:pt x="0" y="65785"/>
                    <a:pt x="9433" y="43013"/>
                    <a:pt x="26223" y="26223"/>
                  </a:cubicBezTo>
                  <a:cubicBezTo>
                    <a:pt x="43013" y="9433"/>
                    <a:pt x="65785" y="0"/>
                    <a:pt x="89530" y="0"/>
                  </a:cubicBezTo>
                  <a:close/>
                </a:path>
              </a:pathLst>
            </a:custGeom>
            <a:solidFill>
              <a:srgbClr val="FFF5F0"/>
            </a:solidFill>
            <a:ln w="19050" cap="rnd">
              <a:solidFill>
                <a:srgbClr val="DCDCDC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356655" cy="12020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115682" y="6341444"/>
            <a:ext cx="3977739" cy="3384924"/>
            <a:chOff x="0" y="0"/>
            <a:chExt cx="1356655" cy="11544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56655" cy="1154468"/>
            </a:xfrm>
            <a:custGeom>
              <a:avLst/>
              <a:gdLst/>
              <a:ahLst/>
              <a:cxnLst/>
              <a:rect l="l" t="t" r="r" b="b"/>
              <a:pathLst>
                <a:path w="1356655" h="1154468">
                  <a:moveTo>
                    <a:pt x="89530" y="0"/>
                  </a:moveTo>
                  <a:lnTo>
                    <a:pt x="1267124" y="0"/>
                  </a:lnTo>
                  <a:cubicBezTo>
                    <a:pt x="1290869" y="0"/>
                    <a:pt x="1313642" y="9433"/>
                    <a:pt x="1330432" y="26223"/>
                  </a:cubicBezTo>
                  <a:cubicBezTo>
                    <a:pt x="1347222" y="43013"/>
                    <a:pt x="1356655" y="65785"/>
                    <a:pt x="1356655" y="89530"/>
                  </a:cubicBezTo>
                  <a:lnTo>
                    <a:pt x="1356655" y="1064938"/>
                  </a:lnTo>
                  <a:cubicBezTo>
                    <a:pt x="1356655" y="1088683"/>
                    <a:pt x="1347222" y="1111455"/>
                    <a:pt x="1330432" y="1128245"/>
                  </a:cubicBezTo>
                  <a:cubicBezTo>
                    <a:pt x="1313642" y="1145036"/>
                    <a:pt x="1290869" y="1154468"/>
                    <a:pt x="1267124" y="1154468"/>
                  </a:cubicBezTo>
                  <a:lnTo>
                    <a:pt x="89530" y="1154468"/>
                  </a:lnTo>
                  <a:cubicBezTo>
                    <a:pt x="65785" y="1154468"/>
                    <a:pt x="43013" y="1145036"/>
                    <a:pt x="26223" y="1128245"/>
                  </a:cubicBezTo>
                  <a:cubicBezTo>
                    <a:pt x="9433" y="1111455"/>
                    <a:pt x="0" y="1088683"/>
                    <a:pt x="0" y="1064938"/>
                  </a:cubicBezTo>
                  <a:lnTo>
                    <a:pt x="0" y="89530"/>
                  </a:lnTo>
                  <a:cubicBezTo>
                    <a:pt x="0" y="65785"/>
                    <a:pt x="9433" y="43013"/>
                    <a:pt x="26223" y="26223"/>
                  </a:cubicBezTo>
                  <a:cubicBezTo>
                    <a:pt x="43013" y="9433"/>
                    <a:pt x="65785" y="0"/>
                    <a:pt x="89530" y="0"/>
                  </a:cubicBezTo>
                  <a:close/>
                </a:path>
              </a:pathLst>
            </a:custGeom>
            <a:solidFill>
              <a:srgbClr val="FA6F14"/>
            </a:solidFill>
            <a:ln w="19050" cap="rnd">
              <a:solidFill>
                <a:srgbClr val="DCDCDC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1356655" cy="12020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194579" y="6341444"/>
            <a:ext cx="3977739" cy="3384924"/>
            <a:chOff x="0" y="0"/>
            <a:chExt cx="1356655" cy="115446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56655" cy="1154468"/>
            </a:xfrm>
            <a:custGeom>
              <a:avLst/>
              <a:gdLst/>
              <a:ahLst/>
              <a:cxnLst/>
              <a:rect l="l" t="t" r="r" b="b"/>
              <a:pathLst>
                <a:path w="1356655" h="1154468">
                  <a:moveTo>
                    <a:pt x="89530" y="0"/>
                  </a:moveTo>
                  <a:lnTo>
                    <a:pt x="1267124" y="0"/>
                  </a:lnTo>
                  <a:cubicBezTo>
                    <a:pt x="1290869" y="0"/>
                    <a:pt x="1313642" y="9433"/>
                    <a:pt x="1330432" y="26223"/>
                  </a:cubicBezTo>
                  <a:cubicBezTo>
                    <a:pt x="1347222" y="43013"/>
                    <a:pt x="1356655" y="65785"/>
                    <a:pt x="1356655" y="89530"/>
                  </a:cubicBezTo>
                  <a:lnTo>
                    <a:pt x="1356655" y="1064938"/>
                  </a:lnTo>
                  <a:cubicBezTo>
                    <a:pt x="1356655" y="1088683"/>
                    <a:pt x="1347222" y="1111455"/>
                    <a:pt x="1330432" y="1128245"/>
                  </a:cubicBezTo>
                  <a:cubicBezTo>
                    <a:pt x="1313642" y="1145036"/>
                    <a:pt x="1290869" y="1154468"/>
                    <a:pt x="1267124" y="1154468"/>
                  </a:cubicBezTo>
                  <a:lnTo>
                    <a:pt x="89530" y="1154468"/>
                  </a:lnTo>
                  <a:cubicBezTo>
                    <a:pt x="65785" y="1154468"/>
                    <a:pt x="43013" y="1145036"/>
                    <a:pt x="26223" y="1128245"/>
                  </a:cubicBezTo>
                  <a:cubicBezTo>
                    <a:pt x="9433" y="1111455"/>
                    <a:pt x="0" y="1088683"/>
                    <a:pt x="0" y="1064938"/>
                  </a:cubicBezTo>
                  <a:lnTo>
                    <a:pt x="0" y="89530"/>
                  </a:lnTo>
                  <a:cubicBezTo>
                    <a:pt x="0" y="65785"/>
                    <a:pt x="9433" y="43013"/>
                    <a:pt x="26223" y="26223"/>
                  </a:cubicBezTo>
                  <a:cubicBezTo>
                    <a:pt x="43013" y="9433"/>
                    <a:pt x="65785" y="0"/>
                    <a:pt x="89530" y="0"/>
                  </a:cubicBezTo>
                  <a:close/>
                </a:path>
              </a:pathLst>
            </a:custGeom>
            <a:solidFill>
              <a:srgbClr val="F9FBFF"/>
            </a:solidFill>
            <a:ln w="19050" cap="rnd">
              <a:solidFill>
                <a:srgbClr val="DCDCDC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356655" cy="12020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258677" y="-6740560"/>
            <a:ext cx="8029323" cy="8029323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974B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3364791" y="3058957"/>
            <a:ext cx="600576" cy="464696"/>
          </a:xfrm>
          <a:custGeom>
            <a:avLst/>
            <a:gdLst/>
            <a:ahLst/>
            <a:cxnLst/>
            <a:rect l="l" t="t" r="r" b="b"/>
            <a:pathLst>
              <a:path w="600576" h="464696">
                <a:moveTo>
                  <a:pt x="0" y="0"/>
                </a:moveTo>
                <a:lnTo>
                  <a:pt x="600577" y="0"/>
                </a:lnTo>
                <a:lnTo>
                  <a:pt x="600577" y="464696"/>
                </a:lnTo>
                <a:lnTo>
                  <a:pt x="0" y="4646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4" name="Freeform 24"/>
          <p:cNvSpPr/>
          <p:nvPr/>
        </p:nvSpPr>
        <p:spPr>
          <a:xfrm>
            <a:off x="7443688" y="3058957"/>
            <a:ext cx="519939" cy="464696"/>
          </a:xfrm>
          <a:custGeom>
            <a:avLst/>
            <a:gdLst/>
            <a:ahLst/>
            <a:cxnLst/>
            <a:rect l="l" t="t" r="r" b="b"/>
            <a:pathLst>
              <a:path w="519939" h="464696">
                <a:moveTo>
                  <a:pt x="0" y="0"/>
                </a:moveTo>
                <a:lnTo>
                  <a:pt x="519939" y="0"/>
                </a:lnTo>
                <a:lnTo>
                  <a:pt x="519939" y="464696"/>
                </a:lnTo>
                <a:lnTo>
                  <a:pt x="0" y="4646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5" name="Freeform 25"/>
          <p:cNvSpPr/>
          <p:nvPr/>
        </p:nvSpPr>
        <p:spPr>
          <a:xfrm>
            <a:off x="11522584" y="3058957"/>
            <a:ext cx="464696" cy="464696"/>
          </a:xfrm>
          <a:custGeom>
            <a:avLst/>
            <a:gdLst/>
            <a:ahLst/>
            <a:cxnLst/>
            <a:rect l="l" t="t" r="r" b="b"/>
            <a:pathLst>
              <a:path w="464696" h="464696">
                <a:moveTo>
                  <a:pt x="0" y="0"/>
                </a:moveTo>
                <a:lnTo>
                  <a:pt x="464696" y="0"/>
                </a:lnTo>
                <a:lnTo>
                  <a:pt x="464696" y="464696"/>
                </a:lnTo>
                <a:lnTo>
                  <a:pt x="0" y="4646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6" name="Freeform 26"/>
          <p:cNvSpPr/>
          <p:nvPr/>
        </p:nvSpPr>
        <p:spPr>
          <a:xfrm>
            <a:off x="5404240" y="6578687"/>
            <a:ext cx="464696" cy="464696"/>
          </a:xfrm>
          <a:custGeom>
            <a:avLst/>
            <a:gdLst/>
            <a:ahLst/>
            <a:cxnLst/>
            <a:rect l="l" t="t" r="r" b="b"/>
            <a:pathLst>
              <a:path w="464696" h="464696">
                <a:moveTo>
                  <a:pt x="0" y="0"/>
                </a:moveTo>
                <a:lnTo>
                  <a:pt x="464695" y="0"/>
                </a:lnTo>
                <a:lnTo>
                  <a:pt x="464695" y="464695"/>
                </a:lnTo>
                <a:lnTo>
                  <a:pt x="0" y="464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7" name="Freeform 27"/>
          <p:cNvSpPr/>
          <p:nvPr/>
        </p:nvSpPr>
        <p:spPr>
          <a:xfrm>
            <a:off x="9483136" y="6578687"/>
            <a:ext cx="450174" cy="464696"/>
          </a:xfrm>
          <a:custGeom>
            <a:avLst/>
            <a:gdLst/>
            <a:ahLst/>
            <a:cxnLst/>
            <a:rect l="l" t="t" r="r" b="b"/>
            <a:pathLst>
              <a:path w="450174" h="464696">
                <a:moveTo>
                  <a:pt x="0" y="0"/>
                </a:moveTo>
                <a:lnTo>
                  <a:pt x="450174" y="0"/>
                </a:lnTo>
                <a:lnTo>
                  <a:pt x="450174" y="464695"/>
                </a:lnTo>
                <a:lnTo>
                  <a:pt x="0" y="46469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8" name="TextBox 28"/>
          <p:cNvSpPr txBox="1"/>
          <p:nvPr/>
        </p:nvSpPr>
        <p:spPr>
          <a:xfrm>
            <a:off x="3364791" y="3742728"/>
            <a:ext cx="3015806" cy="591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89"/>
              </a:lnSpc>
            </a:pPr>
            <a:r>
              <a:rPr lang="en-US" sz="2100" b="1" spc="-134" dirty="0">
                <a:solidFill>
                  <a:srgbClr val="31284B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Team file structure and role-based permissions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364791" y="4495700"/>
            <a:ext cx="3400624" cy="55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spc="-63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Aligned with departments and workflows.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443688" y="3742728"/>
            <a:ext cx="3015806" cy="591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89"/>
              </a:lnSpc>
            </a:pPr>
            <a:r>
              <a:rPr lang="en-US" sz="2100" b="1" spc="-134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Secure sharing with clients and partners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443688" y="4495700"/>
            <a:ext cx="3400624" cy="283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spc="-6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Password, expiry, activity insights.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522584" y="3742728"/>
            <a:ext cx="3015806" cy="305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89"/>
              </a:lnSpc>
            </a:pPr>
            <a:r>
              <a:rPr lang="en-US" sz="2100" b="1" spc="-134">
                <a:solidFill>
                  <a:srgbClr val="31284B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Version history + restore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1522584" y="4495700"/>
            <a:ext cx="3400624" cy="55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spc="-63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Fix mistakes or undo unwanted changes fast.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404240" y="7233309"/>
            <a:ext cx="3015806" cy="591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89"/>
              </a:lnSpc>
            </a:pPr>
            <a:r>
              <a:rPr lang="en-US" sz="2100" b="1" spc="-134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Mobile, desktop, offline access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404240" y="7986281"/>
            <a:ext cx="3400624" cy="55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spc="-63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Work anywhere, with reliable syncing.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9483136" y="7233309"/>
            <a:ext cx="3015806" cy="305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89"/>
              </a:lnSpc>
            </a:pPr>
            <a:r>
              <a:rPr lang="en-US" sz="2100" b="1" spc="-134">
                <a:solidFill>
                  <a:srgbClr val="31284B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Clear audit logs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9483136" y="7986281"/>
            <a:ext cx="3400624" cy="55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39"/>
              </a:lnSpc>
              <a:spcBef>
                <a:spcPct val="0"/>
              </a:spcBef>
            </a:pPr>
            <a:r>
              <a:rPr lang="en-US" sz="1599" spc="-63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Full visibility for compliance and accountability.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806179" y="1403063"/>
            <a:ext cx="8675642" cy="1102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15"/>
              </a:lnSpc>
            </a:pPr>
            <a:r>
              <a:rPr lang="en-US" sz="7995" b="1" spc="-511">
                <a:solidFill>
                  <a:srgbClr val="31284B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Core Capabilities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10255" y="6714384"/>
            <a:ext cx="7208762" cy="720876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F974B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619017" y="0"/>
            <a:ext cx="8292910" cy="10287000"/>
            <a:chOff x="0" y="0"/>
            <a:chExt cx="4853912" cy="602107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53912" cy="6021070"/>
            </a:xfrm>
            <a:custGeom>
              <a:avLst/>
              <a:gdLst/>
              <a:ahLst/>
              <a:cxnLst/>
              <a:rect l="l" t="t" r="r" b="b"/>
              <a:pathLst>
                <a:path w="4853912" h="6021070">
                  <a:moveTo>
                    <a:pt x="0" y="6021070"/>
                  </a:moveTo>
                  <a:lnTo>
                    <a:pt x="564047" y="0"/>
                  </a:lnTo>
                  <a:lnTo>
                    <a:pt x="4853912" y="0"/>
                  </a:lnTo>
                  <a:lnTo>
                    <a:pt x="4289865" y="6021070"/>
                  </a:lnTo>
                  <a:close/>
                </a:path>
              </a:pathLst>
            </a:custGeom>
            <a:blipFill>
              <a:blip r:embed="rId2"/>
              <a:stretch>
                <a:fillRect l="-44443" r="-10856"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951095" y="-1375583"/>
            <a:ext cx="5497991" cy="5497991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FA6F14">
                  <a:alpha val="4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797901" y="4353283"/>
            <a:ext cx="6705630" cy="357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2"/>
              </a:lnSpc>
            </a:pPr>
            <a:r>
              <a:rPr lang="en-US" sz="2405" b="1" spc="-153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Encryption in transit and at rest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1487712"/>
            <a:ext cx="8323474" cy="2054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20"/>
              </a:lnSpc>
            </a:pPr>
            <a:r>
              <a:rPr lang="en-US" sz="8000" b="1" spc="-512">
                <a:solidFill>
                  <a:srgbClr val="FA6F14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Data Protection &amp; Access</a:t>
            </a:r>
          </a:p>
        </p:txBody>
      </p:sp>
      <p:sp>
        <p:nvSpPr>
          <p:cNvPr id="12" name="Freeform 12"/>
          <p:cNvSpPr/>
          <p:nvPr/>
        </p:nvSpPr>
        <p:spPr>
          <a:xfrm>
            <a:off x="1294770" y="4403980"/>
            <a:ext cx="256065" cy="256065"/>
          </a:xfrm>
          <a:custGeom>
            <a:avLst/>
            <a:gdLst/>
            <a:ahLst/>
            <a:cxnLst/>
            <a:rect l="l" t="t" r="r" b="b"/>
            <a:pathLst>
              <a:path w="256065" h="256065">
                <a:moveTo>
                  <a:pt x="0" y="0"/>
                </a:moveTo>
                <a:lnTo>
                  <a:pt x="256065" y="0"/>
                </a:lnTo>
                <a:lnTo>
                  <a:pt x="256065" y="256066"/>
                </a:lnTo>
                <a:lnTo>
                  <a:pt x="0" y="2560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3" name="TextBox 13"/>
          <p:cNvSpPr txBox="1"/>
          <p:nvPr/>
        </p:nvSpPr>
        <p:spPr>
          <a:xfrm>
            <a:off x="1797901" y="4855916"/>
            <a:ext cx="6705630" cy="357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2"/>
              </a:lnSpc>
            </a:pPr>
            <a:r>
              <a:rPr lang="en-US" sz="2405" b="1" spc="-153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Granular permissions + MFA</a:t>
            </a:r>
          </a:p>
        </p:txBody>
      </p:sp>
      <p:sp>
        <p:nvSpPr>
          <p:cNvPr id="14" name="Freeform 14"/>
          <p:cNvSpPr/>
          <p:nvPr/>
        </p:nvSpPr>
        <p:spPr>
          <a:xfrm>
            <a:off x="1294770" y="4906613"/>
            <a:ext cx="256065" cy="256065"/>
          </a:xfrm>
          <a:custGeom>
            <a:avLst/>
            <a:gdLst/>
            <a:ahLst/>
            <a:cxnLst/>
            <a:rect l="l" t="t" r="r" b="b"/>
            <a:pathLst>
              <a:path w="256065" h="256065">
                <a:moveTo>
                  <a:pt x="0" y="0"/>
                </a:moveTo>
                <a:lnTo>
                  <a:pt x="256065" y="0"/>
                </a:lnTo>
                <a:lnTo>
                  <a:pt x="256065" y="256066"/>
                </a:lnTo>
                <a:lnTo>
                  <a:pt x="0" y="2560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5" name="TextBox 15"/>
          <p:cNvSpPr txBox="1"/>
          <p:nvPr/>
        </p:nvSpPr>
        <p:spPr>
          <a:xfrm>
            <a:off x="1797901" y="5356251"/>
            <a:ext cx="6705630" cy="357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2"/>
              </a:lnSpc>
            </a:pPr>
            <a:r>
              <a:rPr lang="en-US" sz="2405" b="1" spc="-153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File versioning, retention, undelete</a:t>
            </a:r>
          </a:p>
        </p:txBody>
      </p:sp>
      <p:sp>
        <p:nvSpPr>
          <p:cNvPr id="16" name="Freeform 16"/>
          <p:cNvSpPr/>
          <p:nvPr/>
        </p:nvSpPr>
        <p:spPr>
          <a:xfrm>
            <a:off x="1294770" y="5406949"/>
            <a:ext cx="256065" cy="256065"/>
          </a:xfrm>
          <a:custGeom>
            <a:avLst/>
            <a:gdLst/>
            <a:ahLst/>
            <a:cxnLst/>
            <a:rect l="l" t="t" r="r" b="b"/>
            <a:pathLst>
              <a:path w="256065" h="256065">
                <a:moveTo>
                  <a:pt x="0" y="0"/>
                </a:moveTo>
                <a:lnTo>
                  <a:pt x="256065" y="0"/>
                </a:lnTo>
                <a:lnTo>
                  <a:pt x="256065" y="256066"/>
                </a:lnTo>
                <a:lnTo>
                  <a:pt x="0" y="2560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7" name="TextBox 17"/>
          <p:cNvSpPr txBox="1"/>
          <p:nvPr/>
        </p:nvSpPr>
        <p:spPr>
          <a:xfrm>
            <a:off x="1797901" y="5856587"/>
            <a:ext cx="6705630" cy="357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2"/>
              </a:lnSpc>
            </a:pPr>
            <a:r>
              <a:rPr lang="en-US" sz="2405" b="1" spc="-153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Ransomware recovery</a:t>
            </a:r>
          </a:p>
        </p:txBody>
      </p:sp>
      <p:sp>
        <p:nvSpPr>
          <p:cNvPr id="18" name="Freeform 18"/>
          <p:cNvSpPr/>
          <p:nvPr/>
        </p:nvSpPr>
        <p:spPr>
          <a:xfrm>
            <a:off x="1294770" y="5907285"/>
            <a:ext cx="256065" cy="256065"/>
          </a:xfrm>
          <a:custGeom>
            <a:avLst/>
            <a:gdLst/>
            <a:ahLst/>
            <a:cxnLst/>
            <a:rect l="l" t="t" r="r" b="b"/>
            <a:pathLst>
              <a:path w="256065" h="256065">
                <a:moveTo>
                  <a:pt x="0" y="0"/>
                </a:moveTo>
                <a:lnTo>
                  <a:pt x="256065" y="0"/>
                </a:lnTo>
                <a:lnTo>
                  <a:pt x="256065" y="256065"/>
                </a:lnTo>
                <a:lnTo>
                  <a:pt x="0" y="256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9" name="TextBox 19"/>
          <p:cNvSpPr txBox="1"/>
          <p:nvPr/>
        </p:nvSpPr>
        <p:spPr>
          <a:xfrm>
            <a:off x="1797901" y="6356923"/>
            <a:ext cx="6705630" cy="357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2"/>
              </a:lnSpc>
            </a:pPr>
            <a:r>
              <a:rPr lang="en-US" sz="2405" b="1" spc="-153">
                <a:solidFill>
                  <a:srgbClr val="212938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Cloud, on-premise, and hybrid options</a:t>
            </a:r>
          </a:p>
        </p:txBody>
      </p:sp>
      <p:sp>
        <p:nvSpPr>
          <p:cNvPr id="20" name="Freeform 20"/>
          <p:cNvSpPr/>
          <p:nvPr/>
        </p:nvSpPr>
        <p:spPr>
          <a:xfrm>
            <a:off x="1294770" y="6407621"/>
            <a:ext cx="256065" cy="256065"/>
          </a:xfrm>
          <a:custGeom>
            <a:avLst/>
            <a:gdLst/>
            <a:ahLst/>
            <a:cxnLst/>
            <a:rect l="l" t="t" r="r" b="b"/>
            <a:pathLst>
              <a:path w="256065" h="256065">
                <a:moveTo>
                  <a:pt x="0" y="0"/>
                </a:moveTo>
                <a:lnTo>
                  <a:pt x="256065" y="0"/>
                </a:lnTo>
                <a:lnTo>
                  <a:pt x="256065" y="256065"/>
                </a:lnTo>
                <a:lnTo>
                  <a:pt x="0" y="256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136951" y="0"/>
            <a:ext cx="5151049" cy="10287000"/>
            <a:chOff x="0" y="0"/>
            <a:chExt cx="1356655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56655" cy="2709333"/>
            </a:xfrm>
            <a:custGeom>
              <a:avLst/>
              <a:gdLst/>
              <a:ahLst/>
              <a:cxnLst/>
              <a:rect l="l" t="t" r="r" b="b"/>
              <a:pathLst>
                <a:path w="1356655" h="2709333">
                  <a:moveTo>
                    <a:pt x="0" y="0"/>
                  </a:moveTo>
                  <a:lnTo>
                    <a:pt x="1356655" y="0"/>
                  </a:lnTo>
                  <a:lnTo>
                    <a:pt x="1356655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A6F14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356655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192222" y="308745"/>
            <a:ext cx="6793382" cy="9669510"/>
            <a:chOff x="0" y="0"/>
            <a:chExt cx="895746" cy="12749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95746" cy="1274980"/>
            </a:xfrm>
            <a:custGeom>
              <a:avLst/>
              <a:gdLst/>
              <a:ahLst/>
              <a:cxnLst/>
              <a:rect l="l" t="t" r="r" b="b"/>
              <a:pathLst>
                <a:path w="895746" h="1274980">
                  <a:moveTo>
                    <a:pt x="76355" y="0"/>
                  </a:moveTo>
                  <a:lnTo>
                    <a:pt x="819391" y="0"/>
                  </a:lnTo>
                  <a:cubicBezTo>
                    <a:pt x="861561" y="0"/>
                    <a:pt x="895746" y="34185"/>
                    <a:pt x="895746" y="76355"/>
                  </a:cubicBezTo>
                  <a:lnTo>
                    <a:pt x="895746" y="1198625"/>
                  </a:lnTo>
                  <a:cubicBezTo>
                    <a:pt x="895746" y="1240795"/>
                    <a:pt x="861561" y="1274980"/>
                    <a:pt x="819391" y="1274980"/>
                  </a:cubicBezTo>
                  <a:lnTo>
                    <a:pt x="76355" y="1274980"/>
                  </a:lnTo>
                  <a:cubicBezTo>
                    <a:pt x="34185" y="1274980"/>
                    <a:pt x="0" y="1240795"/>
                    <a:pt x="0" y="1198625"/>
                  </a:cubicBezTo>
                  <a:lnTo>
                    <a:pt x="0" y="76355"/>
                  </a:lnTo>
                  <a:cubicBezTo>
                    <a:pt x="0" y="34185"/>
                    <a:pt x="34185" y="0"/>
                    <a:pt x="76355" y="0"/>
                  </a:cubicBezTo>
                  <a:close/>
                </a:path>
              </a:pathLst>
            </a:custGeom>
            <a:blipFill>
              <a:blip r:embed="rId2"/>
              <a:stretch>
                <a:fillRect l="-72447" t="-16351" r="-76530" b="-189"/>
              </a:stretch>
            </a:blipFill>
            <a:ln w="57150" cap="rnd">
              <a:solidFill>
                <a:srgbClr val="F9FB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" y="5143501"/>
            <a:ext cx="18288001" cy="5143500"/>
            <a:chOff x="0" y="0"/>
            <a:chExt cx="4996520" cy="136354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996520" cy="1363544"/>
            </a:xfrm>
            <a:custGeom>
              <a:avLst/>
              <a:gdLst/>
              <a:ahLst/>
              <a:cxnLst/>
              <a:rect l="l" t="t" r="r" b="b"/>
              <a:pathLst>
                <a:path w="4996520" h="1363544">
                  <a:moveTo>
                    <a:pt x="0" y="0"/>
                  </a:moveTo>
                  <a:lnTo>
                    <a:pt x="4996520" y="0"/>
                  </a:lnTo>
                  <a:lnTo>
                    <a:pt x="4996520" y="1363544"/>
                  </a:lnTo>
                  <a:lnTo>
                    <a:pt x="0" y="1363544"/>
                  </a:lnTo>
                  <a:close/>
                </a:path>
              </a:pathLst>
            </a:custGeom>
            <a:solidFill>
              <a:srgbClr val="FFF5F0"/>
            </a:solidFill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4996520" cy="14111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28700" y="2120498"/>
            <a:ext cx="9333474" cy="2054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20"/>
              </a:lnSpc>
            </a:pPr>
            <a:r>
              <a:rPr lang="en-US" sz="8000" b="1" spc="-512">
                <a:solidFill>
                  <a:srgbClr val="212938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Customer </a:t>
            </a:r>
            <a:r>
              <a:rPr lang="en-US" sz="8000" b="1" spc="-512">
                <a:solidFill>
                  <a:srgbClr val="FA6F14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Outcomes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5739" y="6446857"/>
            <a:ext cx="3015806" cy="720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24"/>
              </a:lnSpc>
            </a:pPr>
            <a:r>
              <a:rPr lang="en-US" sz="2499" b="1" spc="-159" dirty="0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Mobile, desktop, offline access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85739" y="7455734"/>
            <a:ext cx="2740275" cy="71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spc="-79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Predictable syncing and access.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186363" y="6446857"/>
            <a:ext cx="3015806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24"/>
              </a:lnSpc>
            </a:pPr>
            <a:r>
              <a:rPr lang="en-US" sz="2499" b="1" spc="-159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Smooth onboarding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186363" y="7455734"/>
            <a:ext cx="3015806" cy="71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spc="-79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Simple user setup, consistent access rules.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096388" y="6446857"/>
            <a:ext cx="3015806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24"/>
              </a:lnSpc>
            </a:pPr>
            <a:r>
              <a:rPr lang="en-US" sz="2499" b="1" spc="-159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Controlled sharing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096388" y="7455734"/>
            <a:ext cx="3015806" cy="71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spc="-79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No uncontrolled links or file copies.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493195" y="6446857"/>
            <a:ext cx="3015806" cy="720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24"/>
              </a:lnSpc>
            </a:pPr>
            <a:r>
              <a:rPr lang="en-US" sz="2499" b="1" spc="-159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Easy daily collaboration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493195" y="7455734"/>
            <a:ext cx="2758618" cy="71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spc="-79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Teams work without technical barriers.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890001" y="7384613"/>
            <a:ext cx="2758618" cy="71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spc="-79">
                <a:solidFill>
                  <a:srgbClr val="31284B"/>
                </a:solidFill>
                <a:latin typeface="Poppins"/>
                <a:ea typeface="Poppins"/>
                <a:cs typeface="Poppins"/>
                <a:sym typeface="Poppins"/>
              </a:rPr>
              <a:t>Activity logs, file history, retention.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890001" y="6446857"/>
            <a:ext cx="3015806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24"/>
              </a:lnSpc>
            </a:pPr>
            <a:r>
              <a:rPr lang="en-US" sz="2499" b="1" spc="-159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Full visibility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F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32986" y="4391473"/>
            <a:ext cx="4625322" cy="1302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67"/>
              </a:lnSpc>
              <a:spcBef>
                <a:spcPct val="0"/>
              </a:spcBef>
            </a:pPr>
            <a:r>
              <a:rPr lang="en-US" sz="7262" spc="-29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LOGO HERE</a:t>
            </a:r>
          </a:p>
        </p:txBody>
      </p:sp>
      <p:sp>
        <p:nvSpPr>
          <p:cNvPr id="3" name="AutoShape 3"/>
          <p:cNvSpPr/>
          <p:nvPr/>
        </p:nvSpPr>
        <p:spPr>
          <a:xfrm>
            <a:off x="1632094" y="4302841"/>
            <a:ext cx="5827106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L"/>
          </a:p>
        </p:txBody>
      </p:sp>
      <p:sp>
        <p:nvSpPr>
          <p:cNvPr id="4" name="AutoShape 4"/>
          <p:cNvSpPr/>
          <p:nvPr/>
        </p:nvSpPr>
        <p:spPr>
          <a:xfrm>
            <a:off x="1632094" y="5984159"/>
            <a:ext cx="5827106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L"/>
          </a:p>
        </p:txBody>
      </p:sp>
      <p:sp>
        <p:nvSpPr>
          <p:cNvPr id="5" name="AutoShape 5"/>
          <p:cNvSpPr/>
          <p:nvPr/>
        </p:nvSpPr>
        <p:spPr>
          <a:xfrm flipV="1">
            <a:off x="9163050" y="1897380"/>
            <a:ext cx="0" cy="649224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NL"/>
          </a:p>
        </p:txBody>
      </p:sp>
      <p:sp>
        <p:nvSpPr>
          <p:cNvPr id="6" name="TextBox 6"/>
          <p:cNvSpPr txBox="1"/>
          <p:nvPr/>
        </p:nvSpPr>
        <p:spPr>
          <a:xfrm>
            <a:off x="10642868" y="4255216"/>
            <a:ext cx="5313258" cy="173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 spc="-99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Let’s move your files into a system that’s secure, consistent, and easy for your team — without changing how you work.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378</Words>
  <Application>Microsoft Macintosh PowerPoint</Application>
  <PresentationFormat>Custom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Poppins Medium</vt:lpstr>
      <vt:lpstr>Aileron Bold</vt:lpstr>
      <vt:lpstr>Poppins</vt:lpstr>
      <vt:lpstr>Calibri</vt:lpstr>
      <vt:lpstr>Poppins Semi-Bold</vt:lpstr>
      <vt:lpstr>Poppins SemiBold</vt:lpstr>
      <vt:lpstr>Poppins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White Modern Professional Illustrative Pitch Deck Presentation</dc:title>
  <cp:lastModifiedBy>Marina  Sedlecka</cp:lastModifiedBy>
  <cp:revision>2</cp:revision>
  <dcterms:created xsi:type="dcterms:W3CDTF">2006-08-16T00:00:00Z</dcterms:created>
  <dcterms:modified xsi:type="dcterms:W3CDTF">2025-11-26T12:38:47Z</dcterms:modified>
  <dc:identifier>DAG5tY2d0Ug</dc:identifier>
</cp:coreProperties>
</file>