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Aileron Bold" pitchFamily="2" charset="77"/>
      <p:regular r:id="rId14"/>
      <p:bold r:id="rId15"/>
    </p:embeddedFont>
    <p:embeddedFont>
      <p:font typeface="Poppins" pitchFamily="2" charset="77"/>
      <p:regular r:id="rId16"/>
      <p:bold r:id="rId17"/>
      <p:italic r:id="rId18"/>
      <p:boldItalic r:id="rId19"/>
    </p:embeddedFont>
    <p:embeddedFont>
      <p:font typeface="Poppins Light" pitchFamily="2" charset="77"/>
      <p:regular r:id="rId20"/>
      <p:italic r:id="rId21"/>
    </p:embeddedFont>
    <p:embeddedFont>
      <p:font typeface="Poppins Medium" pitchFamily="2" charset="77"/>
      <p:regular r:id="rId22"/>
      <p:italic r:id="rId23"/>
    </p:embeddedFont>
    <p:embeddedFont>
      <p:font typeface="Poppins Semi-Bold" pitchFamily="2" charset="77"/>
      <p:regular r:id="rId24"/>
      <p:bold r:id="rId25"/>
      <p:italic r:id="rId26"/>
      <p:boldItalic r:id="rId27"/>
    </p:embeddedFont>
    <p:embeddedFont>
      <p:font typeface="Poppins SemiBold" pitchFamily="2" charset="77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26" autoAdjust="0"/>
  </p:normalViewPr>
  <p:slideViewPr>
    <p:cSldViewPr>
      <p:cViewPr varScale="1">
        <p:scale>
          <a:sx n="80" d="100"/>
          <a:sy n="80" d="100"/>
        </p:scale>
        <p:origin x="824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.png"/><Relationship Id="rId7" Type="http://schemas.openxmlformats.org/officeDocument/2006/relationships/image" Target="../media/image35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10" Type="http://schemas.openxmlformats.org/officeDocument/2006/relationships/image" Target="../media/image47.svg"/><Relationship Id="rId4" Type="http://schemas.openxmlformats.org/officeDocument/2006/relationships/image" Target="../media/image41.sv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4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A6F14">
                <a:alpha val="100000"/>
              </a:srgbClr>
            </a:gs>
            <a:gs pos="25000">
              <a:srgbClr val="FA6F14">
                <a:alpha val="92000"/>
              </a:srgbClr>
            </a:gs>
            <a:gs pos="50000">
              <a:srgbClr val="FA6F14">
                <a:alpha val="87000"/>
              </a:srgbClr>
            </a:gs>
            <a:gs pos="75000">
              <a:srgbClr val="FA6F14">
                <a:alpha val="84000"/>
              </a:srgbClr>
            </a:gs>
            <a:gs pos="100000">
              <a:srgbClr val="FA6F14">
                <a:alpha val="855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922042">
            <a:off x="963310" y="-1623699"/>
            <a:ext cx="5423860" cy="8217969"/>
          </a:xfrm>
          <a:custGeom>
            <a:avLst/>
            <a:gdLst/>
            <a:ahLst/>
            <a:cxnLst/>
            <a:rect l="l" t="t" r="r" b="b"/>
            <a:pathLst>
              <a:path w="5423860" h="8217969">
                <a:moveTo>
                  <a:pt x="0" y="0"/>
                </a:moveTo>
                <a:lnTo>
                  <a:pt x="5423860" y="0"/>
                </a:lnTo>
                <a:lnTo>
                  <a:pt x="5423860" y="8217969"/>
                </a:lnTo>
                <a:lnTo>
                  <a:pt x="0" y="82179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" name="Freeform 3"/>
          <p:cNvSpPr/>
          <p:nvPr/>
        </p:nvSpPr>
        <p:spPr>
          <a:xfrm rot="5120089">
            <a:off x="7987091" y="3126112"/>
            <a:ext cx="10753075" cy="10753075"/>
          </a:xfrm>
          <a:custGeom>
            <a:avLst/>
            <a:gdLst/>
            <a:ahLst/>
            <a:cxnLst/>
            <a:rect l="l" t="t" r="r" b="b"/>
            <a:pathLst>
              <a:path w="10753075" h="10753075">
                <a:moveTo>
                  <a:pt x="0" y="0"/>
                </a:moveTo>
                <a:lnTo>
                  <a:pt x="10753075" y="0"/>
                </a:lnTo>
                <a:lnTo>
                  <a:pt x="10753075" y="10753075"/>
                </a:lnTo>
                <a:lnTo>
                  <a:pt x="0" y="107530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2000"/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Freeform 4"/>
          <p:cNvSpPr/>
          <p:nvPr/>
        </p:nvSpPr>
        <p:spPr>
          <a:xfrm>
            <a:off x="485994" y="263163"/>
            <a:ext cx="1774370" cy="1774370"/>
          </a:xfrm>
          <a:custGeom>
            <a:avLst/>
            <a:gdLst/>
            <a:ahLst/>
            <a:cxnLst/>
            <a:rect l="l" t="t" r="r" b="b"/>
            <a:pathLst>
              <a:path w="1774370" h="1774370">
                <a:moveTo>
                  <a:pt x="0" y="0"/>
                </a:moveTo>
                <a:lnTo>
                  <a:pt x="1774369" y="0"/>
                </a:lnTo>
                <a:lnTo>
                  <a:pt x="1774369" y="1774369"/>
                </a:lnTo>
                <a:lnTo>
                  <a:pt x="0" y="17743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5" name="TextBox 5"/>
          <p:cNvSpPr txBox="1"/>
          <p:nvPr/>
        </p:nvSpPr>
        <p:spPr>
          <a:xfrm>
            <a:off x="1373179" y="6225833"/>
            <a:ext cx="9408539" cy="1114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872"/>
              </a:lnSpc>
            </a:pPr>
            <a:r>
              <a:rPr lang="en-US" sz="7872" spc="-393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RushFiles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944421" y="9277350"/>
            <a:ext cx="4399157" cy="278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2000" b="1" spc="-14">
                <a:solidFill>
                  <a:srgbClr val="FFFFFF"/>
                </a:solidFill>
                <a:latin typeface="Aileron Bold"/>
                <a:ea typeface="Aileron Bold"/>
                <a:cs typeface="Aileron Bold"/>
                <a:sym typeface="Aileron Bold"/>
              </a:rPr>
              <a:t>www.rushfiles.com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77632" y="3249563"/>
            <a:ext cx="14771968" cy="27161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9210"/>
              </a:lnSpc>
            </a:pPr>
            <a:r>
              <a:rPr lang="en-US" sz="22600" b="1" spc="-1423" dirty="0">
                <a:solidFill>
                  <a:srgbClr val="FFFFFF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Sales deck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A6F14">
                <a:alpha val="100000"/>
              </a:srgbClr>
            </a:gs>
            <a:gs pos="25000">
              <a:srgbClr val="FA6F14">
                <a:alpha val="92000"/>
              </a:srgbClr>
            </a:gs>
            <a:gs pos="50000">
              <a:srgbClr val="FA6F14">
                <a:alpha val="87000"/>
              </a:srgbClr>
            </a:gs>
            <a:gs pos="75000">
              <a:srgbClr val="FA6F14">
                <a:alpha val="84000"/>
              </a:srgbClr>
            </a:gs>
            <a:gs pos="100000">
              <a:srgbClr val="FA6F14">
                <a:alpha val="855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120089">
            <a:off x="-3021265" y="-3988519"/>
            <a:ext cx="13529234" cy="13529234"/>
          </a:xfrm>
          <a:custGeom>
            <a:avLst/>
            <a:gdLst/>
            <a:ahLst/>
            <a:cxnLst/>
            <a:rect l="l" t="t" r="r" b="b"/>
            <a:pathLst>
              <a:path w="13529234" h="13529234">
                <a:moveTo>
                  <a:pt x="0" y="0"/>
                </a:moveTo>
                <a:lnTo>
                  <a:pt x="13529234" y="0"/>
                </a:lnTo>
                <a:lnTo>
                  <a:pt x="13529234" y="13529234"/>
                </a:lnTo>
                <a:lnTo>
                  <a:pt x="0" y="135292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"/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" name="Freeform 3"/>
          <p:cNvSpPr/>
          <p:nvPr/>
        </p:nvSpPr>
        <p:spPr>
          <a:xfrm rot="5120089">
            <a:off x="-848034" y="-2084840"/>
            <a:ext cx="8981122" cy="8981122"/>
          </a:xfrm>
          <a:custGeom>
            <a:avLst/>
            <a:gdLst/>
            <a:ahLst/>
            <a:cxnLst/>
            <a:rect l="l" t="t" r="r" b="b"/>
            <a:pathLst>
              <a:path w="8981122" h="8981122">
                <a:moveTo>
                  <a:pt x="0" y="0"/>
                </a:moveTo>
                <a:lnTo>
                  <a:pt x="8981122" y="0"/>
                </a:lnTo>
                <a:lnTo>
                  <a:pt x="8981122" y="8981122"/>
                </a:lnTo>
                <a:lnTo>
                  <a:pt x="0" y="89811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2000"/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4" name="Group 4"/>
          <p:cNvGrpSpPr/>
          <p:nvPr/>
        </p:nvGrpSpPr>
        <p:grpSpPr>
          <a:xfrm>
            <a:off x="9179843" y="706101"/>
            <a:ext cx="4038658" cy="3932574"/>
            <a:chOff x="0" y="0"/>
            <a:chExt cx="1063680" cy="10357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63680" cy="1035740"/>
            </a:xfrm>
            <a:custGeom>
              <a:avLst/>
              <a:gdLst/>
              <a:ahLst/>
              <a:cxnLst/>
              <a:rect l="l" t="t" r="r" b="b"/>
              <a:pathLst>
                <a:path w="1063680" h="1035740">
                  <a:moveTo>
                    <a:pt x="67093" y="0"/>
                  </a:moveTo>
                  <a:lnTo>
                    <a:pt x="996586" y="0"/>
                  </a:lnTo>
                  <a:cubicBezTo>
                    <a:pt x="1033641" y="0"/>
                    <a:pt x="1063680" y="30039"/>
                    <a:pt x="1063680" y="67093"/>
                  </a:cubicBezTo>
                  <a:lnTo>
                    <a:pt x="1063680" y="968646"/>
                  </a:lnTo>
                  <a:cubicBezTo>
                    <a:pt x="1063680" y="1005701"/>
                    <a:pt x="1033641" y="1035740"/>
                    <a:pt x="996586" y="1035740"/>
                  </a:cubicBezTo>
                  <a:lnTo>
                    <a:pt x="67093" y="1035740"/>
                  </a:lnTo>
                  <a:cubicBezTo>
                    <a:pt x="30039" y="1035740"/>
                    <a:pt x="0" y="1005701"/>
                    <a:pt x="0" y="968646"/>
                  </a:cubicBezTo>
                  <a:lnTo>
                    <a:pt x="0" y="67093"/>
                  </a:lnTo>
                  <a:cubicBezTo>
                    <a:pt x="0" y="30039"/>
                    <a:pt x="30039" y="0"/>
                    <a:pt x="6709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85725"/>
              <a:ext cx="1063680" cy="9500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18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144000" y="4972050"/>
            <a:ext cx="4038658" cy="3929543"/>
            <a:chOff x="0" y="0"/>
            <a:chExt cx="1063680" cy="103494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63680" cy="1034941"/>
            </a:xfrm>
            <a:custGeom>
              <a:avLst/>
              <a:gdLst/>
              <a:ahLst/>
              <a:cxnLst/>
              <a:rect l="l" t="t" r="r" b="b"/>
              <a:pathLst>
                <a:path w="1063680" h="1034941">
                  <a:moveTo>
                    <a:pt x="67093" y="0"/>
                  </a:moveTo>
                  <a:lnTo>
                    <a:pt x="996586" y="0"/>
                  </a:lnTo>
                  <a:cubicBezTo>
                    <a:pt x="1033641" y="0"/>
                    <a:pt x="1063680" y="30039"/>
                    <a:pt x="1063680" y="67093"/>
                  </a:cubicBezTo>
                  <a:lnTo>
                    <a:pt x="1063680" y="967848"/>
                  </a:lnTo>
                  <a:cubicBezTo>
                    <a:pt x="1063680" y="1004903"/>
                    <a:pt x="1033641" y="1034941"/>
                    <a:pt x="996586" y="1034941"/>
                  </a:cubicBezTo>
                  <a:lnTo>
                    <a:pt x="67093" y="1034941"/>
                  </a:lnTo>
                  <a:cubicBezTo>
                    <a:pt x="30039" y="1034941"/>
                    <a:pt x="0" y="1004903"/>
                    <a:pt x="0" y="967848"/>
                  </a:cubicBezTo>
                  <a:lnTo>
                    <a:pt x="0" y="67093"/>
                  </a:lnTo>
                  <a:cubicBezTo>
                    <a:pt x="0" y="30039"/>
                    <a:pt x="30039" y="0"/>
                    <a:pt x="6709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"/>
                  </a:srgbClr>
                </a:gs>
                <a:gs pos="100000">
                  <a:srgbClr val="FFFFFF">
                    <a:alpha val="14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85725"/>
              <a:ext cx="1063680" cy="949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218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3409370" y="706101"/>
            <a:ext cx="4038658" cy="3932574"/>
            <a:chOff x="0" y="0"/>
            <a:chExt cx="1063680" cy="10357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63680" cy="1035740"/>
            </a:xfrm>
            <a:custGeom>
              <a:avLst/>
              <a:gdLst/>
              <a:ahLst/>
              <a:cxnLst/>
              <a:rect l="l" t="t" r="r" b="b"/>
              <a:pathLst>
                <a:path w="1063680" h="1035740">
                  <a:moveTo>
                    <a:pt x="67093" y="0"/>
                  </a:moveTo>
                  <a:lnTo>
                    <a:pt x="996586" y="0"/>
                  </a:lnTo>
                  <a:cubicBezTo>
                    <a:pt x="1033641" y="0"/>
                    <a:pt x="1063680" y="30039"/>
                    <a:pt x="1063680" y="67093"/>
                  </a:cubicBezTo>
                  <a:lnTo>
                    <a:pt x="1063680" y="968646"/>
                  </a:lnTo>
                  <a:cubicBezTo>
                    <a:pt x="1063680" y="1005701"/>
                    <a:pt x="1033641" y="1035740"/>
                    <a:pt x="996586" y="1035740"/>
                  </a:cubicBezTo>
                  <a:lnTo>
                    <a:pt x="67093" y="1035740"/>
                  </a:lnTo>
                  <a:cubicBezTo>
                    <a:pt x="30039" y="1035740"/>
                    <a:pt x="0" y="1005701"/>
                    <a:pt x="0" y="968646"/>
                  </a:cubicBezTo>
                  <a:lnTo>
                    <a:pt x="0" y="67093"/>
                  </a:lnTo>
                  <a:cubicBezTo>
                    <a:pt x="0" y="30039"/>
                    <a:pt x="30039" y="0"/>
                    <a:pt x="6709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"/>
                  </a:srgbClr>
                </a:gs>
                <a:gs pos="100000">
                  <a:srgbClr val="FFFFFF">
                    <a:alpha val="14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85725"/>
              <a:ext cx="1063680" cy="9500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218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409370" y="4972050"/>
            <a:ext cx="4038658" cy="3929543"/>
            <a:chOff x="0" y="0"/>
            <a:chExt cx="1063680" cy="1034941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63680" cy="1034941"/>
            </a:xfrm>
            <a:custGeom>
              <a:avLst/>
              <a:gdLst/>
              <a:ahLst/>
              <a:cxnLst/>
              <a:rect l="l" t="t" r="r" b="b"/>
              <a:pathLst>
                <a:path w="1063680" h="1034941">
                  <a:moveTo>
                    <a:pt x="67093" y="0"/>
                  </a:moveTo>
                  <a:lnTo>
                    <a:pt x="996586" y="0"/>
                  </a:lnTo>
                  <a:cubicBezTo>
                    <a:pt x="1033641" y="0"/>
                    <a:pt x="1063680" y="30039"/>
                    <a:pt x="1063680" y="67093"/>
                  </a:cubicBezTo>
                  <a:lnTo>
                    <a:pt x="1063680" y="967848"/>
                  </a:lnTo>
                  <a:cubicBezTo>
                    <a:pt x="1063680" y="1004903"/>
                    <a:pt x="1033641" y="1034941"/>
                    <a:pt x="996586" y="1034941"/>
                  </a:cubicBezTo>
                  <a:lnTo>
                    <a:pt x="67093" y="1034941"/>
                  </a:lnTo>
                  <a:cubicBezTo>
                    <a:pt x="30039" y="1034941"/>
                    <a:pt x="0" y="1004903"/>
                    <a:pt x="0" y="967848"/>
                  </a:cubicBezTo>
                  <a:lnTo>
                    <a:pt x="0" y="67093"/>
                  </a:lnTo>
                  <a:cubicBezTo>
                    <a:pt x="0" y="30039"/>
                    <a:pt x="30039" y="0"/>
                    <a:pt x="6709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85725"/>
              <a:ext cx="1063680" cy="9492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218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451039" y="141515"/>
            <a:ext cx="1774370" cy="1774370"/>
          </a:xfrm>
          <a:custGeom>
            <a:avLst/>
            <a:gdLst/>
            <a:ahLst/>
            <a:cxnLst/>
            <a:rect l="l" t="t" r="r" b="b"/>
            <a:pathLst>
              <a:path w="1774370" h="1774370">
                <a:moveTo>
                  <a:pt x="0" y="0"/>
                </a:moveTo>
                <a:lnTo>
                  <a:pt x="1774369" y="0"/>
                </a:lnTo>
                <a:lnTo>
                  <a:pt x="1774369" y="1774370"/>
                </a:lnTo>
                <a:lnTo>
                  <a:pt x="0" y="177437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7" name="Freeform 17"/>
          <p:cNvSpPr/>
          <p:nvPr/>
        </p:nvSpPr>
        <p:spPr>
          <a:xfrm>
            <a:off x="9568582" y="1269545"/>
            <a:ext cx="1545182" cy="1506552"/>
          </a:xfrm>
          <a:custGeom>
            <a:avLst/>
            <a:gdLst/>
            <a:ahLst/>
            <a:cxnLst/>
            <a:rect l="l" t="t" r="r" b="b"/>
            <a:pathLst>
              <a:path w="1545182" h="1506552">
                <a:moveTo>
                  <a:pt x="0" y="0"/>
                </a:moveTo>
                <a:lnTo>
                  <a:pt x="1545182" y="0"/>
                </a:lnTo>
                <a:lnTo>
                  <a:pt x="1545182" y="1506553"/>
                </a:lnTo>
                <a:lnTo>
                  <a:pt x="0" y="15065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8" name="Freeform 18"/>
          <p:cNvSpPr/>
          <p:nvPr/>
        </p:nvSpPr>
        <p:spPr>
          <a:xfrm>
            <a:off x="13828997" y="5535494"/>
            <a:ext cx="1562019" cy="1562019"/>
          </a:xfrm>
          <a:custGeom>
            <a:avLst/>
            <a:gdLst/>
            <a:ahLst/>
            <a:cxnLst/>
            <a:rect l="l" t="t" r="r" b="b"/>
            <a:pathLst>
              <a:path w="1562019" h="1562019">
                <a:moveTo>
                  <a:pt x="0" y="0"/>
                </a:moveTo>
                <a:lnTo>
                  <a:pt x="1562019" y="0"/>
                </a:lnTo>
                <a:lnTo>
                  <a:pt x="1562019" y="1562019"/>
                </a:lnTo>
                <a:lnTo>
                  <a:pt x="0" y="156201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9" name="Freeform 19"/>
          <p:cNvSpPr/>
          <p:nvPr/>
        </p:nvSpPr>
        <p:spPr>
          <a:xfrm>
            <a:off x="9568582" y="5535494"/>
            <a:ext cx="1433836" cy="1539689"/>
          </a:xfrm>
          <a:custGeom>
            <a:avLst/>
            <a:gdLst/>
            <a:ahLst/>
            <a:cxnLst/>
            <a:rect l="l" t="t" r="r" b="b"/>
            <a:pathLst>
              <a:path w="1433836" h="1539689">
                <a:moveTo>
                  <a:pt x="0" y="0"/>
                </a:moveTo>
                <a:lnTo>
                  <a:pt x="1433836" y="0"/>
                </a:lnTo>
                <a:lnTo>
                  <a:pt x="1433836" y="1539690"/>
                </a:lnTo>
                <a:lnTo>
                  <a:pt x="0" y="153969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0" name="Freeform 20"/>
          <p:cNvSpPr/>
          <p:nvPr/>
        </p:nvSpPr>
        <p:spPr>
          <a:xfrm>
            <a:off x="13720908" y="1291875"/>
            <a:ext cx="1381871" cy="1539689"/>
          </a:xfrm>
          <a:custGeom>
            <a:avLst/>
            <a:gdLst/>
            <a:ahLst/>
            <a:cxnLst/>
            <a:rect l="l" t="t" r="r" b="b"/>
            <a:pathLst>
              <a:path w="1381871" h="1539689">
                <a:moveTo>
                  <a:pt x="0" y="0"/>
                </a:moveTo>
                <a:lnTo>
                  <a:pt x="1381871" y="0"/>
                </a:lnTo>
                <a:lnTo>
                  <a:pt x="1381871" y="1539689"/>
                </a:lnTo>
                <a:lnTo>
                  <a:pt x="0" y="153968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1" name="TextBox 21"/>
          <p:cNvSpPr txBox="1"/>
          <p:nvPr/>
        </p:nvSpPr>
        <p:spPr>
          <a:xfrm>
            <a:off x="1028700" y="3615690"/>
            <a:ext cx="6617440" cy="3112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40"/>
              </a:lnSpc>
            </a:pPr>
            <a:r>
              <a:rPr lang="en-US" sz="6000" b="1" spc="-378" dirty="0" err="1">
                <a:solidFill>
                  <a:srgbClr val="FFFFFF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RushFiles</a:t>
            </a:r>
            <a:r>
              <a:rPr lang="en-US" sz="6000" b="1" spc="-378" dirty="0">
                <a:solidFill>
                  <a:srgbClr val="FFFFFF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 - A control layer for how your data moves.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568582" y="3192672"/>
            <a:ext cx="2987823" cy="689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 dirty="0">
                <a:solidFill>
                  <a:srgbClr val="31284B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Centralized control over file access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720908" y="3192672"/>
            <a:ext cx="2987823" cy="689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rgbClr val="FFFFFF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Permission-based sharing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3828997" y="7579444"/>
            <a:ext cx="2987823" cy="689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rgbClr val="31284B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Ability to manage and revoke access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568582" y="7609759"/>
            <a:ext cx="2987823" cy="689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rgbClr val="FFFFFF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Full visibility of file activity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9568582" y="9311168"/>
            <a:ext cx="6787432" cy="405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spc="-191">
                <a:solidFill>
                  <a:srgbClr val="FFFFFF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 Your rules stay attached to the file.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33729" y="1727960"/>
            <a:ext cx="14820543" cy="798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40"/>
              </a:lnSpc>
            </a:pPr>
            <a:r>
              <a:rPr lang="en-US" sz="6000" b="1" spc="-378" dirty="0">
                <a:solidFill>
                  <a:srgbClr val="FA6F14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Trust &amp; Credibility</a:t>
            </a:r>
          </a:p>
        </p:txBody>
      </p:sp>
      <p:sp>
        <p:nvSpPr>
          <p:cNvPr id="3" name="Freeform 3"/>
          <p:cNvSpPr/>
          <p:nvPr/>
        </p:nvSpPr>
        <p:spPr>
          <a:xfrm>
            <a:off x="485994" y="263163"/>
            <a:ext cx="1774370" cy="1774370"/>
          </a:xfrm>
          <a:custGeom>
            <a:avLst/>
            <a:gdLst/>
            <a:ahLst/>
            <a:cxnLst/>
            <a:rect l="l" t="t" r="r" b="b"/>
            <a:pathLst>
              <a:path w="1774370" h="1774370">
                <a:moveTo>
                  <a:pt x="0" y="0"/>
                </a:moveTo>
                <a:lnTo>
                  <a:pt x="1774369" y="0"/>
                </a:lnTo>
                <a:lnTo>
                  <a:pt x="1774369" y="1774369"/>
                </a:lnTo>
                <a:lnTo>
                  <a:pt x="0" y="1774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4" name="Group 4"/>
          <p:cNvGrpSpPr/>
          <p:nvPr/>
        </p:nvGrpSpPr>
        <p:grpSpPr>
          <a:xfrm>
            <a:off x="3933063" y="3700260"/>
            <a:ext cx="5096637" cy="1854874"/>
            <a:chOff x="0" y="0"/>
            <a:chExt cx="1342324" cy="48852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535654" y="3700260"/>
            <a:ext cx="5096637" cy="1854874"/>
            <a:chOff x="0" y="0"/>
            <a:chExt cx="1342324" cy="48852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3933063" y="5831360"/>
            <a:ext cx="5096637" cy="1854874"/>
            <a:chOff x="0" y="0"/>
            <a:chExt cx="1342324" cy="48852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535654" y="5831360"/>
            <a:ext cx="5096637" cy="1854874"/>
            <a:chOff x="0" y="0"/>
            <a:chExt cx="1342324" cy="488527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3655709" y="4339740"/>
            <a:ext cx="554708" cy="554708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5F0">
                <a:alpha val="92941"/>
              </a:srgbClr>
            </a:solidFill>
            <a:ln w="19050" cap="sq">
              <a:solidFill>
                <a:srgbClr val="FF974B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9258300" y="4339740"/>
            <a:ext cx="554708" cy="554708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5F0">
                <a:alpha val="92941"/>
              </a:srgbClr>
            </a:solidFill>
            <a:ln w="19050" cap="sq">
              <a:solidFill>
                <a:srgbClr val="FF974B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9258300" y="6481443"/>
            <a:ext cx="554708" cy="554708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5F0">
                <a:alpha val="92941"/>
              </a:srgbClr>
            </a:solidFill>
            <a:ln w="19050" cap="sq">
              <a:solidFill>
                <a:srgbClr val="FF974B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3655709" y="6481443"/>
            <a:ext cx="554708" cy="554708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5F0">
                <a:alpha val="92941"/>
              </a:srgbClr>
            </a:solidFill>
            <a:ln w="19050" cap="sq">
              <a:solidFill>
                <a:srgbClr val="FF974B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>
            <a:off x="3764095" y="4448127"/>
            <a:ext cx="337935" cy="337935"/>
          </a:xfrm>
          <a:custGeom>
            <a:avLst/>
            <a:gdLst/>
            <a:ahLst/>
            <a:cxnLst/>
            <a:rect l="l" t="t" r="r" b="b"/>
            <a:pathLst>
              <a:path w="337935" h="337935">
                <a:moveTo>
                  <a:pt x="0" y="0"/>
                </a:moveTo>
                <a:lnTo>
                  <a:pt x="337935" y="0"/>
                </a:lnTo>
                <a:lnTo>
                  <a:pt x="337935" y="337935"/>
                </a:lnTo>
                <a:lnTo>
                  <a:pt x="0" y="3379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9" name="Freeform 29"/>
          <p:cNvSpPr/>
          <p:nvPr/>
        </p:nvSpPr>
        <p:spPr>
          <a:xfrm>
            <a:off x="9388230" y="4458730"/>
            <a:ext cx="294849" cy="337935"/>
          </a:xfrm>
          <a:custGeom>
            <a:avLst/>
            <a:gdLst/>
            <a:ahLst/>
            <a:cxnLst/>
            <a:rect l="l" t="t" r="r" b="b"/>
            <a:pathLst>
              <a:path w="294849" h="337935">
                <a:moveTo>
                  <a:pt x="0" y="0"/>
                </a:moveTo>
                <a:lnTo>
                  <a:pt x="294848" y="0"/>
                </a:lnTo>
                <a:lnTo>
                  <a:pt x="294848" y="337935"/>
                </a:lnTo>
                <a:lnTo>
                  <a:pt x="0" y="33793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0" name="Freeform 30"/>
          <p:cNvSpPr/>
          <p:nvPr/>
        </p:nvSpPr>
        <p:spPr>
          <a:xfrm>
            <a:off x="3764095" y="6592008"/>
            <a:ext cx="310644" cy="333578"/>
          </a:xfrm>
          <a:custGeom>
            <a:avLst/>
            <a:gdLst/>
            <a:ahLst/>
            <a:cxnLst/>
            <a:rect l="l" t="t" r="r" b="b"/>
            <a:pathLst>
              <a:path w="310644" h="333578">
                <a:moveTo>
                  <a:pt x="0" y="0"/>
                </a:moveTo>
                <a:lnTo>
                  <a:pt x="310644" y="0"/>
                </a:lnTo>
                <a:lnTo>
                  <a:pt x="310644" y="333578"/>
                </a:lnTo>
                <a:lnTo>
                  <a:pt x="0" y="33357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1" name="Freeform 31"/>
          <p:cNvSpPr/>
          <p:nvPr/>
        </p:nvSpPr>
        <p:spPr>
          <a:xfrm>
            <a:off x="9361385" y="6592008"/>
            <a:ext cx="348539" cy="348539"/>
          </a:xfrm>
          <a:custGeom>
            <a:avLst/>
            <a:gdLst/>
            <a:ahLst/>
            <a:cxnLst/>
            <a:rect l="l" t="t" r="r" b="b"/>
            <a:pathLst>
              <a:path w="348539" h="348539">
                <a:moveTo>
                  <a:pt x="0" y="0"/>
                </a:moveTo>
                <a:lnTo>
                  <a:pt x="348538" y="0"/>
                </a:lnTo>
                <a:lnTo>
                  <a:pt x="348538" y="348538"/>
                </a:lnTo>
                <a:lnTo>
                  <a:pt x="0" y="34853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2" name="TextBox 32"/>
          <p:cNvSpPr txBox="1"/>
          <p:nvPr/>
        </p:nvSpPr>
        <p:spPr>
          <a:xfrm>
            <a:off x="2113356" y="8629209"/>
            <a:ext cx="14061288" cy="443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16"/>
              </a:lnSpc>
            </a:pPr>
            <a:r>
              <a:rPr lang="en-US" sz="3046" b="1" spc="-191">
                <a:solidFill>
                  <a:srgbClr val="FA6F1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Control is enforced,</a:t>
            </a:r>
            <a:r>
              <a:rPr lang="en-US" sz="3046" b="1" spc="-191">
                <a:solidFill>
                  <a:srgbClr val="31284B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 not assumed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436913" y="4297126"/>
            <a:ext cx="4088937" cy="689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 dirty="0">
                <a:solidFill>
                  <a:srgbClr val="FFFFFF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Encrypted data (in transit &amp; at rest)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084671" y="4286523"/>
            <a:ext cx="4068161" cy="689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rgbClr val="FFFFFF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Identity-based access (users, roles)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436913" y="6590150"/>
            <a:ext cx="4088937" cy="351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rgbClr val="FFFFFF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Detailed activity logs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0084671" y="6428225"/>
            <a:ext cx="4068161" cy="689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rgbClr val="FFFFFF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Flexible deployment (cloud or on-premise)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A6F14">
                <a:alpha val="100000"/>
              </a:srgbClr>
            </a:gs>
            <a:gs pos="25000">
              <a:srgbClr val="FA6F14">
                <a:alpha val="92000"/>
              </a:srgbClr>
            </a:gs>
            <a:gs pos="50000">
              <a:srgbClr val="FA6F14">
                <a:alpha val="87000"/>
              </a:srgbClr>
            </a:gs>
            <a:gs pos="75000">
              <a:srgbClr val="FA6F14">
                <a:alpha val="84000"/>
              </a:srgbClr>
            </a:gs>
            <a:gs pos="100000">
              <a:srgbClr val="FA6F14">
                <a:alpha val="855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625619"/>
            <a:ext cx="10989541" cy="798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40"/>
              </a:lnSpc>
            </a:pPr>
            <a:r>
              <a:rPr lang="en-US" sz="6000" b="1" spc="-378" dirty="0">
                <a:solidFill>
                  <a:srgbClr val="FFFFFF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Share freely. Stay in control.</a:t>
            </a:r>
          </a:p>
        </p:txBody>
      </p:sp>
      <p:sp>
        <p:nvSpPr>
          <p:cNvPr id="3" name="Freeform 3"/>
          <p:cNvSpPr/>
          <p:nvPr/>
        </p:nvSpPr>
        <p:spPr>
          <a:xfrm>
            <a:off x="16056154" y="250347"/>
            <a:ext cx="1774370" cy="1774370"/>
          </a:xfrm>
          <a:custGeom>
            <a:avLst/>
            <a:gdLst/>
            <a:ahLst/>
            <a:cxnLst/>
            <a:rect l="l" t="t" r="r" b="b"/>
            <a:pathLst>
              <a:path w="1774370" h="1774370">
                <a:moveTo>
                  <a:pt x="0" y="0"/>
                </a:moveTo>
                <a:lnTo>
                  <a:pt x="1774370" y="0"/>
                </a:lnTo>
                <a:lnTo>
                  <a:pt x="1774370" y="1774369"/>
                </a:lnTo>
                <a:lnTo>
                  <a:pt x="0" y="1774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TextBox 4"/>
          <p:cNvSpPr txBox="1"/>
          <p:nvPr/>
        </p:nvSpPr>
        <p:spPr>
          <a:xfrm>
            <a:off x="1028700" y="3119139"/>
            <a:ext cx="6340089" cy="443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b="1" spc="-191">
                <a:solidFill>
                  <a:srgbClr val="FFFAFA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RushFiles enables your business to: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028700" y="3971925"/>
            <a:ext cx="4038658" cy="1966287"/>
            <a:chOff x="0" y="0"/>
            <a:chExt cx="1063680" cy="51787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63680" cy="517870"/>
            </a:xfrm>
            <a:custGeom>
              <a:avLst/>
              <a:gdLst/>
              <a:ahLst/>
              <a:cxnLst/>
              <a:rect l="l" t="t" r="r" b="b"/>
              <a:pathLst>
                <a:path w="1063680" h="517870">
                  <a:moveTo>
                    <a:pt x="67093" y="0"/>
                  </a:moveTo>
                  <a:lnTo>
                    <a:pt x="996586" y="0"/>
                  </a:lnTo>
                  <a:cubicBezTo>
                    <a:pt x="1033641" y="0"/>
                    <a:pt x="1063680" y="30039"/>
                    <a:pt x="1063680" y="67093"/>
                  </a:cubicBezTo>
                  <a:lnTo>
                    <a:pt x="1063680" y="450776"/>
                  </a:lnTo>
                  <a:cubicBezTo>
                    <a:pt x="1063680" y="487831"/>
                    <a:pt x="1033641" y="517870"/>
                    <a:pt x="996586" y="517870"/>
                  </a:cubicBezTo>
                  <a:lnTo>
                    <a:pt x="67093" y="517870"/>
                  </a:lnTo>
                  <a:cubicBezTo>
                    <a:pt x="30039" y="517870"/>
                    <a:pt x="0" y="487831"/>
                    <a:pt x="0" y="450776"/>
                  </a:cubicBezTo>
                  <a:lnTo>
                    <a:pt x="0" y="67093"/>
                  </a:lnTo>
                  <a:cubicBezTo>
                    <a:pt x="0" y="30039"/>
                    <a:pt x="30039" y="0"/>
                    <a:pt x="6709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85725"/>
              <a:ext cx="1063680" cy="4321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18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28700" y="6121953"/>
            <a:ext cx="4038658" cy="1964772"/>
            <a:chOff x="0" y="0"/>
            <a:chExt cx="1063680" cy="51747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63680" cy="517471"/>
            </a:xfrm>
            <a:custGeom>
              <a:avLst/>
              <a:gdLst/>
              <a:ahLst/>
              <a:cxnLst/>
              <a:rect l="l" t="t" r="r" b="b"/>
              <a:pathLst>
                <a:path w="1063680" h="517471">
                  <a:moveTo>
                    <a:pt x="67093" y="0"/>
                  </a:moveTo>
                  <a:lnTo>
                    <a:pt x="996586" y="0"/>
                  </a:lnTo>
                  <a:cubicBezTo>
                    <a:pt x="1033641" y="0"/>
                    <a:pt x="1063680" y="30039"/>
                    <a:pt x="1063680" y="67093"/>
                  </a:cubicBezTo>
                  <a:lnTo>
                    <a:pt x="1063680" y="450377"/>
                  </a:lnTo>
                  <a:cubicBezTo>
                    <a:pt x="1063680" y="487432"/>
                    <a:pt x="1033641" y="517471"/>
                    <a:pt x="996586" y="517471"/>
                  </a:cubicBezTo>
                  <a:lnTo>
                    <a:pt x="67093" y="517471"/>
                  </a:lnTo>
                  <a:cubicBezTo>
                    <a:pt x="30039" y="517471"/>
                    <a:pt x="0" y="487432"/>
                    <a:pt x="0" y="450377"/>
                  </a:cubicBezTo>
                  <a:lnTo>
                    <a:pt x="0" y="67093"/>
                  </a:lnTo>
                  <a:cubicBezTo>
                    <a:pt x="0" y="30039"/>
                    <a:pt x="30039" y="0"/>
                    <a:pt x="6709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"/>
                  </a:srgbClr>
                </a:gs>
                <a:gs pos="100000">
                  <a:srgbClr val="FFFFFF">
                    <a:alpha val="14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85725"/>
              <a:ext cx="1063680" cy="4317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218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294070" y="3971925"/>
            <a:ext cx="4038658" cy="1966287"/>
            <a:chOff x="0" y="0"/>
            <a:chExt cx="1063680" cy="51787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063680" cy="517870"/>
            </a:xfrm>
            <a:custGeom>
              <a:avLst/>
              <a:gdLst/>
              <a:ahLst/>
              <a:cxnLst/>
              <a:rect l="l" t="t" r="r" b="b"/>
              <a:pathLst>
                <a:path w="1063680" h="517870">
                  <a:moveTo>
                    <a:pt x="67093" y="0"/>
                  </a:moveTo>
                  <a:lnTo>
                    <a:pt x="996586" y="0"/>
                  </a:lnTo>
                  <a:cubicBezTo>
                    <a:pt x="1033641" y="0"/>
                    <a:pt x="1063680" y="30039"/>
                    <a:pt x="1063680" y="67093"/>
                  </a:cubicBezTo>
                  <a:lnTo>
                    <a:pt x="1063680" y="450776"/>
                  </a:lnTo>
                  <a:cubicBezTo>
                    <a:pt x="1063680" y="487831"/>
                    <a:pt x="1033641" y="517870"/>
                    <a:pt x="996586" y="517870"/>
                  </a:cubicBezTo>
                  <a:lnTo>
                    <a:pt x="67093" y="517870"/>
                  </a:lnTo>
                  <a:cubicBezTo>
                    <a:pt x="30039" y="517870"/>
                    <a:pt x="0" y="487831"/>
                    <a:pt x="0" y="450776"/>
                  </a:cubicBezTo>
                  <a:lnTo>
                    <a:pt x="0" y="67093"/>
                  </a:lnTo>
                  <a:cubicBezTo>
                    <a:pt x="0" y="30039"/>
                    <a:pt x="30039" y="0"/>
                    <a:pt x="6709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"/>
                  </a:srgbClr>
                </a:gs>
                <a:gs pos="100000">
                  <a:srgbClr val="FFFFFF">
                    <a:alpha val="14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85725"/>
              <a:ext cx="1063680" cy="4321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218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294070" y="6121953"/>
            <a:ext cx="4038658" cy="1964772"/>
            <a:chOff x="0" y="0"/>
            <a:chExt cx="1063680" cy="517471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63680" cy="517471"/>
            </a:xfrm>
            <a:custGeom>
              <a:avLst/>
              <a:gdLst/>
              <a:ahLst/>
              <a:cxnLst/>
              <a:rect l="l" t="t" r="r" b="b"/>
              <a:pathLst>
                <a:path w="1063680" h="517471">
                  <a:moveTo>
                    <a:pt x="67093" y="0"/>
                  </a:moveTo>
                  <a:lnTo>
                    <a:pt x="996586" y="0"/>
                  </a:lnTo>
                  <a:cubicBezTo>
                    <a:pt x="1033641" y="0"/>
                    <a:pt x="1063680" y="30039"/>
                    <a:pt x="1063680" y="67093"/>
                  </a:cubicBezTo>
                  <a:lnTo>
                    <a:pt x="1063680" y="450377"/>
                  </a:lnTo>
                  <a:cubicBezTo>
                    <a:pt x="1063680" y="487432"/>
                    <a:pt x="1033641" y="517471"/>
                    <a:pt x="996586" y="517471"/>
                  </a:cubicBezTo>
                  <a:lnTo>
                    <a:pt x="67093" y="517471"/>
                  </a:lnTo>
                  <a:cubicBezTo>
                    <a:pt x="30039" y="517471"/>
                    <a:pt x="0" y="487432"/>
                    <a:pt x="0" y="450377"/>
                  </a:cubicBezTo>
                  <a:lnTo>
                    <a:pt x="0" y="67093"/>
                  </a:lnTo>
                  <a:cubicBezTo>
                    <a:pt x="0" y="30039"/>
                    <a:pt x="30039" y="0"/>
                    <a:pt x="67093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85725"/>
              <a:ext cx="1063680" cy="4317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218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417439" y="4492209"/>
            <a:ext cx="2987823" cy="689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 dirty="0">
                <a:solidFill>
                  <a:srgbClr val="31284B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Share files without losing oversight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605608" y="4492209"/>
            <a:ext cx="2987823" cy="10135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rgbClr val="FFFFFF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Keep control over access and usage</a:t>
            </a:r>
          </a:p>
          <a:p>
            <a:pPr algn="l">
              <a:lnSpc>
                <a:spcPts val="2620"/>
              </a:lnSpc>
            </a:pPr>
            <a:endParaRPr lang="en-US" sz="2646" spc="-166">
              <a:solidFill>
                <a:srgbClr val="FFFFFF"/>
              </a:solidFill>
              <a:latin typeface="Poppins" pitchFamily="2" charset="77"/>
              <a:ea typeface="Poppins Medium"/>
              <a:cs typeface="Poppins" pitchFamily="2" charset="77"/>
              <a:sym typeface="Poppins Medium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713697" y="6764576"/>
            <a:ext cx="2987823" cy="10186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 dirty="0">
                <a:solidFill>
                  <a:srgbClr val="31284B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Maintain ownership of your data</a:t>
            </a:r>
          </a:p>
          <a:p>
            <a:pPr algn="l">
              <a:lnSpc>
                <a:spcPts val="2620"/>
              </a:lnSpc>
            </a:pPr>
            <a:endParaRPr lang="en-US" sz="2646" spc="-166" dirty="0">
              <a:solidFill>
                <a:srgbClr val="31284B"/>
              </a:solidFill>
              <a:latin typeface="Poppins" pitchFamily="2" charset="77"/>
              <a:ea typeface="Poppins Medium"/>
              <a:cs typeface="Poppins" pitchFamily="2" charset="77"/>
              <a:sym typeface="Poppins Medium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453282" y="6794891"/>
            <a:ext cx="2987823" cy="689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 dirty="0">
                <a:solidFill>
                  <a:srgbClr val="FFFFFF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Protect valuable information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28700" y="8753475"/>
            <a:ext cx="16801824" cy="5883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60"/>
              </a:lnSpc>
            </a:pPr>
            <a:r>
              <a:rPr lang="en-US" sz="4202" b="1" spc="-264" dirty="0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Because your data should remain your asset — even when it moves.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373876"/>
            <a:ext cx="14820543" cy="798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40"/>
              </a:lnSpc>
            </a:pPr>
            <a:r>
              <a:rPr lang="en-US" sz="6000" b="1" spc="-378" dirty="0">
                <a:solidFill>
                  <a:srgbClr val="FA6F14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What Matters in Any Business?</a:t>
            </a:r>
          </a:p>
        </p:txBody>
      </p:sp>
      <p:sp>
        <p:nvSpPr>
          <p:cNvPr id="3" name="Freeform 3"/>
          <p:cNvSpPr/>
          <p:nvPr/>
        </p:nvSpPr>
        <p:spPr>
          <a:xfrm>
            <a:off x="485994" y="263163"/>
            <a:ext cx="1774370" cy="1774370"/>
          </a:xfrm>
          <a:custGeom>
            <a:avLst/>
            <a:gdLst/>
            <a:ahLst/>
            <a:cxnLst/>
            <a:rect l="l" t="t" r="r" b="b"/>
            <a:pathLst>
              <a:path w="1774370" h="1774370">
                <a:moveTo>
                  <a:pt x="0" y="0"/>
                </a:moveTo>
                <a:lnTo>
                  <a:pt x="1774369" y="0"/>
                </a:lnTo>
                <a:lnTo>
                  <a:pt x="1774369" y="1774369"/>
                </a:lnTo>
                <a:lnTo>
                  <a:pt x="0" y="1774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TextBox 4"/>
          <p:cNvSpPr txBox="1"/>
          <p:nvPr/>
        </p:nvSpPr>
        <p:spPr>
          <a:xfrm>
            <a:off x="1028700" y="3475966"/>
            <a:ext cx="14061288" cy="405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spc="-191" dirty="0">
                <a:solidFill>
                  <a:srgbClr val="31284B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Every company, regardless of size, relies on a few critical elements: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028700" y="4369541"/>
            <a:ext cx="5096637" cy="1854874"/>
            <a:chOff x="0" y="0"/>
            <a:chExt cx="1342324" cy="4885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373179" y="4681801"/>
            <a:ext cx="2987823" cy="365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b="1" spc="-166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Revenue &amp; clients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73179" y="5180123"/>
            <a:ext cx="5730220" cy="306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77"/>
              </a:lnSpc>
            </a:pPr>
            <a:r>
              <a:rPr lang="en-US" sz="2199" spc="-13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contracts, pricing, relationships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6437360" y="4369541"/>
            <a:ext cx="5096637" cy="1854874"/>
            <a:chOff x="0" y="0"/>
            <a:chExt cx="1342324" cy="48852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781839" y="4681801"/>
            <a:ext cx="4068161" cy="365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b="1" spc="-166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People &amp; operations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781839" y="5180123"/>
            <a:ext cx="4255143" cy="582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77"/>
              </a:lnSpc>
            </a:pPr>
            <a:r>
              <a:rPr lang="en-US" sz="2199" spc="-13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employees, partners, daily execution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1846020" y="4369541"/>
            <a:ext cx="5096637" cy="1854874"/>
            <a:chOff x="0" y="0"/>
            <a:chExt cx="1342324" cy="48852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2190499" y="4681801"/>
            <a:ext cx="4462900" cy="365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b="1" spc="-166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Information &amp; knowledge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190499" y="5180123"/>
            <a:ext cx="4462900" cy="582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77"/>
              </a:lnSpc>
            </a:pPr>
            <a:r>
              <a:rPr lang="en-US" sz="2199" spc="-13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documents, data, internal knowledge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1028700" y="6500640"/>
            <a:ext cx="5096637" cy="1854874"/>
            <a:chOff x="0" y="0"/>
            <a:chExt cx="1342324" cy="488527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373179" y="6812900"/>
            <a:ext cx="4088937" cy="365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b="1" spc="-166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Processes &amp; efficiency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373179" y="7311222"/>
            <a:ext cx="3735749" cy="858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77"/>
              </a:lnSpc>
            </a:pPr>
            <a:r>
              <a:rPr lang="en-US" sz="2199" spc="-13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working with the right information, at the right time</a:t>
            </a:r>
          </a:p>
          <a:p>
            <a:pPr algn="l">
              <a:lnSpc>
                <a:spcPts val="2177"/>
              </a:lnSpc>
            </a:pPr>
            <a:endParaRPr lang="en-US" sz="2199" spc="-138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6437360" y="6500640"/>
            <a:ext cx="5096637" cy="1854874"/>
            <a:chOff x="0" y="0"/>
            <a:chExt cx="1342324" cy="488527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6781839" y="6812900"/>
            <a:ext cx="4068161" cy="365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b="1" spc="-166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Control &amp; rules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6781839" y="7311222"/>
            <a:ext cx="4255143" cy="582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177"/>
              </a:lnSpc>
            </a:pPr>
            <a:r>
              <a:rPr lang="en-US" sz="2199" spc="-138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who can access, use, and share critical information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28700" y="8822239"/>
            <a:ext cx="14061288" cy="405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spc="-191" dirty="0">
                <a:solidFill>
                  <a:srgbClr val="31284B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If control is lost, everything else becomes </a:t>
            </a:r>
            <a:r>
              <a:rPr lang="en-US" sz="3046" spc="-191" dirty="0">
                <a:solidFill>
                  <a:srgbClr val="FA6F14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exposed</a:t>
            </a:r>
            <a:r>
              <a:rPr lang="en-US" sz="3046" spc="-191" dirty="0">
                <a:solidFill>
                  <a:srgbClr val="31284B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5143500"/>
            <a:ext cx="5096637" cy="1854874"/>
            <a:chOff x="0" y="0"/>
            <a:chExt cx="1342324" cy="4885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solidFill>
              <a:srgbClr val="FFFFFF">
                <a:alpha val="92941"/>
              </a:srgbClr>
            </a:solidFill>
            <a:ln w="19050" cap="rnd">
              <a:solidFill>
                <a:srgbClr val="FF974B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203293" y="5707034"/>
            <a:ext cx="727805" cy="727805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100000"/>
                  </a:srgbClr>
                </a:gs>
                <a:gs pos="25000">
                  <a:srgbClr val="FA6F14">
                    <a:alpha val="92000"/>
                  </a:srgbClr>
                </a:gs>
                <a:gs pos="50000">
                  <a:srgbClr val="FA6F14">
                    <a:alpha val="87000"/>
                  </a:srgbClr>
                </a:gs>
                <a:gs pos="75000">
                  <a:srgbClr val="FA6F14">
                    <a:alpha val="84000"/>
                  </a:srgbClr>
                </a:gs>
                <a:gs pos="100000">
                  <a:srgbClr val="FA6F14">
                    <a:alpha val="85500"/>
                  </a:srgbClr>
                </a:gs>
              </a:gsLst>
              <a:lin ang="0"/>
            </a:gradFill>
            <a:ln w="9525" cap="sq">
              <a:solidFill>
                <a:srgbClr val="FA6F14"/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6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485994" y="263163"/>
            <a:ext cx="1774370" cy="1774370"/>
          </a:xfrm>
          <a:custGeom>
            <a:avLst/>
            <a:gdLst/>
            <a:ahLst/>
            <a:cxnLst/>
            <a:rect l="l" t="t" r="r" b="b"/>
            <a:pathLst>
              <a:path w="1774370" h="1774370">
                <a:moveTo>
                  <a:pt x="0" y="0"/>
                </a:moveTo>
                <a:lnTo>
                  <a:pt x="1774369" y="0"/>
                </a:lnTo>
                <a:lnTo>
                  <a:pt x="1774369" y="1774369"/>
                </a:lnTo>
                <a:lnTo>
                  <a:pt x="0" y="1774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9" name="Freeform 9"/>
          <p:cNvSpPr/>
          <p:nvPr/>
        </p:nvSpPr>
        <p:spPr>
          <a:xfrm>
            <a:off x="1385244" y="5882850"/>
            <a:ext cx="363903" cy="385309"/>
          </a:xfrm>
          <a:custGeom>
            <a:avLst/>
            <a:gdLst/>
            <a:ahLst/>
            <a:cxnLst/>
            <a:rect l="l" t="t" r="r" b="b"/>
            <a:pathLst>
              <a:path w="363903" h="385309">
                <a:moveTo>
                  <a:pt x="0" y="0"/>
                </a:moveTo>
                <a:lnTo>
                  <a:pt x="363903" y="0"/>
                </a:lnTo>
                <a:lnTo>
                  <a:pt x="363903" y="385309"/>
                </a:lnTo>
                <a:lnTo>
                  <a:pt x="0" y="3853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10" name="Group 10"/>
          <p:cNvGrpSpPr/>
          <p:nvPr/>
        </p:nvGrpSpPr>
        <p:grpSpPr>
          <a:xfrm>
            <a:off x="6595681" y="5143500"/>
            <a:ext cx="5096637" cy="1854874"/>
            <a:chOff x="0" y="0"/>
            <a:chExt cx="1342324" cy="48852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solidFill>
              <a:srgbClr val="FFFFFF">
                <a:alpha val="92941"/>
              </a:srgbClr>
            </a:solidFill>
            <a:ln w="19050" cap="rnd">
              <a:solidFill>
                <a:srgbClr val="FF974B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770274" y="5707034"/>
            <a:ext cx="727805" cy="727805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100000"/>
                  </a:srgbClr>
                </a:gs>
                <a:gs pos="25000">
                  <a:srgbClr val="FA6F14">
                    <a:alpha val="92000"/>
                  </a:srgbClr>
                </a:gs>
                <a:gs pos="50000">
                  <a:srgbClr val="FA6F14">
                    <a:alpha val="87000"/>
                  </a:srgbClr>
                </a:gs>
                <a:gs pos="75000">
                  <a:srgbClr val="FA6F14">
                    <a:alpha val="84000"/>
                  </a:srgbClr>
                </a:gs>
                <a:gs pos="100000">
                  <a:srgbClr val="FA6F14">
                    <a:alpha val="85500"/>
                  </a:srgbClr>
                </a:gs>
              </a:gsLst>
              <a:lin ang="0"/>
            </a:gradFill>
            <a:ln w="9525" cap="sq">
              <a:solidFill>
                <a:srgbClr val="FA6F14"/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6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6947912" y="5873715"/>
            <a:ext cx="372530" cy="394443"/>
          </a:xfrm>
          <a:custGeom>
            <a:avLst/>
            <a:gdLst/>
            <a:ahLst/>
            <a:cxnLst/>
            <a:rect l="l" t="t" r="r" b="b"/>
            <a:pathLst>
              <a:path w="372530" h="394443">
                <a:moveTo>
                  <a:pt x="0" y="0"/>
                </a:moveTo>
                <a:lnTo>
                  <a:pt x="372530" y="0"/>
                </a:lnTo>
                <a:lnTo>
                  <a:pt x="372530" y="394444"/>
                </a:lnTo>
                <a:lnTo>
                  <a:pt x="0" y="39444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17" name="Group 17"/>
          <p:cNvGrpSpPr/>
          <p:nvPr/>
        </p:nvGrpSpPr>
        <p:grpSpPr>
          <a:xfrm>
            <a:off x="12025694" y="5148067"/>
            <a:ext cx="5096637" cy="1854874"/>
            <a:chOff x="0" y="0"/>
            <a:chExt cx="1342324" cy="48852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solidFill>
              <a:srgbClr val="FFFFFF">
                <a:alpha val="92941"/>
              </a:srgbClr>
            </a:solidFill>
            <a:ln w="19050" cap="rnd">
              <a:solidFill>
                <a:srgbClr val="FF974B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2200287" y="5711602"/>
            <a:ext cx="727805" cy="727805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100000"/>
                  </a:srgbClr>
                </a:gs>
                <a:gs pos="25000">
                  <a:srgbClr val="FA6F14">
                    <a:alpha val="92000"/>
                  </a:srgbClr>
                </a:gs>
                <a:gs pos="50000">
                  <a:srgbClr val="FA6F14">
                    <a:alpha val="87000"/>
                  </a:srgbClr>
                </a:gs>
                <a:gs pos="75000">
                  <a:srgbClr val="FA6F14">
                    <a:alpha val="84000"/>
                  </a:srgbClr>
                </a:gs>
                <a:gs pos="100000">
                  <a:srgbClr val="FA6F14">
                    <a:alpha val="85500"/>
                  </a:srgbClr>
                </a:gs>
              </a:gsLst>
              <a:lin ang="0"/>
            </a:gradFill>
            <a:ln w="9525" cap="sq">
              <a:solidFill>
                <a:srgbClr val="FA6F14"/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6"/>
                </a:lnSpc>
              </a:pPr>
              <a:endParaRPr/>
            </a:p>
          </p:txBody>
        </p:sp>
      </p:grpSp>
      <p:sp>
        <p:nvSpPr>
          <p:cNvPr id="23" name="Freeform 23"/>
          <p:cNvSpPr/>
          <p:nvPr/>
        </p:nvSpPr>
        <p:spPr>
          <a:xfrm>
            <a:off x="12375767" y="5878283"/>
            <a:ext cx="376844" cy="399011"/>
          </a:xfrm>
          <a:custGeom>
            <a:avLst/>
            <a:gdLst/>
            <a:ahLst/>
            <a:cxnLst/>
            <a:rect l="l" t="t" r="r" b="b"/>
            <a:pathLst>
              <a:path w="376844" h="399011">
                <a:moveTo>
                  <a:pt x="0" y="0"/>
                </a:moveTo>
                <a:lnTo>
                  <a:pt x="376844" y="0"/>
                </a:lnTo>
                <a:lnTo>
                  <a:pt x="376844" y="399011"/>
                </a:lnTo>
                <a:lnTo>
                  <a:pt x="0" y="39901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4" name="TextBox 24"/>
          <p:cNvSpPr txBox="1"/>
          <p:nvPr/>
        </p:nvSpPr>
        <p:spPr>
          <a:xfrm>
            <a:off x="1733729" y="2610440"/>
            <a:ext cx="14820543" cy="1333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0"/>
              </a:lnSpc>
            </a:pPr>
            <a:r>
              <a:rPr lang="en-US" sz="5000" b="1" spc="-315">
                <a:solidFill>
                  <a:srgbClr val="FA6F1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Every time you send a file outside your company, you lose control over it.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2260363" y="5902290"/>
            <a:ext cx="2987823" cy="365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b="1" spc="-166">
                <a:solidFill>
                  <a:srgbClr val="31284B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Email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113356" y="7984017"/>
            <a:ext cx="14061288" cy="443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16"/>
              </a:lnSpc>
            </a:pPr>
            <a:r>
              <a:rPr lang="en-US" sz="3046" b="1" spc="-191" dirty="0">
                <a:solidFill>
                  <a:srgbClr val="31284B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After that moment, your rules </a:t>
            </a:r>
            <a:r>
              <a:rPr lang="en-US" sz="3046" b="1" spc="-191" dirty="0">
                <a:solidFill>
                  <a:srgbClr val="FA6F1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 longer apply</a:t>
            </a:r>
            <a:r>
              <a:rPr lang="en-US" sz="3046" b="1" spc="-191" dirty="0">
                <a:solidFill>
                  <a:srgbClr val="31284B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827345" y="5902290"/>
            <a:ext cx="2987823" cy="365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b="1" spc="-166">
                <a:solidFill>
                  <a:srgbClr val="31284B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Shared link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3257357" y="5906858"/>
            <a:ext cx="2987823" cy="365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b="1" spc="-166">
                <a:solidFill>
                  <a:srgbClr val="31284B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External partner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6146271">
            <a:off x="4419996" y="-1924472"/>
            <a:ext cx="2365580" cy="2365580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10000"/>
                  </a:srgbClr>
                </a:gs>
                <a:gs pos="25000">
                  <a:srgbClr val="FA6F14">
                    <a:alpha val="9200"/>
                  </a:srgbClr>
                </a:gs>
                <a:gs pos="50000">
                  <a:srgbClr val="FA6F14">
                    <a:alpha val="8700"/>
                  </a:srgbClr>
                </a:gs>
                <a:gs pos="75000">
                  <a:srgbClr val="FA6F14">
                    <a:alpha val="8400"/>
                  </a:srgbClr>
                </a:gs>
                <a:gs pos="100000">
                  <a:srgbClr val="FA6F14">
                    <a:alpha val="8550"/>
                  </a:srgbClr>
                </a:gs>
              </a:gsLst>
              <a:lin ang="0"/>
            </a:gradFill>
            <a:ln w="19050" cap="sq">
              <a:solidFill>
                <a:srgbClr val="FA6F14">
                  <a:alpha val="9804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120364" y="-102870"/>
            <a:ext cx="7285926" cy="10551201"/>
            <a:chOff x="0" y="0"/>
            <a:chExt cx="1128781" cy="163465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28781" cy="1634657"/>
            </a:xfrm>
            <a:custGeom>
              <a:avLst/>
              <a:gdLst/>
              <a:ahLst/>
              <a:cxnLst/>
              <a:rect l="l" t="t" r="r" b="b"/>
              <a:pathLst>
                <a:path w="1128781" h="1634657">
                  <a:moveTo>
                    <a:pt x="0" y="0"/>
                  </a:moveTo>
                  <a:lnTo>
                    <a:pt x="1128781" y="0"/>
                  </a:lnTo>
                  <a:lnTo>
                    <a:pt x="1128781" y="1634657"/>
                  </a:lnTo>
                  <a:lnTo>
                    <a:pt x="0" y="1634657"/>
                  </a:lnTo>
                  <a:close/>
                </a:path>
              </a:pathLst>
            </a:custGeom>
            <a:blipFill>
              <a:blip r:embed="rId2"/>
              <a:stretch>
                <a:fillRect l="-69320" r="-23446"/>
              </a:stretch>
            </a:blipFill>
            <a:ln w="19050" cap="sq">
              <a:solidFill>
                <a:srgbClr val="FF974B"/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28700" y="4521469"/>
            <a:ext cx="5143328" cy="1199070"/>
            <a:chOff x="0" y="0"/>
            <a:chExt cx="1354621" cy="31580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54621" cy="315804"/>
            </a:xfrm>
            <a:custGeom>
              <a:avLst/>
              <a:gdLst/>
              <a:ahLst/>
              <a:cxnLst/>
              <a:rect l="l" t="t" r="r" b="b"/>
              <a:pathLst>
                <a:path w="1354621" h="315804">
                  <a:moveTo>
                    <a:pt x="33115" y="0"/>
                  </a:moveTo>
                  <a:lnTo>
                    <a:pt x="1321506" y="0"/>
                  </a:lnTo>
                  <a:cubicBezTo>
                    <a:pt x="1330289" y="0"/>
                    <a:pt x="1338712" y="3489"/>
                    <a:pt x="1344922" y="9699"/>
                  </a:cubicBezTo>
                  <a:cubicBezTo>
                    <a:pt x="1351133" y="15910"/>
                    <a:pt x="1354621" y="24332"/>
                    <a:pt x="1354621" y="33115"/>
                  </a:cubicBezTo>
                  <a:lnTo>
                    <a:pt x="1354621" y="282689"/>
                  </a:lnTo>
                  <a:cubicBezTo>
                    <a:pt x="1354621" y="300978"/>
                    <a:pt x="1339795" y="315804"/>
                    <a:pt x="1321506" y="315804"/>
                  </a:cubicBezTo>
                  <a:lnTo>
                    <a:pt x="33115" y="315804"/>
                  </a:lnTo>
                  <a:cubicBezTo>
                    <a:pt x="14826" y="315804"/>
                    <a:pt x="0" y="300978"/>
                    <a:pt x="0" y="282689"/>
                  </a:cubicBezTo>
                  <a:lnTo>
                    <a:pt x="0" y="33115"/>
                  </a:lnTo>
                  <a:cubicBezTo>
                    <a:pt x="0" y="14826"/>
                    <a:pt x="14826" y="0"/>
                    <a:pt x="33115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FF974B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9050"/>
              <a:ext cx="1354621" cy="2967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373179" y="4790392"/>
            <a:ext cx="3758630" cy="689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3"/>
              </a:lnSpc>
            </a:pPr>
            <a:r>
              <a:rPr lang="en-US" sz="2649" spc="-177">
                <a:solidFill>
                  <a:srgbClr val="163B42"/>
                </a:solidFill>
                <a:latin typeface="Poppins"/>
                <a:ea typeface="Poppins"/>
                <a:cs typeface="Poppins"/>
                <a:sym typeface="Poppins"/>
              </a:rPr>
              <a:t>Employees send documents externally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5407225" y="4925443"/>
            <a:ext cx="391123" cy="391123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sq">
              <a:solidFill>
                <a:srgbClr val="FF974B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028700" y="1947867"/>
            <a:ext cx="14820543" cy="855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40"/>
              </a:lnSpc>
            </a:pPr>
            <a:r>
              <a:rPr lang="en-US" sz="6000" b="1" spc="-378">
                <a:solidFill>
                  <a:srgbClr val="FA6F14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This Is Normal Operation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8700" y="3340071"/>
            <a:ext cx="14061288" cy="405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spc="-191" dirty="0">
                <a:solidFill>
                  <a:srgbClr val="31284B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In everyday work: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6572336" y="4521469"/>
            <a:ext cx="5143328" cy="1199070"/>
            <a:chOff x="0" y="0"/>
            <a:chExt cx="1354621" cy="31580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354621" cy="315804"/>
            </a:xfrm>
            <a:custGeom>
              <a:avLst/>
              <a:gdLst/>
              <a:ahLst/>
              <a:cxnLst/>
              <a:rect l="l" t="t" r="r" b="b"/>
              <a:pathLst>
                <a:path w="1354621" h="315804">
                  <a:moveTo>
                    <a:pt x="33115" y="0"/>
                  </a:moveTo>
                  <a:lnTo>
                    <a:pt x="1321506" y="0"/>
                  </a:lnTo>
                  <a:cubicBezTo>
                    <a:pt x="1330289" y="0"/>
                    <a:pt x="1338712" y="3489"/>
                    <a:pt x="1344922" y="9699"/>
                  </a:cubicBezTo>
                  <a:cubicBezTo>
                    <a:pt x="1351133" y="15910"/>
                    <a:pt x="1354621" y="24332"/>
                    <a:pt x="1354621" y="33115"/>
                  </a:cubicBezTo>
                  <a:lnTo>
                    <a:pt x="1354621" y="282689"/>
                  </a:lnTo>
                  <a:cubicBezTo>
                    <a:pt x="1354621" y="300978"/>
                    <a:pt x="1339795" y="315804"/>
                    <a:pt x="1321506" y="315804"/>
                  </a:cubicBezTo>
                  <a:lnTo>
                    <a:pt x="33115" y="315804"/>
                  </a:lnTo>
                  <a:cubicBezTo>
                    <a:pt x="14826" y="315804"/>
                    <a:pt x="0" y="300978"/>
                    <a:pt x="0" y="282689"/>
                  </a:cubicBezTo>
                  <a:lnTo>
                    <a:pt x="0" y="33115"/>
                  </a:lnTo>
                  <a:cubicBezTo>
                    <a:pt x="0" y="14826"/>
                    <a:pt x="14826" y="0"/>
                    <a:pt x="33115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FF974B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19050"/>
              <a:ext cx="1354621" cy="2967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6916814" y="4790392"/>
            <a:ext cx="3758630" cy="689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3"/>
              </a:lnSpc>
            </a:pPr>
            <a:r>
              <a:rPr lang="en-US" sz="2649" spc="-177">
                <a:solidFill>
                  <a:srgbClr val="163B42"/>
                </a:solidFill>
                <a:latin typeface="Poppins"/>
                <a:ea typeface="Poppins"/>
                <a:cs typeface="Poppins"/>
                <a:sym typeface="Poppins"/>
              </a:rPr>
              <a:t>Partners receive and forward files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10924802" y="4947938"/>
            <a:ext cx="391123" cy="391123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sq">
              <a:solidFill>
                <a:srgbClr val="FF974B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4000672" y="5996764"/>
            <a:ext cx="5143328" cy="1199070"/>
            <a:chOff x="0" y="0"/>
            <a:chExt cx="1354621" cy="315804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354621" cy="315804"/>
            </a:xfrm>
            <a:custGeom>
              <a:avLst/>
              <a:gdLst/>
              <a:ahLst/>
              <a:cxnLst/>
              <a:rect l="l" t="t" r="r" b="b"/>
              <a:pathLst>
                <a:path w="1354621" h="315804">
                  <a:moveTo>
                    <a:pt x="33115" y="0"/>
                  </a:moveTo>
                  <a:lnTo>
                    <a:pt x="1321506" y="0"/>
                  </a:lnTo>
                  <a:cubicBezTo>
                    <a:pt x="1330289" y="0"/>
                    <a:pt x="1338712" y="3489"/>
                    <a:pt x="1344922" y="9699"/>
                  </a:cubicBezTo>
                  <a:cubicBezTo>
                    <a:pt x="1351133" y="15910"/>
                    <a:pt x="1354621" y="24332"/>
                    <a:pt x="1354621" y="33115"/>
                  </a:cubicBezTo>
                  <a:lnTo>
                    <a:pt x="1354621" y="282689"/>
                  </a:lnTo>
                  <a:cubicBezTo>
                    <a:pt x="1354621" y="300978"/>
                    <a:pt x="1339795" y="315804"/>
                    <a:pt x="1321506" y="315804"/>
                  </a:cubicBezTo>
                  <a:lnTo>
                    <a:pt x="33115" y="315804"/>
                  </a:lnTo>
                  <a:cubicBezTo>
                    <a:pt x="14826" y="315804"/>
                    <a:pt x="0" y="300978"/>
                    <a:pt x="0" y="282689"/>
                  </a:cubicBezTo>
                  <a:lnTo>
                    <a:pt x="0" y="33115"/>
                  </a:lnTo>
                  <a:cubicBezTo>
                    <a:pt x="0" y="14826"/>
                    <a:pt x="14826" y="0"/>
                    <a:pt x="33115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FF974B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19050"/>
              <a:ext cx="1354621" cy="2967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4345150" y="6265686"/>
            <a:ext cx="3758630" cy="689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3"/>
              </a:lnSpc>
            </a:pPr>
            <a:r>
              <a:rPr lang="en-US" sz="2649" spc="-177">
                <a:solidFill>
                  <a:srgbClr val="163B42"/>
                </a:solidFill>
                <a:latin typeface="Poppins"/>
                <a:ea typeface="Poppins"/>
                <a:cs typeface="Poppins"/>
                <a:sym typeface="Poppins"/>
              </a:rPr>
              <a:t>Documents are stored outside your systems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8393058" y="6423422"/>
            <a:ext cx="391123" cy="391123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sq">
              <a:solidFill>
                <a:srgbClr val="FF974B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028700" y="7953071"/>
            <a:ext cx="14061288" cy="405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spc="-191">
                <a:solidFill>
                  <a:srgbClr val="FA6F14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This happens constantly </a:t>
            </a:r>
            <a:r>
              <a:rPr lang="en-US" sz="3046" spc="-191">
                <a:solidFill>
                  <a:srgbClr val="31284B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— not just in exceptional cases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4204" y="-132100"/>
            <a:ext cx="7285926" cy="10551201"/>
            <a:chOff x="0" y="0"/>
            <a:chExt cx="1128781" cy="16346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28781" cy="1634657"/>
            </a:xfrm>
            <a:custGeom>
              <a:avLst/>
              <a:gdLst/>
              <a:ahLst/>
              <a:cxnLst/>
              <a:rect l="l" t="t" r="r" b="b"/>
              <a:pathLst>
                <a:path w="1128781" h="1634657">
                  <a:moveTo>
                    <a:pt x="0" y="0"/>
                  </a:moveTo>
                  <a:lnTo>
                    <a:pt x="1128781" y="0"/>
                  </a:lnTo>
                  <a:lnTo>
                    <a:pt x="1128781" y="1634657"/>
                  </a:lnTo>
                  <a:lnTo>
                    <a:pt x="0" y="1634657"/>
                  </a:lnTo>
                  <a:close/>
                </a:path>
              </a:pathLst>
            </a:custGeom>
            <a:blipFill>
              <a:blip r:embed="rId2"/>
              <a:stretch>
                <a:fillRect l="-58884" r="-58884"/>
              </a:stretch>
            </a:blipFill>
            <a:ln w="19050" cap="sq">
              <a:solidFill>
                <a:srgbClr val="FF974B"/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1664045" y="4533233"/>
            <a:ext cx="5595255" cy="3636759"/>
            <a:chOff x="0" y="0"/>
            <a:chExt cx="1473647" cy="95783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73647" cy="957830"/>
            </a:xfrm>
            <a:custGeom>
              <a:avLst/>
              <a:gdLst/>
              <a:ahLst/>
              <a:cxnLst/>
              <a:rect l="l" t="t" r="r" b="b"/>
              <a:pathLst>
                <a:path w="1473647" h="957830">
                  <a:moveTo>
                    <a:pt x="47044" y="0"/>
                  </a:moveTo>
                  <a:lnTo>
                    <a:pt x="1426603" y="0"/>
                  </a:lnTo>
                  <a:cubicBezTo>
                    <a:pt x="1452585" y="0"/>
                    <a:pt x="1473647" y="21062"/>
                    <a:pt x="1473647" y="47044"/>
                  </a:cubicBezTo>
                  <a:lnTo>
                    <a:pt x="1473647" y="910785"/>
                  </a:lnTo>
                  <a:cubicBezTo>
                    <a:pt x="1473647" y="936767"/>
                    <a:pt x="1452585" y="957830"/>
                    <a:pt x="1426603" y="957830"/>
                  </a:cubicBezTo>
                  <a:lnTo>
                    <a:pt x="47044" y="957830"/>
                  </a:lnTo>
                  <a:cubicBezTo>
                    <a:pt x="21062" y="957830"/>
                    <a:pt x="0" y="936767"/>
                    <a:pt x="0" y="910785"/>
                  </a:cubicBezTo>
                  <a:lnTo>
                    <a:pt x="0" y="47044"/>
                  </a:lnTo>
                  <a:cubicBezTo>
                    <a:pt x="0" y="21062"/>
                    <a:pt x="21062" y="0"/>
                    <a:pt x="47044" y="0"/>
                  </a:cubicBezTo>
                  <a:close/>
                </a:path>
              </a:pathLst>
            </a:custGeom>
            <a:solidFill>
              <a:srgbClr val="FA6F14">
                <a:alpha val="92941"/>
              </a:srgbClr>
            </a:soli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9050"/>
              <a:ext cx="1473647" cy="9387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806286" y="4533233"/>
            <a:ext cx="5595255" cy="3636759"/>
            <a:chOff x="0" y="0"/>
            <a:chExt cx="1473647" cy="95783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73647" cy="957830"/>
            </a:xfrm>
            <a:custGeom>
              <a:avLst/>
              <a:gdLst/>
              <a:ahLst/>
              <a:cxnLst/>
              <a:rect l="l" t="t" r="r" b="b"/>
              <a:pathLst>
                <a:path w="1473647" h="957830">
                  <a:moveTo>
                    <a:pt x="47044" y="0"/>
                  </a:moveTo>
                  <a:lnTo>
                    <a:pt x="1426603" y="0"/>
                  </a:lnTo>
                  <a:cubicBezTo>
                    <a:pt x="1452585" y="0"/>
                    <a:pt x="1473647" y="21062"/>
                    <a:pt x="1473647" y="47044"/>
                  </a:cubicBezTo>
                  <a:lnTo>
                    <a:pt x="1473647" y="910785"/>
                  </a:lnTo>
                  <a:cubicBezTo>
                    <a:pt x="1473647" y="936767"/>
                    <a:pt x="1452585" y="957830"/>
                    <a:pt x="1426603" y="957830"/>
                  </a:cubicBezTo>
                  <a:lnTo>
                    <a:pt x="47044" y="957830"/>
                  </a:lnTo>
                  <a:cubicBezTo>
                    <a:pt x="21062" y="957830"/>
                    <a:pt x="0" y="936767"/>
                    <a:pt x="0" y="910785"/>
                  </a:cubicBezTo>
                  <a:lnTo>
                    <a:pt x="0" y="47044"/>
                  </a:lnTo>
                  <a:cubicBezTo>
                    <a:pt x="0" y="21062"/>
                    <a:pt x="21062" y="0"/>
                    <a:pt x="47044" y="0"/>
                  </a:cubicBezTo>
                  <a:close/>
                </a:path>
              </a:pathLst>
            </a:custGeom>
            <a:solidFill>
              <a:srgbClr val="FA6F14">
                <a:alpha val="92941"/>
              </a:srgbClr>
            </a:solidFill>
            <a:ln w="19050" cap="rnd">
              <a:solidFill>
                <a:srgbClr val="FA6F14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9050"/>
              <a:ext cx="1473647" cy="9387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091705" y="4110683"/>
            <a:ext cx="4358601" cy="944563"/>
            <a:chOff x="0" y="0"/>
            <a:chExt cx="1147944" cy="24877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47944" cy="248774"/>
            </a:xfrm>
            <a:custGeom>
              <a:avLst/>
              <a:gdLst/>
              <a:ahLst/>
              <a:cxnLst/>
              <a:rect l="l" t="t" r="r" b="b"/>
              <a:pathLst>
                <a:path w="1147944" h="248774">
                  <a:moveTo>
                    <a:pt x="39077" y="0"/>
                  </a:moveTo>
                  <a:lnTo>
                    <a:pt x="1108867" y="0"/>
                  </a:lnTo>
                  <a:cubicBezTo>
                    <a:pt x="1130449" y="0"/>
                    <a:pt x="1147944" y="17495"/>
                    <a:pt x="1147944" y="39077"/>
                  </a:cubicBezTo>
                  <a:lnTo>
                    <a:pt x="1147944" y="209697"/>
                  </a:lnTo>
                  <a:cubicBezTo>
                    <a:pt x="1147944" y="231278"/>
                    <a:pt x="1130449" y="248774"/>
                    <a:pt x="1108867" y="248774"/>
                  </a:cubicBezTo>
                  <a:lnTo>
                    <a:pt x="39077" y="248774"/>
                  </a:lnTo>
                  <a:cubicBezTo>
                    <a:pt x="17495" y="248774"/>
                    <a:pt x="0" y="231278"/>
                    <a:pt x="0" y="209697"/>
                  </a:cubicBezTo>
                  <a:lnTo>
                    <a:pt x="0" y="39077"/>
                  </a:lnTo>
                  <a:cubicBezTo>
                    <a:pt x="0" y="17495"/>
                    <a:pt x="17495" y="0"/>
                    <a:pt x="39077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gradFill>
                <a:gsLst>
                  <a:gs pos="0">
                    <a:srgbClr val="FA6F14">
                      <a:alpha val="100000"/>
                    </a:srgbClr>
                  </a:gs>
                  <a:gs pos="25000">
                    <a:srgbClr val="FA6F14">
                      <a:alpha val="92000"/>
                    </a:srgbClr>
                  </a:gs>
                  <a:gs pos="50000">
                    <a:srgbClr val="FA6F14">
                      <a:alpha val="87000"/>
                    </a:srgbClr>
                  </a:gs>
                  <a:gs pos="75000">
                    <a:srgbClr val="FA6F14">
                      <a:alpha val="84000"/>
                    </a:srgbClr>
                  </a:gs>
                  <a:gs pos="100000">
                    <a:srgbClr val="FA6F14">
                      <a:alpha val="85500"/>
                    </a:srgbClr>
                  </a:gs>
                </a:gsLst>
                <a:lin ang="0"/>
              </a:gra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9050"/>
              <a:ext cx="1147944" cy="2297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163018" y="4110683"/>
            <a:ext cx="4358601" cy="944563"/>
            <a:chOff x="0" y="0"/>
            <a:chExt cx="1147944" cy="24877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147944" cy="248774"/>
            </a:xfrm>
            <a:custGeom>
              <a:avLst/>
              <a:gdLst/>
              <a:ahLst/>
              <a:cxnLst/>
              <a:rect l="l" t="t" r="r" b="b"/>
              <a:pathLst>
                <a:path w="1147944" h="248774">
                  <a:moveTo>
                    <a:pt x="39077" y="0"/>
                  </a:moveTo>
                  <a:lnTo>
                    <a:pt x="1108867" y="0"/>
                  </a:lnTo>
                  <a:cubicBezTo>
                    <a:pt x="1130449" y="0"/>
                    <a:pt x="1147944" y="17495"/>
                    <a:pt x="1147944" y="39077"/>
                  </a:cubicBezTo>
                  <a:lnTo>
                    <a:pt x="1147944" y="209697"/>
                  </a:lnTo>
                  <a:cubicBezTo>
                    <a:pt x="1147944" y="231278"/>
                    <a:pt x="1130449" y="248774"/>
                    <a:pt x="1108867" y="248774"/>
                  </a:cubicBezTo>
                  <a:lnTo>
                    <a:pt x="39077" y="248774"/>
                  </a:lnTo>
                  <a:cubicBezTo>
                    <a:pt x="17495" y="248774"/>
                    <a:pt x="0" y="231278"/>
                    <a:pt x="0" y="209697"/>
                  </a:cubicBezTo>
                  <a:lnTo>
                    <a:pt x="0" y="39077"/>
                  </a:lnTo>
                  <a:cubicBezTo>
                    <a:pt x="0" y="17495"/>
                    <a:pt x="17495" y="0"/>
                    <a:pt x="39077" y="0"/>
                  </a:cubicBezTo>
                  <a:close/>
                </a:path>
              </a:pathLst>
            </a:custGeom>
            <a:solidFill>
              <a:srgbClr val="FFFFFF"/>
            </a:solidFill>
            <a:ln w="19050" cap="rnd">
              <a:solidFill>
                <a:srgbClr val="FF974B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9050"/>
              <a:ext cx="1147944" cy="2297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485524" y="4337046"/>
            <a:ext cx="3682495" cy="440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82"/>
              </a:lnSpc>
            </a:pPr>
            <a:r>
              <a:rPr lang="en-US" sz="2800" spc="-92" dirty="0">
                <a:solidFill>
                  <a:srgbClr val="31284B"/>
                </a:solidFill>
                <a:latin typeface="Poppins Medium" pitchFamily="2" charset="77"/>
                <a:ea typeface="Poppins Semi-Bold"/>
                <a:cs typeface="Poppins Medium" pitchFamily="2" charset="77"/>
                <a:sym typeface="Poppins Semi-Bold"/>
              </a:rPr>
              <a:t>Today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9853031" y="4387404"/>
            <a:ext cx="391123" cy="391123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sq">
              <a:solidFill>
                <a:srgbClr val="FA6F14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5798111" y="4375431"/>
            <a:ext cx="391123" cy="391123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sq">
              <a:solidFill>
                <a:srgbClr val="FA6F14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2387377" y="4337046"/>
            <a:ext cx="3682495" cy="440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82"/>
              </a:lnSpc>
            </a:pPr>
            <a:r>
              <a:rPr lang="en-US" sz="2800" spc="-92">
                <a:solidFill>
                  <a:srgbClr val="31284B"/>
                </a:solidFill>
                <a:latin typeface="Poppins Medium" pitchFamily="2" charset="77"/>
                <a:ea typeface="Poppins Semi-Bold"/>
                <a:cs typeface="Poppins Medium" pitchFamily="2" charset="77"/>
                <a:sym typeface="Poppins Semi-Bold"/>
              </a:rPr>
              <a:t>With RushFiles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163018" y="5428919"/>
            <a:ext cx="4405771" cy="2309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0208" lvl="1" indent="-205104" algn="l">
              <a:lnSpc>
                <a:spcPts val="2317"/>
              </a:lnSpc>
              <a:buFont typeface="Arial"/>
              <a:buChar char="•"/>
            </a:pPr>
            <a:r>
              <a:rPr lang="en-US" sz="1899" spc="-3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files sent via email or link</a:t>
            </a:r>
          </a:p>
          <a:p>
            <a:pPr marL="410208" lvl="1" indent="-205104" algn="l">
              <a:lnSpc>
                <a:spcPts val="2317"/>
              </a:lnSpc>
              <a:buFont typeface="Arial"/>
              <a:buChar char="•"/>
            </a:pPr>
            <a:r>
              <a:rPr lang="en-US" sz="1899" spc="-3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partners download and store locally</a:t>
            </a:r>
          </a:p>
          <a:p>
            <a:pPr marL="410208" lvl="1" indent="-205104" algn="l">
              <a:lnSpc>
                <a:spcPts val="2317"/>
              </a:lnSpc>
              <a:buFont typeface="Arial"/>
              <a:buChar char="•"/>
            </a:pPr>
            <a:r>
              <a:rPr lang="en-US" sz="1899" spc="-3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documents are forwarded internally</a:t>
            </a:r>
          </a:p>
          <a:p>
            <a:pPr marL="410208" lvl="1" indent="-205104" algn="l">
              <a:lnSpc>
                <a:spcPts val="2317"/>
              </a:lnSpc>
              <a:buFont typeface="Arial"/>
              <a:buChar char="•"/>
            </a:pPr>
            <a:r>
              <a:rPr lang="en-US" sz="1899" spc="-3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multiple versions appear</a:t>
            </a:r>
          </a:p>
          <a:p>
            <a:pPr marL="410208" lvl="1" indent="-205104" algn="l">
              <a:lnSpc>
                <a:spcPts val="2317"/>
              </a:lnSpc>
              <a:buFont typeface="Arial"/>
              <a:buChar char="•"/>
            </a:pPr>
            <a:r>
              <a:rPr lang="en-US" sz="1899" spc="-3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no visibility on who still has access</a:t>
            </a:r>
          </a:p>
          <a:p>
            <a:pPr algn="l">
              <a:lnSpc>
                <a:spcPts val="2317"/>
              </a:lnSpc>
            </a:pPr>
            <a:endParaRPr lang="en-US" sz="1899" spc="-39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705342" y="1085850"/>
            <a:ext cx="9553958" cy="1607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40"/>
              </a:lnSpc>
            </a:pPr>
            <a:r>
              <a:rPr lang="en-US" sz="6000" b="1" spc="-378">
                <a:solidFill>
                  <a:srgbClr val="FA6F14"/>
                </a:solidFill>
                <a:latin typeface="Poppins Semi-Bold"/>
                <a:ea typeface="Poppins Semi-Bold"/>
                <a:cs typeface="Poppins Semi-Bold"/>
                <a:sym typeface="Poppins Semi-Bold"/>
              </a:rPr>
              <a:t>Real Scenario: Working with External Partners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2091705" y="5428919"/>
            <a:ext cx="4405771" cy="1738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10208" lvl="1" indent="-205104" algn="l">
              <a:lnSpc>
                <a:spcPts val="2317"/>
              </a:lnSpc>
              <a:buFont typeface="Arial"/>
              <a:buChar char="•"/>
            </a:pPr>
            <a:r>
              <a:rPr lang="en-US" sz="1899" spc="-3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access is defined per user</a:t>
            </a:r>
          </a:p>
          <a:p>
            <a:pPr marL="410208" lvl="1" indent="-205104" algn="l">
              <a:lnSpc>
                <a:spcPts val="2317"/>
              </a:lnSpc>
              <a:buFont typeface="Arial"/>
              <a:buChar char="•"/>
            </a:pPr>
            <a:r>
              <a:rPr lang="en-US" sz="1899" spc="-3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files remain centrally managed</a:t>
            </a:r>
          </a:p>
          <a:p>
            <a:pPr marL="410208" lvl="1" indent="-205104" algn="l">
              <a:lnSpc>
                <a:spcPts val="2317"/>
              </a:lnSpc>
              <a:buFont typeface="Arial"/>
              <a:buChar char="•"/>
            </a:pPr>
            <a:r>
              <a:rPr lang="en-US" sz="1899" spc="-3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activity is visible</a:t>
            </a:r>
          </a:p>
          <a:p>
            <a:pPr marL="410208" lvl="1" indent="-205104" algn="l">
              <a:lnSpc>
                <a:spcPts val="2317"/>
              </a:lnSpc>
              <a:buFont typeface="Arial"/>
              <a:buChar char="•"/>
            </a:pPr>
            <a:r>
              <a:rPr lang="en-US" sz="1899" spc="-3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access can be updated or removed</a:t>
            </a:r>
          </a:p>
          <a:p>
            <a:pPr algn="l">
              <a:lnSpc>
                <a:spcPts val="2317"/>
              </a:lnSpc>
            </a:pPr>
            <a:endParaRPr lang="en-US" sz="1899" spc="-39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5817584" y="8330984"/>
            <a:ext cx="5583956" cy="1184183"/>
            <a:chOff x="0" y="0"/>
            <a:chExt cx="1470672" cy="31188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470672" cy="311884"/>
            </a:xfrm>
            <a:custGeom>
              <a:avLst/>
              <a:gdLst/>
              <a:ahLst/>
              <a:cxnLst/>
              <a:rect l="l" t="t" r="r" b="b"/>
              <a:pathLst>
                <a:path w="1470672" h="311884">
                  <a:moveTo>
                    <a:pt x="47140" y="0"/>
                  </a:moveTo>
                  <a:lnTo>
                    <a:pt x="1423532" y="0"/>
                  </a:lnTo>
                  <a:cubicBezTo>
                    <a:pt x="1436034" y="0"/>
                    <a:pt x="1448024" y="4966"/>
                    <a:pt x="1456865" y="13807"/>
                  </a:cubicBezTo>
                  <a:cubicBezTo>
                    <a:pt x="1465705" y="22647"/>
                    <a:pt x="1470672" y="34637"/>
                    <a:pt x="1470672" y="47140"/>
                  </a:cubicBezTo>
                  <a:lnTo>
                    <a:pt x="1470672" y="264744"/>
                  </a:lnTo>
                  <a:cubicBezTo>
                    <a:pt x="1470672" y="290778"/>
                    <a:pt x="1449566" y="311884"/>
                    <a:pt x="1423532" y="311884"/>
                  </a:cubicBezTo>
                  <a:lnTo>
                    <a:pt x="47140" y="311884"/>
                  </a:lnTo>
                  <a:cubicBezTo>
                    <a:pt x="34637" y="311884"/>
                    <a:pt x="22647" y="306917"/>
                    <a:pt x="13807" y="298077"/>
                  </a:cubicBezTo>
                  <a:cubicBezTo>
                    <a:pt x="4966" y="289236"/>
                    <a:pt x="0" y="277246"/>
                    <a:pt x="0" y="264744"/>
                  </a:cubicBezTo>
                  <a:lnTo>
                    <a:pt x="0" y="47140"/>
                  </a:lnTo>
                  <a:cubicBezTo>
                    <a:pt x="0" y="34637"/>
                    <a:pt x="4966" y="22647"/>
                    <a:pt x="13807" y="13807"/>
                  </a:cubicBezTo>
                  <a:cubicBezTo>
                    <a:pt x="22647" y="4966"/>
                    <a:pt x="34637" y="0"/>
                    <a:pt x="47140" y="0"/>
                  </a:cubicBezTo>
                  <a:close/>
                </a:path>
              </a:pathLst>
            </a:custGeom>
            <a:solidFill>
              <a:srgbClr val="FFFFFF">
                <a:alpha val="92941"/>
              </a:srgbClr>
            </a:solidFill>
            <a:ln w="19050" cap="rnd">
              <a:solidFill>
                <a:srgbClr val="FF974B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19050"/>
              <a:ext cx="1470672" cy="2928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1664045" y="8330984"/>
            <a:ext cx="5595255" cy="1184183"/>
            <a:chOff x="0" y="0"/>
            <a:chExt cx="1473647" cy="311884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473647" cy="311884"/>
            </a:xfrm>
            <a:custGeom>
              <a:avLst/>
              <a:gdLst/>
              <a:ahLst/>
              <a:cxnLst/>
              <a:rect l="l" t="t" r="r" b="b"/>
              <a:pathLst>
                <a:path w="1473647" h="311884">
                  <a:moveTo>
                    <a:pt x="47044" y="0"/>
                  </a:moveTo>
                  <a:lnTo>
                    <a:pt x="1426603" y="0"/>
                  </a:lnTo>
                  <a:cubicBezTo>
                    <a:pt x="1452585" y="0"/>
                    <a:pt x="1473647" y="21062"/>
                    <a:pt x="1473647" y="47044"/>
                  </a:cubicBezTo>
                  <a:lnTo>
                    <a:pt x="1473647" y="264839"/>
                  </a:lnTo>
                  <a:cubicBezTo>
                    <a:pt x="1473647" y="290821"/>
                    <a:pt x="1452585" y="311884"/>
                    <a:pt x="1426603" y="311884"/>
                  </a:cubicBezTo>
                  <a:lnTo>
                    <a:pt x="47044" y="311884"/>
                  </a:lnTo>
                  <a:cubicBezTo>
                    <a:pt x="21062" y="311884"/>
                    <a:pt x="0" y="290821"/>
                    <a:pt x="0" y="264839"/>
                  </a:cubicBezTo>
                  <a:lnTo>
                    <a:pt x="0" y="47044"/>
                  </a:lnTo>
                  <a:cubicBezTo>
                    <a:pt x="0" y="21062"/>
                    <a:pt x="21062" y="0"/>
                    <a:pt x="47044" y="0"/>
                  </a:cubicBezTo>
                  <a:close/>
                </a:path>
              </a:pathLst>
            </a:custGeom>
            <a:solidFill>
              <a:srgbClr val="FFFFFF">
                <a:alpha val="92941"/>
              </a:srgbClr>
            </a:solidFill>
            <a:ln w="19050" cap="rnd">
              <a:solidFill>
                <a:srgbClr val="FF974B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19050"/>
              <a:ext cx="1473647" cy="2928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6163018" y="8645617"/>
            <a:ext cx="4824764" cy="297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24"/>
              </a:lnSpc>
            </a:pPr>
            <a:r>
              <a:rPr lang="en-US" sz="2246" spc="-141" dirty="0">
                <a:solidFill>
                  <a:srgbClr val="31284B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Information spreads beyond control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2091705" y="8645617"/>
            <a:ext cx="4824764" cy="869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24"/>
              </a:lnSpc>
            </a:pPr>
            <a:r>
              <a:rPr lang="en-US" sz="2246" spc="-141" dirty="0">
                <a:solidFill>
                  <a:srgbClr val="31284B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Information stays controlled even when shared</a:t>
            </a:r>
          </a:p>
          <a:p>
            <a:pPr algn="l">
              <a:lnSpc>
                <a:spcPts val="2224"/>
              </a:lnSpc>
            </a:pPr>
            <a:endParaRPr lang="en-US" sz="2246" spc="-141" dirty="0">
              <a:solidFill>
                <a:srgbClr val="31284B"/>
              </a:solidFill>
              <a:latin typeface="Poppins" pitchFamily="2" charset="77"/>
              <a:ea typeface="Poppins Medium"/>
              <a:cs typeface="Poppins" pitchFamily="2" charset="77"/>
              <a:sym typeface="Poppins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A6F14">
                <a:alpha val="100000"/>
              </a:srgbClr>
            </a:gs>
            <a:gs pos="25000">
              <a:srgbClr val="FA6F14">
                <a:alpha val="92000"/>
              </a:srgbClr>
            </a:gs>
            <a:gs pos="50000">
              <a:srgbClr val="FA6F14">
                <a:alpha val="87000"/>
              </a:srgbClr>
            </a:gs>
            <a:gs pos="75000">
              <a:srgbClr val="FA6F14">
                <a:alpha val="84000"/>
              </a:srgbClr>
            </a:gs>
            <a:gs pos="100000">
              <a:srgbClr val="FA6F14">
                <a:alpha val="855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7999235">
            <a:off x="11277467" y="-14709"/>
            <a:ext cx="10316418" cy="10316418"/>
          </a:xfrm>
          <a:custGeom>
            <a:avLst/>
            <a:gdLst/>
            <a:ahLst/>
            <a:cxnLst/>
            <a:rect l="l" t="t" r="r" b="b"/>
            <a:pathLst>
              <a:path w="10316418" h="10316418">
                <a:moveTo>
                  <a:pt x="0" y="0"/>
                </a:moveTo>
                <a:lnTo>
                  <a:pt x="10316417" y="0"/>
                </a:lnTo>
                <a:lnTo>
                  <a:pt x="10316417" y="10316418"/>
                </a:lnTo>
                <a:lnTo>
                  <a:pt x="0" y="103164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000"/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3" name="Freeform 3"/>
          <p:cNvSpPr/>
          <p:nvPr/>
        </p:nvSpPr>
        <p:spPr>
          <a:xfrm rot="5120089">
            <a:off x="12852988" y="1508098"/>
            <a:ext cx="7270805" cy="7270805"/>
          </a:xfrm>
          <a:custGeom>
            <a:avLst/>
            <a:gdLst/>
            <a:ahLst/>
            <a:cxnLst/>
            <a:rect l="l" t="t" r="r" b="b"/>
            <a:pathLst>
              <a:path w="7270805" h="7270805">
                <a:moveTo>
                  <a:pt x="0" y="0"/>
                </a:moveTo>
                <a:lnTo>
                  <a:pt x="7270805" y="0"/>
                </a:lnTo>
                <a:lnTo>
                  <a:pt x="7270805" y="7270804"/>
                </a:lnTo>
                <a:lnTo>
                  <a:pt x="0" y="72708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Freeform 4"/>
          <p:cNvSpPr/>
          <p:nvPr/>
        </p:nvSpPr>
        <p:spPr>
          <a:xfrm rot="6480827" flipV="1">
            <a:off x="13129620" y="-4591576"/>
            <a:ext cx="6040381" cy="9152093"/>
          </a:xfrm>
          <a:custGeom>
            <a:avLst/>
            <a:gdLst/>
            <a:ahLst/>
            <a:cxnLst/>
            <a:rect l="l" t="t" r="r" b="b"/>
            <a:pathLst>
              <a:path w="6040381" h="9152093">
                <a:moveTo>
                  <a:pt x="0" y="9152094"/>
                </a:moveTo>
                <a:lnTo>
                  <a:pt x="6040381" y="9152094"/>
                </a:lnTo>
                <a:lnTo>
                  <a:pt x="6040381" y="0"/>
                </a:lnTo>
                <a:lnTo>
                  <a:pt x="0" y="0"/>
                </a:lnTo>
                <a:lnTo>
                  <a:pt x="0" y="9152094"/>
                </a:lnTo>
                <a:close/>
              </a:path>
            </a:pathLst>
          </a:custGeom>
          <a:blipFill>
            <a:blip r:embed="rId3">
              <a:alphaModFix amt="3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5" name="Group 5"/>
          <p:cNvGrpSpPr/>
          <p:nvPr/>
        </p:nvGrpSpPr>
        <p:grpSpPr>
          <a:xfrm>
            <a:off x="1028700" y="5231773"/>
            <a:ext cx="4077880" cy="843920"/>
            <a:chOff x="0" y="0"/>
            <a:chExt cx="1074010" cy="2222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74010" cy="222267"/>
            </a:xfrm>
            <a:custGeom>
              <a:avLst/>
              <a:gdLst/>
              <a:ahLst/>
              <a:cxnLst/>
              <a:rect l="l" t="t" r="r" b="b"/>
              <a:pathLst>
                <a:path w="1074010" h="222267">
                  <a:moveTo>
                    <a:pt x="41767" y="0"/>
                  </a:moveTo>
                  <a:lnTo>
                    <a:pt x="1032242" y="0"/>
                  </a:lnTo>
                  <a:cubicBezTo>
                    <a:pt x="1043320" y="0"/>
                    <a:pt x="1053943" y="4400"/>
                    <a:pt x="1061776" y="12233"/>
                  </a:cubicBezTo>
                  <a:cubicBezTo>
                    <a:pt x="1069609" y="20066"/>
                    <a:pt x="1074010" y="30690"/>
                    <a:pt x="1074010" y="41767"/>
                  </a:cubicBezTo>
                  <a:lnTo>
                    <a:pt x="1074010" y="180500"/>
                  </a:lnTo>
                  <a:cubicBezTo>
                    <a:pt x="1074010" y="191577"/>
                    <a:pt x="1069609" y="202201"/>
                    <a:pt x="1061776" y="210034"/>
                  </a:cubicBezTo>
                  <a:cubicBezTo>
                    <a:pt x="1053943" y="217867"/>
                    <a:pt x="1043320" y="222267"/>
                    <a:pt x="1032242" y="222267"/>
                  </a:cubicBezTo>
                  <a:lnTo>
                    <a:pt x="41767" y="222267"/>
                  </a:lnTo>
                  <a:cubicBezTo>
                    <a:pt x="18700" y="222267"/>
                    <a:pt x="0" y="203567"/>
                    <a:pt x="0" y="180500"/>
                  </a:cubicBezTo>
                  <a:lnTo>
                    <a:pt x="0" y="41767"/>
                  </a:lnTo>
                  <a:cubicBezTo>
                    <a:pt x="0" y="30690"/>
                    <a:pt x="4400" y="20066"/>
                    <a:pt x="12233" y="12233"/>
                  </a:cubicBezTo>
                  <a:cubicBezTo>
                    <a:pt x="20066" y="4400"/>
                    <a:pt x="30690" y="0"/>
                    <a:pt x="417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44000"/>
                  </a:srgbClr>
                </a:gs>
                <a:gs pos="50000">
                  <a:srgbClr val="FFFDFD">
                    <a:alpha val="44000"/>
                  </a:srgbClr>
                </a:gs>
                <a:gs pos="100000">
                  <a:srgbClr val="FFFDFD">
                    <a:alpha val="7040"/>
                  </a:srgbClr>
                </a:gs>
              </a:gsLst>
              <a:lin ang="0"/>
            </a:gradFill>
            <a:ln w="19050" cap="rnd">
              <a:solidFill>
                <a:srgbClr val="FF974B">
                  <a:alpha val="43922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19050"/>
              <a:ext cx="1074010" cy="203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609905" y="5485087"/>
            <a:ext cx="4068161" cy="351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Downloaded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028700" y="6437643"/>
            <a:ext cx="4077880" cy="843920"/>
            <a:chOff x="0" y="0"/>
            <a:chExt cx="1074010" cy="22226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074010" cy="222267"/>
            </a:xfrm>
            <a:custGeom>
              <a:avLst/>
              <a:gdLst/>
              <a:ahLst/>
              <a:cxnLst/>
              <a:rect l="l" t="t" r="r" b="b"/>
              <a:pathLst>
                <a:path w="1074010" h="222267">
                  <a:moveTo>
                    <a:pt x="41767" y="0"/>
                  </a:moveTo>
                  <a:lnTo>
                    <a:pt x="1032242" y="0"/>
                  </a:lnTo>
                  <a:cubicBezTo>
                    <a:pt x="1043320" y="0"/>
                    <a:pt x="1053943" y="4400"/>
                    <a:pt x="1061776" y="12233"/>
                  </a:cubicBezTo>
                  <a:cubicBezTo>
                    <a:pt x="1069609" y="20066"/>
                    <a:pt x="1074010" y="30690"/>
                    <a:pt x="1074010" y="41767"/>
                  </a:cubicBezTo>
                  <a:lnTo>
                    <a:pt x="1074010" y="180500"/>
                  </a:lnTo>
                  <a:cubicBezTo>
                    <a:pt x="1074010" y="191577"/>
                    <a:pt x="1069609" y="202201"/>
                    <a:pt x="1061776" y="210034"/>
                  </a:cubicBezTo>
                  <a:cubicBezTo>
                    <a:pt x="1053943" y="217867"/>
                    <a:pt x="1043320" y="222267"/>
                    <a:pt x="1032242" y="222267"/>
                  </a:cubicBezTo>
                  <a:lnTo>
                    <a:pt x="41767" y="222267"/>
                  </a:lnTo>
                  <a:cubicBezTo>
                    <a:pt x="18700" y="222267"/>
                    <a:pt x="0" y="203567"/>
                    <a:pt x="0" y="180500"/>
                  </a:cubicBezTo>
                  <a:lnTo>
                    <a:pt x="0" y="41767"/>
                  </a:lnTo>
                  <a:cubicBezTo>
                    <a:pt x="0" y="30690"/>
                    <a:pt x="4400" y="20066"/>
                    <a:pt x="12233" y="12233"/>
                  </a:cubicBezTo>
                  <a:cubicBezTo>
                    <a:pt x="20066" y="4400"/>
                    <a:pt x="30690" y="0"/>
                    <a:pt x="417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44000"/>
                  </a:srgbClr>
                </a:gs>
                <a:gs pos="50000">
                  <a:srgbClr val="FFFDFD">
                    <a:alpha val="44000"/>
                  </a:srgbClr>
                </a:gs>
                <a:gs pos="100000">
                  <a:srgbClr val="FFFDFD">
                    <a:alpha val="7040"/>
                  </a:srgbClr>
                </a:gs>
              </a:gsLst>
              <a:lin ang="0"/>
            </a:gradFill>
            <a:ln w="19050" cap="rnd">
              <a:solidFill>
                <a:srgbClr val="FF974B">
                  <a:alpha val="43922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9050"/>
              <a:ext cx="1074010" cy="203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660653" y="5231773"/>
            <a:ext cx="4077880" cy="843920"/>
            <a:chOff x="0" y="0"/>
            <a:chExt cx="1074010" cy="2222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74010" cy="222267"/>
            </a:xfrm>
            <a:custGeom>
              <a:avLst/>
              <a:gdLst/>
              <a:ahLst/>
              <a:cxnLst/>
              <a:rect l="l" t="t" r="r" b="b"/>
              <a:pathLst>
                <a:path w="1074010" h="222267">
                  <a:moveTo>
                    <a:pt x="41767" y="0"/>
                  </a:moveTo>
                  <a:lnTo>
                    <a:pt x="1032242" y="0"/>
                  </a:lnTo>
                  <a:cubicBezTo>
                    <a:pt x="1043320" y="0"/>
                    <a:pt x="1053943" y="4400"/>
                    <a:pt x="1061776" y="12233"/>
                  </a:cubicBezTo>
                  <a:cubicBezTo>
                    <a:pt x="1069609" y="20066"/>
                    <a:pt x="1074010" y="30690"/>
                    <a:pt x="1074010" y="41767"/>
                  </a:cubicBezTo>
                  <a:lnTo>
                    <a:pt x="1074010" y="180500"/>
                  </a:lnTo>
                  <a:cubicBezTo>
                    <a:pt x="1074010" y="191577"/>
                    <a:pt x="1069609" y="202201"/>
                    <a:pt x="1061776" y="210034"/>
                  </a:cubicBezTo>
                  <a:cubicBezTo>
                    <a:pt x="1053943" y="217867"/>
                    <a:pt x="1043320" y="222267"/>
                    <a:pt x="1032242" y="222267"/>
                  </a:cubicBezTo>
                  <a:lnTo>
                    <a:pt x="41767" y="222267"/>
                  </a:lnTo>
                  <a:cubicBezTo>
                    <a:pt x="18700" y="222267"/>
                    <a:pt x="0" y="203567"/>
                    <a:pt x="0" y="180500"/>
                  </a:cubicBezTo>
                  <a:lnTo>
                    <a:pt x="0" y="41767"/>
                  </a:lnTo>
                  <a:cubicBezTo>
                    <a:pt x="0" y="30690"/>
                    <a:pt x="4400" y="20066"/>
                    <a:pt x="12233" y="12233"/>
                  </a:cubicBezTo>
                  <a:cubicBezTo>
                    <a:pt x="20066" y="4400"/>
                    <a:pt x="30690" y="0"/>
                    <a:pt x="417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44000"/>
                  </a:srgbClr>
                </a:gs>
                <a:gs pos="50000">
                  <a:srgbClr val="FFFDFD">
                    <a:alpha val="44000"/>
                  </a:srgbClr>
                </a:gs>
                <a:gs pos="100000">
                  <a:srgbClr val="FFFDFD">
                    <a:alpha val="7040"/>
                  </a:srgbClr>
                </a:gs>
              </a:gsLst>
              <a:lin ang="0"/>
            </a:gradFill>
            <a:ln w="19050" cap="rnd">
              <a:solidFill>
                <a:srgbClr val="FF974B">
                  <a:alpha val="43922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 dirty="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9050"/>
              <a:ext cx="1074010" cy="203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5678066" y="6403553"/>
            <a:ext cx="4077880" cy="843920"/>
            <a:chOff x="0" y="0"/>
            <a:chExt cx="1074010" cy="22226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074010" cy="222267"/>
            </a:xfrm>
            <a:custGeom>
              <a:avLst/>
              <a:gdLst/>
              <a:ahLst/>
              <a:cxnLst/>
              <a:rect l="l" t="t" r="r" b="b"/>
              <a:pathLst>
                <a:path w="1074010" h="222267">
                  <a:moveTo>
                    <a:pt x="41767" y="0"/>
                  </a:moveTo>
                  <a:lnTo>
                    <a:pt x="1032242" y="0"/>
                  </a:lnTo>
                  <a:cubicBezTo>
                    <a:pt x="1043320" y="0"/>
                    <a:pt x="1053943" y="4400"/>
                    <a:pt x="1061776" y="12233"/>
                  </a:cubicBezTo>
                  <a:cubicBezTo>
                    <a:pt x="1069609" y="20066"/>
                    <a:pt x="1074010" y="30690"/>
                    <a:pt x="1074010" y="41767"/>
                  </a:cubicBezTo>
                  <a:lnTo>
                    <a:pt x="1074010" y="180500"/>
                  </a:lnTo>
                  <a:cubicBezTo>
                    <a:pt x="1074010" y="191577"/>
                    <a:pt x="1069609" y="202201"/>
                    <a:pt x="1061776" y="210034"/>
                  </a:cubicBezTo>
                  <a:cubicBezTo>
                    <a:pt x="1053943" y="217867"/>
                    <a:pt x="1043320" y="222267"/>
                    <a:pt x="1032242" y="222267"/>
                  </a:cubicBezTo>
                  <a:lnTo>
                    <a:pt x="41767" y="222267"/>
                  </a:lnTo>
                  <a:cubicBezTo>
                    <a:pt x="18700" y="222267"/>
                    <a:pt x="0" y="203567"/>
                    <a:pt x="0" y="180500"/>
                  </a:cubicBezTo>
                  <a:lnTo>
                    <a:pt x="0" y="41767"/>
                  </a:lnTo>
                  <a:cubicBezTo>
                    <a:pt x="0" y="30690"/>
                    <a:pt x="4400" y="20066"/>
                    <a:pt x="12233" y="12233"/>
                  </a:cubicBezTo>
                  <a:cubicBezTo>
                    <a:pt x="20066" y="4400"/>
                    <a:pt x="30690" y="0"/>
                    <a:pt x="417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44000"/>
                  </a:srgbClr>
                </a:gs>
                <a:gs pos="50000">
                  <a:srgbClr val="FFFDFD">
                    <a:alpha val="44000"/>
                  </a:srgbClr>
                </a:gs>
                <a:gs pos="100000">
                  <a:srgbClr val="FFFDFD">
                    <a:alpha val="7040"/>
                  </a:srgbClr>
                </a:gs>
              </a:gsLst>
              <a:lin ang="0"/>
            </a:gradFill>
            <a:ln w="19050" cap="rnd">
              <a:solidFill>
                <a:srgbClr val="FF974B">
                  <a:alpha val="43922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9050"/>
              <a:ext cx="1074010" cy="203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1195451" y="5510961"/>
            <a:ext cx="285545" cy="285545"/>
          </a:xfrm>
          <a:custGeom>
            <a:avLst/>
            <a:gdLst/>
            <a:ahLst/>
            <a:cxnLst/>
            <a:rect l="l" t="t" r="r" b="b"/>
            <a:pathLst>
              <a:path w="285545" h="285545">
                <a:moveTo>
                  <a:pt x="0" y="0"/>
                </a:moveTo>
                <a:lnTo>
                  <a:pt x="285545" y="0"/>
                </a:lnTo>
                <a:lnTo>
                  <a:pt x="285545" y="285545"/>
                </a:lnTo>
                <a:lnTo>
                  <a:pt x="0" y="28554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19" name="Freeform 19"/>
          <p:cNvSpPr/>
          <p:nvPr/>
        </p:nvSpPr>
        <p:spPr>
          <a:xfrm>
            <a:off x="5847308" y="5510961"/>
            <a:ext cx="225307" cy="285545"/>
          </a:xfrm>
          <a:custGeom>
            <a:avLst/>
            <a:gdLst/>
            <a:ahLst/>
            <a:cxnLst/>
            <a:rect l="l" t="t" r="r" b="b"/>
            <a:pathLst>
              <a:path w="225307" h="285545">
                <a:moveTo>
                  <a:pt x="0" y="0"/>
                </a:moveTo>
                <a:lnTo>
                  <a:pt x="225307" y="0"/>
                </a:lnTo>
                <a:lnTo>
                  <a:pt x="225307" y="285545"/>
                </a:lnTo>
                <a:lnTo>
                  <a:pt x="0" y="28554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0" name="Freeform 20"/>
          <p:cNvSpPr/>
          <p:nvPr/>
        </p:nvSpPr>
        <p:spPr>
          <a:xfrm>
            <a:off x="1232557" y="6704086"/>
            <a:ext cx="248439" cy="311035"/>
          </a:xfrm>
          <a:custGeom>
            <a:avLst/>
            <a:gdLst/>
            <a:ahLst/>
            <a:cxnLst/>
            <a:rect l="l" t="t" r="r" b="b"/>
            <a:pathLst>
              <a:path w="248439" h="311035">
                <a:moveTo>
                  <a:pt x="0" y="0"/>
                </a:moveTo>
                <a:lnTo>
                  <a:pt x="248439" y="0"/>
                </a:lnTo>
                <a:lnTo>
                  <a:pt x="248439" y="311035"/>
                </a:lnTo>
                <a:lnTo>
                  <a:pt x="0" y="31103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1" name="Freeform 21"/>
          <p:cNvSpPr/>
          <p:nvPr/>
        </p:nvSpPr>
        <p:spPr>
          <a:xfrm>
            <a:off x="5811416" y="6694913"/>
            <a:ext cx="261199" cy="261199"/>
          </a:xfrm>
          <a:custGeom>
            <a:avLst/>
            <a:gdLst/>
            <a:ahLst/>
            <a:cxnLst/>
            <a:rect l="l" t="t" r="r" b="b"/>
            <a:pathLst>
              <a:path w="261199" h="261199">
                <a:moveTo>
                  <a:pt x="0" y="0"/>
                </a:moveTo>
                <a:lnTo>
                  <a:pt x="261199" y="0"/>
                </a:lnTo>
                <a:lnTo>
                  <a:pt x="261199" y="261200"/>
                </a:lnTo>
                <a:lnTo>
                  <a:pt x="0" y="2612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2" name="TextBox 22"/>
          <p:cNvSpPr txBox="1"/>
          <p:nvPr/>
        </p:nvSpPr>
        <p:spPr>
          <a:xfrm>
            <a:off x="1028700" y="1973035"/>
            <a:ext cx="6275712" cy="798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40"/>
              </a:lnSpc>
            </a:pPr>
            <a:r>
              <a:rPr lang="en-US" sz="6000" b="1" spc="-378" dirty="0">
                <a:solidFill>
                  <a:srgbClr val="FFFFFF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The Real Problem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28700" y="3266385"/>
            <a:ext cx="14061288" cy="443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b="1" spc="-19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Files don't stay where you send them.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28700" y="4007512"/>
            <a:ext cx="14061288" cy="443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b="1" spc="-191">
                <a:solidFill>
                  <a:srgbClr val="FFFFFF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They are: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609905" y="6690957"/>
            <a:ext cx="4068161" cy="351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chemeClr val="tx1">
                    <a:lumMod val="65000"/>
                    <a:lumOff val="35000"/>
                  </a:schemeClr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Copied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6241857" y="5485087"/>
            <a:ext cx="4068161" cy="351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Stored elsewhere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259270" y="6656866"/>
            <a:ext cx="4068161" cy="351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chemeClr val="tx1">
                    <a:lumMod val="65000"/>
                    <a:lumOff val="35000"/>
                  </a:schemeClr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Shared again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28700" y="8205489"/>
            <a:ext cx="8917587" cy="790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spc="-191" dirty="0">
                <a:solidFill>
                  <a:srgbClr val="FFFFFF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At that point, you lose centralized control over your data.</a:t>
            </a:r>
          </a:p>
        </p:txBody>
      </p:sp>
      <p:sp>
        <p:nvSpPr>
          <p:cNvPr id="29" name="Freeform 29"/>
          <p:cNvSpPr/>
          <p:nvPr/>
        </p:nvSpPr>
        <p:spPr>
          <a:xfrm>
            <a:off x="451039" y="141515"/>
            <a:ext cx="1774370" cy="1774370"/>
          </a:xfrm>
          <a:custGeom>
            <a:avLst/>
            <a:gdLst/>
            <a:ahLst/>
            <a:cxnLst/>
            <a:rect l="l" t="t" r="r" b="b"/>
            <a:pathLst>
              <a:path w="1774370" h="1774370">
                <a:moveTo>
                  <a:pt x="0" y="0"/>
                </a:moveTo>
                <a:lnTo>
                  <a:pt x="1774369" y="0"/>
                </a:lnTo>
                <a:lnTo>
                  <a:pt x="1774369" y="1774370"/>
                </a:lnTo>
                <a:lnTo>
                  <a:pt x="0" y="177437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33729" y="1727960"/>
            <a:ext cx="14820543" cy="798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40"/>
              </a:lnSpc>
            </a:pPr>
            <a:r>
              <a:rPr lang="en-US" sz="6000" b="1" spc="-378" dirty="0">
                <a:solidFill>
                  <a:srgbClr val="FA6F14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Why This Matters?</a:t>
            </a:r>
          </a:p>
        </p:txBody>
      </p:sp>
      <p:sp>
        <p:nvSpPr>
          <p:cNvPr id="3" name="Freeform 3"/>
          <p:cNvSpPr/>
          <p:nvPr/>
        </p:nvSpPr>
        <p:spPr>
          <a:xfrm>
            <a:off x="485994" y="263163"/>
            <a:ext cx="1774370" cy="1774370"/>
          </a:xfrm>
          <a:custGeom>
            <a:avLst/>
            <a:gdLst/>
            <a:ahLst/>
            <a:cxnLst/>
            <a:rect l="l" t="t" r="r" b="b"/>
            <a:pathLst>
              <a:path w="1774370" h="1774370">
                <a:moveTo>
                  <a:pt x="0" y="0"/>
                </a:moveTo>
                <a:lnTo>
                  <a:pt x="1774369" y="0"/>
                </a:lnTo>
                <a:lnTo>
                  <a:pt x="1774369" y="1774369"/>
                </a:lnTo>
                <a:lnTo>
                  <a:pt x="0" y="1774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4" name="TextBox 4"/>
          <p:cNvSpPr txBox="1"/>
          <p:nvPr/>
        </p:nvSpPr>
        <p:spPr>
          <a:xfrm>
            <a:off x="2113356" y="3192905"/>
            <a:ext cx="14061288" cy="405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16"/>
              </a:lnSpc>
            </a:pPr>
            <a:r>
              <a:rPr lang="en-US" sz="3046" spc="-191">
                <a:solidFill>
                  <a:srgbClr val="31284B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This creates real business impact: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113356" y="8822239"/>
            <a:ext cx="14061288" cy="405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16"/>
              </a:lnSpc>
            </a:pPr>
            <a:r>
              <a:rPr lang="en-US" sz="3046" spc="-191" dirty="0">
                <a:solidFill>
                  <a:srgbClr val="31284B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Loss of control becomes loss of efficiency and risk of mistakes.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3655709" y="4226666"/>
            <a:ext cx="10976582" cy="3985973"/>
            <a:chOff x="0" y="0"/>
            <a:chExt cx="14635443" cy="5314631"/>
          </a:xfrm>
        </p:grpSpPr>
        <p:grpSp>
          <p:nvGrpSpPr>
            <p:cNvPr id="7" name="Group 7"/>
            <p:cNvGrpSpPr/>
            <p:nvPr/>
          </p:nvGrpSpPr>
          <p:grpSpPr>
            <a:xfrm>
              <a:off x="369805" y="0"/>
              <a:ext cx="6795516" cy="2473166"/>
              <a:chOff x="0" y="0"/>
              <a:chExt cx="1342324" cy="488527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342324" cy="488527"/>
              </a:xfrm>
              <a:custGeom>
                <a:avLst/>
                <a:gdLst/>
                <a:ahLst/>
                <a:cxnLst/>
                <a:rect l="l" t="t" r="r" b="b"/>
                <a:pathLst>
                  <a:path w="1342324" h="488527">
                    <a:moveTo>
                      <a:pt x="51647" y="0"/>
                    </a:moveTo>
                    <a:lnTo>
                      <a:pt x="1290677" y="0"/>
                    </a:lnTo>
                    <a:cubicBezTo>
                      <a:pt x="1319201" y="0"/>
                      <a:pt x="1342324" y="23123"/>
                      <a:pt x="1342324" y="51647"/>
                    </a:cubicBezTo>
                    <a:lnTo>
                      <a:pt x="1342324" y="436880"/>
                    </a:lnTo>
                    <a:cubicBezTo>
                      <a:pt x="1342324" y="465403"/>
                      <a:pt x="1319201" y="488527"/>
                      <a:pt x="1290677" y="488527"/>
                    </a:cubicBezTo>
                    <a:lnTo>
                      <a:pt x="51647" y="488527"/>
                    </a:lnTo>
                    <a:cubicBezTo>
                      <a:pt x="23123" y="488527"/>
                      <a:pt x="0" y="465403"/>
                      <a:pt x="0" y="436880"/>
                    </a:cubicBezTo>
                    <a:lnTo>
                      <a:pt x="0" y="51647"/>
                    </a:lnTo>
                    <a:cubicBezTo>
                      <a:pt x="0" y="23123"/>
                      <a:pt x="23123" y="0"/>
                      <a:pt x="516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A6F14">
                      <a:alpha val="93000"/>
                    </a:srgbClr>
                  </a:gs>
                  <a:gs pos="25000">
                    <a:srgbClr val="FA6F14">
                      <a:alpha val="85560"/>
                    </a:srgbClr>
                  </a:gs>
                  <a:gs pos="50000">
                    <a:srgbClr val="FA6F14">
                      <a:alpha val="80910"/>
                    </a:srgbClr>
                  </a:gs>
                  <a:gs pos="75000">
                    <a:srgbClr val="FA6F14">
                      <a:alpha val="78120"/>
                    </a:srgbClr>
                  </a:gs>
                  <a:gs pos="100000">
                    <a:srgbClr val="FA6F14">
                      <a:alpha val="79515"/>
                    </a:srgbClr>
                  </a:gs>
                </a:gsLst>
                <a:lin ang="0"/>
              </a:gradFill>
              <a:ln w="19050" cap="rnd">
                <a:solidFill>
                  <a:srgbClr val="FA6F14">
                    <a:alpha val="92941"/>
                  </a:srgbClr>
                </a:solidFill>
                <a:prstDash val="solid"/>
                <a:round/>
              </a:ln>
            </p:spPr>
            <p:txBody>
              <a:bodyPr/>
              <a:lstStyle/>
              <a:p>
                <a:endParaRPr lang="en-NL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19050"/>
                <a:ext cx="1342324" cy="46947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16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7839927" y="0"/>
              <a:ext cx="6795516" cy="2473166"/>
              <a:chOff x="0" y="0"/>
              <a:chExt cx="1342324" cy="488527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342324" cy="488527"/>
              </a:xfrm>
              <a:custGeom>
                <a:avLst/>
                <a:gdLst/>
                <a:ahLst/>
                <a:cxnLst/>
                <a:rect l="l" t="t" r="r" b="b"/>
                <a:pathLst>
                  <a:path w="1342324" h="488527">
                    <a:moveTo>
                      <a:pt x="51647" y="0"/>
                    </a:moveTo>
                    <a:lnTo>
                      <a:pt x="1290677" y="0"/>
                    </a:lnTo>
                    <a:cubicBezTo>
                      <a:pt x="1319201" y="0"/>
                      <a:pt x="1342324" y="23123"/>
                      <a:pt x="1342324" y="51647"/>
                    </a:cubicBezTo>
                    <a:lnTo>
                      <a:pt x="1342324" y="436880"/>
                    </a:lnTo>
                    <a:cubicBezTo>
                      <a:pt x="1342324" y="465403"/>
                      <a:pt x="1319201" y="488527"/>
                      <a:pt x="1290677" y="488527"/>
                    </a:cubicBezTo>
                    <a:lnTo>
                      <a:pt x="51647" y="488527"/>
                    </a:lnTo>
                    <a:cubicBezTo>
                      <a:pt x="23123" y="488527"/>
                      <a:pt x="0" y="465403"/>
                      <a:pt x="0" y="436880"/>
                    </a:cubicBezTo>
                    <a:lnTo>
                      <a:pt x="0" y="51647"/>
                    </a:lnTo>
                    <a:cubicBezTo>
                      <a:pt x="0" y="23123"/>
                      <a:pt x="23123" y="0"/>
                      <a:pt x="516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A6F14">
                      <a:alpha val="93000"/>
                    </a:srgbClr>
                  </a:gs>
                  <a:gs pos="25000">
                    <a:srgbClr val="FA6F14">
                      <a:alpha val="85560"/>
                    </a:srgbClr>
                  </a:gs>
                  <a:gs pos="50000">
                    <a:srgbClr val="FA6F14">
                      <a:alpha val="80910"/>
                    </a:srgbClr>
                  </a:gs>
                  <a:gs pos="75000">
                    <a:srgbClr val="FA6F14">
                      <a:alpha val="78120"/>
                    </a:srgbClr>
                  </a:gs>
                  <a:gs pos="100000">
                    <a:srgbClr val="FA6F14">
                      <a:alpha val="79515"/>
                    </a:srgbClr>
                  </a:gs>
                </a:gsLst>
                <a:lin ang="0"/>
              </a:gradFill>
              <a:ln w="19050" cap="rnd">
                <a:solidFill>
                  <a:srgbClr val="FA6F14">
                    <a:alpha val="92941"/>
                  </a:srgbClr>
                </a:solidFill>
                <a:prstDash val="solid"/>
                <a:round/>
              </a:ln>
            </p:spPr>
            <p:txBody>
              <a:bodyPr/>
              <a:lstStyle/>
              <a:p>
                <a:endParaRPr lang="en-NL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19050"/>
                <a:ext cx="1342324" cy="46947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16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369805" y="2841466"/>
              <a:ext cx="6795516" cy="2473166"/>
              <a:chOff x="0" y="0"/>
              <a:chExt cx="1342324" cy="488527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342324" cy="488527"/>
              </a:xfrm>
              <a:custGeom>
                <a:avLst/>
                <a:gdLst/>
                <a:ahLst/>
                <a:cxnLst/>
                <a:rect l="l" t="t" r="r" b="b"/>
                <a:pathLst>
                  <a:path w="1342324" h="488527">
                    <a:moveTo>
                      <a:pt x="51647" y="0"/>
                    </a:moveTo>
                    <a:lnTo>
                      <a:pt x="1290677" y="0"/>
                    </a:lnTo>
                    <a:cubicBezTo>
                      <a:pt x="1319201" y="0"/>
                      <a:pt x="1342324" y="23123"/>
                      <a:pt x="1342324" y="51647"/>
                    </a:cubicBezTo>
                    <a:lnTo>
                      <a:pt x="1342324" y="436880"/>
                    </a:lnTo>
                    <a:cubicBezTo>
                      <a:pt x="1342324" y="465403"/>
                      <a:pt x="1319201" y="488527"/>
                      <a:pt x="1290677" y="488527"/>
                    </a:cubicBezTo>
                    <a:lnTo>
                      <a:pt x="51647" y="488527"/>
                    </a:lnTo>
                    <a:cubicBezTo>
                      <a:pt x="23123" y="488527"/>
                      <a:pt x="0" y="465403"/>
                      <a:pt x="0" y="436880"/>
                    </a:cubicBezTo>
                    <a:lnTo>
                      <a:pt x="0" y="51647"/>
                    </a:lnTo>
                    <a:cubicBezTo>
                      <a:pt x="0" y="23123"/>
                      <a:pt x="23123" y="0"/>
                      <a:pt x="516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A6F14">
                      <a:alpha val="93000"/>
                    </a:srgbClr>
                  </a:gs>
                  <a:gs pos="25000">
                    <a:srgbClr val="FA6F14">
                      <a:alpha val="85560"/>
                    </a:srgbClr>
                  </a:gs>
                  <a:gs pos="50000">
                    <a:srgbClr val="FA6F14">
                      <a:alpha val="80910"/>
                    </a:srgbClr>
                  </a:gs>
                  <a:gs pos="75000">
                    <a:srgbClr val="FA6F14">
                      <a:alpha val="78120"/>
                    </a:srgbClr>
                  </a:gs>
                  <a:gs pos="100000">
                    <a:srgbClr val="FA6F14">
                      <a:alpha val="79515"/>
                    </a:srgbClr>
                  </a:gs>
                </a:gsLst>
                <a:lin ang="0"/>
              </a:gradFill>
              <a:ln w="19050" cap="rnd">
                <a:solidFill>
                  <a:srgbClr val="FA6F14">
                    <a:alpha val="92941"/>
                  </a:srgbClr>
                </a:solidFill>
                <a:prstDash val="solid"/>
                <a:round/>
              </a:ln>
            </p:spPr>
            <p:txBody>
              <a:bodyPr/>
              <a:lstStyle/>
              <a:p>
                <a:endParaRPr lang="en-NL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19050"/>
                <a:ext cx="1342324" cy="46947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16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7839927" y="2841466"/>
              <a:ext cx="6795516" cy="2473166"/>
              <a:chOff x="0" y="0"/>
              <a:chExt cx="1342324" cy="488527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1342324" cy="488527"/>
              </a:xfrm>
              <a:custGeom>
                <a:avLst/>
                <a:gdLst/>
                <a:ahLst/>
                <a:cxnLst/>
                <a:rect l="l" t="t" r="r" b="b"/>
                <a:pathLst>
                  <a:path w="1342324" h="488527">
                    <a:moveTo>
                      <a:pt x="51647" y="0"/>
                    </a:moveTo>
                    <a:lnTo>
                      <a:pt x="1290677" y="0"/>
                    </a:lnTo>
                    <a:cubicBezTo>
                      <a:pt x="1319201" y="0"/>
                      <a:pt x="1342324" y="23123"/>
                      <a:pt x="1342324" y="51647"/>
                    </a:cubicBezTo>
                    <a:lnTo>
                      <a:pt x="1342324" y="436880"/>
                    </a:lnTo>
                    <a:cubicBezTo>
                      <a:pt x="1342324" y="465403"/>
                      <a:pt x="1319201" y="488527"/>
                      <a:pt x="1290677" y="488527"/>
                    </a:cubicBezTo>
                    <a:lnTo>
                      <a:pt x="51647" y="488527"/>
                    </a:lnTo>
                    <a:cubicBezTo>
                      <a:pt x="23123" y="488527"/>
                      <a:pt x="0" y="465403"/>
                      <a:pt x="0" y="436880"/>
                    </a:cubicBezTo>
                    <a:lnTo>
                      <a:pt x="0" y="51647"/>
                    </a:lnTo>
                    <a:cubicBezTo>
                      <a:pt x="0" y="23123"/>
                      <a:pt x="23123" y="0"/>
                      <a:pt x="5164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A6F14">
                      <a:alpha val="93000"/>
                    </a:srgbClr>
                  </a:gs>
                  <a:gs pos="25000">
                    <a:srgbClr val="FA6F14">
                      <a:alpha val="85560"/>
                    </a:srgbClr>
                  </a:gs>
                  <a:gs pos="50000">
                    <a:srgbClr val="FA6F14">
                      <a:alpha val="80910"/>
                    </a:srgbClr>
                  </a:gs>
                  <a:gs pos="75000">
                    <a:srgbClr val="FA6F14">
                      <a:alpha val="78120"/>
                    </a:srgbClr>
                  </a:gs>
                  <a:gs pos="100000">
                    <a:srgbClr val="FA6F14">
                      <a:alpha val="79515"/>
                    </a:srgbClr>
                  </a:gs>
                </a:gsLst>
                <a:lin ang="0"/>
              </a:gradFill>
              <a:ln w="19050" cap="rnd">
                <a:solidFill>
                  <a:srgbClr val="FA6F14">
                    <a:alpha val="92941"/>
                  </a:srgbClr>
                </a:solidFill>
                <a:prstDash val="solid"/>
                <a:round/>
              </a:ln>
            </p:spPr>
            <p:txBody>
              <a:bodyPr/>
              <a:lstStyle/>
              <a:p>
                <a:endParaRPr lang="en-NL"/>
              </a:p>
            </p:txBody>
          </p:sp>
          <p:sp>
            <p:nvSpPr>
              <p:cNvPr id="18" name="TextBox 18"/>
              <p:cNvSpPr txBox="1"/>
              <p:nvPr/>
            </p:nvSpPr>
            <p:spPr>
              <a:xfrm>
                <a:off x="0" y="19050"/>
                <a:ext cx="1342324" cy="46947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16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9" name="Group 19"/>
            <p:cNvGrpSpPr/>
            <p:nvPr/>
          </p:nvGrpSpPr>
          <p:grpSpPr>
            <a:xfrm>
              <a:off x="0" y="852640"/>
              <a:ext cx="739611" cy="739611"/>
              <a:chOff x="0" y="0"/>
              <a:chExt cx="812800" cy="8128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5F0">
                  <a:alpha val="92941"/>
                </a:srgbClr>
              </a:solidFill>
              <a:ln w="19050" cap="sq">
                <a:solidFill>
                  <a:srgbClr val="FF974B">
                    <a:alpha val="92941"/>
                  </a:srgbClr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NL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76200" y="95250"/>
                <a:ext cx="660400" cy="641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16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7470122" y="852640"/>
              <a:ext cx="739611" cy="739611"/>
              <a:chOff x="0" y="0"/>
              <a:chExt cx="812800" cy="812800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5F0">
                  <a:alpha val="92941"/>
                </a:srgbClr>
              </a:solidFill>
              <a:ln w="19050" cap="sq">
                <a:solidFill>
                  <a:srgbClr val="FF974B">
                    <a:alpha val="92941"/>
                  </a:srgbClr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NL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76200" y="95250"/>
                <a:ext cx="660400" cy="641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16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7470122" y="3708243"/>
              <a:ext cx="739611" cy="739611"/>
              <a:chOff x="0" y="0"/>
              <a:chExt cx="812800" cy="81280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5F0">
                  <a:alpha val="92941"/>
                </a:srgbClr>
              </a:solidFill>
              <a:ln w="19050" cap="sq">
                <a:solidFill>
                  <a:srgbClr val="FF974B">
                    <a:alpha val="92941"/>
                  </a:srgbClr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NL"/>
              </a:p>
            </p:txBody>
          </p:sp>
          <p:sp>
            <p:nvSpPr>
              <p:cNvPr id="27" name="TextBox 27"/>
              <p:cNvSpPr txBox="1"/>
              <p:nvPr/>
            </p:nvSpPr>
            <p:spPr>
              <a:xfrm>
                <a:off x="76200" y="95250"/>
                <a:ext cx="660400" cy="641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16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28" name="Group 28"/>
            <p:cNvGrpSpPr/>
            <p:nvPr/>
          </p:nvGrpSpPr>
          <p:grpSpPr>
            <a:xfrm>
              <a:off x="0" y="3708243"/>
              <a:ext cx="739611" cy="739611"/>
              <a:chOff x="0" y="0"/>
              <a:chExt cx="812800" cy="8128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5F0">
                  <a:alpha val="92941"/>
                </a:srgbClr>
              </a:solidFill>
              <a:ln w="19050" cap="sq">
                <a:solidFill>
                  <a:srgbClr val="FF974B">
                    <a:alpha val="92941"/>
                  </a:srgbClr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NL"/>
              </a:p>
            </p:txBody>
          </p:sp>
          <p:sp>
            <p:nvSpPr>
              <p:cNvPr id="30" name="TextBox 30"/>
              <p:cNvSpPr txBox="1"/>
              <p:nvPr/>
            </p:nvSpPr>
            <p:spPr>
              <a:xfrm>
                <a:off x="76200" y="95250"/>
                <a:ext cx="660400" cy="64135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2160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31" name="Freeform 31"/>
            <p:cNvSpPr/>
            <p:nvPr/>
          </p:nvSpPr>
          <p:spPr>
            <a:xfrm>
              <a:off x="205040" y="1073950"/>
              <a:ext cx="329531" cy="296990"/>
            </a:xfrm>
            <a:custGeom>
              <a:avLst/>
              <a:gdLst/>
              <a:ahLst/>
              <a:cxnLst/>
              <a:rect l="l" t="t" r="r" b="b"/>
              <a:pathLst>
                <a:path w="329531" h="296990">
                  <a:moveTo>
                    <a:pt x="0" y="0"/>
                  </a:moveTo>
                  <a:lnTo>
                    <a:pt x="329531" y="0"/>
                  </a:lnTo>
                  <a:lnTo>
                    <a:pt x="329531" y="296990"/>
                  </a:lnTo>
                  <a:lnTo>
                    <a:pt x="0" y="2969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  <p:sp>
          <p:nvSpPr>
            <p:cNvPr id="32" name="Freeform 32"/>
            <p:cNvSpPr/>
            <p:nvPr/>
          </p:nvSpPr>
          <p:spPr>
            <a:xfrm>
              <a:off x="7683204" y="1088088"/>
              <a:ext cx="313446" cy="296990"/>
            </a:xfrm>
            <a:custGeom>
              <a:avLst/>
              <a:gdLst/>
              <a:ahLst/>
              <a:cxnLst/>
              <a:rect l="l" t="t" r="r" b="b"/>
              <a:pathLst>
                <a:path w="313446" h="296990">
                  <a:moveTo>
                    <a:pt x="0" y="0"/>
                  </a:moveTo>
                  <a:lnTo>
                    <a:pt x="313446" y="0"/>
                  </a:lnTo>
                  <a:lnTo>
                    <a:pt x="313446" y="296990"/>
                  </a:lnTo>
                  <a:lnTo>
                    <a:pt x="0" y="2969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  <p:sp>
          <p:nvSpPr>
            <p:cNvPr id="33" name="Freeform 33"/>
            <p:cNvSpPr/>
            <p:nvPr/>
          </p:nvSpPr>
          <p:spPr>
            <a:xfrm>
              <a:off x="163944" y="3889171"/>
              <a:ext cx="411722" cy="377755"/>
            </a:xfrm>
            <a:custGeom>
              <a:avLst/>
              <a:gdLst/>
              <a:ahLst/>
              <a:cxnLst/>
              <a:rect l="l" t="t" r="r" b="b"/>
              <a:pathLst>
                <a:path w="411722" h="377755">
                  <a:moveTo>
                    <a:pt x="0" y="0"/>
                  </a:moveTo>
                  <a:lnTo>
                    <a:pt x="411722" y="0"/>
                  </a:lnTo>
                  <a:lnTo>
                    <a:pt x="411722" y="377755"/>
                  </a:lnTo>
                  <a:lnTo>
                    <a:pt x="0" y="37775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1041606" y="556258"/>
              <a:ext cx="5451916" cy="13609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20"/>
                </a:lnSpc>
              </a:pPr>
              <a:r>
                <a:rPr lang="en-US" sz="2646" spc="-166" dirty="0">
                  <a:solidFill>
                    <a:srgbClr val="FFFFFF"/>
                  </a:solidFill>
                  <a:latin typeface="Poppins" pitchFamily="2" charset="77"/>
                  <a:ea typeface="Poppins Medium"/>
                  <a:cs typeface="Poppins" pitchFamily="2" charset="77"/>
                  <a:sym typeface="Poppins Medium"/>
                </a:rPr>
                <a:t>Sensitive information spreads beyond intended recipients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8571950" y="772158"/>
              <a:ext cx="5424215" cy="9291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20"/>
                </a:lnSpc>
              </a:pPr>
              <a:r>
                <a:rPr lang="en-US" sz="2646" spc="-166">
                  <a:solidFill>
                    <a:srgbClr val="FFFFFF"/>
                  </a:solidFill>
                  <a:latin typeface="Poppins" pitchFamily="2" charset="77"/>
                  <a:ea typeface="Poppins Medium"/>
                  <a:cs typeface="Poppins" pitchFamily="2" charset="77"/>
                  <a:sym typeface="Poppins Medium"/>
                </a:rPr>
                <a:t>Multiple uncontrolled versions of the same file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1041606" y="3627761"/>
              <a:ext cx="5451916" cy="9291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20"/>
                </a:lnSpc>
              </a:pPr>
              <a:r>
                <a:rPr lang="en-US" sz="2646" spc="-166">
                  <a:solidFill>
                    <a:srgbClr val="FFFFFF"/>
                  </a:solidFill>
                  <a:latin typeface="Poppins" pitchFamily="2" charset="77"/>
                  <a:ea typeface="Poppins Medium"/>
                  <a:cs typeface="Poppins" pitchFamily="2" charset="77"/>
                  <a:sym typeface="Poppins Medium"/>
                </a:rPr>
                <a:t>No visibility over who still has access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8571950" y="3627761"/>
              <a:ext cx="5424215" cy="9291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620"/>
                </a:lnSpc>
              </a:pPr>
              <a:r>
                <a:rPr lang="en-US" sz="2646" spc="-166">
                  <a:solidFill>
                    <a:srgbClr val="FFFFFF"/>
                  </a:solidFill>
                  <a:latin typeface="Poppins" pitchFamily="2" charset="77"/>
                  <a:ea typeface="Poppins Medium"/>
                  <a:cs typeface="Poppins" pitchFamily="2" charset="77"/>
                  <a:sym typeface="Poppins Medium"/>
                </a:rPr>
                <a:t>Decisions based on outdated or incorrect data</a:t>
              </a:r>
            </a:p>
          </p:txBody>
        </p:sp>
        <p:sp>
          <p:nvSpPr>
            <p:cNvPr id="38" name="Freeform 38"/>
            <p:cNvSpPr/>
            <p:nvPr/>
          </p:nvSpPr>
          <p:spPr>
            <a:xfrm>
              <a:off x="7667119" y="3929553"/>
              <a:ext cx="329531" cy="296990"/>
            </a:xfrm>
            <a:custGeom>
              <a:avLst/>
              <a:gdLst/>
              <a:ahLst/>
              <a:cxnLst/>
              <a:rect l="l" t="t" r="r" b="b"/>
              <a:pathLst>
                <a:path w="329531" h="296990">
                  <a:moveTo>
                    <a:pt x="0" y="0"/>
                  </a:moveTo>
                  <a:lnTo>
                    <a:pt x="329531" y="0"/>
                  </a:lnTo>
                  <a:lnTo>
                    <a:pt x="329531" y="296990"/>
                  </a:lnTo>
                  <a:lnTo>
                    <a:pt x="0" y="29699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L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4204" y="-132100"/>
            <a:ext cx="7285926" cy="10551201"/>
            <a:chOff x="0" y="0"/>
            <a:chExt cx="1128781" cy="163465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28781" cy="1634657"/>
            </a:xfrm>
            <a:custGeom>
              <a:avLst/>
              <a:gdLst/>
              <a:ahLst/>
              <a:cxnLst/>
              <a:rect l="l" t="t" r="r" b="b"/>
              <a:pathLst>
                <a:path w="1128781" h="1634657">
                  <a:moveTo>
                    <a:pt x="0" y="0"/>
                  </a:moveTo>
                  <a:lnTo>
                    <a:pt x="1128781" y="0"/>
                  </a:lnTo>
                  <a:lnTo>
                    <a:pt x="1128781" y="1634657"/>
                  </a:lnTo>
                  <a:lnTo>
                    <a:pt x="0" y="1634657"/>
                  </a:lnTo>
                  <a:close/>
                </a:path>
              </a:pathLst>
            </a:custGeom>
            <a:blipFill>
              <a:blip r:embed="rId2"/>
              <a:stretch>
                <a:fillRect l="-87494" t="-10149" r="-141548" b="-41325"/>
              </a:stretch>
            </a:blipFill>
            <a:ln w="19050" cap="sq">
              <a:solidFill>
                <a:srgbClr val="FF974B"/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8073924" y="1085850"/>
            <a:ext cx="8614074" cy="16078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40"/>
              </a:lnSpc>
            </a:pPr>
            <a:r>
              <a:rPr lang="en-US" sz="6000" b="1" spc="-378">
                <a:solidFill>
                  <a:srgbClr val="FA6F14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Why Current Tools Don’t Fix This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073924" y="3059520"/>
            <a:ext cx="8992354" cy="790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spc="-191" dirty="0">
                <a:solidFill>
                  <a:srgbClr val="31284B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Common tools (email, cloud storage platforms) allow sharing and downloading.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073924" y="4245681"/>
            <a:ext cx="8992354" cy="405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016"/>
              </a:lnSpc>
            </a:pPr>
            <a:r>
              <a:rPr lang="en-US" sz="3046" spc="-191">
                <a:solidFill>
                  <a:srgbClr val="FA6F14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Once a file is downloaded: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8073924" y="5031792"/>
            <a:ext cx="5143328" cy="1199070"/>
            <a:chOff x="0" y="0"/>
            <a:chExt cx="1354621" cy="31580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54621" cy="315804"/>
            </a:xfrm>
            <a:custGeom>
              <a:avLst/>
              <a:gdLst/>
              <a:ahLst/>
              <a:cxnLst/>
              <a:rect l="l" t="t" r="r" b="b"/>
              <a:pathLst>
                <a:path w="1354621" h="315804">
                  <a:moveTo>
                    <a:pt x="33115" y="0"/>
                  </a:moveTo>
                  <a:lnTo>
                    <a:pt x="1321506" y="0"/>
                  </a:lnTo>
                  <a:cubicBezTo>
                    <a:pt x="1330289" y="0"/>
                    <a:pt x="1338712" y="3489"/>
                    <a:pt x="1344922" y="9699"/>
                  </a:cubicBezTo>
                  <a:cubicBezTo>
                    <a:pt x="1351133" y="15910"/>
                    <a:pt x="1354621" y="24332"/>
                    <a:pt x="1354621" y="33115"/>
                  </a:cubicBezTo>
                  <a:lnTo>
                    <a:pt x="1354621" y="282689"/>
                  </a:lnTo>
                  <a:cubicBezTo>
                    <a:pt x="1354621" y="300978"/>
                    <a:pt x="1339795" y="315804"/>
                    <a:pt x="1321506" y="315804"/>
                  </a:cubicBezTo>
                  <a:lnTo>
                    <a:pt x="33115" y="315804"/>
                  </a:lnTo>
                  <a:cubicBezTo>
                    <a:pt x="14826" y="315804"/>
                    <a:pt x="0" y="300978"/>
                    <a:pt x="0" y="282689"/>
                  </a:cubicBezTo>
                  <a:lnTo>
                    <a:pt x="0" y="33115"/>
                  </a:lnTo>
                  <a:cubicBezTo>
                    <a:pt x="0" y="14826"/>
                    <a:pt x="14826" y="0"/>
                    <a:pt x="33115" y="0"/>
                  </a:cubicBezTo>
                  <a:close/>
                </a:path>
              </a:pathLst>
            </a:custGeom>
            <a:solidFill>
              <a:srgbClr val="FFF5F0"/>
            </a:solidFill>
            <a:ln w="19050" cap="rnd">
              <a:solidFill>
                <a:srgbClr val="FF974B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9050"/>
              <a:ext cx="1354621" cy="2967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9028599" y="5460938"/>
            <a:ext cx="3758630" cy="365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3"/>
              </a:lnSpc>
            </a:pPr>
            <a:r>
              <a:rPr lang="en-US" sz="2649" spc="-177">
                <a:solidFill>
                  <a:srgbClr val="163B42"/>
                </a:solidFill>
                <a:latin typeface="Poppins"/>
                <a:ea typeface="Poppins"/>
                <a:cs typeface="Poppins"/>
                <a:sym typeface="Poppins"/>
              </a:rPr>
              <a:t>It is outside your system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8373934" y="5435765"/>
            <a:ext cx="391123" cy="391123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sq">
              <a:solidFill>
                <a:srgbClr val="FF974B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8073924" y="6514083"/>
            <a:ext cx="5143328" cy="1379601"/>
            <a:chOff x="0" y="0"/>
            <a:chExt cx="1354621" cy="36335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354621" cy="363352"/>
            </a:xfrm>
            <a:custGeom>
              <a:avLst/>
              <a:gdLst/>
              <a:ahLst/>
              <a:cxnLst/>
              <a:rect l="l" t="t" r="r" b="b"/>
              <a:pathLst>
                <a:path w="1354621" h="363352">
                  <a:moveTo>
                    <a:pt x="33115" y="0"/>
                  </a:moveTo>
                  <a:lnTo>
                    <a:pt x="1321506" y="0"/>
                  </a:lnTo>
                  <a:cubicBezTo>
                    <a:pt x="1330289" y="0"/>
                    <a:pt x="1338712" y="3489"/>
                    <a:pt x="1344922" y="9699"/>
                  </a:cubicBezTo>
                  <a:cubicBezTo>
                    <a:pt x="1351133" y="15910"/>
                    <a:pt x="1354621" y="24332"/>
                    <a:pt x="1354621" y="33115"/>
                  </a:cubicBezTo>
                  <a:lnTo>
                    <a:pt x="1354621" y="330237"/>
                  </a:lnTo>
                  <a:cubicBezTo>
                    <a:pt x="1354621" y="348526"/>
                    <a:pt x="1339795" y="363352"/>
                    <a:pt x="1321506" y="363352"/>
                  </a:cubicBezTo>
                  <a:lnTo>
                    <a:pt x="33115" y="363352"/>
                  </a:lnTo>
                  <a:cubicBezTo>
                    <a:pt x="14826" y="363352"/>
                    <a:pt x="0" y="348526"/>
                    <a:pt x="0" y="330237"/>
                  </a:cubicBezTo>
                  <a:lnTo>
                    <a:pt x="0" y="33115"/>
                  </a:lnTo>
                  <a:cubicBezTo>
                    <a:pt x="0" y="14826"/>
                    <a:pt x="14826" y="0"/>
                    <a:pt x="33115" y="0"/>
                  </a:cubicBezTo>
                  <a:close/>
                </a:path>
              </a:pathLst>
            </a:custGeom>
            <a:solidFill>
              <a:srgbClr val="FFF5F0"/>
            </a:solidFill>
            <a:ln w="19050" cap="rnd">
              <a:solidFill>
                <a:srgbClr val="FF974B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19050"/>
              <a:ext cx="1354621" cy="3443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9028599" y="6873271"/>
            <a:ext cx="3758630" cy="689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3"/>
              </a:lnSpc>
            </a:pPr>
            <a:r>
              <a:rPr lang="en-US" sz="2649" spc="-177">
                <a:solidFill>
                  <a:srgbClr val="163B42"/>
                </a:solidFill>
                <a:latin typeface="Poppins"/>
                <a:ea typeface="Poppins"/>
                <a:cs typeface="Poppins"/>
                <a:sym typeface="Poppins"/>
              </a:rPr>
              <a:t>Your permissions no longer apply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8373934" y="7008322"/>
            <a:ext cx="391123" cy="391123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sq">
              <a:solidFill>
                <a:srgbClr val="FF974B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8073924" y="8179434"/>
            <a:ext cx="5143328" cy="1379601"/>
            <a:chOff x="0" y="0"/>
            <a:chExt cx="1354621" cy="36335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354621" cy="363352"/>
            </a:xfrm>
            <a:custGeom>
              <a:avLst/>
              <a:gdLst/>
              <a:ahLst/>
              <a:cxnLst/>
              <a:rect l="l" t="t" r="r" b="b"/>
              <a:pathLst>
                <a:path w="1354621" h="363352">
                  <a:moveTo>
                    <a:pt x="33115" y="0"/>
                  </a:moveTo>
                  <a:lnTo>
                    <a:pt x="1321506" y="0"/>
                  </a:lnTo>
                  <a:cubicBezTo>
                    <a:pt x="1330289" y="0"/>
                    <a:pt x="1338712" y="3489"/>
                    <a:pt x="1344922" y="9699"/>
                  </a:cubicBezTo>
                  <a:cubicBezTo>
                    <a:pt x="1351133" y="15910"/>
                    <a:pt x="1354621" y="24332"/>
                    <a:pt x="1354621" y="33115"/>
                  </a:cubicBezTo>
                  <a:lnTo>
                    <a:pt x="1354621" y="330237"/>
                  </a:lnTo>
                  <a:cubicBezTo>
                    <a:pt x="1354621" y="348526"/>
                    <a:pt x="1339795" y="363352"/>
                    <a:pt x="1321506" y="363352"/>
                  </a:cubicBezTo>
                  <a:lnTo>
                    <a:pt x="33115" y="363352"/>
                  </a:lnTo>
                  <a:cubicBezTo>
                    <a:pt x="14826" y="363352"/>
                    <a:pt x="0" y="348526"/>
                    <a:pt x="0" y="330237"/>
                  </a:cubicBezTo>
                  <a:lnTo>
                    <a:pt x="0" y="33115"/>
                  </a:lnTo>
                  <a:cubicBezTo>
                    <a:pt x="0" y="14826"/>
                    <a:pt x="14826" y="0"/>
                    <a:pt x="33115" y="0"/>
                  </a:cubicBezTo>
                  <a:close/>
                </a:path>
              </a:pathLst>
            </a:custGeom>
            <a:solidFill>
              <a:srgbClr val="FFF5F0"/>
            </a:solidFill>
            <a:ln w="19050" cap="rnd">
              <a:solidFill>
                <a:srgbClr val="FF974B"/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19050"/>
              <a:ext cx="1354621" cy="3443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9028599" y="8538622"/>
            <a:ext cx="3758630" cy="689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3"/>
              </a:lnSpc>
            </a:pPr>
            <a:r>
              <a:rPr lang="en-US" sz="2649" spc="-177">
                <a:solidFill>
                  <a:srgbClr val="163B42"/>
                </a:solidFill>
                <a:latin typeface="Poppins"/>
                <a:ea typeface="Poppins"/>
                <a:cs typeface="Poppins"/>
                <a:sym typeface="Poppins"/>
              </a:rPr>
              <a:t>You cannot control further distribution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8373934" y="8673674"/>
            <a:ext cx="391123" cy="391123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93000"/>
                  </a:srgbClr>
                </a:gs>
                <a:gs pos="25000">
                  <a:srgbClr val="FA6F14">
                    <a:alpha val="85560"/>
                  </a:srgbClr>
                </a:gs>
                <a:gs pos="50000">
                  <a:srgbClr val="FA6F14">
                    <a:alpha val="80910"/>
                  </a:srgbClr>
                </a:gs>
                <a:gs pos="75000">
                  <a:srgbClr val="FA6F14">
                    <a:alpha val="78120"/>
                  </a:srgbClr>
                </a:gs>
                <a:gs pos="100000">
                  <a:srgbClr val="FA6F14">
                    <a:alpha val="79515"/>
                  </a:srgbClr>
                </a:gs>
              </a:gsLst>
              <a:lin ang="0"/>
            </a:gradFill>
            <a:ln w="19050" cap="sq">
              <a:solidFill>
                <a:srgbClr val="FF974B">
                  <a:alpha val="92941"/>
                </a:srgbClr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6200" y="95250"/>
              <a:ext cx="660400" cy="6413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5927717"/>
            <a:ext cx="5096637" cy="1854874"/>
            <a:chOff x="0" y="0"/>
            <a:chExt cx="1342324" cy="4885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solidFill>
              <a:srgbClr val="FFFFFF">
                <a:alpha val="92941"/>
              </a:srgbClr>
            </a:solidFill>
            <a:ln w="19050" cap="rnd">
              <a:solidFill>
                <a:srgbClr val="FF974B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203293" y="6491251"/>
            <a:ext cx="727805" cy="727805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100000"/>
                  </a:srgbClr>
                </a:gs>
                <a:gs pos="25000">
                  <a:srgbClr val="FA6F14">
                    <a:alpha val="92000"/>
                  </a:srgbClr>
                </a:gs>
                <a:gs pos="50000">
                  <a:srgbClr val="FA6F14">
                    <a:alpha val="87000"/>
                  </a:srgbClr>
                </a:gs>
                <a:gs pos="75000">
                  <a:srgbClr val="FA6F14">
                    <a:alpha val="84000"/>
                  </a:srgbClr>
                </a:gs>
                <a:gs pos="100000">
                  <a:srgbClr val="FA6F14">
                    <a:alpha val="85500"/>
                  </a:srgbClr>
                </a:gs>
              </a:gsLst>
              <a:lin ang="0"/>
            </a:gradFill>
            <a:ln w="9525" cap="sq">
              <a:solidFill>
                <a:srgbClr val="FA6F14"/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6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485994" y="263163"/>
            <a:ext cx="1774370" cy="1774370"/>
          </a:xfrm>
          <a:custGeom>
            <a:avLst/>
            <a:gdLst/>
            <a:ahLst/>
            <a:cxnLst/>
            <a:rect l="l" t="t" r="r" b="b"/>
            <a:pathLst>
              <a:path w="1774370" h="1774370">
                <a:moveTo>
                  <a:pt x="0" y="0"/>
                </a:moveTo>
                <a:lnTo>
                  <a:pt x="1774369" y="0"/>
                </a:lnTo>
                <a:lnTo>
                  <a:pt x="1774369" y="1774369"/>
                </a:lnTo>
                <a:lnTo>
                  <a:pt x="0" y="1774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grpSp>
        <p:nvGrpSpPr>
          <p:cNvPr id="9" name="Group 9"/>
          <p:cNvGrpSpPr/>
          <p:nvPr/>
        </p:nvGrpSpPr>
        <p:grpSpPr>
          <a:xfrm>
            <a:off x="6595681" y="5927717"/>
            <a:ext cx="5096637" cy="1854874"/>
            <a:chOff x="0" y="0"/>
            <a:chExt cx="1342324" cy="48852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solidFill>
              <a:srgbClr val="FFFFFF">
                <a:alpha val="92941"/>
              </a:srgbClr>
            </a:solidFill>
            <a:ln w="19050" cap="rnd">
              <a:solidFill>
                <a:srgbClr val="FF974B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770274" y="6491251"/>
            <a:ext cx="727805" cy="727805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100000"/>
                  </a:srgbClr>
                </a:gs>
                <a:gs pos="25000">
                  <a:srgbClr val="FA6F14">
                    <a:alpha val="92000"/>
                  </a:srgbClr>
                </a:gs>
                <a:gs pos="50000">
                  <a:srgbClr val="FA6F14">
                    <a:alpha val="87000"/>
                  </a:srgbClr>
                </a:gs>
                <a:gs pos="75000">
                  <a:srgbClr val="FA6F14">
                    <a:alpha val="84000"/>
                  </a:srgbClr>
                </a:gs>
                <a:gs pos="100000">
                  <a:srgbClr val="FA6F14">
                    <a:alpha val="85500"/>
                  </a:srgbClr>
                </a:gs>
              </a:gsLst>
              <a:lin ang="0"/>
            </a:gradFill>
            <a:ln w="9525" cap="sq">
              <a:solidFill>
                <a:srgbClr val="FA6F14"/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6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2025694" y="5932284"/>
            <a:ext cx="5096637" cy="1854874"/>
            <a:chOff x="0" y="0"/>
            <a:chExt cx="1342324" cy="48852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342324" cy="488527"/>
            </a:xfrm>
            <a:custGeom>
              <a:avLst/>
              <a:gdLst/>
              <a:ahLst/>
              <a:cxnLst/>
              <a:rect l="l" t="t" r="r" b="b"/>
              <a:pathLst>
                <a:path w="1342324" h="488527">
                  <a:moveTo>
                    <a:pt x="51647" y="0"/>
                  </a:moveTo>
                  <a:lnTo>
                    <a:pt x="1290677" y="0"/>
                  </a:lnTo>
                  <a:cubicBezTo>
                    <a:pt x="1319201" y="0"/>
                    <a:pt x="1342324" y="23123"/>
                    <a:pt x="1342324" y="51647"/>
                  </a:cubicBezTo>
                  <a:lnTo>
                    <a:pt x="1342324" y="436880"/>
                  </a:lnTo>
                  <a:cubicBezTo>
                    <a:pt x="1342324" y="465403"/>
                    <a:pt x="1319201" y="488527"/>
                    <a:pt x="1290677" y="488527"/>
                  </a:cubicBezTo>
                  <a:lnTo>
                    <a:pt x="51647" y="488527"/>
                  </a:lnTo>
                  <a:cubicBezTo>
                    <a:pt x="23123" y="488527"/>
                    <a:pt x="0" y="465403"/>
                    <a:pt x="0" y="436880"/>
                  </a:cubicBezTo>
                  <a:lnTo>
                    <a:pt x="0" y="51647"/>
                  </a:lnTo>
                  <a:cubicBezTo>
                    <a:pt x="0" y="23123"/>
                    <a:pt x="23123" y="0"/>
                    <a:pt x="51647" y="0"/>
                  </a:cubicBezTo>
                  <a:close/>
                </a:path>
              </a:pathLst>
            </a:custGeom>
            <a:solidFill>
              <a:srgbClr val="FFFFFF">
                <a:alpha val="92941"/>
              </a:srgbClr>
            </a:solidFill>
            <a:ln w="19050" cap="rnd">
              <a:solidFill>
                <a:srgbClr val="FF974B">
                  <a:alpha val="92941"/>
                </a:srgbClr>
              </a:solidFill>
              <a:prstDash val="solid"/>
              <a:round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19050"/>
              <a:ext cx="1342324" cy="46947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1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2200287" y="6495818"/>
            <a:ext cx="727805" cy="727805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A6F14">
                    <a:alpha val="100000"/>
                  </a:srgbClr>
                </a:gs>
                <a:gs pos="25000">
                  <a:srgbClr val="FA6F14">
                    <a:alpha val="92000"/>
                  </a:srgbClr>
                </a:gs>
                <a:gs pos="50000">
                  <a:srgbClr val="FA6F14">
                    <a:alpha val="87000"/>
                  </a:srgbClr>
                </a:gs>
                <a:gs pos="75000">
                  <a:srgbClr val="FA6F14">
                    <a:alpha val="84000"/>
                  </a:srgbClr>
                </a:gs>
                <a:gs pos="100000">
                  <a:srgbClr val="FA6F14">
                    <a:alpha val="85500"/>
                  </a:srgbClr>
                </a:gs>
              </a:gsLst>
              <a:lin ang="0"/>
            </a:gradFill>
            <a:ln w="9525" cap="sq">
              <a:solidFill>
                <a:srgbClr val="FA6F14"/>
              </a:solidFill>
              <a:prstDash val="solid"/>
              <a:miter/>
            </a:ln>
          </p:spPr>
          <p:txBody>
            <a:bodyPr/>
            <a:lstStyle/>
            <a:p>
              <a:endParaRPr lang="en-NL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6"/>
                </a:lnSpc>
              </a:pPr>
              <a:endParaRPr/>
            </a:p>
          </p:txBody>
        </p:sp>
      </p:grpSp>
      <p:sp>
        <p:nvSpPr>
          <p:cNvPr id="21" name="Freeform 21"/>
          <p:cNvSpPr/>
          <p:nvPr/>
        </p:nvSpPr>
        <p:spPr>
          <a:xfrm>
            <a:off x="1379287" y="6657932"/>
            <a:ext cx="375818" cy="375818"/>
          </a:xfrm>
          <a:custGeom>
            <a:avLst/>
            <a:gdLst/>
            <a:ahLst/>
            <a:cxnLst/>
            <a:rect l="l" t="t" r="r" b="b"/>
            <a:pathLst>
              <a:path w="375818" h="375818">
                <a:moveTo>
                  <a:pt x="0" y="0"/>
                </a:moveTo>
                <a:lnTo>
                  <a:pt x="375817" y="0"/>
                </a:lnTo>
                <a:lnTo>
                  <a:pt x="375817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2" name="Freeform 22"/>
          <p:cNvSpPr/>
          <p:nvPr/>
        </p:nvSpPr>
        <p:spPr>
          <a:xfrm>
            <a:off x="6926359" y="6646335"/>
            <a:ext cx="415636" cy="399011"/>
          </a:xfrm>
          <a:custGeom>
            <a:avLst/>
            <a:gdLst/>
            <a:ahLst/>
            <a:cxnLst/>
            <a:rect l="l" t="t" r="r" b="b"/>
            <a:pathLst>
              <a:path w="415636" h="399011">
                <a:moveTo>
                  <a:pt x="0" y="0"/>
                </a:moveTo>
                <a:lnTo>
                  <a:pt x="415636" y="0"/>
                </a:lnTo>
                <a:lnTo>
                  <a:pt x="415636" y="399011"/>
                </a:lnTo>
                <a:lnTo>
                  <a:pt x="0" y="3990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3" name="Freeform 23"/>
          <p:cNvSpPr/>
          <p:nvPr/>
        </p:nvSpPr>
        <p:spPr>
          <a:xfrm>
            <a:off x="12362411" y="6669529"/>
            <a:ext cx="403556" cy="387414"/>
          </a:xfrm>
          <a:custGeom>
            <a:avLst/>
            <a:gdLst/>
            <a:ahLst/>
            <a:cxnLst/>
            <a:rect l="l" t="t" r="r" b="b"/>
            <a:pathLst>
              <a:path w="403556" h="387414">
                <a:moveTo>
                  <a:pt x="0" y="0"/>
                </a:moveTo>
                <a:lnTo>
                  <a:pt x="403556" y="0"/>
                </a:lnTo>
                <a:lnTo>
                  <a:pt x="403556" y="387414"/>
                </a:lnTo>
                <a:lnTo>
                  <a:pt x="0" y="3874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NL"/>
          </a:p>
        </p:txBody>
      </p:sp>
      <p:sp>
        <p:nvSpPr>
          <p:cNvPr id="24" name="TextBox 24"/>
          <p:cNvSpPr txBox="1"/>
          <p:nvPr/>
        </p:nvSpPr>
        <p:spPr>
          <a:xfrm>
            <a:off x="2260363" y="6686507"/>
            <a:ext cx="2987823" cy="351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 dirty="0">
                <a:solidFill>
                  <a:srgbClr val="31284B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Who can access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827345" y="6686507"/>
            <a:ext cx="2987823" cy="351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rgbClr val="31284B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How long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257357" y="6691074"/>
            <a:ext cx="3864974" cy="3518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0"/>
              </a:lnSpc>
            </a:pPr>
            <a:r>
              <a:rPr lang="en-US" sz="2646" spc="-166">
                <a:solidFill>
                  <a:srgbClr val="31284B"/>
                </a:solidFill>
                <a:latin typeface="Poppins" pitchFamily="2" charset="77"/>
                <a:ea typeface="Poppins Medium"/>
                <a:cs typeface="Poppins" pitchFamily="2" charset="77"/>
                <a:sym typeface="Poppins Medium"/>
              </a:rPr>
              <a:t>Under what conditions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886129" y="1880360"/>
            <a:ext cx="14820543" cy="798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40"/>
              </a:lnSpc>
            </a:pPr>
            <a:r>
              <a:rPr lang="en-US" sz="6000" b="1" spc="-378" dirty="0">
                <a:solidFill>
                  <a:srgbClr val="FA6F14"/>
                </a:solidFill>
                <a:latin typeface="Poppins SemiBold" pitchFamily="2" charset="77"/>
                <a:ea typeface="Poppins Semi-Bold"/>
                <a:cs typeface="Poppins SemiBold" pitchFamily="2" charset="77"/>
                <a:sym typeface="Poppins Semi-Bold"/>
              </a:rPr>
              <a:t>What Is Needed?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113356" y="4119630"/>
            <a:ext cx="14061288" cy="405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16"/>
              </a:lnSpc>
            </a:pPr>
            <a:r>
              <a:rPr lang="en-US" sz="3046" spc="-191" dirty="0">
                <a:solidFill>
                  <a:srgbClr val="31284B"/>
                </a:solidFill>
                <a:latin typeface="Poppins Medium" pitchFamily="2" charset="77"/>
                <a:ea typeface="Poppins Medium"/>
                <a:cs typeface="Poppins Medium" pitchFamily="2" charset="77"/>
                <a:sym typeface="Poppins Medium"/>
              </a:rPr>
              <a:t>You need centralized control over how files are accessed and used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886129" y="3039122"/>
            <a:ext cx="14820543" cy="704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0"/>
              </a:lnSpc>
            </a:pPr>
            <a:r>
              <a:rPr lang="en-US" sz="5000" b="1" spc="-315">
                <a:solidFill>
                  <a:srgbClr val="FA6F14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Not more storage. Not more sharing.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487</Words>
  <Application>Microsoft Macintosh PowerPoint</Application>
  <PresentationFormat>Custom</PresentationFormat>
  <Paragraphs>87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Poppins Light</vt:lpstr>
      <vt:lpstr>Poppins</vt:lpstr>
      <vt:lpstr>Poppins Semi-Bold</vt:lpstr>
      <vt:lpstr>Calibri</vt:lpstr>
      <vt:lpstr>Aileron Bold</vt:lpstr>
      <vt:lpstr>Poppins SemiBold</vt:lpstr>
      <vt:lpstr>Arial</vt:lpstr>
      <vt:lpstr>Poppins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RushFiles - Sales Deck</dc:title>
  <cp:lastModifiedBy>Marina  Sedlecka</cp:lastModifiedBy>
  <cp:revision>3</cp:revision>
  <dcterms:created xsi:type="dcterms:W3CDTF">2006-08-16T00:00:00Z</dcterms:created>
  <dcterms:modified xsi:type="dcterms:W3CDTF">2026-03-31T13:44:44Z</dcterms:modified>
  <dc:identifier>DAHFg2KC18w</dc:identifier>
</cp:coreProperties>
</file>