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</p:sldIdLst>
  <p:sldSz cx="15240000" cy="12382500"/>
  <p:notesSz cx="6858000" cy="9144000"/>
  <p:embeddedFontLst>
    <p:embeddedFont>
      <p:font typeface="Poppins 1 Medium" charset="1" panose="00000600000000000000"/>
      <p:regular r:id="rId7"/>
    </p:embeddedFont>
    <p:embeddedFont>
      <p:font typeface="Inter" charset="1" panose="02000503000000020004"/>
      <p:regular r:id="rId8"/>
    </p:embeddedFont>
    <p:embeddedFont>
      <p:font typeface="Poppins 2 Medium" charset="1" panose="00000600000000000000"/>
      <p:regular r:id="rId9"/>
    </p:embeddedFont>
    <p:embeddedFont>
      <p:font typeface="Inter Semi-Bold" charset="1" panose="02000503000000020004"/>
      <p:regular r:id="rId1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2" Target="presProps.xml" Type="http://schemas.openxmlformats.org/officeDocument/2006/relationships/presProps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Relationship Id="rId4" Target="../media/image3.svg" Type="http://schemas.openxmlformats.org/officeDocument/2006/relationships/image"/><Relationship Id="rId5" Target="../media/image4.png" Type="http://schemas.openxmlformats.org/officeDocument/2006/relationships/image"/><Relationship Id="rId6" Target="../media/image5.svg" Type="http://schemas.openxmlformats.org/officeDocument/2006/relationships/image"/><Relationship Id="rId7" Target="../media/image6.png" Type="http://schemas.openxmlformats.org/officeDocument/2006/relationships/image"/><Relationship Id="rId8" Target="../media/image7.sv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2927851" y="723944"/>
            <a:ext cx="1512488" cy="527037"/>
            <a:chOff x="0" y="0"/>
            <a:chExt cx="542041" cy="188878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542041" cy="188878"/>
            </a:xfrm>
            <a:custGeom>
              <a:avLst/>
              <a:gdLst/>
              <a:ahLst/>
              <a:cxnLst/>
              <a:rect r="r" b="b" t="t" l="l"/>
              <a:pathLst>
                <a:path h="188878" w="542041">
                  <a:moveTo>
                    <a:pt x="0" y="0"/>
                  </a:moveTo>
                  <a:lnTo>
                    <a:pt x="542041" y="0"/>
                  </a:lnTo>
                  <a:lnTo>
                    <a:pt x="542041" y="188878"/>
                  </a:lnTo>
                  <a:lnTo>
                    <a:pt x="0" y="188878"/>
                  </a:lnTo>
                  <a:close/>
                </a:path>
              </a:pathLst>
            </a:custGeom>
            <a:solidFill>
              <a:srgbClr val="FFF5F0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28575"/>
              <a:ext cx="542041" cy="21745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960"/>
                </a:lnSpc>
                <a:spcBef>
                  <a:spcPct val="0"/>
                </a:spcBef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856613" y="5641962"/>
            <a:ext cx="10250572" cy="6111656"/>
            <a:chOff x="0" y="0"/>
            <a:chExt cx="2070602" cy="1234546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2070602" cy="1234546"/>
            </a:xfrm>
            <a:custGeom>
              <a:avLst/>
              <a:gdLst/>
              <a:ahLst/>
              <a:cxnLst/>
              <a:rect r="r" b="b" t="t" l="l"/>
              <a:pathLst>
                <a:path h="1234546" w="2070602">
                  <a:moveTo>
                    <a:pt x="9063" y="0"/>
                  </a:moveTo>
                  <a:lnTo>
                    <a:pt x="2061538" y="0"/>
                  </a:lnTo>
                  <a:cubicBezTo>
                    <a:pt x="2063942" y="0"/>
                    <a:pt x="2066247" y="955"/>
                    <a:pt x="2067947" y="2655"/>
                  </a:cubicBezTo>
                  <a:cubicBezTo>
                    <a:pt x="2069647" y="4354"/>
                    <a:pt x="2070602" y="6659"/>
                    <a:pt x="2070602" y="9063"/>
                  </a:cubicBezTo>
                  <a:lnTo>
                    <a:pt x="2070602" y="1225483"/>
                  </a:lnTo>
                  <a:cubicBezTo>
                    <a:pt x="2070602" y="1227887"/>
                    <a:pt x="2069647" y="1230192"/>
                    <a:pt x="2067947" y="1231892"/>
                  </a:cubicBezTo>
                  <a:cubicBezTo>
                    <a:pt x="2066247" y="1233591"/>
                    <a:pt x="2063942" y="1234546"/>
                    <a:pt x="2061538" y="1234546"/>
                  </a:cubicBezTo>
                  <a:lnTo>
                    <a:pt x="9063" y="1234546"/>
                  </a:lnTo>
                  <a:cubicBezTo>
                    <a:pt x="6659" y="1234546"/>
                    <a:pt x="4354" y="1233591"/>
                    <a:pt x="2655" y="1231892"/>
                  </a:cubicBezTo>
                  <a:cubicBezTo>
                    <a:pt x="955" y="1230192"/>
                    <a:pt x="0" y="1227887"/>
                    <a:pt x="0" y="1225483"/>
                  </a:cubicBezTo>
                  <a:lnTo>
                    <a:pt x="0" y="9063"/>
                  </a:lnTo>
                  <a:cubicBezTo>
                    <a:pt x="0" y="6659"/>
                    <a:pt x="955" y="4354"/>
                    <a:pt x="2655" y="2655"/>
                  </a:cubicBezTo>
                  <a:cubicBezTo>
                    <a:pt x="4354" y="955"/>
                    <a:pt x="6659" y="0"/>
                    <a:pt x="9063" y="0"/>
                  </a:cubicBezTo>
                  <a:close/>
                </a:path>
              </a:pathLst>
            </a:custGeom>
            <a:solidFill>
              <a:srgbClr val="FFF5F0"/>
            </a:solidFill>
          </p:spPr>
        </p:sp>
        <p:sp>
          <p:nvSpPr>
            <p:cNvPr name="TextBox 7" id="7"/>
            <p:cNvSpPr txBox="true"/>
            <p:nvPr/>
          </p:nvSpPr>
          <p:spPr>
            <a:xfrm>
              <a:off x="0" y="-47625"/>
              <a:ext cx="2070602" cy="1282171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989"/>
                </a:lnSpc>
              </a:pPr>
            </a:p>
          </p:txBody>
        </p:sp>
      </p:grpSp>
      <p:sp>
        <p:nvSpPr>
          <p:cNvPr name="Freeform 8" id="8"/>
          <p:cNvSpPr/>
          <p:nvPr/>
        </p:nvSpPr>
        <p:spPr>
          <a:xfrm flipH="false" flipV="false" rot="0">
            <a:off x="7666935" y="6685254"/>
            <a:ext cx="6334815" cy="4244326"/>
          </a:xfrm>
          <a:custGeom>
            <a:avLst/>
            <a:gdLst/>
            <a:ahLst/>
            <a:cxnLst/>
            <a:rect r="r" b="b" t="t" l="l"/>
            <a:pathLst>
              <a:path h="4244326" w="6334815">
                <a:moveTo>
                  <a:pt x="0" y="0"/>
                </a:moveTo>
                <a:lnTo>
                  <a:pt x="6334815" y="0"/>
                </a:lnTo>
                <a:lnTo>
                  <a:pt x="6334815" y="4244326"/>
                </a:lnTo>
                <a:lnTo>
                  <a:pt x="0" y="424432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75000"/>
            </a:blip>
            <a:stretch>
              <a:fillRect l="0" t="0" r="0" b="0"/>
            </a:stretch>
          </a:blipFill>
        </p:spPr>
      </p:sp>
      <p:grpSp>
        <p:nvGrpSpPr>
          <p:cNvPr name="Group 9" id="9"/>
          <p:cNvGrpSpPr/>
          <p:nvPr/>
        </p:nvGrpSpPr>
        <p:grpSpPr>
          <a:xfrm rot="0">
            <a:off x="11037900" y="5446583"/>
            <a:ext cx="3714750" cy="5585562"/>
            <a:chOff x="0" y="0"/>
            <a:chExt cx="812800" cy="1222140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812800" cy="1222140"/>
            </a:xfrm>
            <a:custGeom>
              <a:avLst/>
              <a:gdLst/>
              <a:ahLst/>
              <a:cxnLst/>
              <a:rect r="r" b="b" t="t" l="l"/>
              <a:pathLst>
                <a:path h="1222140" w="812800">
                  <a:moveTo>
                    <a:pt x="0" y="0"/>
                  </a:moveTo>
                  <a:lnTo>
                    <a:pt x="812800" y="0"/>
                  </a:lnTo>
                  <a:lnTo>
                    <a:pt x="812800" y="1222140"/>
                  </a:lnTo>
                  <a:lnTo>
                    <a:pt x="0" y="1222140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11" id="11"/>
            <p:cNvSpPr txBox="true"/>
            <p:nvPr/>
          </p:nvSpPr>
          <p:spPr>
            <a:xfrm>
              <a:off x="0" y="-38100"/>
              <a:ext cx="812800" cy="126024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269"/>
                </a:lnSpc>
              </a:pPr>
            </a:p>
          </p:txBody>
        </p:sp>
      </p:grpSp>
      <p:sp>
        <p:nvSpPr>
          <p:cNvPr name="Freeform 12" id="12"/>
          <p:cNvSpPr/>
          <p:nvPr/>
        </p:nvSpPr>
        <p:spPr>
          <a:xfrm flipH="false" flipV="false" rot="0">
            <a:off x="11432606" y="7389567"/>
            <a:ext cx="332260" cy="332260"/>
          </a:xfrm>
          <a:custGeom>
            <a:avLst/>
            <a:gdLst/>
            <a:ahLst/>
            <a:cxnLst/>
            <a:rect r="r" b="b" t="t" l="l"/>
            <a:pathLst>
              <a:path h="332260" w="332260">
                <a:moveTo>
                  <a:pt x="0" y="0"/>
                </a:moveTo>
                <a:lnTo>
                  <a:pt x="332260" y="0"/>
                </a:lnTo>
                <a:lnTo>
                  <a:pt x="332260" y="332259"/>
                </a:lnTo>
                <a:lnTo>
                  <a:pt x="0" y="332259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0">
            <a:off x="11432606" y="8127618"/>
            <a:ext cx="365023" cy="251866"/>
          </a:xfrm>
          <a:custGeom>
            <a:avLst/>
            <a:gdLst/>
            <a:ahLst/>
            <a:cxnLst/>
            <a:rect r="r" b="b" t="t" l="l"/>
            <a:pathLst>
              <a:path h="251866" w="365023">
                <a:moveTo>
                  <a:pt x="0" y="0"/>
                </a:moveTo>
                <a:lnTo>
                  <a:pt x="365023" y="0"/>
                </a:lnTo>
                <a:lnTo>
                  <a:pt x="365023" y="251866"/>
                </a:lnTo>
                <a:lnTo>
                  <a:pt x="0" y="25186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4" id="14"/>
          <p:cNvSpPr/>
          <p:nvPr/>
        </p:nvSpPr>
        <p:spPr>
          <a:xfrm flipH="false" flipV="false" rot="0">
            <a:off x="11432606" y="8789059"/>
            <a:ext cx="332260" cy="332260"/>
          </a:xfrm>
          <a:custGeom>
            <a:avLst/>
            <a:gdLst/>
            <a:ahLst/>
            <a:cxnLst/>
            <a:rect r="r" b="b" t="t" l="l"/>
            <a:pathLst>
              <a:path h="332260" w="332260">
                <a:moveTo>
                  <a:pt x="0" y="0"/>
                </a:moveTo>
                <a:lnTo>
                  <a:pt x="332260" y="0"/>
                </a:lnTo>
                <a:lnTo>
                  <a:pt x="332260" y="332259"/>
                </a:lnTo>
                <a:lnTo>
                  <a:pt x="0" y="332259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5" id="15"/>
          <p:cNvSpPr txBox="true"/>
          <p:nvPr/>
        </p:nvSpPr>
        <p:spPr>
          <a:xfrm rot="0">
            <a:off x="1238250" y="831992"/>
            <a:ext cx="6957470" cy="8763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300"/>
              </a:lnSpc>
            </a:pPr>
            <a:r>
              <a:rPr lang="en-US" sz="3000" b="true">
                <a:solidFill>
                  <a:srgbClr val="31284B"/>
                </a:solidFill>
                <a:latin typeface="Poppins 1 Medium"/>
                <a:ea typeface="Poppins 1 Medium"/>
                <a:cs typeface="Poppins 1 Medium"/>
                <a:sym typeface="Poppins 1 Medium"/>
              </a:rPr>
              <a:t>Planning a</a:t>
            </a:r>
            <a:r>
              <a:rPr lang="en-US" b="true" sz="3000">
                <a:solidFill>
                  <a:srgbClr val="31284B"/>
                </a:solidFill>
                <a:latin typeface="Poppins 1 Medium"/>
                <a:ea typeface="Poppins 1 Medium"/>
                <a:cs typeface="Poppins 1 Medium"/>
                <a:sym typeface="Poppins 1 Medium"/>
              </a:rPr>
              <a:t> replacement for Acronis file sharing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13108383" y="793892"/>
            <a:ext cx="1176635" cy="35623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940"/>
              </a:lnSpc>
              <a:spcBef>
                <a:spcPct val="0"/>
              </a:spcBef>
            </a:pPr>
            <a:r>
              <a:rPr lang="en-US" sz="2100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</a:rPr>
              <a:t>Your logo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1265443" y="1922312"/>
            <a:ext cx="6048000" cy="5581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309"/>
              </a:lnSpc>
              <a:spcBef>
                <a:spcPct val="0"/>
              </a:spcBef>
            </a:pPr>
            <a:r>
              <a:rPr lang="en-US" sz="1399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</a:rPr>
              <a:t>Acronis Cyber Files and Acronis Files Conn</a:t>
            </a:r>
            <a:r>
              <a:rPr lang="en-US" sz="1399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</a:rPr>
              <a:t>ect reached end of life on 31 December 2025. Extended support is available until 31 December 2026.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1265443" y="2530007"/>
            <a:ext cx="6048000" cy="5581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309"/>
              </a:lnSpc>
              <a:spcBef>
                <a:spcPct val="0"/>
              </a:spcBef>
            </a:pPr>
            <a:r>
              <a:rPr lang="en-US" sz="1399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</a:rPr>
              <a:t>If your organisation still uses </a:t>
            </a:r>
            <a:r>
              <a:rPr lang="en-US" sz="1399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</a:rPr>
              <a:t>either product, now is the time to assess the current setup and prepare for its replacement.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1265443" y="3394200"/>
            <a:ext cx="4684520" cy="23596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1711"/>
              </a:lnSpc>
            </a:pPr>
            <a:r>
              <a:rPr lang="en-US" b="true" sz="1599">
                <a:solidFill>
                  <a:srgbClr val="FA6F14"/>
                </a:solidFill>
                <a:latin typeface="Poppins 2 Medium"/>
                <a:ea typeface="Poppins 2 Medium"/>
                <a:cs typeface="Poppins 2 Medium"/>
                <a:sym typeface="Poppins 2 Medium"/>
              </a:rPr>
              <a:t>Which products are affected?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1265443" y="3712589"/>
            <a:ext cx="3361195" cy="2724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309"/>
              </a:lnSpc>
              <a:spcBef>
                <a:spcPct val="0"/>
              </a:spcBef>
            </a:pPr>
            <a:r>
              <a:rPr lang="en-US" b="true" sz="1399">
                <a:solidFill>
                  <a:srgbClr val="000000"/>
                </a:solidFill>
                <a:latin typeface="Inter Semi-Bold"/>
                <a:ea typeface="Inter Semi-Bold"/>
                <a:cs typeface="Inter Semi-Bold"/>
                <a:sym typeface="Inter Semi-Bold"/>
              </a:rPr>
              <a:t>Acronis Cyber Fi</a:t>
            </a:r>
            <a:r>
              <a:rPr lang="en-US" b="true" sz="1399">
                <a:solidFill>
                  <a:srgbClr val="000000"/>
                </a:solidFill>
                <a:latin typeface="Inter Semi-Bold"/>
                <a:ea typeface="Inter Semi-Bold"/>
                <a:cs typeface="Inter Semi-Bold"/>
                <a:sym typeface="Inter Semi-Bold"/>
              </a:rPr>
              <a:t>les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1265443" y="4028554"/>
            <a:ext cx="2582463" cy="43522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777"/>
              </a:lnSpc>
            </a:pPr>
            <a:r>
              <a:rPr lang="en-US" sz="1399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</a:rPr>
              <a:t>Previously known as Acronis Fi</a:t>
            </a:r>
            <a:r>
              <a:rPr lang="en-US" sz="1399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</a:rPr>
              <a:t>les Advanced.</a:t>
            </a:r>
          </a:p>
        </p:txBody>
      </p:sp>
      <p:sp>
        <p:nvSpPr>
          <p:cNvPr name="TextBox 22" id="22"/>
          <p:cNvSpPr txBox="true"/>
          <p:nvPr/>
        </p:nvSpPr>
        <p:spPr>
          <a:xfrm rot="0">
            <a:off x="4235433" y="3712589"/>
            <a:ext cx="3361195" cy="2724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309"/>
              </a:lnSpc>
              <a:spcBef>
                <a:spcPct val="0"/>
              </a:spcBef>
            </a:pPr>
            <a:r>
              <a:rPr lang="en-US" b="true" sz="1399">
                <a:solidFill>
                  <a:srgbClr val="000000"/>
                </a:solidFill>
                <a:latin typeface="Inter Semi-Bold"/>
                <a:ea typeface="Inter Semi-Bold"/>
                <a:cs typeface="Inter Semi-Bold"/>
                <a:sym typeface="Inter Semi-Bold"/>
              </a:rPr>
              <a:t>Acronis Fi</a:t>
            </a:r>
            <a:r>
              <a:rPr lang="en-US" b="true" sz="1399">
                <a:solidFill>
                  <a:srgbClr val="000000"/>
                </a:solidFill>
                <a:latin typeface="Inter Semi-Bold"/>
                <a:ea typeface="Inter Semi-Bold"/>
                <a:cs typeface="Inter Semi-Bold"/>
                <a:sym typeface="Inter Semi-Bold"/>
              </a:rPr>
              <a:t>les Connect</a:t>
            </a:r>
          </a:p>
        </p:txBody>
      </p:sp>
      <p:sp>
        <p:nvSpPr>
          <p:cNvPr name="TextBox 23" id="23"/>
          <p:cNvSpPr txBox="true"/>
          <p:nvPr/>
        </p:nvSpPr>
        <p:spPr>
          <a:xfrm rot="0">
            <a:off x="4235433" y="4028554"/>
            <a:ext cx="2582463" cy="43522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777"/>
              </a:lnSpc>
            </a:pPr>
            <a:r>
              <a:rPr lang="en-US" sz="1399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</a:rPr>
              <a:t>Previously known as Extr</a:t>
            </a:r>
            <a:r>
              <a:rPr lang="en-US" sz="1399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</a:rPr>
              <a:t>emeZ-IP.</a:t>
            </a:r>
          </a:p>
        </p:txBody>
      </p:sp>
      <p:sp>
        <p:nvSpPr>
          <p:cNvPr name="TextBox 24" id="24"/>
          <p:cNvSpPr txBox="true"/>
          <p:nvPr/>
        </p:nvSpPr>
        <p:spPr>
          <a:xfrm rot="0">
            <a:off x="1265443" y="4616183"/>
            <a:ext cx="6048000" cy="65430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777"/>
              </a:lnSpc>
            </a:pPr>
            <a:r>
              <a:rPr lang="en-US" sz="1399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</a:rPr>
              <a:t>These products serve different purposes, so the replacement requirements will depend on which product you use and how it is configur</a:t>
            </a:r>
            <a:r>
              <a:rPr lang="en-US" sz="1399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</a:rPr>
              <a:t>ed.</a:t>
            </a:r>
          </a:p>
        </p:txBody>
      </p:sp>
      <p:sp>
        <p:nvSpPr>
          <p:cNvPr name="TextBox 25" id="25"/>
          <p:cNvSpPr txBox="true"/>
          <p:nvPr/>
        </p:nvSpPr>
        <p:spPr>
          <a:xfrm rot="0">
            <a:off x="1334728" y="5987868"/>
            <a:ext cx="6214852" cy="23596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1711"/>
              </a:lnSpc>
            </a:pPr>
            <a:r>
              <a:rPr lang="en-US" b="true" sz="1599">
                <a:solidFill>
                  <a:srgbClr val="FA6F14"/>
                </a:solidFill>
                <a:latin typeface="Poppins 2 Medium"/>
                <a:ea typeface="Poppins 2 Medium"/>
                <a:cs typeface="Poppins 2 Medium"/>
                <a:sym typeface="Poppins 2 Medium"/>
              </a:rPr>
              <a:t>What should you document before migrating?</a:t>
            </a:r>
          </a:p>
        </p:txBody>
      </p:sp>
      <p:sp>
        <p:nvSpPr>
          <p:cNvPr name="TextBox 26" id="26"/>
          <p:cNvSpPr txBox="true"/>
          <p:nvPr/>
        </p:nvSpPr>
        <p:spPr>
          <a:xfrm rot="0">
            <a:off x="1334728" y="6857564"/>
            <a:ext cx="3361195" cy="2724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309"/>
              </a:lnSpc>
              <a:spcBef>
                <a:spcPct val="0"/>
              </a:spcBef>
            </a:pPr>
            <a:r>
              <a:rPr lang="en-US" b="true" sz="1399">
                <a:solidFill>
                  <a:srgbClr val="FA6F14"/>
                </a:solidFill>
                <a:latin typeface="Inter Semi-Bold"/>
                <a:ea typeface="Inter Semi-Bold"/>
                <a:cs typeface="Inter Semi-Bold"/>
                <a:sym typeface="Inter Semi-Bold"/>
              </a:rPr>
              <a:t>Users and acc</a:t>
            </a:r>
            <a:r>
              <a:rPr lang="en-US" b="true" sz="1399">
                <a:solidFill>
                  <a:srgbClr val="FA6F14"/>
                </a:solidFill>
                <a:latin typeface="Inter Semi-Bold"/>
                <a:ea typeface="Inter Semi-Bold"/>
                <a:cs typeface="Inter Semi-Bold"/>
                <a:sym typeface="Inter Semi-Bold"/>
              </a:rPr>
              <a:t>ess</a:t>
            </a:r>
          </a:p>
        </p:txBody>
      </p:sp>
      <p:sp>
        <p:nvSpPr>
          <p:cNvPr name="TextBox 27" id="27"/>
          <p:cNvSpPr txBox="true"/>
          <p:nvPr/>
        </p:nvSpPr>
        <p:spPr>
          <a:xfrm rot="0">
            <a:off x="1334728" y="7173529"/>
            <a:ext cx="2582463" cy="65430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777"/>
              </a:lnSpc>
            </a:pPr>
            <a:r>
              <a:rPr lang="en-US" sz="1399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</a:rPr>
              <a:t>Who uses the service, how they sign in and which </a:t>
            </a:r>
            <a:r>
              <a:rPr lang="en-US" sz="1399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</a:rPr>
              <a:t>level of access they require.</a:t>
            </a:r>
          </a:p>
        </p:txBody>
      </p:sp>
      <p:sp>
        <p:nvSpPr>
          <p:cNvPr name="TextBox 28" id="28"/>
          <p:cNvSpPr txBox="true"/>
          <p:nvPr/>
        </p:nvSpPr>
        <p:spPr>
          <a:xfrm rot="0">
            <a:off x="1334728" y="6363407"/>
            <a:ext cx="6048000" cy="43522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777"/>
              </a:lnSpc>
            </a:pPr>
            <a:r>
              <a:rPr lang="en-US" sz="1399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</a:rPr>
              <a:t>A file-sharing migration involves more than transferring data. Before selecting a replacement, revi</a:t>
            </a:r>
            <a:r>
              <a:rPr lang="en-US" sz="1399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</a:rPr>
              <a:t>ew: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4358728" y="6857564"/>
            <a:ext cx="3361195" cy="2724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309"/>
              </a:lnSpc>
              <a:spcBef>
                <a:spcPct val="0"/>
              </a:spcBef>
            </a:pPr>
            <a:r>
              <a:rPr lang="en-US" b="true" sz="1399">
                <a:solidFill>
                  <a:srgbClr val="FA6F14"/>
                </a:solidFill>
                <a:latin typeface="Inter Semi-Bold"/>
                <a:ea typeface="Inter Semi-Bold"/>
                <a:cs typeface="Inter Semi-Bold"/>
                <a:sym typeface="Inter Semi-Bold"/>
              </a:rPr>
              <a:t>Shares and p</a:t>
            </a:r>
            <a:r>
              <a:rPr lang="en-US" b="true" sz="1399">
                <a:solidFill>
                  <a:srgbClr val="FA6F14"/>
                </a:solidFill>
                <a:latin typeface="Inter Semi-Bold"/>
                <a:ea typeface="Inter Semi-Bold"/>
                <a:cs typeface="Inter Semi-Bold"/>
                <a:sym typeface="Inter Semi-Bold"/>
              </a:rPr>
              <a:t>ermissions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4358728" y="7173529"/>
            <a:ext cx="2582463" cy="87337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777"/>
              </a:lnSpc>
            </a:pPr>
            <a:r>
              <a:rPr lang="en-US" sz="1399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</a:rPr>
              <a:t>Which folders are shared, who can access them and whether fi</a:t>
            </a:r>
            <a:r>
              <a:rPr lang="en-US" sz="1399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</a:rPr>
              <a:t>les are shared outside the organisation.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1334728" y="8085897"/>
            <a:ext cx="3361195" cy="2724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309"/>
              </a:lnSpc>
              <a:spcBef>
                <a:spcPct val="0"/>
              </a:spcBef>
            </a:pPr>
            <a:r>
              <a:rPr lang="en-US" b="true" sz="1399">
                <a:solidFill>
                  <a:srgbClr val="FA6F14"/>
                </a:solidFill>
                <a:latin typeface="Inter Semi-Bold"/>
                <a:ea typeface="Inter Semi-Bold"/>
                <a:cs typeface="Inter Semi-Bold"/>
                <a:sym typeface="Inter Semi-Bold"/>
              </a:rPr>
              <a:t>Fold</a:t>
            </a:r>
            <a:r>
              <a:rPr lang="en-US" b="true" sz="1399">
                <a:solidFill>
                  <a:srgbClr val="FA6F14"/>
                </a:solidFill>
                <a:latin typeface="Inter Semi-Bold"/>
                <a:ea typeface="Inter Semi-Bold"/>
                <a:cs typeface="Inter Semi-Bold"/>
                <a:sym typeface="Inter Semi-Bold"/>
              </a:rPr>
              <a:t>er structure and data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1334728" y="8401863"/>
            <a:ext cx="2582463" cy="87337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777"/>
              </a:lnSpc>
            </a:pPr>
            <a:r>
              <a:rPr lang="en-US" sz="1399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</a:rPr>
              <a:t>How files are organised, how much data needs to move and which fo</a:t>
            </a:r>
            <a:r>
              <a:rPr lang="en-US" sz="1399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</a:rPr>
              <a:t>lders are still in active use.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4358728" y="8085897"/>
            <a:ext cx="3361195" cy="2724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309"/>
              </a:lnSpc>
              <a:spcBef>
                <a:spcPct val="0"/>
              </a:spcBef>
            </a:pPr>
            <a:r>
              <a:rPr lang="en-US" b="true" sz="1399">
                <a:solidFill>
                  <a:srgbClr val="FA6F14"/>
                </a:solidFill>
                <a:latin typeface="Inter Semi-Bold"/>
                <a:ea typeface="Inter Semi-Bold"/>
                <a:cs typeface="Inter Semi-Bold"/>
                <a:sym typeface="Inter Semi-Bold"/>
              </a:rPr>
              <a:t>Application</a:t>
            </a:r>
            <a:r>
              <a:rPr lang="en-US" b="true" sz="1399">
                <a:solidFill>
                  <a:srgbClr val="FA6F14"/>
                </a:solidFill>
                <a:latin typeface="Inter Semi-Bold"/>
                <a:ea typeface="Inter Semi-Bold"/>
                <a:cs typeface="Inter Semi-Bold"/>
                <a:sym typeface="Inter Semi-Bold"/>
              </a:rPr>
              <a:t>s and dependenci</a:t>
            </a:r>
            <a:r>
              <a:rPr lang="en-US" b="true" sz="1399">
                <a:solidFill>
                  <a:srgbClr val="FA6F14"/>
                </a:solidFill>
                <a:latin typeface="Inter Semi-Bold"/>
                <a:ea typeface="Inter Semi-Bold"/>
                <a:cs typeface="Inter Semi-Bold"/>
                <a:sym typeface="Inter Semi-Bold"/>
              </a:rPr>
              <a:t>es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4358728" y="8401863"/>
            <a:ext cx="2772398" cy="87337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777"/>
              </a:lnSpc>
            </a:pPr>
            <a:r>
              <a:rPr lang="en-US" sz="1399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</a:rPr>
              <a:t>How employees access files today and wheth</a:t>
            </a:r>
            <a:r>
              <a:rPr lang="en-US" sz="1399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</a:rPr>
              <a:t>er the current service connects to other systems or workflows.</a:t>
            </a:r>
          </a:p>
        </p:txBody>
      </p:sp>
      <p:sp>
        <p:nvSpPr>
          <p:cNvPr name="TextBox 35" id="35"/>
          <p:cNvSpPr txBox="true"/>
          <p:nvPr/>
        </p:nvSpPr>
        <p:spPr>
          <a:xfrm rot="0">
            <a:off x="1334728" y="9427642"/>
            <a:ext cx="6214852" cy="23596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1711"/>
              </a:lnSpc>
            </a:pPr>
            <a:r>
              <a:rPr lang="en-US" b="true" sz="1599">
                <a:solidFill>
                  <a:srgbClr val="FA6F14"/>
                </a:solidFill>
                <a:latin typeface="Poppins 2 Medium"/>
                <a:ea typeface="Poppins 2 Medium"/>
                <a:cs typeface="Poppins 2 Medium"/>
                <a:sym typeface="Poppins 2 Medium"/>
              </a:rPr>
              <a:t>RushFiles as a replacement</a:t>
            </a:r>
          </a:p>
        </p:txBody>
      </p:sp>
      <p:sp>
        <p:nvSpPr>
          <p:cNvPr name="TextBox 36" id="36"/>
          <p:cNvSpPr txBox="true"/>
          <p:nvPr/>
        </p:nvSpPr>
        <p:spPr>
          <a:xfrm rot="0">
            <a:off x="1334728" y="9803181"/>
            <a:ext cx="6214852" cy="153060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777"/>
              </a:lnSpc>
            </a:pPr>
            <a:r>
              <a:rPr lang="en-US" sz="1399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</a:rPr>
              <a:t>RushFiles provides business file sharing for organisations replacing an existing Acronis environment.</a:t>
            </a:r>
          </a:p>
          <a:p>
            <a:pPr algn="l">
              <a:lnSpc>
                <a:spcPts val="1777"/>
              </a:lnSpc>
            </a:pPr>
          </a:p>
          <a:p>
            <a:pPr algn="l">
              <a:lnSpc>
                <a:spcPts val="1777"/>
              </a:lnSpc>
            </a:pPr>
            <a:r>
              <a:rPr lang="en-US" sz="1399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</a:rPr>
              <a:t>Users can be imported in bulk. Data can be uploaded using a share-based folder structure while keeping the existing folder hierarchy intact. Access, permissions and workflows should be mapped and tested before th</a:t>
            </a:r>
            <a:r>
              <a:rPr lang="en-US" sz="1399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</a:rPr>
              <a:t>e full migration.</a:t>
            </a:r>
          </a:p>
        </p:txBody>
      </p:sp>
      <p:sp>
        <p:nvSpPr>
          <p:cNvPr name="TextBox 37" id="37"/>
          <p:cNvSpPr txBox="true"/>
          <p:nvPr/>
        </p:nvSpPr>
        <p:spPr>
          <a:xfrm rot="0">
            <a:off x="9512978" y="1988987"/>
            <a:ext cx="6214852" cy="23596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1711"/>
              </a:lnSpc>
            </a:pPr>
            <a:r>
              <a:rPr lang="en-US" b="true" sz="1599">
                <a:solidFill>
                  <a:srgbClr val="FA6F14"/>
                </a:solidFill>
                <a:latin typeface="Poppins 2 Medium"/>
                <a:ea typeface="Poppins 2 Medium"/>
                <a:cs typeface="Poppins 2 Medium"/>
                <a:sym typeface="Poppins 2 Medium"/>
              </a:rPr>
              <a:t>Recommended next steps</a:t>
            </a:r>
          </a:p>
        </p:txBody>
      </p:sp>
      <p:sp>
        <p:nvSpPr>
          <p:cNvPr name="TextBox 38" id="38"/>
          <p:cNvSpPr txBox="true"/>
          <p:nvPr/>
        </p:nvSpPr>
        <p:spPr>
          <a:xfrm rot="0">
            <a:off x="9512978" y="2327329"/>
            <a:ext cx="4569303" cy="87337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302259" indent="-151129" lvl="1">
              <a:lnSpc>
                <a:spcPts val="1777"/>
              </a:lnSpc>
              <a:buAutoNum type="arabicPeriod" startAt="1"/>
            </a:pPr>
            <a:r>
              <a:rPr lang="en-US" sz="1399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</a:rPr>
              <a:t>Document the current environment.</a:t>
            </a:r>
          </a:p>
          <a:p>
            <a:pPr algn="l" marL="302259" indent="-151129" lvl="1">
              <a:lnSpc>
                <a:spcPts val="1777"/>
              </a:lnSpc>
              <a:buAutoNum type="arabicPeriod" startAt="1"/>
            </a:pPr>
            <a:r>
              <a:rPr lang="en-US" sz="1399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</a:rPr>
              <a:t>Choose a suitable group or environment for a pilot.</a:t>
            </a:r>
          </a:p>
          <a:p>
            <a:pPr algn="l" marL="302259" indent="-151129" lvl="1">
              <a:lnSpc>
                <a:spcPts val="1777"/>
              </a:lnSpc>
              <a:buAutoNum type="arabicPeriod" startAt="1"/>
            </a:pPr>
            <a:r>
              <a:rPr lang="en-US" sz="1399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</a:rPr>
              <a:t>Test the migration before moving the remaining users and data.</a:t>
            </a:r>
          </a:p>
        </p:txBody>
      </p:sp>
      <p:sp>
        <p:nvSpPr>
          <p:cNvPr name="TextBox 39" id="39"/>
          <p:cNvSpPr txBox="true"/>
          <p:nvPr/>
        </p:nvSpPr>
        <p:spPr>
          <a:xfrm rot="0">
            <a:off x="9512978" y="3394200"/>
            <a:ext cx="6214852" cy="23596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1711"/>
              </a:lnSpc>
            </a:pPr>
            <a:r>
              <a:rPr lang="en-US" b="true" sz="1599">
                <a:solidFill>
                  <a:srgbClr val="FA6F14"/>
                </a:solidFill>
                <a:latin typeface="Poppins 2 Medium"/>
                <a:ea typeface="Poppins 2 Medium"/>
                <a:cs typeface="Poppins 2 Medium"/>
                <a:sym typeface="Poppins 2 Medium"/>
              </a:rPr>
              <a:t>Using an affected Acronis product?</a:t>
            </a:r>
          </a:p>
        </p:txBody>
      </p:sp>
      <p:sp>
        <p:nvSpPr>
          <p:cNvPr name="TextBox 40" id="40"/>
          <p:cNvSpPr txBox="true"/>
          <p:nvPr/>
        </p:nvSpPr>
        <p:spPr>
          <a:xfrm rot="0">
            <a:off x="9512978" y="3732542"/>
            <a:ext cx="4569303" cy="65430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777"/>
              </a:lnSpc>
            </a:pPr>
            <a:r>
              <a:rPr lang="en-US" sz="1399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</a:rPr>
              <a:t>PARTNER NAME] can review your current setup, assess whether RushFiles meets your requirements and help you plan the next step.</a:t>
            </a:r>
          </a:p>
        </p:txBody>
      </p:sp>
      <p:sp>
        <p:nvSpPr>
          <p:cNvPr name="TextBox 41" id="41"/>
          <p:cNvSpPr txBox="true"/>
          <p:nvPr/>
        </p:nvSpPr>
        <p:spPr>
          <a:xfrm rot="0">
            <a:off x="12016103" y="7386151"/>
            <a:ext cx="3361195" cy="2724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309"/>
              </a:lnSpc>
              <a:spcBef>
                <a:spcPct val="0"/>
              </a:spcBef>
            </a:pPr>
            <a:r>
              <a:rPr lang="en-US" b="true" sz="1399">
                <a:solidFill>
                  <a:srgbClr val="000000"/>
                </a:solidFill>
                <a:latin typeface="Inter Semi-Bold"/>
                <a:ea typeface="Inter Semi-Bold"/>
                <a:cs typeface="Inter Semi-Bold"/>
                <a:sym typeface="Inter Semi-Bold"/>
              </a:rPr>
              <a:t>[WEBSITE]</a:t>
            </a:r>
          </a:p>
        </p:txBody>
      </p:sp>
      <p:sp>
        <p:nvSpPr>
          <p:cNvPr name="TextBox 42" id="42"/>
          <p:cNvSpPr txBox="true"/>
          <p:nvPr/>
        </p:nvSpPr>
        <p:spPr>
          <a:xfrm rot="0">
            <a:off x="12016103" y="8069819"/>
            <a:ext cx="3361195" cy="2724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309"/>
              </a:lnSpc>
              <a:spcBef>
                <a:spcPct val="0"/>
              </a:spcBef>
            </a:pPr>
            <a:r>
              <a:rPr lang="en-US" b="true" sz="1399">
                <a:solidFill>
                  <a:srgbClr val="000000"/>
                </a:solidFill>
                <a:latin typeface="Inter Semi-Bold"/>
                <a:ea typeface="Inter Semi-Bold"/>
                <a:cs typeface="Inter Semi-Bold"/>
                <a:sym typeface="Inter Semi-Bold"/>
              </a:rPr>
              <a:t>[EMAIL]</a:t>
            </a:r>
          </a:p>
        </p:txBody>
      </p:sp>
      <p:sp>
        <p:nvSpPr>
          <p:cNvPr name="TextBox 43" id="43"/>
          <p:cNvSpPr txBox="true"/>
          <p:nvPr/>
        </p:nvSpPr>
        <p:spPr>
          <a:xfrm rot="0">
            <a:off x="12016103" y="8753487"/>
            <a:ext cx="3361195" cy="2724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309"/>
              </a:lnSpc>
              <a:spcBef>
                <a:spcPct val="0"/>
              </a:spcBef>
            </a:pPr>
            <a:r>
              <a:rPr lang="en-US" b="true" sz="1399">
                <a:solidFill>
                  <a:srgbClr val="000000"/>
                </a:solidFill>
                <a:latin typeface="Inter Semi-Bold"/>
                <a:ea typeface="Inter Semi-Bold"/>
                <a:cs typeface="Inter Semi-Bold"/>
                <a:sym typeface="Inter Semi-Bold"/>
              </a:rPr>
              <a:t>[PHONE NUMBER]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DAHTSViNDXI</dc:identifier>
  <dcterms:modified xsi:type="dcterms:W3CDTF">2011-08-01T06:04:30Z</dcterms:modified>
  <cp:revision>1</cp:revision>
  <dc:title>Acronis_Replacement_Customer_One-Pager_Editable</dc:title>
</cp:coreProperties>
</file>