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</p:sldIdLst>
  <p:sldSz cx="719931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6F14"/>
    <a:srgbClr val="FBF6F6"/>
    <a:srgbClr val="31274B"/>
    <a:srgbClr val="FEF4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3"/>
    <p:restoredTop sz="94694"/>
  </p:normalViewPr>
  <p:slideViewPr>
    <p:cSldViewPr snapToGrid="0">
      <p:cViewPr>
        <p:scale>
          <a:sx n="111" d="100"/>
          <a:sy n="111" d="100"/>
        </p:scale>
        <p:origin x="1688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1178222"/>
            <a:ext cx="6119416" cy="2506427"/>
          </a:xfrm>
        </p:spPr>
        <p:txBody>
          <a:bodyPr anchor="b"/>
          <a:lstStyle>
            <a:lvl1pPr algn="ctr">
              <a:defRPr sz="472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914" y="3781306"/>
            <a:ext cx="5399485" cy="1738167"/>
          </a:xfrm>
        </p:spPr>
        <p:txBody>
          <a:bodyPr/>
          <a:lstStyle>
            <a:lvl1pPr marL="0" indent="0" algn="ctr">
              <a:buNone/>
              <a:defRPr sz="1890"/>
            </a:lvl1pPr>
            <a:lvl2pPr marL="359954" indent="0" algn="ctr">
              <a:buNone/>
              <a:defRPr sz="1575"/>
            </a:lvl2pPr>
            <a:lvl3pPr marL="719907" indent="0" algn="ctr">
              <a:buNone/>
              <a:defRPr sz="1417"/>
            </a:lvl3pPr>
            <a:lvl4pPr marL="1079861" indent="0" algn="ctr">
              <a:buNone/>
              <a:defRPr sz="1260"/>
            </a:lvl4pPr>
            <a:lvl5pPr marL="1439814" indent="0" algn="ctr">
              <a:buNone/>
              <a:defRPr sz="1260"/>
            </a:lvl5pPr>
            <a:lvl6pPr marL="1799768" indent="0" algn="ctr">
              <a:buNone/>
              <a:defRPr sz="1260"/>
            </a:lvl6pPr>
            <a:lvl7pPr marL="2159721" indent="0" algn="ctr">
              <a:buNone/>
              <a:defRPr sz="1260"/>
            </a:lvl7pPr>
            <a:lvl8pPr marL="2519675" indent="0" algn="ctr">
              <a:buNone/>
              <a:defRPr sz="1260"/>
            </a:lvl8pPr>
            <a:lvl9pPr marL="2879628" indent="0" algn="ctr">
              <a:buNone/>
              <a:defRPr sz="126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6B92D-0E1D-194C-832A-46FED5665982}" type="datetimeFigureOut">
              <a:rPr lang="en-NL" smtClean="0"/>
              <a:t>24/08/2026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C524C-5541-3145-8620-04E65BEE344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36328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6B92D-0E1D-194C-832A-46FED5665982}" type="datetimeFigureOut">
              <a:rPr lang="en-NL" smtClean="0"/>
              <a:t>24/08/2026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C524C-5541-3145-8620-04E65BEE344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20951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52009" y="383297"/>
            <a:ext cx="1552352" cy="610108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4953" y="383297"/>
            <a:ext cx="4567064" cy="610108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6B92D-0E1D-194C-832A-46FED5665982}" type="datetimeFigureOut">
              <a:rPr lang="en-NL" smtClean="0"/>
              <a:t>24/08/2026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C524C-5541-3145-8620-04E65BEE344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31518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6B92D-0E1D-194C-832A-46FED5665982}" type="datetimeFigureOut">
              <a:rPr lang="en-NL" smtClean="0"/>
              <a:t>24/08/2026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C524C-5541-3145-8620-04E65BEE344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364503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204" y="1794831"/>
            <a:ext cx="6209407" cy="2994714"/>
          </a:xfrm>
        </p:spPr>
        <p:txBody>
          <a:bodyPr anchor="b"/>
          <a:lstStyle>
            <a:lvl1pPr>
              <a:defRPr sz="472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1204" y="4817876"/>
            <a:ext cx="6209407" cy="1574849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1pPr>
            <a:lvl2pPr marL="359954" indent="0">
              <a:buNone/>
              <a:defRPr sz="1575">
                <a:solidFill>
                  <a:schemeClr val="tx1">
                    <a:tint val="82000"/>
                  </a:schemeClr>
                </a:solidFill>
              </a:defRPr>
            </a:lvl2pPr>
            <a:lvl3pPr marL="719907" indent="0">
              <a:buNone/>
              <a:defRPr sz="1417">
                <a:solidFill>
                  <a:schemeClr val="tx1">
                    <a:tint val="82000"/>
                  </a:schemeClr>
                </a:solidFill>
              </a:defRPr>
            </a:lvl3pPr>
            <a:lvl4pPr marL="1079861" indent="0">
              <a:buNone/>
              <a:defRPr sz="1260">
                <a:solidFill>
                  <a:schemeClr val="tx1">
                    <a:tint val="82000"/>
                  </a:schemeClr>
                </a:solidFill>
              </a:defRPr>
            </a:lvl4pPr>
            <a:lvl5pPr marL="1439814" indent="0">
              <a:buNone/>
              <a:defRPr sz="1260">
                <a:solidFill>
                  <a:schemeClr val="tx1">
                    <a:tint val="82000"/>
                  </a:schemeClr>
                </a:solidFill>
              </a:defRPr>
            </a:lvl5pPr>
            <a:lvl6pPr marL="1799768" indent="0">
              <a:buNone/>
              <a:defRPr sz="1260">
                <a:solidFill>
                  <a:schemeClr val="tx1">
                    <a:tint val="82000"/>
                  </a:schemeClr>
                </a:solidFill>
              </a:defRPr>
            </a:lvl6pPr>
            <a:lvl7pPr marL="2159721" indent="0">
              <a:buNone/>
              <a:defRPr sz="1260">
                <a:solidFill>
                  <a:schemeClr val="tx1">
                    <a:tint val="82000"/>
                  </a:schemeClr>
                </a:solidFill>
              </a:defRPr>
            </a:lvl7pPr>
            <a:lvl8pPr marL="2519675" indent="0">
              <a:buNone/>
              <a:defRPr sz="1260">
                <a:solidFill>
                  <a:schemeClr val="tx1">
                    <a:tint val="82000"/>
                  </a:schemeClr>
                </a:solidFill>
              </a:defRPr>
            </a:lvl8pPr>
            <a:lvl9pPr marL="2879628" indent="0">
              <a:buNone/>
              <a:defRPr sz="12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6B92D-0E1D-194C-832A-46FED5665982}" type="datetimeFigureOut">
              <a:rPr lang="en-NL" smtClean="0"/>
              <a:t>24/08/2026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C524C-5541-3145-8620-04E65BEE344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603611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953" y="1916484"/>
            <a:ext cx="3059708" cy="45678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652" y="1916484"/>
            <a:ext cx="3059708" cy="45678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6B92D-0E1D-194C-832A-46FED5665982}" type="datetimeFigureOut">
              <a:rPr lang="en-NL" smtClean="0"/>
              <a:t>24/08/2026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C524C-5541-3145-8620-04E65BEE344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970815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383299"/>
            <a:ext cx="6209407" cy="1391534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891" y="1764832"/>
            <a:ext cx="3045646" cy="864917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891" y="2629749"/>
            <a:ext cx="3045646" cy="386796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4652" y="1764832"/>
            <a:ext cx="3060646" cy="864917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4652" y="2629749"/>
            <a:ext cx="3060646" cy="386796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6B92D-0E1D-194C-832A-46FED5665982}" type="datetimeFigureOut">
              <a:rPr lang="en-NL" smtClean="0"/>
              <a:t>24/08/2026</a:t>
            </a:fld>
            <a:endParaRPr lang="en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C524C-5541-3145-8620-04E65BEE344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35447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6B92D-0E1D-194C-832A-46FED5665982}" type="datetimeFigureOut">
              <a:rPr lang="en-NL" smtClean="0"/>
              <a:t>24/08/2026</a:t>
            </a:fld>
            <a:endParaRPr lang="en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C524C-5541-3145-8620-04E65BEE344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8310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6B92D-0E1D-194C-832A-46FED5665982}" type="datetimeFigureOut">
              <a:rPr lang="en-NL" smtClean="0"/>
              <a:t>24/08/2026</a:t>
            </a:fld>
            <a:endParaRPr lang="en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C524C-5541-3145-8620-04E65BEE344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894967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479954"/>
            <a:ext cx="2321966" cy="1679840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0646" y="1036570"/>
            <a:ext cx="3644652" cy="5116178"/>
          </a:xfrm>
        </p:spPr>
        <p:txBody>
          <a:bodyPr/>
          <a:lstStyle>
            <a:lvl1pPr>
              <a:defRPr sz="2519"/>
            </a:lvl1pPr>
            <a:lvl2pPr>
              <a:defRPr sz="2204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2159794"/>
            <a:ext cx="2321966" cy="4001285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6B92D-0E1D-194C-832A-46FED5665982}" type="datetimeFigureOut">
              <a:rPr lang="en-NL" smtClean="0"/>
              <a:t>24/08/2026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C524C-5541-3145-8620-04E65BEE344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0354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479954"/>
            <a:ext cx="2321966" cy="1679840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60646" y="1036570"/>
            <a:ext cx="3644652" cy="5116178"/>
          </a:xfrm>
        </p:spPr>
        <p:txBody>
          <a:bodyPr anchor="t"/>
          <a:lstStyle>
            <a:lvl1pPr marL="0" indent="0">
              <a:buNone/>
              <a:defRPr sz="2519"/>
            </a:lvl1pPr>
            <a:lvl2pPr marL="359954" indent="0">
              <a:buNone/>
              <a:defRPr sz="2204"/>
            </a:lvl2pPr>
            <a:lvl3pPr marL="719907" indent="0">
              <a:buNone/>
              <a:defRPr sz="1890"/>
            </a:lvl3pPr>
            <a:lvl4pPr marL="1079861" indent="0">
              <a:buNone/>
              <a:defRPr sz="1575"/>
            </a:lvl4pPr>
            <a:lvl5pPr marL="1439814" indent="0">
              <a:buNone/>
              <a:defRPr sz="1575"/>
            </a:lvl5pPr>
            <a:lvl6pPr marL="1799768" indent="0">
              <a:buNone/>
              <a:defRPr sz="1575"/>
            </a:lvl6pPr>
            <a:lvl7pPr marL="2159721" indent="0">
              <a:buNone/>
              <a:defRPr sz="1575"/>
            </a:lvl7pPr>
            <a:lvl8pPr marL="2519675" indent="0">
              <a:buNone/>
              <a:defRPr sz="1575"/>
            </a:lvl8pPr>
            <a:lvl9pPr marL="2879628" indent="0">
              <a:buNone/>
              <a:defRPr sz="157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2159794"/>
            <a:ext cx="2321966" cy="4001285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6B92D-0E1D-194C-832A-46FED5665982}" type="datetimeFigureOut">
              <a:rPr lang="en-NL" smtClean="0"/>
              <a:t>24/08/2026</a:t>
            </a:fld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C524C-5541-3145-8620-04E65BEE344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02094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383299"/>
            <a:ext cx="6209407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1916484"/>
            <a:ext cx="6209407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6672698"/>
            <a:ext cx="1619845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8C6B92D-0E1D-194C-832A-46FED5665982}" type="datetimeFigureOut">
              <a:rPr lang="en-NL" smtClean="0"/>
              <a:t>24/08/2026</a:t>
            </a:fld>
            <a:endParaRPr lang="en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6672698"/>
            <a:ext cx="2429768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6672698"/>
            <a:ext cx="1619845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4C524C-5541-3145-8620-04E65BEE344C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748974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7588E-7C5C-8F3C-F5AF-83B2F34EA6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949" y="1178222"/>
            <a:ext cx="6659364" cy="2239784"/>
          </a:xfrm>
        </p:spPr>
        <p:txBody>
          <a:bodyPr>
            <a:normAutofit/>
          </a:bodyPr>
          <a:lstStyle/>
          <a:p>
            <a:pPr algn="l"/>
            <a:r>
              <a:rPr lang="en-NL" b="1" dirty="0">
                <a:solidFill>
                  <a:srgbClr val="31274B"/>
                </a:solidFill>
                <a:latin typeface="Aptos" panose="020B0004020202020204" pitchFamily="34" charset="0"/>
                <a:cs typeface="AL BAYAN PLAIN" pitchFamily="2" charset="-78"/>
              </a:rPr>
              <a:t>STILL USING</a:t>
            </a:r>
            <a:br>
              <a:rPr lang="en-NL" b="1" dirty="0">
                <a:solidFill>
                  <a:srgbClr val="31274B"/>
                </a:solidFill>
                <a:latin typeface="Aptos" panose="020B0004020202020204" pitchFamily="34" charset="0"/>
                <a:cs typeface="AL BAYAN PLAIN" pitchFamily="2" charset="-78"/>
              </a:rPr>
            </a:br>
            <a:r>
              <a:rPr lang="en-NL" b="1" dirty="0">
                <a:solidFill>
                  <a:srgbClr val="31274B"/>
                </a:solidFill>
                <a:latin typeface="Aptos" panose="020B0004020202020204" pitchFamily="34" charset="0"/>
                <a:cs typeface="AL BAYAN PLAIN" pitchFamily="2" charset="-78"/>
              </a:rPr>
              <a:t>ACRONIS </a:t>
            </a:r>
            <a:br>
              <a:rPr lang="en-NL" b="1" dirty="0">
                <a:solidFill>
                  <a:srgbClr val="31274B"/>
                </a:solidFill>
                <a:latin typeface="Aptos" panose="020B0004020202020204" pitchFamily="34" charset="0"/>
                <a:cs typeface="AL BAYAN PLAIN" pitchFamily="2" charset="-78"/>
              </a:rPr>
            </a:br>
            <a:r>
              <a:rPr lang="en-NL" b="1" dirty="0">
                <a:solidFill>
                  <a:srgbClr val="31274B"/>
                </a:solidFill>
                <a:latin typeface="Aptos" panose="020B0004020202020204" pitchFamily="34" charset="0"/>
                <a:cs typeface="AL BAYAN PLAIN" pitchFamily="2" charset="-78"/>
              </a:rPr>
              <a:t>FILE SHARING?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42115FA-0FB7-03EE-5298-FD8858501E2C}"/>
              </a:ext>
            </a:extLst>
          </p:cNvPr>
          <p:cNvSpPr/>
          <p:nvPr/>
        </p:nvSpPr>
        <p:spPr>
          <a:xfrm>
            <a:off x="539949" y="527729"/>
            <a:ext cx="1405053" cy="401443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A3F551-B75B-FAAF-E873-E3E42CECC4E3}"/>
              </a:ext>
            </a:extLst>
          </p:cNvPr>
          <p:cNvSpPr txBox="1"/>
          <p:nvPr/>
        </p:nvSpPr>
        <p:spPr>
          <a:xfrm>
            <a:off x="666612" y="557375"/>
            <a:ext cx="1151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dirty="0"/>
              <a:t>Your Logo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FEF39F-B7C8-0E9C-93BF-02FD5EB65EF8}"/>
              </a:ext>
            </a:extLst>
          </p:cNvPr>
          <p:cNvSpPr/>
          <p:nvPr/>
        </p:nvSpPr>
        <p:spPr>
          <a:xfrm>
            <a:off x="666612" y="4331251"/>
            <a:ext cx="2834871" cy="1032485"/>
          </a:xfrm>
          <a:prstGeom prst="rect">
            <a:avLst/>
          </a:prstGeom>
          <a:solidFill>
            <a:srgbClr val="FEF4EF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4D9985-1064-3521-E7C1-C6D6EBE261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5300" y="4530776"/>
            <a:ext cx="2187291" cy="401443"/>
          </a:xfrm>
        </p:spPr>
        <p:txBody>
          <a:bodyPr>
            <a:normAutofit/>
          </a:bodyPr>
          <a:lstStyle/>
          <a:p>
            <a:r>
              <a:rPr lang="en-NL" sz="1200" dirty="0">
                <a:solidFill>
                  <a:schemeClr val="accent2"/>
                </a:solidFill>
              </a:rPr>
              <a:t>END OF LIFE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6D3F88E-DD8E-0FF7-45D2-614F043C6C6F}"/>
              </a:ext>
            </a:extLst>
          </p:cNvPr>
          <p:cNvSpPr/>
          <p:nvPr/>
        </p:nvSpPr>
        <p:spPr>
          <a:xfrm>
            <a:off x="3697831" y="4324683"/>
            <a:ext cx="2834871" cy="1032485"/>
          </a:xfrm>
          <a:prstGeom prst="rect">
            <a:avLst/>
          </a:prstGeom>
          <a:solidFill>
            <a:srgbClr val="FEF4EF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5DF1E9E-ADF4-F458-08F6-94BA2DBD96D9}"/>
              </a:ext>
            </a:extLst>
          </p:cNvPr>
          <p:cNvCxnSpPr/>
          <p:nvPr/>
        </p:nvCxnSpPr>
        <p:spPr>
          <a:xfrm>
            <a:off x="2032909" y="3820493"/>
            <a:ext cx="3133493" cy="0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F6DA86D-EFDE-7DE1-1586-5A828ACFD46C}"/>
              </a:ext>
            </a:extLst>
          </p:cNvPr>
          <p:cNvCxnSpPr>
            <a:cxnSpLocks/>
          </p:cNvCxnSpPr>
          <p:nvPr/>
        </p:nvCxnSpPr>
        <p:spPr>
          <a:xfrm flipV="1">
            <a:off x="2032909" y="3820493"/>
            <a:ext cx="0" cy="504190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DB1CC85-EC1C-C81C-288D-1EE5CE175B60}"/>
              </a:ext>
            </a:extLst>
          </p:cNvPr>
          <p:cNvCxnSpPr>
            <a:cxnSpLocks/>
          </p:cNvCxnSpPr>
          <p:nvPr/>
        </p:nvCxnSpPr>
        <p:spPr>
          <a:xfrm flipV="1">
            <a:off x="5115265" y="3827061"/>
            <a:ext cx="0" cy="504190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6967D870-0D4A-61D4-15F3-8419C219E223}"/>
              </a:ext>
            </a:extLst>
          </p:cNvPr>
          <p:cNvSpPr/>
          <p:nvPr/>
        </p:nvSpPr>
        <p:spPr>
          <a:xfrm>
            <a:off x="1945002" y="3716547"/>
            <a:ext cx="207889" cy="207889"/>
          </a:xfrm>
          <a:prstGeom prst="ellipse">
            <a:avLst/>
          </a:prstGeom>
          <a:solidFill>
            <a:srgbClr val="FBF6F6"/>
          </a:solidFill>
          <a:ln w="2857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4D5C43A-C312-90B3-402D-F5EF594869A3}"/>
              </a:ext>
            </a:extLst>
          </p:cNvPr>
          <p:cNvSpPr/>
          <p:nvPr/>
        </p:nvSpPr>
        <p:spPr>
          <a:xfrm>
            <a:off x="5011321" y="3747708"/>
            <a:ext cx="207889" cy="207889"/>
          </a:xfrm>
          <a:prstGeom prst="ellipse">
            <a:avLst/>
          </a:prstGeom>
          <a:solidFill>
            <a:srgbClr val="FBF6F6"/>
          </a:solidFill>
          <a:ln w="2857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E02CC879-CF54-232A-48A4-FBC0AD13C0C6}"/>
              </a:ext>
            </a:extLst>
          </p:cNvPr>
          <p:cNvSpPr txBox="1">
            <a:spLocks/>
          </p:cNvSpPr>
          <p:nvPr/>
        </p:nvSpPr>
        <p:spPr>
          <a:xfrm>
            <a:off x="4021619" y="4530776"/>
            <a:ext cx="2187291" cy="401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NL" sz="1200" dirty="0">
                <a:solidFill>
                  <a:schemeClr val="accent2"/>
                </a:solidFill>
              </a:rPr>
              <a:t>END OF EXTENDED SUPPORT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7DEA721-AB0A-00BB-2140-460B80451FEE}"/>
              </a:ext>
            </a:extLst>
          </p:cNvPr>
          <p:cNvCxnSpPr>
            <a:cxnSpLocks/>
          </p:cNvCxnSpPr>
          <p:nvPr/>
        </p:nvCxnSpPr>
        <p:spPr>
          <a:xfrm>
            <a:off x="798653" y="4850200"/>
            <a:ext cx="2534856" cy="0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158A353-35FB-B7ED-3F0E-9AC313AD631B}"/>
              </a:ext>
            </a:extLst>
          </p:cNvPr>
          <p:cNvCxnSpPr>
            <a:cxnSpLocks/>
          </p:cNvCxnSpPr>
          <p:nvPr/>
        </p:nvCxnSpPr>
        <p:spPr>
          <a:xfrm>
            <a:off x="3869631" y="4849830"/>
            <a:ext cx="2450146" cy="0"/>
          </a:xfrm>
          <a:prstGeom prst="line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Subtitle 2">
            <a:extLst>
              <a:ext uri="{FF2B5EF4-FFF2-40B4-BE49-F238E27FC236}">
                <a16:creationId xmlns:a16="http://schemas.microsoft.com/office/drawing/2014/main" id="{D531575B-342F-371B-90C6-18779AAC09F4}"/>
              </a:ext>
            </a:extLst>
          </p:cNvPr>
          <p:cNvSpPr txBox="1">
            <a:spLocks/>
          </p:cNvSpPr>
          <p:nvPr/>
        </p:nvSpPr>
        <p:spPr>
          <a:xfrm>
            <a:off x="1059245" y="4962293"/>
            <a:ext cx="2187291" cy="401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NL" sz="1200" b="1" dirty="0">
                <a:solidFill>
                  <a:srgbClr val="31274B"/>
                </a:solidFill>
                <a:latin typeface="Aptos SemiBold" panose="020B0004020202020204" pitchFamily="34" charset="0"/>
              </a:rPr>
              <a:t>31 DECEMBER 2025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B7FD8D7B-AAA7-3F04-C0EE-E7DE8901ECEF}"/>
              </a:ext>
            </a:extLst>
          </p:cNvPr>
          <p:cNvSpPr txBox="1">
            <a:spLocks/>
          </p:cNvSpPr>
          <p:nvPr/>
        </p:nvSpPr>
        <p:spPr>
          <a:xfrm>
            <a:off x="4001058" y="4962781"/>
            <a:ext cx="2187291" cy="4014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NL" sz="1200" b="1" dirty="0">
                <a:solidFill>
                  <a:srgbClr val="31274B"/>
                </a:solidFill>
                <a:latin typeface="Aptos SemiBold" panose="020B0004020202020204" pitchFamily="34" charset="0"/>
              </a:rPr>
              <a:t>31 DECEMBER 2026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190071D-DF2A-F5DB-3605-D4DF7030729D}"/>
              </a:ext>
            </a:extLst>
          </p:cNvPr>
          <p:cNvSpPr/>
          <p:nvPr/>
        </p:nvSpPr>
        <p:spPr>
          <a:xfrm>
            <a:off x="666612" y="5653896"/>
            <a:ext cx="5866090" cy="734389"/>
          </a:xfrm>
          <a:prstGeom prst="rect">
            <a:avLst/>
          </a:prstGeom>
          <a:solidFill>
            <a:srgbClr val="FA6F14"/>
          </a:solidFill>
          <a:ln>
            <a:noFill/>
          </a:ln>
          <a:effectLst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33" name="Subtitle 2">
            <a:extLst>
              <a:ext uri="{FF2B5EF4-FFF2-40B4-BE49-F238E27FC236}">
                <a16:creationId xmlns:a16="http://schemas.microsoft.com/office/drawing/2014/main" id="{EF188F9D-C607-2865-EF8F-0E9551BEC642}"/>
              </a:ext>
            </a:extLst>
          </p:cNvPr>
          <p:cNvSpPr txBox="1">
            <a:spLocks/>
          </p:cNvSpPr>
          <p:nvPr/>
        </p:nvSpPr>
        <p:spPr>
          <a:xfrm>
            <a:off x="1116676" y="5825104"/>
            <a:ext cx="5162309" cy="8168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bg1"/>
                </a:solidFill>
              </a:rPr>
              <a:t>START PLANNING YOUR REPLACEMENT</a:t>
            </a:r>
            <a:endParaRPr lang="en-NL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382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2BC2EE7-631B-5904-9637-93B1563B5774}"/>
              </a:ext>
            </a:extLst>
          </p:cNvPr>
          <p:cNvSpPr txBox="1">
            <a:spLocks/>
          </p:cNvSpPr>
          <p:nvPr/>
        </p:nvSpPr>
        <p:spPr>
          <a:xfrm>
            <a:off x="539949" y="1270819"/>
            <a:ext cx="6659364" cy="22397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71990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6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L" sz="4700" b="1" dirty="0">
                <a:solidFill>
                  <a:srgbClr val="FA6F14"/>
                </a:solidFill>
                <a:latin typeface="Aptos" panose="020B0004020202020204" pitchFamily="34" charset="0"/>
                <a:cs typeface="AL BAYAN PLAIN" pitchFamily="2" charset="-78"/>
              </a:rPr>
              <a:t>REPLACING</a:t>
            </a:r>
            <a:br>
              <a:rPr lang="en-NL" sz="4700" b="1" dirty="0">
                <a:solidFill>
                  <a:srgbClr val="FA6F14"/>
                </a:solidFill>
                <a:latin typeface="Aptos" panose="020B0004020202020204" pitchFamily="34" charset="0"/>
                <a:cs typeface="AL BAYAN PLAIN" pitchFamily="2" charset="-78"/>
              </a:rPr>
            </a:br>
            <a:r>
              <a:rPr lang="en-NL" sz="4700" b="1" dirty="0">
                <a:solidFill>
                  <a:srgbClr val="FA6F14"/>
                </a:solidFill>
                <a:latin typeface="Aptos" panose="020B0004020202020204" pitchFamily="34" charset="0"/>
                <a:cs typeface="AL BAYAN PLAIN" pitchFamily="2" charset="-78"/>
              </a:rPr>
              <a:t>ACRONIS</a:t>
            </a:r>
          </a:p>
          <a:p>
            <a:r>
              <a:rPr lang="en-NL" sz="4700" b="1" dirty="0">
                <a:solidFill>
                  <a:srgbClr val="FA6F14"/>
                </a:solidFill>
                <a:latin typeface="Aptos" panose="020B0004020202020204" pitchFamily="34" charset="0"/>
                <a:cs typeface="AL BAYAN PLAIN" pitchFamily="2" charset="-78"/>
              </a:rPr>
              <a:t>FILE SHARING?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7976337-3E06-E085-0273-08712C003C26}"/>
              </a:ext>
            </a:extLst>
          </p:cNvPr>
          <p:cNvSpPr/>
          <p:nvPr/>
        </p:nvSpPr>
        <p:spPr>
          <a:xfrm>
            <a:off x="539949" y="527729"/>
            <a:ext cx="1405053" cy="401443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EE9796-5475-4313-FC99-C968671A5B42}"/>
              </a:ext>
            </a:extLst>
          </p:cNvPr>
          <p:cNvSpPr txBox="1"/>
          <p:nvPr/>
        </p:nvSpPr>
        <p:spPr>
          <a:xfrm>
            <a:off x="666612" y="557375"/>
            <a:ext cx="1151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NL" dirty="0"/>
              <a:t>Your Logo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192BC8-2D5C-56B8-5822-BE75411FB61A}"/>
              </a:ext>
            </a:extLst>
          </p:cNvPr>
          <p:cNvSpPr txBox="1">
            <a:spLocks/>
          </p:cNvSpPr>
          <p:nvPr/>
        </p:nvSpPr>
        <p:spPr>
          <a:xfrm>
            <a:off x="539949" y="2848105"/>
            <a:ext cx="4448740" cy="22397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71990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6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L" sz="2400" b="1" dirty="0">
                <a:solidFill>
                  <a:srgbClr val="31274B"/>
                </a:solidFill>
                <a:latin typeface="Aptos SemiBold" panose="020B0004020202020204" pitchFamily="34" charset="0"/>
                <a:cs typeface="AL BAYAN PLAIN" pitchFamily="2" charset="-78"/>
              </a:rPr>
              <a:t>CHECK WHAT NEEDS TO BE PRESERVED FIRST.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450E1EC-806A-81DB-7A31-E6CA001237D2}"/>
              </a:ext>
            </a:extLst>
          </p:cNvPr>
          <p:cNvSpPr/>
          <p:nvPr/>
        </p:nvSpPr>
        <p:spPr>
          <a:xfrm>
            <a:off x="666612" y="4571647"/>
            <a:ext cx="2834871" cy="671686"/>
          </a:xfrm>
          <a:prstGeom prst="rect">
            <a:avLst/>
          </a:prstGeom>
          <a:solidFill>
            <a:srgbClr val="FEF4EF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D201B00-A732-D93D-1FC3-74AB4A015A3A}"/>
              </a:ext>
            </a:extLst>
          </p:cNvPr>
          <p:cNvSpPr txBox="1">
            <a:spLocks/>
          </p:cNvSpPr>
          <p:nvPr/>
        </p:nvSpPr>
        <p:spPr>
          <a:xfrm>
            <a:off x="1277113" y="4708547"/>
            <a:ext cx="4448740" cy="397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71990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6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L" sz="1600" b="1" dirty="0">
                <a:solidFill>
                  <a:srgbClr val="31274B"/>
                </a:solidFill>
                <a:latin typeface="Aptos SemiBold" panose="020B0004020202020204" pitchFamily="34" charset="0"/>
                <a:cs typeface="Al Bayan Plain" pitchFamily="2" charset="-78"/>
              </a:rPr>
              <a:t>EMPLOYEE ACCESS</a:t>
            </a:r>
            <a:endParaRPr lang="en-NL" sz="1600" b="1" dirty="0">
              <a:solidFill>
                <a:srgbClr val="31274B"/>
              </a:solidFill>
              <a:latin typeface="Aptos SemiBold" panose="020B0004020202020204" pitchFamily="34" charset="0"/>
              <a:cs typeface="AL BAYAN PLAIN" pitchFamily="2" charset="-78"/>
            </a:endParaRPr>
          </a:p>
        </p:txBody>
      </p:sp>
      <p:pic>
        <p:nvPicPr>
          <p:cNvPr id="14" name="Graphic 13" descr="Tick with solid fill">
            <a:extLst>
              <a:ext uri="{FF2B5EF4-FFF2-40B4-BE49-F238E27FC236}">
                <a16:creationId xmlns:a16="http://schemas.microsoft.com/office/drawing/2014/main" id="{E7FE2353-2F84-40B3-27DA-4167580513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8661" y="4736007"/>
            <a:ext cx="286403" cy="286403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2222F05D-37B8-6330-C9F1-E99C3908943F}"/>
              </a:ext>
            </a:extLst>
          </p:cNvPr>
          <p:cNvSpPr/>
          <p:nvPr/>
        </p:nvSpPr>
        <p:spPr>
          <a:xfrm>
            <a:off x="782124" y="4683388"/>
            <a:ext cx="379478" cy="379478"/>
          </a:xfrm>
          <a:prstGeom prst="ellipse">
            <a:avLst/>
          </a:prstGeom>
          <a:noFill/>
          <a:ln w="28575">
            <a:solidFill>
              <a:srgbClr val="FA6F1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6208AC4-D0A0-BD57-D303-09CA48460EE5}"/>
              </a:ext>
            </a:extLst>
          </p:cNvPr>
          <p:cNvSpPr/>
          <p:nvPr/>
        </p:nvSpPr>
        <p:spPr>
          <a:xfrm>
            <a:off x="666612" y="5380233"/>
            <a:ext cx="2834871" cy="671686"/>
          </a:xfrm>
          <a:prstGeom prst="rect">
            <a:avLst/>
          </a:prstGeom>
          <a:solidFill>
            <a:srgbClr val="FEF4EF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D56801A-5064-D3B1-C1A8-16485DCBDC35}"/>
              </a:ext>
            </a:extLst>
          </p:cNvPr>
          <p:cNvSpPr txBox="1">
            <a:spLocks/>
          </p:cNvSpPr>
          <p:nvPr/>
        </p:nvSpPr>
        <p:spPr>
          <a:xfrm>
            <a:off x="1277113" y="5517133"/>
            <a:ext cx="4448740" cy="397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71990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6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L" sz="1600" b="1" dirty="0">
                <a:solidFill>
                  <a:srgbClr val="31274B"/>
                </a:solidFill>
                <a:latin typeface="Aptos SemiBold" panose="020B0004020202020204" pitchFamily="34" charset="0"/>
                <a:cs typeface="Al Bayan Plain" pitchFamily="2" charset="-78"/>
              </a:rPr>
              <a:t>FOLDER STRUCTURE</a:t>
            </a:r>
            <a:endParaRPr lang="en-NL" sz="1600" b="1" dirty="0">
              <a:solidFill>
                <a:srgbClr val="31274B"/>
              </a:solidFill>
              <a:latin typeface="Aptos SemiBold" panose="020B0004020202020204" pitchFamily="34" charset="0"/>
              <a:cs typeface="AL BAYAN PLAIN" pitchFamily="2" charset="-78"/>
            </a:endParaRPr>
          </a:p>
        </p:txBody>
      </p:sp>
      <p:pic>
        <p:nvPicPr>
          <p:cNvPr id="18" name="Graphic 17" descr="Tick with solid fill">
            <a:extLst>
              <a:ext uri="{FF2B5EF4-FFF2-40B4-BE49-F238E27FC236}">
                <a16:creationId xmlns:a16="http://schemas.microsoft.com/office/drawing/2014/main" id="{86A3058E-6B06-7D80-A5B6-8EFDCAB103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8661" y="5544593"/>
            <a:ext cx="286403" cy="286403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832876C0-7EF6-8868-D5CE-0F5697B9C0CE}"/>
              </a:ext>
            </a:extLst>
          </p:cNvPr>
          <p:cNvSpPr/>
          <p:nvPr/>
        </p:nvSpPr>
        <p:spPr>
          <a:xfrm>
            <a:off x="782124" y="5491974"/>
            <a:ext cx="379478" cy="379478"/>
          </a:xfrm>
          <a:prstGeom prst="ellipse">
            <a:avLst/>
          </a:prstGeom>
          <a:noFill/>
          <a:ln w="28575">
            <a:solidFill>
              <a:srgbClr val="FA6F1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1F67141-FCB6-67B8-8DF9-E4DE2B315F1F}"/>
              </a:ext>
            </a:extLst>
          </p:cNvPr>
          <p:cNvSpPr/>
          <p:nvPr/>
        </p:nvSpPr>
        <p:spPr>
          <a:xfrm>
            <a:off x="3599656" y="4571647"/>
            <a:ext cx="2834871" cy="671686"/>
          </a:xfrm>
          <a:prstGeom prst="rect">
            <a:avLst/>
          </a:prstGeom>
          <a:solidFill>
            <a:srgbClr val="FEF4EF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C72F9A6-5F35-7F76-B597-38B7741B4BEE}"/>
              </a:ext>
            </a:extLst>
          </p:cNvPr>
          <p:cNvSpPr txBox="1">
            <a:spLocks/>
          </p:cNvSpPr>
          <p:nvPr/>
        </p:nvSpPr>
        <p:spPr>
          <a:xfrm>
            <a:off x="4210157" y="4708547"/>
            <a:ext cx="4448740" cy="397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71990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6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L" sz="1600" b="1" dirty="0">
                <a:solidFill>
                  <a:srgbClr val="31274B"/>
                </a:solidFill>
                <a:latin typeface="Aptos SemiBold" panose="020B0004020202020204" pitchFamily="34" charset="0"/>
                <a:cs typeface="Al Bayan Plain" pitchFamily="2" charset="-78"/>
              </a:rPr>
              <a:t>PERMISSIONS</a:t>
            </a:r>
            <a:endParaRPr lang="en-NL" sz="1600" b="1" dirty="0">
              <a:solidFill>
                <a:srgbClr val="31274B"/>
              </a:solidFill>
              <a:latin typeface="Aptos SemiBold" panose="020B0004020202020204" pitchFamily="34" charset="0"/>
              <a:cs typeface="AL BAYAN PLAIN" pitchFamily="2" charset="-78"/>
            </a:endParaRPr>
          </a:p>
        </p:txBody>
      </p:sp>
      <p:pic>
        <p:nvPicPr>
          <p:cNvPr id="22" name="Graphic 21" descr="Tick with solid fill">
            <a:extLst>
              <a:ext uri="{FF2B5EF4-FFF2-40B4-BE49-F238E27FC236}">
                <a16:creationId xmlns:a16="http://schemas.microsoft.com/office/drawing/2014/main" id="{043206CC-6BD1-426F-3C44-5285C0B63D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61705" y="4736007"/>
            <a:ext cx="286403" cy="286403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54ADD9EA-21D5-3294-6D15-EEF76C21A981}"/>
              </a:ext>
            </a:extLst>
          </p:cNvPr>
          <p:cNvSpPr/>
          <p:nvPr/>
        </p:nvSpPr>
        <p:spPr>
          <a:xfrm>
            <a:off x="3715168" y="4683388"/>
            <a:ext cx="379478" cy="379478"/>
          </a:xfrm>
          <a:prstGeom prst="ellipse">
            <a:avLst/>
          </a:prstGeom>
          <a:noFill/>
          <a:ln w="28575">
            <a:solidFill>
              <a:srgbClr val="FA6F1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F4D1FF6-DB0F-0171-E589-9B632711F099}"/>
              </a:ext>
            </a:extLst>
          </p:cNvPr>
          <p:cNvSpPr/>
          <p:nvPr/>
        </p:nvSpPr>
        <p:spPr>
          <a:xfrm>
            <a:off x="3616994" y="5378238"/>
            <a:ext cx="2834871" cy="671686"/>
          </a:xfrm>
          <a:prstGeom prst="rect">
            <a:avLst/>
          </a:prstGeom>
          <a:solidFill>
            <a:srgbClr val="FEF4EF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1981B39-E007-8A16-06B4-91C91453AD2E}"/>
              </a:ext>
            </a:extLst>
          </p:cNvPr>
          <p:cNvSpPr txBox="1">
            <a:spLocks/>
          </p:cNvSpPr>
          <p:nvPr/>
        </p:nvSpPr>
        <p:spPr>
          <a:xfrm>
            <a:off x="4227495" y="5515138"/>
            <a:ext cx="4448740" cy="3978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71990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64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NL" sz="1600" b="1" dirty="0">
                <a:solidFill>
                  <a:srgbClr val="31274B"/>
                </a:solidFill>
                <a:latin typeface="Aptos SemiBold" panose="020B0004020202020204" pitchFamily="34" charset="0"/>
                <a:cs typeface="Al Bayan Plain" pitchFamily="2" charset="-78"/>
              </a:rPr>
              <a:t>EXTERNAL SHARING</a:t>
            </a:r>
            <a:endParaRPr lang="en-NL" sz="1600" b="1" dirty="0">
              <a:solidFill>
                <a:srgbClr val="31274B"/>
              </a:solidFill>
              <a:latin typeface="Aptos SemiBold" panose="020B0004020202020204" pitchFamily="34" charset="0"/>
              <a:cs typeface="AL BAYAN PLAIN" pitchFamily="2" charset="-78"/>
            </a:endParaRPr>
          </a:p>
        </p:txBody>
      </p:sp>
      <p:pic>
        <p:nvPicPr>
          <p:cNvPr id="26" name="Graphic 25" descr="Tick with solid fill">
            <a:extLst>
              <a:ext uri="{FF2B5EF4-FFF2-40B4-BE49-F238E27FC236}">
                <a16:creationId xmlns:a16="http://schemas.microsoft.com/office/drawing/2014/main" id="{218E8220-D18F-E3C2-445D-4192F8A2FD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79043" y="5542598"/>
            <a:ext cx="286403" cy="286403"/>
          </a:xfrm>
          <a:prstGeom prst="rect">
            <a:avLst/>
          </a:prstGeom>
        </p:spPr>
      </p:pic>
      <p:sp>
        <p:nvSpPr>
          <p:cNvPr id="27" name="Oval 26">
            <a:extLst>
              <a:ext uri="{FF2B5EF4-FFF2-40B4-BE49-F238E27FC236}">
                <a16:creationId xmlns:a16="http://schemas.microsoft.com/office/drawing/2014/main" id="{3DADC4B6-7251-CAF6-62EC-C550C9FC7596}"/>
              </a:ext>
            </a:extLst>
          </p:cNvPr>
          <p:cNvSpPr/>
          <p:nvPr/>
        </p:nvSpPr>
        <p:spPr>
          <a:xfrm>
            <a:off x="3732506" y="5489979"/>
            <a:ext cx="379478" cy="379478"/>
          </a:xfrm>
          <a:prstGeom prst="ellipse">
            <a:avLst/>
          </a:prstGeom>
          <a:noFill/>
          <a:ln w="28575">
            <a:solidFill>
              <a:srgbClr val="FA6F1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9342419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</TotalTime>
  <Words>50</Words>
  <Application>Microsoft Macintosh PowerPoint</Application>
  <PresentationFormat>Custom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Aptos SemiBold</vt:lpstr>
      <vt:lpstr>Arial</vt:lpstr>
      <vt:lpstr>Office Theme</vt:lpstr>
      <vt:lpstr>STILL USING ACRONIS  FILE SHARING?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Marina  Sedlecka</dc:creator>
  <cp:lastModifiedBy>Marina  Sedlecka</cp:lastModifiedBy>
  <cp:revision>1</cp:revision>
  <dcterms:created xsi:type="dcterms:W3CDTF">2026-08-24T13:05:13Z</dcterms:created>
  <dcterms:modified xsi:type="dcterms:W3CDTF">2026-08-24T13:45:23Z</dcterms:modified>
</cp:coreProperties>
</file>