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9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notesMasterIdLst>
    <p:notesMasterId r:id="rId1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8288000" cy="10287000"/>
  <p:notesSz cx="6858000" cy="9144000"/>
  <p:embeddedFontLst>
    <p:embeddedFont>
      <p:font typeface="Arial Bold" charset="1" panose="020B0704020202020204"/>
      <p:regular r:id="rId18"/>
    </p:embeddedFont>
    <p:embeddedFont>
      <p:font typeface="Arial" charset="1" panose="020B0604020202020204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notesMasters/notesMaster1.xml" Type="http://schemas.openxmlformats.org/officeDocument/2006/relationships/notesMaster"/><Relationship Id="rId16" Target="theme/theme2.xml" Type="http://schemas.openxmlformats.org/officeDocument/2006/relationships/theme"/><Relationship Id="rId17" Target="notesSlides/notesSlide1.xml" Type="http://schemas.openxmlformats.org/officeDocument/2006/relationships/notes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notesSlides/notesSlide2.xml" Type="http://schemas.openxmlformats.org/officeDocument/2006/relationships/notesSlide"/><Relationship Id="rId21" Target="notesSlides/notesSlide3.xml" Type="http://schemas.openxmlformats.org/officeDocument/2006/relationships/notesSlide"/><Relationship Id="rId22" Target="notesSlides/notesSlide4.xml" Type="http://schemas.openxmlformats.org/officeDocument/2006/relationships/notesSlide"/><Relationship Id="rId23" Target="notesSlides/notesSlide5.xml" Type="http://schemas.openxmlformats.org/officeDocument/2006/relationships/notesSlide"/><Relationship Id="rId24" Target="notesSlides/notesSlide6.xml" Type="http://schemas.openxmlformats.org/officeDocument/2006/relationships/notesSlide"/><Relationship Id="rId25" Target="notesSlides/notesSlide7.xml" Type="http://schemas.openxmlformats.org/officeDocument/2006/relationships/notesSlide"/><Relationship Id="rId26" Target="notesSlides/notesSlide8.xml" Type="http://schemas.openxmlformats.org/officeDocument/2006/relationships/notesSlide"/><Relationship Id="rId27" Target="notesSlides/notesSlide9.xml" Type="http://schemas.openxmlformats.org/officeDocument/2006/relationships/notes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notesMasters/_rels/notesMaster1.xml.rels><?xml version="1.0" encoding="UTF-8" standalone="yes"?><Relationships xmlns="http://schemas.openxmlformats.org/package/2006/relationships"><Relationship Id="rId1" Target="../theme/theme2.xml" Type="http://schemas.openxmlformats.org/officeDocument/2006/relationships/theme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1.7.2013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1.xml" Type="http://schemas.openxmlformats.org/officeDocument/2006/relationships/slide"/></Relationships>
</file>

<file path=ppt/notesSlides/_rels/notesSlide2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2.xml" Type="http://schemas.openxmlformats.org/officeDocument/2006/relationships/slide"/></Relationships>
</file>

<file path=ppt/notesSlides/_rels/notesSlide3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3.xml" Type="http://schemas.openxmlformats.org/officeDocument/2006/relationships/slide"/></Relationships>
</file>

<file path=ppt/notesSlides/_rels/notesSlide4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4.xml" Type="http://schemas.openxmlformats.org/officeDocument/2006/relationships/slide"/></Relationships>
</file>

<file path=ppt/notesSlides/_rels/notesSlide5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5.xml" Type="http://schemas.openxmlformats.org/officeDocument/2006/relationships/slide"/></Relationships>
</file>

<file path=ppt/notesSlides/_rels/notesSlide6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6.xml" Type="http://schemas.openxmlformats.org/officeDocument/2006/relationships/slide"/></Relationships>
</file>

<file path=ppt/notesSlides/_rels/notesSlide7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7.xml" Type="http://schemas.openxmlformats.org/officeDocument/2006/relationships/slide"/></Relationships>
</file>

<file path=ppt/notesSlides/_rels/notesSlide8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8.xml" Type="http://schemas.openxmlformats.org/officeDocument/2006/relationships/slide"/></Relationships>
</file>

<file path=ppt/notesSlides/_rels/notesSlide9.xml.rels><?xml version="1.0" encoding="UTF-8" standalone="yes"?><Relationships xmlns="http://schemas.openxmlformats.org/package/2006/relationships"><Relationship Id="rId1" Target="../notesMasters/notesMaster1.xml" Type="http://schemas.openxmlformats.org/officeDocument/2006/relationships/notesMaster"/><Relationship Id="rId2" Target="../slides/slide9.xml" Type="http://schemas.openxmlformats.org/officeDocument/2006/relationships/slide"/></Relationships>
</file>

<file path=ppt/notesSlides/notesSlide1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Acronis campaign messaging and sales brief scope.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Acronis lifecycle notice used in this campaign.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campaign positioning for partners approaching net-new organisations.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https://www.rushfiles.com/acronis-file-sync-share-replacement</a:t>
            </a:r>
          </a:p>
          <a:p>
            <a:r>
              <a:rPr lang="en-US"/>
              <a:t>- https://www.rushfiles.com/file-sharing-as-a-managed-service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campaign guardrails.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Acronis Replacement Planning Workbook structure.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sales brief responses and migration guardrails.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Acronis Replacement Planning Workbook and five-phase migration process.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p="http://schemas.openxmlformats.org/presentationml/2006/main" xmlns:a="http://schemas.openxmlformats.org/drawingml/2006/main">
  <p:cSld>
    <p:spTree xmlns:r="http://schemas.openxmlformats.org/officeDocument/2006/relationships"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 id="{B7268E1E-0E44-426D-905E-8AD9B19D2182}" type="datetimeFigureOut"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[Sources]</a:t>
            </a:r>
          </a:p>
          <a:p>
            <a:r>
              <a:rPr lang="en-US"/>
              <a:t>- User-approved Acronis campaign workflow and partner escalation path.</a:t>
            </a:r>
          </a:p>
          <a:p>
            <a:r>
              <a:rPr lang="en-US"/>
              <a:t>- https://www.rushfiles.com/acronis-file-sync-share-replacement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 id="{871B2431-D351-4C6E-A3CF-9DFAC0E3E050}" type="slidenum"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1.xml" Type="http://schemas.openxmlformats.org/officeDocument/2006/relationships/notesSlid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2.xml" Type="http://schemas.openxmlformats.org/officeDocument/2006/relationships/notesSlide"/><Relationship Id="rId3" Target="../media/image1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3.xml" Type="http://schemas.openxmlformats.org/officeDocument/2006/relationships/notesSlid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4.xml" Type="http://schemas.openxmlformats.org/officeDocument/2006/relationships/notesSlid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5.xml" Type="http://schemas.openxmlformats.org/officeDocument/2006/relationships/notesSlid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6.xml" Type="http://schemas.openxmlformats.org/officeDocument/2006/relationships/notesSlid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7.xml" Type="http://schemas.openxmlformats.org/officeDocument/2006/relationships/notesSlid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8.xml" Type="http://schemas.openxmlformats.org/officeDocument/2006/relationships/notesSlid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notesSlides/notesSlide9.xml" Type="http://schemas.openxmlformats.org/officeDocument/2006/relationships/notesSlide"/></Relationships>
</file>

<file path=ppt/slides/slide1.xml><?xml version="1.0" encoding="utf-8"?>
<p:sld xmlns:p="http://schemas.openxmlformats.org/presentationml/2006/main" xmlns:a="http://schemas.openxmlformats.org/drawingml/2006/main">
  <p:cSld>
    <p:bg>
      <p:bgPr>
        <a:solidFill>
          <a:srgbClr val="31284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314325" cy="10287000"/>
            <a:chOff x="0" y="0"/>
            <a:chExt cx="419100" cy="13716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19100" cy="13716000"/>
            </a:xfrm>
            <a:custGeom>
              <a:avLst/>
              <a:gdLst/>
              <a:ahLst/>
              <a:cxnLst/>
              <a:rect r="r" b="b" t="t" l="l"/>
              <a:pathLst>
                <a:path h="13716000" w="419100">
                  <a:moveTo>
                    <a:pt x="0" y="0"/>
                  </a:moveTo>
                  <a:lnTo>
                    <a:pt x="419100" y="0"/>
                  </a:lnTo>
                  <a:lnTo>
                    <a:pt x="4191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1314450" y="1066800"/>
            <a:ext cx="714375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FB07A"/>
                </a:solidFill>
                <a:latin typeface="Arial Bold"/>
                <a:ea typeface="Arial Bold"/>
                <a:cs typeface="Arial Bold"/>
                <a:sym typeface="Arial Bold"/>
              </a:rPr>
              <a:t>INTERNAL PARTNER SALES BRIEF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314450" y="2133600"/>
            <a:ext cx="10858500" cy="2952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942"/>
              </a:lnSpc>
            </a:pPr>
            <a:r>
              <a:rPr lang="en-US" sz="8100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Acronis to</a:t>
            </a:r>
          </a:p>
          <a:p>
            <a:pPr algn="l">
              <a:lnSpc>
                <a:spcPts val="8942"/>
              </a:lnSpc>
            </a:pPr>
            <a:r>
              <a:rPr lang="en-US" sz="8100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RushFiles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343025" y="5467350"/>
            <a:ext cx="10144125" cy="1219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82"/>
              </a:lnSpc>
            </a:pPr>
            <a:r>
              <a:rPr lang="en-US" sz="3150">
                <a:solidFill>
                  <a:srgbClr val="E7E1EC"/>
                </a:solidFill>
                <a:latin typeface="Arial"/>
                <a:ea typeface="Arial"/>
                <a:cs typeface="Arial"/>
                <a:sym typeface="Arial"/>
              </a:rPr>
              <a:t>Qualify the opportunity, assess the environment and plan the next step.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43025" y="8105775"/>
            <a:ext cx="5000625" cy="466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30"/>
              </a:lnSpc>
            </a:pPr>
            <a:r>
              <a:rPr lang="en-US" sz="2025" b="true">
                <a:solidFill>
                  <a:srgbClr val="FFB07A"/>
                </a:solidFill>
                <a:latin typeface="Arial Bold"/>
                <a:ea typeface="Arial Bold"/>
                <a:cs typeface="Arial Bold"/>
                <a:sym typeface="Arial Bold"/>
              </a:rPr>
              <a:t>For partner sales teams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43025" y="9620250"/>
            <a:ext cx="2571750" cy="295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55"/>
              </a:lnSpc>
            </a:pPr>
            <a:r>
              <a:rPr lang="en-US" sz="1462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RUSHFILES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6202025" y="9620250"/>
            <a:ext cx="1057275" cy="295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755"/>
              </a:lnSpc>
            </a:pPr>
            <a:r>
              <a:rPr lang="en-US" sz="1462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01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F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OPPORTUNITY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247775"/>
            <a:ext cx="16230600" cy="98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61"/>
              </a:lnSpc>
            </a:pPr>
            <a:r>
              <a:rPr lang="en-US" sz="54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The support window is now a planning window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724150"/>
            <a:ext cx="514350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4B4068"/>
                </a:solidFill>
                <a:latin typeface="Arial Bold"/>
                <a:ea typeface="Arial Bold"/>
                <a:cs typeface="Arial Bold"/>
                <a:sym typeface="Arial Bold"/>
              </a:rPr>
              <a:t>AFFECTED PRODUCTS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28700" y="3286125"/>
            <a:ext cx="6429375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5"/>
              </a:lnSpc>
            </a:pPr>
            <a:r>
              <a:rPr lang="en-US" sz="3262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Acronis Cyber Files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028700" y="3933825"/>
            <a:ext cx="6429375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30"/>
              </a:lnSpc>
            </a:pPr>
            <a:r>
              <a:rPr lang="en-US" sz="2025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Formerly Acronis Files Advanced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857750"/>
            <a:ext cx="6429375" cy="657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5"/>
              </a:lnSpc>
            </a:pPr>
            <a:r>
              <a:rPr lang="en-US" sz="3262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Acronis Files Connect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5505450"/>
            <a:ext cx="6429375" cy="438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430"/>
              </a:lnSpc>
            </a:pPr>
            <a:r>
              <a:rPr lang="en-US" sz="2025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Formerly ExtremeZ-IP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8793956" y="2764631"/>
            <a:ext cx="8472488" cy="4443412"/>
            <a:chOff x="0" y="0"/>
            <a:chExt cx="11296650" cy="592455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1296650" cy="5924550"/>
            </a:xfrm>
            <a:custGeom>
              <a:avLst/>
              <a:gdLst/>
              <a:ahLst/>
              <a:cxnLst/>
              <a:rect r="r" b="b" t="t" l="l"/>
              <a:pathLst>
                <a:path h="5924550" w="11296650">
                  <a:moveTo>
                    <a:pt x="0" y="382270"/>
                  </a:moveTo>
                  <a:cubicBezTo>
                    <a:pt x="0" y="171196"/>
                    <a:pt x="171196" y="0"/>
                    <a:pt x="382270" y="0"/>
                  </a:cubicBezTo>
                  <a:lnTo>
                    <a:pt x="10914380" y="0"/>
                  </a:lnTo>
                  <a:cubicBezTo>
                    <a:pt x="11125454" y="0"/>
                    <a:pt x="11296650" y="171196"/>
                    <a:pt x="11296650" y="382270"/>
                  </a:cubicBezTo>
                  <a:lnTo>
                    <a:pt x="11296650" y="5542280"/>
                  </a:lnTo>
                  <a:cubicBezTo>
                    <a:pt x="11296650" y="5753354"/>
                    <a:pt x="11125454" y="5924550"/>
                    <a:pt x="10914380" y="5924550"/>
                  </a:cubicBezTo>
                  <a:lnTo>
                    <a:pt x="382270" y="5924550"/>
                  </a:lnTo>
                  <a:cubicBezTo>
                    <a:pt x="171196" y="5924550"/>
                    <a:pt x="0" y="5753354"/>
                    <a:pt x="0" y="5542280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grpSp>
        <p:nvGrpSpPr>
          <p:cNvPr name="Group 11" id="11"/>
          <p:cNvGrpSpPr/>
          <p:nvPr/>
        </p:nvGrpSpPr>
        <p:grpSpPr>
          <a:xfrm rot="0">
            <a:off x="9515475" y="3500438"/>
            <a:ext cx="2286000" cy="2286000"/>
            <a:chOff x="0" y="0"/>
            <a:chExt cx="3048000" cy="30480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3048000" cy="3048000"/>
            </a:xfrm>
            <a:custGeom>
              <a:avLst/>
              <a:gdLst/>
              <a:ahLst/>
              <a:cxnLst/>
              <a:rect r="r" b="b" t="t" l="l"/>
              <a:pathLst>
                <a:path h="3048000" w="3048000">
                  <a:moveTo>
                    <a:pt x="0" y="1524000"/>
                  </a:moveTo>
                  <a:cubicBezTo>
                    <a:pt x="0" y="682371"/>
                    <a:pt x="682371" y="0"/>
                    <a:pt x="1524000" y="0"/>
                  </a:cubicBezTo>
                  <a:cubicBezTo>
                    <a:pt x="2365629" y="0"/>
                    <a:pt x="3048000" y="682371"/>
                    <a:pt x="3048000" y="1524000"/>
                  </a:cubicBezTo>
                  <a:cubicBezTo>
                    <a:pt x="3048000" y="2365629"/>
                    <a:pt x="2365629" y="3048000"/>
                    <a:pt x="1524000" y="3048000"/>
                  </a:cubicBezTo>
                  <a:cubicBezTo>
                    <a:pt x="682371" y="3048000"/>
                    <a:pt x="0" y="2365629"/>
                    <a:pt x="0" y="152400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9515475" y="3729038"/>
            <a:ext cx="2286000" cy="1485900"/>
            <a:chOff x="0" y="0"/>
            <a:chExt cx="3048000" cy="19812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3048000" cy="1981200"/>
            </a:xfrm>
            <a:custGeom>
              <a:avLst/>
              <a:gdLst/>
              <a:ahLst/>
              <a:cxnLst/>
              <a:rect r="r" b="b" t="t" l="l"/>
              <a:pathLst>
                <a:path h="1981200" w="3048000">
                  <a:moveTo>
                    <a:pt x="0" y="0"/>
                  </a:moveTo>
                  <a:lnTo>
                    <a:pt x="3048000" y="0"/>
                  </a:lnTo>
                  <a:lnTo>
                    <a:pt x="3048000" y="1981200"/>
                  </a:lnTo>
                  <a:lnTo>
                    <a:pt x="0" y="1981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3397" t="0" r="-33397" b="0"/>
              </a:stretch>
            </a:blip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19050"/>
              <a:ext cx="3048000" cy="20002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570"/>
                </a:lnSpc>
              </a:pPr>
              <a:r>
                <a:rPr lang="en-US" sz="2975" b="true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31 DEC</a:t>
              </a:r>
            </a:p>
            <a:p>
              <a:pPr algn="ctr">
                <a:lnSpc>
                  <a:spcPts val="3570"/>
                </a:lnSpc>
              </a:pPr>
              <a:r>
                <a:rPr lang="en-US" sz="2975" b="true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2025</a:t>
              </a:r>
            </a:p>
          </p:txBody>
        </p:sp>
      </p:grpSp>
      <p:sp>
        <p:nvSpPr>
          <p:cNvPr name="TextBox 16" id="16"/>
          <p:cNvSpPr txBox="true"/>
          <p:nvPr/>
        </p:nvSpPr>
        <p:spPr>
          <a:xfrm rot="0">
            <a:off x="9315450" y="6024562"/>
            <a:ext cx="2686050" cy="504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25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End of life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4258925" y="3500438"/>
            <a:ext cx="2286000" cy="2286000"/>
            <a:chOff x="0" y="0"/>
            <a:chExt cx="3048000" cy="30480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3048000" cy="3048000"/>
            </a:xfrm>
            <a:custGeom>
              <a:avLst/>
              <a:gdLst/>
              <a:ahLst/>
              <a:cxnLst/>
              <a:rect r="r" b="b" t="t" l="l"/>
              <a:pathLst>
                <a:path h="3048000" w="3048000">
                  <a:moveTo>
                    <a:pt x="0" y="1524000"/>
                  </a:moveTo>
                  <a:cubicBezTo>
                    <a:pt x="0" y="682371"/>
                    <a:pt x="682371" y="0"/>
                    <a:pt x="1524000" y="0"/>
                  </a:cubicBezTo>
                  <a:cubicBezTo>
                    <a:pt x="2365629" y="0"/>
                    <a:pt x="3048000" y="682371"/>
                    <a:pt x="3048000" y="1524000"/>
                  </a:cubicBezTo>
                  <a:cubicBezTo>
                    <a:pt x="3048000" y="2365629"/>
                    <a:pt x="2365629" y="3048000"/>
                    <a:pt x="1524000" y="3048000"/>
                  </a:cubicBezTo>
                  <a:cubicBezTo>
                    <a:pt x="682371" y="3048000"/>
                    <a:pt x="0" y="2365629"/>
                    <a:pt x="0" y="152400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grpSp>
        <p:nvGrpSpPr>
          <p:cNvPr name="Group 19" id="19"/>
          <p:cNvGrpSpPr/>
          <p:nvPr/>
        </p:nvGrpSpPr>
        <p:grpSpPr>
          <a:xfrm rot="0">
            <a:off x="14258925" y="3729038"/>
            <a:ext cx="2286000" cy="1485900"/>
            <a:chOff x="0" y="0"/>
            <a:chExt cx="3048000" cy="19812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3048000" cy="1981200"/>
            </a:xfrm>
            <a:custGeom>
              <a:avLst/>
              <a:gdLst/>
              <a:ahLst/>
              <a:cxnLst/>
              <a:rect r="r" b="b" t="t" l="l"/>
              <a:pathLst>
                <a:path h="1981200" w="3048000">
                  <a:moveTo>
                    <a:pt x="0" y="0"/>
                  </a:moveTo>
                  <a:lnTo>
                    <a:pt x="3048000" y="0"/>
                  </a:lnTo>
                  <a:lnTo>
                    <a:pt x="3048000" y="1981200"/>
                  </a:lnTo>
                  <a:lnTo>
                    <a:pt x="0" y="1981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3397" t="0" r="-33397" b="0"/>
              </a:stretch>
            </a:blipFill>
          </p:spPr>
        </p:sp>
        <p:sp>
          <p:nvSpPr>
            <p:cNvPr name="TextBox 21" id="21"/>
            <p:cNvSpPr txBox="true"/>
            <p:nvPr/>
          </p:nvSpPr>
          <p:spPr>
            <a:xfrm>
              <a:off x="0" y="-19050"/>
              <a:ext cx="3048000" cy="200025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3570"/>
                </a:lnSpc>
              </a:pPr>
              <a:r>
                <a:rPr lang="en-US" sz="2975" b="true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31 DEC</a:t>
              </a:r>
            </a:p>
            <a:p>
              <a:pPr algn="ctr">
                <a:lnSpc>
                  <a:spcPts val="3570"/>
                </a:lnSpc>
              </a:pPr>
              <a:r>
                <a:rPr lang="en-US" sz="2975" b="true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2026</a:t>
              </a: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13744575" y="6024562"/>
            <a:ext cx="3314700" cy="762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25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Extended support ends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11801475" y="4600575"/>
            <a:ext cx="2457450" cy="57150"/>
            <a:chOff x="0" y="0"/>
            <a:chExt cx="3276600" cy="762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3276600" cy="76200"/>
            </a:xfrm>
            <a:custGeom>
              <a:avLst/>
              <a:gdLst/>
              <a:ahLst/>
              <a:cxnLst/>
              <a:rect r="r" b="b" t="t" l="l"/>
              <a:pathLst>
                <a:path h="76200" w="3276600">
                  <a:moveTo>
                    <a:pt x="0" y="0"/>
                  </a:moveTo>
                  <a:lnTo>
                    <a:pt x="3276600" y="0"/>
                  </a:lnTo>
                  <a:lnTo>
                    <a:pt x="3276600" y="7620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D9D4DE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028700" y="7829550"/>
            <a:ext cx="16230600" cy="1114425"/>
            <a:chOff x="0" y="0"/>
            <a:chExt cx="21640800" cy="14859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1640800" cy="1485900"/>
            </a:xfrm>
            <a:custGeom>
              <a:avLst/>
              <a:gdLst/>
              <a:ahLst/>
              <a:cxnLst/>
              <a:rect r="r" b="b" t="t" l="l"/>
              <a:pathLst>
                <a:path h="1485900" w="21640800">
                  <a:moveTo>
                    <a:pt x="0" y="266700"/>
                  </a:moveTo>
                  <a:cubicBezTo>
                    <a:pt x="0" y="119380"/>
                    <a:pt x="119380" y="0"/>
                    <a:pt x="266700" y="0"/>
                  </a:cubicBezTo>
                  <a:lnTo>
                    <a:pt x="21374100" y="0"/>
                  </a:lnTo>
                  <a:cubicBezTo>
                    <a:pt x="21521420" y="0"/>
                    <a:pt x="21640800" y="119380"/>
                    <a:pt x="21640800" y="266700"/>
                  </a:cubicBezTo>
                  <a:lnTo>
                    <a:pt x="21640800" y="1219200"/>
                  </a:lnTo>
                  <a:cubicBezTo>
                    <a:pt x="21640800" y="1366520"/>
                    <a:pt x="21521420" y="1485900"/>
                    <a:pt x="21374100" y="1485900"/>
                  </a:cubicBezTo>
                  <a:lnTo>
                    <a:pt x="266700" y="1485900"/>
                  </a:lnTo>
                  <a:cubicBezTo>
                    <a:pt x="119380" y="1485900"/>
                    <a:pt x="0" y="1366520"/>
                    <a:pt x="0" y="12192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27" id="27"/>
          <p:cNvSpPr txBox="true"/>
          <p:nvPr/>
        </p:nvSpPr>
        <p:spPr>
          <a:xfrm rot="0">
            <a:off x="1457325" y="8124825"/>
            <a:ext cx="15373350" cy="53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Confirm which product is in use and what role it plays before discussing fit.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QUALIFICATION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123950"/>
            <a:ext cx="16230600" cy="1476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13"/>
              </a:lnSpc>
            </a:pPr>
            <a:r>
              <a:rPr lang="en-US" sz="5175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Focus on organisations with a clear file-sharing need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984491"/>
            <a:ext cx="600075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4B4068"/>
                </a:solidFill>
                <a:latin typeface="Arial Bold"/>
                <a:ea typeface="Arial Bold"/>
                <a:cs typeface="Arial Bold"/>
                <a:sym typeface="Arial Bold"/>
              </a:rPr>
              <a:t>GOOD PROSPECT SIGNALS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3675053"/>
            <a:ext cx="142875" cy="142875"/>
            <a:chOff x="0" y="0"/>
            <a:chExt cx="190500" cy="1905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1371600" y="3565516"/>
            <a:ext cx="880110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0"/>
              </a:lnSpc>
            </a:pPr>
            <a:r>
              <a:rPr lang="en-US" sz="2475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Uses Acronis Cyber Files or Acronis Files Connect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28700" y="4560878"/>
            <a:ext cx="142875" cy="142875"/>
            <a:chOff x="0" y="0"/>
            <a:chExt cx="190500" cy="1905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371600" y="4451341"/>
            <a:ext cx="880110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0"/>
              </a:lnSpc>
            </a:pPr>
            <a:r>
              <a:rPr lang="en-US" sz="2475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Needs business file access and external sharing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028700" y="5446703"/>
            <a:ext cx="142875" cy="142875"/>
            <a:chOff x="0" y="0"/>
            <a:chExt cx="190500" cy="1905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1371600" y="5337166"/>
            <a:ext cx="880110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0"/>
              </a:lnSpc>
            </a:pPr>
            <a:r>
              <a:rPr lang="en-US" sz="2475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Wants to preserve an established folder structure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1028700" y="6332528"/>
            <a:ext cx="142875" cy="142875"/>
            <a:chOff x="0" y="0"/>
            <a:chExt cx="190500" cy="1905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1371600" y="6222991"/>
            <a:ext cx="880110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0"/>
              </a:lnSpc>
            </a:pPr>
            <a:r>
              <a:rPr lang="en-US" sz="2475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Needs help assessing and managing the migration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028700" y="7218353"/>
            <a:ext cx="142875" cy="142875"/>
            <a:chOff x="0" y="0"/>
            <a:chExt cx="190500" cy="1905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371600" y="7108816"/>
            <a:ext cx="8801100" cy="838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970"/>
              </a:lnSpc>
            </a:pPr>
            <a:r>
              <a:rPr lang="en-US" sz="2475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Can identify a suitable pilot group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287125" y="2886075"/>
            <a:ext cx="5972175" cy="5060941"/>
            <a:chOff x="0" y="0"/>
            <a:chExt cx="7962900" cy="6747921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7962900" cy="6747921"/>
            </a:xfrm>
            <a:custGeom>
              <a:avLst/>
              <a:gdLst/>
              <a:ahLst/>
              <a:cxnLst/>
              <a:rect r="r" b="b" t="t" l="l"/>
              <a:pathLst>
                <a:path h="6747921" w="7962900">
                  <a:moveTo>
                    <a:pt x="0" y="452604"/>
                  </a:moveTo>
                  <a:cubicBezTo>
                    <a:pt x="0" y="202575"/>
                    <a:pt x="187579" y="0"/>
                    <a:pt x="419100" y="0"/>
                  </a:cubicBezTo>
                  <a:lnTo>
                    <a:pt x="7543800" y="0"/>
                  </a:lnTo>
                  <a:cubicBezTo>
                    <a:pt x="7775194" y="0"/>
                    <a:pt x="7962900" y="202575"/>
                    <a:pt x="7962900" y="452604"/>
                  </a:cubicBezTo>
                  <a:lnTo>
                    <a:pt x="7962900" y="6295317"/>
                  </a:lnTo>
                  <a:cubicBezTo>
                    <a:pt x="7962900" y="6545209"/>
                    <a:pt x="7775321" y="6747921"/>
                    <a:pt x="7543800" y="6747921"/>
                  </a:cubicBezTo>
                  <a:lnTo>
                    <a:pt x="419100" y="6747921"/>
                  </a:lnTo>
                  <a:cubicBezTo>
                    <a:pt x="187706" y="6747921"/>
                    <a:pt x="0" y="6545346"/>
                    <a:pt x="0" y="6295317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11830050" y="3438525"/>
            <a:ext cx="485775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FB07A"/>
                </a:solidFill>
                <a:latin typeface="Arial Bold"/>
                <a:ea typeface="Arial Bold"/>
                <a:cs typeface="Arial Bold"/>
                <a:sym typeface="Arial Bold"/>
              </a:rPr>
              <a:t>FIRST QUALIFICATION QUESTION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1830050" y="4171950"/>
            <a:ext cx="4772025" cy="2228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31"/>
              </a:lnSpc>
            </a:pPr>
            <a:r>
              <a:rPr lang="en-US" sz="3538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Which Acronis product are you using, and what is it used for?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1830050" y="6591300"/>
            <a:ext cx="4714875" cy="98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49"/>
              </a:lnSpc>
            </a:pPr>
            <a:r>
              <a:rPr lang="en-US" sz="2124">
                <a:solidFill>
                  <a:srgbClr val="E7E1EC"/>
                </a:solidFill>
                <a:latin typeface="Arial"/>
                <a:ea typeface="Arial"/>
                <a:cs typeface="Arial"/>
                <a:sym typeface="Arial"/>
              </a:rPr>
              <a:t>The answer determines whether the discussion should move to a migration assessment.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bg>
      <p:bgPr>
        <a:solidFill>
          <a:srgbClr val="FF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POSITIONING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143000"/>
            <a:ext cx="16230600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95"/>
              </a:lnSpc>
            </a:pPr>
            <a:r>
              <a:rPr lang="en-US" sz="4343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RushFiles supports the migration without making it automatic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021556" y="2793206"/>
            <a:ext cx="7615238" cy="5014912"/>
            <a:chOff x="0" y="0"/>
            <a:chExt cx="10153650" cy="66865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0153650" cy="6686550"/>
            </a:xfrm>
            <a:custGeom>
              <a:avLst/>
              <a:gdLst/>
              <a:ahLst/>
              <a:cxnLst/>
              <a:rect r="r" b="b" t="t" l="l"/>
              <a:pathLst>
                <a:path h="6686550" w="10153650">
                  <a:moveTo>
                    <a:pt x="0" y="343916"/>
                  </a:moveTo>
                  <a:cubicBezTo>
                    <a:pt x="0" y="153924"/>
                    <a:pt x="153924" y="0"/>
                    <a:pt x="343916" y="0"/>
                  </a:cubicBezTo>
                  <a:lnTo>
                    <a:pt x="9809734" y="0"/>
                  </a:lnTo>
                  <a:cubicBezTo>
                    <a:pt x="9999599" y="0"/>
                    <a:pt x="10153650" y="153924"/>
                    <a:pt x="10153650" y="343916"/>
                  </a:cubicBezTo>
                  <a:lnTo>
                    <a:pt x="10153650" y="6342634"/>
                  </a:lnTo>
                  <a:cubicBezTo>
                    <a:pt x="10153650" y="6532499"/>
                    <a:pt x="9999726" y="6686550"/>
                    <a:pt x="9809734" y="6686550"/>
                  </a:cubicBezTo>
                  <a:lnTo>
                    <a:pt x="343916" y="6686550"/>
                  </a:lnTo>
                  <a:cubicBezTo>
                    <a:pt x="153924" y="6686550"/>
                    <a:pt x="0" y="6532626"/>
                    <a:pt x="0" y="6342634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grpSp>
        <p:nvGrpSpPr>
          <p:cNvPr name="Group 6" id="6"/>
          <p:cNvGrpSpPr/>
          <p:nvPr/>
        </p:nvGrpSpPr>
        <p:grpSpPr>
          <a:xfrm rot="0">
            <a:off x="1028700" y="2800350"/>
            <a:ext cx="7600950" cy="171450"/>
            <a:chOff x="0" y="0"/>
            <a:chExt cx="10134600" cy="2286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0134600" cy="228600"/>
            </a:xfrm>
            <a:custGeom>
              <a:avLst/>
              <a:gdLst/>
              <a:ahLst/>
              <a:cxnLst/>
              <a:rect r="r" b="b" t="t" l="l"/>
              <a:pathLst>
                <a:path h="228600" w="10134600">
                  <a:moveTo>
                    <a:pt x="0" y="114300"/>
                  </a:moveTo>
                  <a:cubicBezTo>
                    <a:pt x="0" y="51181"/>
                    <a:pt x="51181" y="0"/>
                    <a:pt x="114300" y="0"/>
                  </a:cubicBezTo>
                  <a:lnTo>
                    <a:pt x="10020300" y="0"/>
                  </a:lnTo>
                  <a:cubicBezTo>
                    <a:pt x="10083419" y="0"/>
                    <a:pt x="10134600" y="51181"/>
                    <a:pt x="10134600" y="114300"/>
                  </a:cubicBezTo>
                  <a:cubicBezTo>
                    <a:pt x="10134600" y="177419"/>
                    <a:pt x="10083419" y="228600"/>
                    <a:pt x="10020300" y="228600"/>
                  </a:cubicBezTo>
                  <a:lnTo>
                    <a:pt x="114300" y="228600"/>
                  </a:lnTo>
                  <a:cubicBezTo>
                    <a:pt x="51181" y="228600"/>
                    <a:pt x="0" y="177419"/>
                    <a:pt x="0" y="11430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1485900" y="3286125"/>
            <a:ext cx="6286500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5"/>
              </a:lnSpc>
            </a:pPr>
            <a:r>
              <a:rPr lang="en-US" sz="3262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User import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485900" y="4329112"/>
            <a:ext cx="142875" cy="142875"/>
            <a:chOff x="0" y="0"/>
            <a:chExt cx="190500" cy="1905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1828800" y="4210050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Import users in bulk through CSV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485900" y="5100638"/>
            <a:ext cx="142875" cy="142875"/>
            <a:chOff x="0" y="0"/>
            <a:chExt cx="190500" cy="1905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1828800" y="4981575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Set Admin, Internal or External roles</a:t>
            </a:r>
          </a:p>
        </p:txBody>
      </p:sp>
      <p:grpSp>
        <p:nvGrpSpPr>
          <p:cNvPr name="Group 15" id="15"/>
          <p:cNvGrpSpPr/>
          <p:nvPr/>
        </p:nvGrpSpPr>
        <p:grpSpPr>
          <a:xfrm rot="0">
            <a:off x="1485900" y="5872162"/>
            <a:ext cx="142875" cy="142875"/>
            <a:chOff x="0" y="0"/>
            <a:chExt cx="190500" cy="1905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1828800" y="5753100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Control share creation and private shares</a:t>
            </a:r>
          </a:p>
        </p:txBody>
      </p:sp>
      <p:grpSp>
        <p:nvGrpSpPr>
          <p:cNvPr name="Group 18" id="18"/>
          <p:cNvGrpSpPr/>
          <p:nvPr/>
        </p:nvGrpSpPr>
        <p:grpSpPr>
          <a:xfrm rot="0">
            <a:off x="1485900" y="6643688"/>
            <a:ext cx="142875" cy="142875"/>
            <a:chOff x="0" y="0"/>
            <a:chExt cx="190500" cy="19050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0" id="20"/>
          <p:cNvSpPr txBox="true"/>
          <p:nvPr/>
        </p:nvSpPr>
        <p:spPr>
          <a:xfrm rot="0">
            <a:off x="1828800" y="6524625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Import users into a specific company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9651206" y="2793206"/>
            <a:ext cx="7615238" cy="5014912"/>
            <a:chOff x="0" y="0"/>
            <a:chExt cx="10153650" cy="668655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0153650" cy="6686550"/>
            </a:xfrm>
            <a:custGeom>
              <a:avLst/>
              <a:gdLst/>
              <a:ahLst/>
              <a:cxnLst/>
              <a:rect r="r" b="b" t="t" l="l"/>
              <a:pathLst>
                <a:path h="6686550" w="10153650">
                  <a:moveTo>
                    <a:pt x="0" y="343916"/>
                  </a:moveTo>
                  <a:cubicBezTo>
                    <a:pt x="0" y="153924"/>
                    <a:pt x="153924" y="0"/>
                    <a:pt x="343916" y="0"/>
                  </a:cubicBezTo>
                  <a:lnTo>
                    <a:pt x="9809734" y="0"/>
                  </a:lnTo>
                  <a:cubicBezTo>
                    <a:pt x="9999599" y="0"/>
                    <a:pt x="10153650" y="153924"/>
                    <a:pt x="10153650" y="343916"/>
                  </a:cubicBezTo>
                  <a:lnTo>
                    <a:pt x="10153650" y="6342634"/>
                  </a:lnTo>
                  <a:cubicBezTo>
                    <a:pt x="10153650" y="6532499"/>
                    <a:pt x="9999726" y="6686550"/>
                    <a:pt x="9809734" y="6686550"/>
                  </a:cubicBezTo>
                  <a:lnTo>
                    <a:pt x="343916" y="6686550"/>
                  </a:lnTo>
                  <a:cubicBezTo>
                    <a:pt x="153924" y="6686550"/>
                    <a:pt x="0" y="6532626"/>
                    <a:pt x="0" y="6342634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grpSp>
        <p:nvGrpSpPr>
          <p:cNvPr name="Group 23" id="23"/>
          <p:cNvGrpSpPr/>
          <p:nvPr/>
        </p:nvGrpSpPr>
        <p:grpSpPr>
          <a:xfrm rot="0">
            <a:off x="9658350" y="2800350"/>
            <a:ext cx="7600950" cy="171450"/>
            <a:chOff x="0" y="0"/>
            <a:chExt cx="10134600" cy="2286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0134600" cy="228600"/>
            </a:xfrm>
            <a:custGeom>
              <a:avLst/>
              <a:gdLst/>
              <a:ahLst/>
              <a:cxnLst/>
              <a:rect r="r" b="b" t="t" l="l"/>
              <a:pathLst>
                <a:path h="228600" w="10134600">
                  <a:moveTo>
                    <a:pt x="0" y="114300"/>
                  </a:moveTo>
                  <a:cubicBezTo>
                    <a:pt x="0" y="51181"/>
                    <a:pt x="51181" y="0"/>
                    <a:pt x="114300" y="0"/>
                  </a:cubicBezTo>
                  <a:lnTo>
                    <a:pt x="10020300" y="0"/>
                  </a:lnTo>
                  <a:cubicBezTo>
                    <a:pt x="10083419" y="0"/>
                    <a:pt x="10134600" y="51181"/>
                    <a:pt x="10134600" y="114300"/>
                  </a:cubicBezTo>
                  <a:cubicBezTo>
                    <a:pt x="10134600" y="177419"/>
                    <a:pt x="10083419" y="228600"/>
                    <a:pt x="10020300" y="228600"/>
                  </a:cubicBezTo>
                  <a:lnTo>
                    <a:pt x="114300" y="228600"/>
                  </a:lnTo>
                  <a:cubicBezTo>
                    <a:pt x="51181" y="228600"/>
                    <a:pt x="0" y="177419"/>
                    <a:pt x="0" y="11430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25" id="25"/>
          <p:cNvSpPr txBox="true"/>
          <p:nvPr/>
        </p:nvSpPr>
        <p:spPr>
          <a:xfrm rot="0">
            <a:off x="10115550" y="3286125"/>
            <a:ext cx="6286500" cy="6286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915"/>
              </a:lnSpc>
            </a:pPr>
            <a:r>
              <a:rPr lang="en-US" sz="3262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Data upload</a:t>
            </a:r>
          </a:p>
        </p:txBody>
      </p:sp>
      <p:grpSp>
        <p:nvGrpSpPr>
          <p:cNvPr name="Group 26" id="26"/>
          <p:cNvGrpSpPr/>
          <p:nvPr/>
        </p:nvGrpSpPr>
        <p:grpSpPr>
          <a:xfrm rot="0">
            <a:off x="10115550" y="4329112"/>
            <a:ext cx="142875" cy="142875"/>
            <a:chOff x="0" y="0"/>
            <a:chExt cx="190500" cy="1905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28" id="28"/>
          <p:cNvSpPr txBox="true"/>
          <p:nvPr/>
        </p:nvSpPr>
        <p:spPr>
          <a:xfrm rot="0">
            <a:off x="10458450" y="4210050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Use a share-based folder structure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115550" y="5100638"/>
            <a:ext cx="142875" cy="142875"/>
            <a:chOff x="0" y="0"/>
            <a:chExt cx="190500" cy="19050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31" id="31"/>
          <p:cNvSpPr txBox="true"/>
          <p:nvPr/>
        </p:nvSpPr>
        <p:spPr>
          <a:xfrm rot="0">
            <a:off x="10458450" y="4981575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Match folders to shares or create new shares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10115550" y="5872162"/>
            <a:ext cx="142875" cy="142875"/>
            <a:chOff x="0" y="0"/>
            <a:chExt cx="190500" cy="1905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0458450" y="5753100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Keep the folder structure intact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0115550" y="6643688"/>
            <a:ext cx="142875" cy="142875"/>
            <a:chOff x="0" y="0"/>
            <a:chExt cx="190500" cy="1905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0458450" y="6524625"/>
            <a:ext cx="6086475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00"/>
              </a:lnSpc>
            </a:pPr>
            <a:r>
              <a:rPr lang="en-US" sz="2250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Control overwrite behaviour</a:t>
            </a:r>
          </a:p>
        </p:txBody>
      </p:sp>
      <p:grpSp>
        <p:nvGrpSpPr>
          <p:cNvPr name="Group 38" id="38"/>
          <p:cNvGrpSpPr/>
          <p:nvPr/>
        </p:nvGrpSpPr>
        <p:grpSpPr>
          <a:xfrm rot="0">
            <a:off x="1028700" y="8201025"/>
            <a:ext cx="16230600" cy="742950"/>
            <a:chOff x="0" y="0"/>
            <a:chExt cx="21640800" cy="99060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228600"/>
                  </a:moveTo>
                  <a:cubicBezTo>
                    <a:pt x="0" y="102362"/>
                    <a:pt x="102362" y="0"/>
                    <a:pt x="228600" y="0"/>
                  </a:cubicBezTo>
                  <a:lnTo>
                    <a:pt x="21412200" y="0"/>
                  </a:lnTo>
                  <a:cubicBezTo>
                    <a:pt x="21538437" y="0"/>
                    <a:pt x="21640800" y="102362"/>
                    <a:pt x="21640800" y="228600"/>
                  </a:cubicBezTo>
                  <a:lnTo>
                    <a:pt x="21640800" y="762000"/>
                  </a:lnTo>
                  <a:cubicBezTo>
                    <a:pt x="21640800" y="888238"/>
                    <a:pt x="21538437" y="990600"/>
                    <a:pt x="21412200" y="990600"/>
                  </a:cubicBezTo>
                  <a:lnTo>
                    <a:pt x="228600" y="990600"/>
                  </a:lnTo>
                  <a:cubicBezTo>
                    <a:pt x="102362" y="990600"/>
                    <a:pt x="0" y="888238"/>
                    <a:pt x="0" y="7620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40" id="40"/>
          <p:cNvSpPr txBox="true"/>
          <p:nvPr/>
        </p:nvSpPr>
        <p:spPr>
          <a:xfrm rot="0">
            <a:off x="1371600" y="8420100"/>
            <a:ext cx="15544800" cy="35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65"/>
              </a:lnSpc>
            </a:pPr>
            <a:r>
              <a:rPr lang="en-US" sz="213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These tools support the migration. They do not provide automatic feature parity or automatic permission transfer.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GUARDRAILS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266825"/>
            <a:ext cx="16230600" cy="77746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13"/>
              </a:lnSpc>
            </a:pPr>
            <a:r>
              <a:rPr lang="en-US" sz="5175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Set expectations before discussing scope or timing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724150"/>
            <a:ext cx="371475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A13D3D"/>
                </a:solidFill>
                <a:latin typeface="Arial Bold"/>
                <a:ea typeface="Arial Bold"/>
                <a:cs typeface="Arial Bold"/>
                <a:sym typeface="Arial Bold"/>
              </a:rPr>
              <a:t>DO NOT PROMISE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3257550"/>
            <a:ext cx="16230600" cy="742950"/>
            <a:chOff x="0" y="0"/>
            <a:chExt cx="21640800" cy="9906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800100"/>
                  </a:lnTo>
                  <a:cubicBezTo>
                    <a:pt x="21640800" y="905256"/>
                    <a:pt x="21555456" y="990600"/>
                    <a:pt x="21450300" y="990600"/>
                  </a:cubicBezTo>
                  <a:lnTo>
                    <a:pt x="190500" y="990600"/>
                  </a:lnTo>
                  <a:cubicBezTo>
                    <a:pt x="85344" y="990600"/>
                    <a:pt x="0" y="905256"/>
                    <a:pt x="0" y="8001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1343025" y="3424238"/>
            <a:ext cx="78581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01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343150" y="3381375"/>
            <a:ext cx="14287500" cy="447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One-to-one feature parity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1028700" y="4200525"/>
            <a:ext cx="16230600" cy="742950"/>
            <a:chOff x="0" y="0"/>
            <a:chExt cx="21640800" cy="9906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800100"/>
                  </a:lnTo>
                  <a:cubicBezTo>
                    <a:pt x="21640800" y="905256"/>
                    <a:pt x="21555456" y="990600"/>
                    <a:pt x="21450300" y="990600"/>
                  </a:cubicBezTo>
                  <a:lnTo>
                    <a:pt x="190500" y="990600"/>
                  </a:lnTo>
                  <a:cubicBezTo>
                    <a:pt x="85344" y="990600"/>
                    <a:pt x="0" y="905256"/>
                    <a:pt x="0" y="800100"/>
                  </a:cubicBezTo>
                  <a:close/>
                </a:path>
              </a:pathLst>
            </a:custGeom>
            <a:solidFill>
              <a:srgbClr val="FFFAF7"/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1343025" y="4367212"/>
            <a:ext cx="78581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02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343150" y="4324350"/>
            <a:ext cx="14287500" cy="447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Automatic permission transfer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1028700" y="5143500"/>
            <a:ext cx="16230600" cy="742950"/>
            <a:chOff x="0" y="0"/>
            <a:chExt cx="21640800" cy="9906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800100"/>
                  </a:lnTo>
                  <a:cubicBezTo>
                    <a:pt x="21640800" y="905256"/>
                    <a:pt x="21555456" y="990600"/>
                    <a:pt x="21450300" y="990600"/>
                  </a:cubicBezTo>
                  <a:lnTo>
                    <a:pt x="190500" y="990600"/>
                  </a:lnTo>
                  <a:cubicBezTo>
                    <a:pt x="85344" y="990600"/>
                    <a:pt x="0" y="905256"/>
                    <a:pt x="0" y="8001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15" id="15"/>
          <p:cNvSpPr txBox="true"/>
          <p:nvPr/>
        </p:nvSpPr>
        <p:spPr>
          <a:xfrm rot="0">
            <a:off x="1343025" y="5310188"/>
            <a:ext cx="78581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03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2343150" y="5267325"/>
            <a:ext cx="14287500" cy="447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Untested integrations continuing unchanged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028700" y="6086475"/>
            <a:ext cx="16230600" cy="742950"/>
            <a:chOff x="0" y="0"/>
            <a:chExt cx="21640800" cy="9906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800100"/>
                  </a:lnTo>
                  <a:cubicBezTo>
                    <a:pt x="21640800" y="905256"/>
                    <a:pt x="21555456" y="990600"/>
                    <a:pt x="21450300" y="990600"/>
                  </a:cubicBezTo>
                  <a:lnTo>
                    <a:pt x="190500" y="990600"/>
                  </a:lnTo>
                  <a:cubicBezTo>
                    <a:pt x="85344" y="990600"/>
                    <a:pt x="0" y="905256"/>
                    <a:pt x="0" y="800100"/>
                  </a:cubicBezTo>
                  <a:close/>
                </a:path>
              </a:pathLst>
            </a:custGeom>
            <a:solidFill>
              <a:srgbClr val="FFFAF7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343025" y="6253162"/>
            <a:ext cx="78581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04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343150" y="6210300"/>
            <a:ext cx="14287500" cy="447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One migration plan for every environment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1028700" y="7029450"/>
            <a:ext cx="16230600" cy="742950"/>
            <a:chOff x="0" y="0"/>
            <a:chExt cx="21640800" cy="9906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21640800" cy="990600"/>
            </a:xfrm>
            <a:custGeom>
              <a:avLst/>
              <a:gdLst/>
              <a:ahLst/>
              <a:cxnLst/>
              <a:rect r="r" b="b" t="t" l="l"/>
              <a:pathLst>
                <a:path h="9906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800100"/>
                  </a:lnTo>
                  <a:cubicBezTo>
                    <a:pt x="21640800" y="905256"/>
                    <a:pt x="21555456" y="990600"/>
                    <a:pt x="21450300" y="990600"/>
                  </a:cubicBezTo>
                  <a:lnTo>
                    <a:pt x="190500" y="990600"/>
                  </a:lnTo>
                  <a:cubicBezTo>
                    <a:pt x="85344" y="990600"/>
                    <a:pt x="0" y="905256"/>
                    <a:pt x="0" y="8001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23" id="23"/>
          <p:cNvSpPr txBox="true"/>
          <p:nvPr/>
        </p:nvSpPr>
        <p:spPr>
          <a:xfrm rot="0">
            <a:off x="1343025" y="7196138"/>
            <a:ext cx="785812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160"/>
              </a:lnSpc>
            </a:pPr>
            <a:r>
              <a:rPr lang="en-US" sz="1800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05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2343150" y="7153275"/>
            <a:ext cx="14287500" cy="447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04"/>
              </a:lnSpc>
            </a:pPr>
            <a:r>
              <a:rPr lang="en-US" sz="258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Full Files Connect coverage without assessment</a:t>
            </a:r>
          </a:p>
        </p:txBody>
      </p:sp>
      <p:grpSp>
        <p:nvGrpSpPr>
          <p:cNvPr name="Group 25" id="25"/>
          <p:cNvGrpSpPr/>
          <p:nvPr/>
        </p:nvGrpSpPr>
        <p:grpSpPr>
          <a:xfrm rot="0">
            <a:off x="1028700" y="8372475"/>
            <a:ext cx="16230600" cy="628650"/>
            <a:chOff x="0" y="0"/>
            <a:chExt cx="21640800" cy="838200"/>
          </a:xfrm>
        </p:grpSpPr>
        <p:sp>
          <p:nvSpPr>
            <p:cNvPr name="Freeform 26" id="26"/>
            <p:cNvSpPr/>
            <p:nvPr/>
          </p:nvSpPr>
          <p:spPr>
            <a:xfrm flipH="false" flipV="false" rot="0">
              <a:off x="0" y="0"/>
              <a:ext cx="21640800" cy="838200"/>
            </a:xfrm>
            <a:custGeom>
              <a:avLst/>
              <a:gdLst/>
              <a:ahLst/>
              <a:cxnLst/>
              <a:rect r="r" b="b" t="t" l="l"/>
              <a:pathLst>
                <a:path h="838200" w="21640800">
                  <a:moveTo>
                    <a:pt x="0" y="190500"/>
                  </a:moveTo>
                  <a:cubicBezTo>
                    <a:pt x="0" y="85344"/>
                    <a:pt x="85344" y="0"/>
                    <a:pt x="190500" y="0"/>
                  </a:cubicBezTo>
                  <a:lnTo>
                    <a:pt x="21450300" y="0"/>
                  </a:lnTo>
                  <a:cubicBezTo>
                    <a:pt x="21555456" y="0"/>
                    <a:pt x="21640800" y="85344"/>
                    <a:pt x="21640800" y="190500"/>
                  </a:cubicBezTo>
                  <a:lnTo>
                    <a:pt x="21640800" y="647700"/>
                  </a:lnTo>
                  <a:cubicBezTo>
                    <a:pt x="21640800" y="752856"/>
                    <a:pt x="21555456" y="838200"/>
                    <a:pt x="21450300" y="838200"/>
                  </a:cubicBezTo>
                  <a:lnTo>
                    <a:pt x="190500" y="838200"/>
                  </a:lnTo>
                  <a:cubicBezTo>
                    <a:pt x="85344" y="838200"/>
                    <a:pt x="0" y="752856"/>
                    <a:pt x="0" y="64770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27" id="27"/>
          <p:cNvSpPr txBox="true"/>
          <p:nvPr/>
        </p:nvSpPr>
        <p:spPr>
          <a:xfrm rot="0">
            <a:off x="1314450" y="8510588"/>
            <a:ext cx="15659100" cy="3619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250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Document the environment first.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FF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DISCOVERY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133475"/>
            <a:ext cx="16230600" cy="98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577"/>
              </a:lnSpc>
            </a:pPr>
            <a:r>
              <a:rPr lang="en-US" sz="4146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Discovery should establish product, structure and dependencies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021556" y="2878931"/>
            <a:ext cx="3586162" cy="4872038"/>
            <a:chOff x="0" y="0"/>
            <a:chExt cx="4781550" cy="64960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781550" cy="6496050"/>
            </a:xfrm>
            <a:custGeom>
              <a:avLst/>
              <a:gdLst/>
              <a:ahLst/>
              <a:cxnLst/>
              <a:rect r="r" b="b" t="t" l="l"/>
              <a:pathLst>
                <a:path h="6496050" w="4781550">
                  <a:moveTo>
                    <a:pt x="0" y="306070"/>
                  </a:moveTo>
                  <a:cubicBezTo>
                    <a:pt x="0" y="137033"/>
                    <a:pt x="137033" y="0"/>
                    <a:pt x="306070" y="0"/>
                  </a:cubicBezTo>
                  <a:lnTo>
                    <a:pt x="4475480" y="0"/>
                  </a:lnTo>
                  <a:cubicBezTo>
                    <a:pt x="4644517" y="0"/>
                    <a:pt x="4781550" y="137033"/>
                    <a:pt x="4781550" y="306070"/>
                  </a:cubicBezTo>
                  <a:lnTo>
                    <a:pt x="4781550" y="6189980"/>
                  </a:lnTo>
                  <a:cubicBezTo>
                    <a:pt x="4781550" y="6359017"/>
                    <a:pt x="4644517" y="6496050"/>
                    <a:pt x="4475480" y="6496050"/>
                  </a:cubicBezTo>
                  <a:lnTo>
                    <a:pt x="306070" y="6496050"/>
                  </a:lnTo>
                  <a:cubicBezTo>
                    <a:pt x="137033" y="6496050"/>
                    <a:pt x="0" y="6359017"/>
                    <a:pt x="0" y="6189980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6" id="6"/>
          <p:cNvSpPr txBox="true"/>
          <p:nvPr/>
        </p:nvSpPr>
        <p:spPr>
          <a:xfrm rot="0">
            <a:off x="1371600" y="3248025"/>
            <a:ext cx="828675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71600" y="3924300"/>
            <a:ext cx="2886075" cy="647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4"/>
              </a:lnSpc>
            </a:pPr>
            <a:r>
              <a:rPr lang="en-US" sz="303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Current use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371600" y="5129212"/>
            <a:ext cx="142875" cy="142875"/>
            <a:chOff x="0" y="0"/>
            <a:chExt cx="190500" cy="1905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714500" y="501967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Product and version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371600" y="5957888"/>
            <a:ext cx="142875" cy="142875"/>
            <a:chOff x="0" y="0"/>
            <a:chExt cx="190500" cy="1905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1714500" y="5848350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Business purpose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1371600" y="6786562"/>
            <a:ext cx="142875" cy="142875"/>
            <a:chOff x="0" y="0"/>
            <a:chExt cx="190500" cy="1905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1714500" y="667702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Users and data volume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5050631" y="2878931"/>
            <a:ext cx="3586162" cy="4872038"/>
            <a:chOff x="0" y="0"/>
            <a:chExt cx="4781550" cy="649605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4781550" cy="6496050"/>
            </a:xfrm>
            <a:custGeom>
              <a:avLst/>
              <a:gdLst/>
              <a:ahLst/>
              <a:cxnLst/>
              <a:rect r="r" b="b" t="t" l="l"/>
              <a:pathLst>
                <a:path h="6496050" w="4781550">
                  <a:moveTo>
                    <a:pt x="0" y="306070"/>
                  </a:moveTo>
                  <a:cubicBezTo>
                    <a:pt x="0" y="137033"/>
                    <a:pt x="137033" y="0"/>
                    <a:pt x="306070" y="0"/>
                  </a:cubicBezTo>
                  <a:lnTo>
                    <a:pt x="4475480" y="0"/>
                  </a:lnTo>
                  <a:cubicBezTo>
                    <a:pt x="4644517" y="0"/>
                    <a:pt x="4781550" y="137033"/>
                    <a:pt x="4781550" y="306070"/>
                  </a:cubicBezTo>
                  <a:lnTo>
                    <a:pt x="4781550" y="6189980"/>
                  </a:lnTo>
                  <a:cubicBezTo>
                    <a:pt x="4781550" y="6359017"/>
                    <a:pt x="4644517" y="6496050"/>
                    <a:pt x="4475480" y="6496050"/>
                  </a:cubicBezTo>
                  <a:lnTo>
                    <a:pt x="306070" y="6496050"/>
                  </a:lnTo>
                  <a:cubicBezTo>
                    <a:pt x="137033" y="6496050"/>
                    <a:pt x="0" y="6359017"/>
                    <a:pt x="0" y="6189980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19" id="19"/>
          <p:cNvSpPr txBox="true"/>
          <p:nvPr/>
        </p:nvSpPr>
        <p:spPr>
          <a:xfrm rot="0">
            <a:off x="5400675" y="3248025"/>
            <a:ext cx="828675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02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5400675" y="3924300"/>
            <a:ext cx="2886075" cy="647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4"/>
              </a:lnSpc>
            </a:pPr>
            <a:r>
              <a:rPr lang="en-US" sz="303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Access</a:t>
            </a:r>
          </a:p>
        </p:txBody>
      </p:sp>
      <p:grpSp>
        <p:nvGrpSpPr>
          <p:cNvPr name="Group 21" id="21"/>
          <p:cNvGrpSpPr/>
          <p:nvPr/>
        </p:nvGrpSpPr>
        <p:grpSpPr>
          <a:xfrm rot="0">
            <a:off x="5400675" y="5129212"/>
            <a:ext cx="142875" cy="142875"/>
            <a:chOff x="0" y="0"/>
            <a:chExt cx="190500" cy="1905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3" id="23"/>
          <p:cNvSpPr txBox="true"/>
          <p:nvPr/>
        </p:nvSpPr>
        <p:spPr>
          <a:xfrm rot="0">
            <a:off x="5743575" y="501967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Roles and shares</a:t>
            </a:r>
          </a:p>
        </p:txBody>
      </p:sp>
      <p:grpSp>
        <p:nvGrpSpPr>
          <p:cNvPr name="Group 24" id="24"/>
          <p:cNvGrpSpPr/>
          <p:nvPr/>
        </p:nvGrpSpPr>
        <p:grpSpPr>
          <a:xfrm rot="0">
            <a:off x="5400675" y="5957888"/>
            <a:ext cx="142875" cy="142875"/>
            <a:chOff x="0" y="0"/>
            <a:chExt cx="190500" cy="1905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5743575" y="5848350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Permissions</a:t>
            </a:r>
          </a:p>
        </p:txBody>
      </p:sp>
      <p:grpSp>
        <p:nvGrpSpPr>
          <p:cNvPr name="Group 27" id="27"/>
          <p:cNvGrpSpPr/>
          <p:nvPr/>
        </p:nvGrpSpPr>
        <p:grpSpPr>
          <a:xfrm rot="0">
            <a:off x="5400675" y="6786562"/>
            <a:ext cx="142875" cy="142875"/>
            <a:chOff x="0" y="0"/>
            <a:chExt cx="190500" cy="190500"/>
          </a:xfrm>
        </p:grpSpPr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9" id="29"/>
          <p:cNvSpPr txBox="true"/>
          <p:nvPr/>
        </p:nvSpPr>
        <p:spPr>
          <a:xfrm rot="0">
            <a:off x="5743575" y="667702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External sharing</a:t>
            </a:r>
          </a:p>
        </p:txBody>
      </p:sp>
      <p:grpSp>
        <p:nvGrpSpPr>
          <p:cNvPr name="Group 30" id="30"/>
          <p:cNvGrpSpPr/>
          <p:nvPr/>
        </p:nvGrpSpPr>
        <p:grpSpPr>
          <a:xfrm rot="0">
            <a:off x="9079706" y="2878931"/>
            <a:ext cx="3586162" cy="4872038"/>
            <a:chOff x="0" y="0"/>
            <a:chExt cx="4781550" cy="649605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4781550" cy="6496050"/>
            </a:xfrm>
            <a:custGeom>
              <a:avLst/>
              <a:gdLst/>
              <a:ahLst/>
              <a:cxnLst/>
              <a:rect r="r" b="b" t="t" l="l"/>
              <a:pathLst>
                <a:path h="6496050" w="4781550">
                  <a:moveTo>
                    <a:pt x="0" y="306070"/>
                  </a:moveTo>
                  <a:cubicBezTo>
                    <a:pt x="0" y="137033"/>
                    <a:pt x="137033" y="0"/>
                    <a:pt x="306070" y="0"/>
                  </a:cubicBezTo>
                  <a:lnTo>
                    <a:pt x="4475480" y="0"/>
                  </a:lnTo>
                  <a:cubicBezTo>
                    <a:pt x="4644517" y="0"/>
                    <a:pt x="4781550" y="137033"/>
                    <a:pt x="4781550" y="306070"/>
                  </a:cubicBezTo>
                  <a:lnTo>
                    <a:pt x="4781550" y="6189980"/>
                  </a:lnTo>
                  <a:cubicBezTo>
                    <a:pt x="4781550" y="6359017"/>
                    <a:pt x="4644517" y="6496050"/>
                    <a:pt x="4475480" y="6496050"/>
                  </a:cubicBezTo>
                  <a:lnTo>
                    <a:pt x="306070" y="6496050"/>
                  </a:lnTo>
                  <a:cubicBezTo>
                    <a:pt x="137033" y="6496050"/>
                    <a:pt x="0" y="6359017"/>
                    <a:pt x="0" y="6189980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32" id="32"/>
          <p:cNvSpPr txBox="true"/>
          <p:nvPr/>
        </p:nvSpPr>
        <p:spPr>
          <a:xfrm rot="0">
            <a:off x="9429750" y="3248025"/>
            <a:ext cx="828675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03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9429750" y="3924300"/>
            <a:ext cx="2886075" cy="647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4"/>
              </a:lnSpc>
            </a:pPr>
            <a:r>
              <a:rPr lang="en-US" sz="303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Dependencies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9429750" y="5129212"/>
            <a:ext cx="142875" cy="142875"/>
            <a:chOff x="0" y="0"/>
            <a:chExt cx="190500" cy="19050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36" id="36"/>
          <p:cNvSpPr txBox="true"/>
          <p:nvPr/>
        </p:nvSpPr>
        <p:spPr>
          <a:xfrm rot="0">
            <a:off x="9772650" y="501967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Identity setup</a:t>
            </a:r>
          </a:p>
        </p:txBody>
      </p:sp>
      <p:grpSp>
        <p:nvGrpSpPr>
          <p:cNvPr name="Group 37" id="37"/>
          <p:cNvGrpSpPr/>
          <p:nvPr/>
        </p:nvGrpSpPr>
        <p:grpSpPr>
          <a:xfrm rot="0">
            <a:off x="9429750" y="5957888"/>
            <a:ext cx="142875" cy="142875"/>
            <a:chOff x="0" y="0"/>
            <a:chExt cx="190500" cy="190500"/>
          </a:xfrm>
        </p:grpSpPr>
        <p:sp>
          <p:nvSpPr>
            <p:cNvPr name="Freeform 38" id="38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39" id="39"/>
          <p:cNvSpPr txBox="true"/>
          <p:nvPr/>
        </p:nvSpPr>
        <p:spPr>
          <a:xfrm rot="0">
            <a:off x="9772650" y="5848350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Apps and workflows</a:t>
            </a:r>
          </a:p>
        </p:txBody>
      </p:sp>
      <p:grpSp>
        <p:nvGrpSpPr>
          <p:cNvPr name="Group 40" id="40"/>
          <p:cNvGrpSpPr/>
          <p:nvPr/>
        </p:nvGrpSpPr>
        <p:grpSpPr>
          <a:xfrm rot="0">
            <a:off x="9429750" y="6786562"/>
            <a:ext cx="142875" cy="142875"/>
            <a:chOff x="0" y="0"/>
            <a:chExt cx="190500" cy="190500"/>
          </a:xfrm>
        </p:grpSpPr>
        <p:sp>
          <p:nvSpPr>
            <p:cNvPr name="Freeform 41" id="41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42" id="42"/>
          <p:cNvSpPr txBox="true"/>
          <p:nvPr/>
        </p:nvSpPr>
        <p:spPr>
          <a:xfrm rot="0">
            <a:off x="9772650" y="667702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Files Connect functions</a:t>
            </a:r>
          </a:p>
        </p:txBody>
      </p:sp>
      <p:grpSp>
        <p:nvGrpSpPr>
          <p:cNvPr name="Group 43" id="43"/>
          <p:cNvGrpSpPr/>
          <p:nvPr/>
        </p:nvGrpSpPr>
        <p:grpSpPr>
          <a:xfrm rot="0">
            <a:off x="13108781" y="2878931"/>
            <a:ext cx="3586162" cy="4872038"/>
            <a:chOff x="0" y="0"/>
            <a:chExt cx="4781550" cy="6496050"/>
          </a:xfrm>
        </p:grpSpPr>
        <p:sp>
          <p:nvSpPr>
            <p:cNvPr name="Freeform 44" id="44"/>
            <p:cNvSpPr/>
            <p:nvPr/>
          </p:nvSpPr>
          <p:spPr>
            <a:xfrm flipH="false" flipV="false" rot="0">
              <a:off x="0" y="0"/>
              <a:ext cx="4781550" cy="6496050"/>
            </a:xfrm>
            <a:custGeom>
              <a:avLst/>
              <a:gdLst/>
              <a:ahLst/>
              <a:cxnLst/>
              <a:rect r="r" b="b" t="t" l="l"/>
              <a:pathLst>
                <a:path h="6496050" w="4781550">
                  <a:moveTo>
                    <a:pt x="0" y="306070"/>
                  </a:moveTo>
                  <a:cubicBezTo>
                    <a:pt x="0" y="137033"/>
                    <a:pt x="137033" y="0"/>
                    <a:pt x="306070" y="0"/>
                  </a:cubicBezTo>
                  <a:lnTo>
                    <a:pt x="4475480" y="0"/>
                  </a:lnTo>
                  <a:cubicBezTo>
                    <a:pt x="4644517" y="0"/>
                    <a:pt x="4781550" y="137033"/>
                    <a:pt x="4781550" y="306070"/>
                  </a:cubicBezTo>
                  <a:lnTo>
                    <a:pt x="4781550" y="6189980"/>
                  </a:lnTo>
                  <a:cubicBezTo>
                    <a:pt x="4781550" y="6359017"/>
                    <a:pt x="4644517" y="6496050"/>
                    <a:pt x="4475480" y="6496050"/>
                  </a:cubicBezTo>
                  <a:lnTo>
                    <a:pt x="306070" y="6496050"/>
                  </a:lnTo>
                  <a:cubicBezTo>
                    <a:pt x="137033" y="6496050"/>
                    <a:pt x="0" y="6359017"/>
                    <a:pt x="0" y="6189980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45" id="45"/>
          <p:cNvSpPr txBox="true"/>
          <p:nvPr/>
        </p:nvSpPr>
        <p:spPr>
          <a:xfrm rot="0">
            <a:off x="13458825" y="3248025"/>
            <a:ext cx="828675" cy="495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04</a:t>
            </a:r>
          </a:p>
        </p:txBody>
      </p:sp>
      <p:sp>
        <p:nvSpPr>
          <p:cNvPr name="TextBox 46" id="46"/>
          <p:cNvSpPr txBox="true"/>
          <p:nvPr/>
        </p:nvSpPr>
        <p:spPr>
          <a:xfrm rot="0">
            <a:off x="13458825" y="3924300"/>
            <a:ext cx="2886075" cy="647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44"/>
              </a:lnSpc>
            </a:pPr>
            <a:r>
              <a:rPr lang="en-US" sz="3037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Planning</a:t>
            </a:r>
          </a:p>
        </p:txBody>
      </p:sp>
      <p:grpSp>
        <p:nvGrpSpPr>
          <p:cNvPr name="Group 47" id="47"/>
          <p:cNvGrpSpPr/>
          <p:nvPr/>
        </p:nvGrpSpPr>
        <p:grpSpPr>
          <a:xfrm rot="0">
            <a:off x="13458825" y="5129212"/>
            <a:ext cx="142875" cy="142875"/>
            <a:chOff x="0" y="0"/>
            <a:chExt cx="190500" cy="190500"/>
          </a:xfrm>
        </p:grpSpPr>
        <p:sp>
          <p:nvSpPr>
            <p:cNvPr name="Freeform 48" id="48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49" id="49"/>
          <p:cNvSpPr txBox="true"/>
          <p:nvPr/>
        </p:nvSpPr>
        <p:spPr>
          <a:xfrm rot="0">
            <a:off x="13801725" y="501967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Deadline</a:t>
            </a:r>
          </a:p>
        </p:txBody>
      </p:sp>
      <p:grpSp>
        <p:nvGrpSpPr>
          <p:cNvPr name="Group 50" id="50"/>
          <p:cNvGrpSpPr/>
          <p:nvPr/>
        </p:nvGrpSpPr>
        <p:grpSpPr>
          <a:xfrm rot="0">
            <a:off x="13458825" y="5957888"/>
            <a:ext cx="142875" cy="142875"/>
            <a:chOff x="0" y="0"/>
            <a:chExt cx="190500" cy="190500"/>
          </a:xfrm>
        </p:grpSpPr>
        <p:sp>
          <p:nvSpPr>
            <p:cNvPr name="Freeform 51" id="51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52" id="52"/>
          <p:cNvSpPr txBox="true"/>
          <p:nvPr/>
        </p:nvSpPr>
        <p:spPr>
          <a:xfrm rot="0">
            <a:off x="13801725" y="5848350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Pilot group</a:t>
            </a:r>
          </a:p>
        </p:txBody>
      </p:sp>
      <p:grpSp>
        <p:nvGrpSpPr>
          <p:cNvPr name="Group 53" id="53"/>
          <p:cNvGrpSpPr/>
          <p:nvPr/>
        </p:nvGrpSpPr>
        <p:grpSpPr>
          <a:xfrm rot="0">
            <a:off x="13458825" y="6786562"/>
            <a:ext cx="142875" cy="142875"/>
            <a:chOff x="0" y="0"/>
            <a:chExt cx="190500" cy="190500"/>
          </a:xfrm>
        </p:grpSpPr>
        <p:sp>
          <p:nvSpPr>
            <p:cNvPr name="Freeform 54" id="54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55" id="55"/>
          <p:cNvSpPr txBox="true"/>
          <p:nvPr/>
        </p:nvSpPr>
        <p:spPr>
          <a:xfrm rot="0">
            <a:off x="13801725" y="6677025"/>
            <a:ext cx="2543175" cy="781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Owner and known risks</a:t>
            </a:r>
          </a:p>
        </p:txBody>
      </p:sp>
      <p:grpSp>
        <p:nvGrpSpPr>
          <p:cNvPr name="Group 56" id="56"/>
          <p:cNvGrpSpPr/>
          <p:nvPr/>
        </p:nvGrpSpPr>
        <p:grpSpPr>
          <a:xfrm rot="0">
            <a:off x="1028700" y="8143875"/>
            <a:ext cx="16230600" cy="771525"/>
            <a:chOff x="0" y="0"/>
            <a:chExt cx="21640800" cy="1028700"/>
          </a:xfrm>
        </p:grpSpPr>
        <p:sp>
          <p:nvSpPr>
            <p:cNvPr name="Freeform 57" id="57"/>
            <p:cNvSpPr/>
            <p:nvPr/>
          </p:nvSpPr>
          <p:spPr>
            <a:xfrm flipH="false" flipV="false" rot="0">
              <a:off x="0" y="0"/>
              <a:ext cx="21640800" cy="1028700"/>
            </a:xfrm>
            <a:custGeom>
              <a:avLst/>
              <a:gdLst/>
              <a:ahLst/>
              <a:cxnLst/>
              <a:rect r="r" b="b" t="t" l="l"/>
              <a:pathLst>
                <a:path h="1028700" w="21640800">
                  <a:moveTo>
                    <a:pt x="0" y="228600"/>
                  </a:moveTo>
                  <a:cubicBezTo>
                    <a:pt x="0" y="102362"/>
                    <a:pt x="102362" y="0"/>
                    <a:pt x="228600" y="0"/>
                  </a:cubicBezTo>
                  <a:lnTo>
                    <a:pt x="21412200" y="0"/>
                  </a:lnTo>
                  <a:cubicBezTo>
                    <a:pt x="21538437" y="0"/>
                    <a:pt x="21640800" y="102362"/>
                    <a:pt x="21640800" y="228600"/>
                  </a:cubicBezTo>
                  <a:lnTo>
                    <a:pt x="21640800" y="800100"/>
                  </a:lnTo>
                  <a:cubicBezTo>
                    <a:pt x="21640800" y="926338"/>
                    <a:pt x="21538437" y="1028700"/>
                    <a:pt x="21412200" y="1028700"/>
                  </a:cubicBezTo>
                  <a:lnTo>
                    <a:pt x="228600" y="1028700"/>
                  </a:lnTo>
                  <a:cubicBezTo>
                    <a:pt x="102362" y="1028700"/>
                    <a:pt x="0" y="926338"/>
                    <a:pt x="0" y="800100"/>
                  </a:cubicBezTo>
                  <a:close/>
                </a:path>
              </a:pathLst>
            </a:custGeom>
            <a:solidFill>
              <a:srgbClr val="FFF5F0"/>
            </a:solidFill>
          </p:spPr>
        </p:sp>
      </p:grpSp>
      <p:sp>
        <p:nvSpPr>
          <p:cNvPr name="TextBox 58" id="58"/>
          <p:cNvSpPr txBox="true"/>
          <p:nvPr/>
        </p:nvSpPr>
        <p:spPr>
          <a:xfrm rot="0">
            <a:off x="1314450" y="8353425"/>
            <a:ext cx="1565910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25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Use the Planning Workbook to capture the answers and surface gaps early.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SALES CONVERSATION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393031"/>
            <a:ext cx="16230600" cy="98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847"/>
              </a:lnSpc>
            </a:pPr>
            <a:r>
              <a:rPr lang="en-US" sz="5296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Answer common questions without overpromising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021556" y="2821781"/>
            <a:ext cx="7615238" cy="2443162"/>
            <a:chOff x="0" y="0"/>
            <a:chExt cx="10153650" cy="325755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0153650" cy="3257550"/>
            </a:xfrm>
            <a:custGeom>
              <a:avLst/>
              <a:gdLst/>
              <a:ahLst/>
              <a:cxnLst/>
              <a:rect r="r" b="b" t="t" l="l"/>
              <a:pathLst>
                <a:path h="3257550" w="10153650">
                  <a:moveTo>
                    <a:pt x="0" y="306578"/>
                  </a:moveTo>
                  <a:cubicBezTo>
                    <a:pt x="0" y="137287"/>
                    <a:pt x="137287" y="0"/>
                    <a:pt x="306578" y="0"/>
                  </a:cubicBezTo>
                  <a:lnTo>
                    <a:pt x="9847072" y="0"/>
                  </a:lnTo>
                  <a:cubicBezTo>
                    <a:pt x="10016363" y="0"/>
                    <a:pt x="10153650" y="137287"/>
                    <a:pt x="10153650" y="306578"/>
                  </a:cubicBezTo>
                  <a:lnTo>
                    <a:pt x="10153650" y="2950972"/>
                  </a:lnTo>
                  <a:cubicBezTo>
                    <a:pt x="10153650" y="3120263"/>
                    <a:pt x="10016363" y="3257550"/>
                    <a:pt x="9847072" y="3257550"/>
                  </a:cubicBezTo>
                  <a:lnTo>
                    <a:pt x="306578" y="3257550"/>
                  </a:lnTo>
                  <a:cubicBezTo>
                    <a:pt x="137287" y="3257550"/>
                    <a:pt x="0" y="3120263"/>
                    <a:pt x="0" y="2950972"/>
                  </a:cubicBezTo>
                  <a:close/>
                </a:path>
              </a:pathLst>
            </a:custGeom>
            <a:solidFill>
              <a:srgbClr val="FFFAF7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6" id="6"/>
          <p:cNvSpPr txBox="true"/>
          <p:nvPr/>
        </p:nvSpPr>
        <p:spPr>
          <a:xfrm rot="0">
            <a:off x="1428750" y="3152775"/>
            <a:ext cx="6800850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Can we wait until 2026?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428750" y="4000500"/>
            <a:ext cx="6800850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70"/>
              </a:lnSpc>
            </a:pPr>
            <a:r>
              <a:rPr lang="en-US" sz="2137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Extended support provides time, but assessment, testing and rollout also take time.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9136856" y="2821781"/>
            <a:ext cx="7615238" cy="2443162"/>
            <a:chOff x="0" y="0"/>
            <a:chExt cx="10153650" cy="325755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0153650" cy="3257550"/>
            </a:xfrm>
            <a:custGeom>
              <a:avLst/>
              <a:gdLst/>
              <a:ahLst/>
              <a:cxnLst/>
              <a:rect r="r" b="b" t="t" l="l"/>
              <a:pathLst>
                <a:path h="3257550" w="10153650">
                  <a:moveTo>
                    <a:pt x="0" y="306578"/>
                  </a:moveTo>
                  <a:cubicBezTo>
                    <a:pt x="0" y="137287"/>
                    <a:pt x="137287" y="0"/>
                    <a:pt x="306578" y="0"/>
                  </a:cubicBezTo>
                  <a:lnTo>
                    <a:pt x="9847072" y="0"/>
                  </a:lnTo>
                  <a:cubicBezTo>
                    <a:pt x="10016363" y="0"/>
                    <a:pt x="10153650" y="137287"/>
                    <a:pt x="10153650" y="306578"/>
                  </a:cubicBezTo>
                  <a:lnTo>
                    <a:pt x="10153650" y="2950972"/>
                  </a:lnTo>
                  <a:cubicBezTo>
                    <a:pt x="10153650" y="3120263"/>
                    <a:pt x="10016363" y="3257550"/>
                    <a:pt x="9847072" y="3257550"/>
                  </a:cubicBezTo>
                  <a:lnTo>
                    <a:pt x="306578" y="3257550"/>
                  </a:lnTo>
                  <a:cubicBezTo>
                    <a:pt x="137287" y="3257550"/>
                    <a:pt x="0" y="3120263"/>
                    <a:pt x="0" y="2950972"/>
                  </a:cubicBezTo>
                  <a:close/>
                </a:path>
              </a:pathLst>
            </a:custGeom>
            <a:solidFill>
              <a:srgbClr val="FFFAF7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10" id="10"/>
          <p:cNvSpPr txBox="true"/>
          <p:nvPr/>
        </p:nvSpPr>
        <p:spPr>
          <a:xfrm rot="0">
            <a:off x="9544050" y="3152775"/>
            <a:ext cx="6800850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Can we just copy the files?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9544050" y="4000500"/>
            <a:ext cx="6800850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70"/>
              </a:lnSpc>
            </a:pPr>
            <a:r>
              <a:rPr lang="en-US" sz="2137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Users, access, permissions, shares and workflows also need review.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1021556" y="5707856"/>
            <a:ext cx="7615238" cy="2443162"/>
            <a:chOff x="0" y="0"/>
            <a:chExt cx="10153650" cy="325755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0153650" cy="3257550"/>
            </a:xfrm>
            <a:custGeom>
              <a:avLst/>
              <a:gdLst/>
              <a:ahLst/>
              <a:cxnLst/>
              <a:rect r="r" b="b" t="t" l="l"/>
              <a:pathLst>
                <a:path h="3257550" w="10153650">
                  <a:moveTo>
                    <a:pt x="0" y="306578"/>
                  </a:moveTo>
                  <a:cubicBezTo>
                    <a:pt x="0" y="137287"/>
                    <a:pt x="137287" y="0"/>
                    <a:pt x="306578" y="0"/>
                  </a:cubicBezTo>
                  <a:lnTo>
                    <a:pt x="9847072" y="0"/>
                  </a:lnTo>
                  <a:cubicBezTo>
                    <a:pt x="10016363" y="0"/>
                    <a:pt x="10153650" y="137287"/>
                    <a:pt x="10153650" y="306578"/>
                  </a:cubicBezTo>
                  <a:lnTo>
                    <a:pt x="10153650" y="2950972"/>
                  </a:lnTo>
                  <a:cubicBezTo>
                    <a:pt x="10153650" y="3120263"/>
                    <a:pt x="10016363" y="3257550"/>
                    <a:pt x="9847072" y="3257550"/>
                  </a:cubicBezTo>
                  <a:lnTo>
                    <a:pt x="306578" y="3257550"/>
                  </a:lnTo>
                  <a:cubicBezTo>
                    <a:pt x="137287" y="3257550"/>
                    <a:pt x="0" y="3120263"/>
                    <a:pt x="0" y="2950972"/>
                  </a:cubicBezTo>
                  <a:close/>
                </a:path>
              </a:pathLst>
            </a:custGeom>
            <a:solidFill>
              <a:srgbClr val="FFF5F0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14" id="14"/>
          <p:cNvSpPr txBox="true"/>
          <p:nvPr/>
        </p:nvSpPr>
        <p:spPr>
          <a:xfrm rot="0">
            <a:off x="1428750" y="6038850"/>
            <a:ext cx="6800850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Can users and folders be moved?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1428750" y="6886575"/>
            <a:ext cx="6800850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70"/>
              </a:lnSpc>
            </a:pPr>
            <a:r>
              <a:rPr lang="en-US" sz="2137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Bulk user import and folder hierarchy preservation are supported.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9136856" y="5707856"/>
            <a:ext cx="7615238" cy="2443162"/>
            <a:chOff x="0" y="0"/>
            <a:chExt cx="10153650" cy="325755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10153650" cy="3257550"/>
            </a:xfrm>
            <a:custGeom>
              <a:avLst/>
              <a:gdLst/>
              <a:ahLst/>
              <a:cxnLst/>
              <a:rect r="r" b="b" t="t" l="l"/>
              <a:pathLst>
                <a:path h="3257550" w="10153650">
                  <a:moveTo>
                    <a:pt x="0" y="306578"/>
                  </a:moveTo>
                  <a:cubicBezTo>
                    <a:pt x="0" y="137287"/>
                    <a:pt x="137287" y="0"/>
                    <a:pt x="306578" y="0"/>
                  </a:cubicBezTo>
                  <a:lnTo>
                    <a:pt x="9847072" y="0"/>
                  </a:lnTo>
                  <a:cubicBezTo>
                    <a:pt x="10016363" y="0"/>
                    <a:pt x="10153650" y="137287"/>
                    <a:pt x="10153650" y="306578"/>
                  </a:cubicBezTo>
                  <a:lnTo>
                    <a:pt x="10153650" y="2950972"/>
                  </a:lnTo>
                  <a:cubicBezTo>
                    <a:pt x="10153650" y="3120263"/>
                    <a:pt x="10016363" y="3257550"/>
                    <a:pt x="9847072" y="3257550"/>
                  </a:cubicBezTo>
                  <a:lnTo>
                    <a:pt x="306578" y="3257550"/>
                  </a:lnTo>
                  <a:cubicBezTo>
                    <a:pt x="137287" y="3257550"/>
                    <a:pt x="0" y="3120263"/>
                    <a:pt x="0" y="2950972"/>
                  </a:cubicBezTo>
                  <a:close/>
                </a:path>
              </a:pathLst>
            </a:custGeom>
            <a:solidFill>
              <a:srgbClr val="FFF5F0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18" id="18"/>
          <p:cNvSpPr txBox="true"/>
          <p:nvPr/>
        </p:nvSpPr>
        <p:spPr>
          <a:xfrm rot="0">
            <a:off x="9544050" y="6038850"/>
            <a:ext cx="6800850" cy="733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240"/>
              </a:lnSpc>
            </a:pPr>
            <a:r>
              <a:rPr lang="en-US" sz="27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Will permissions transfer automatically?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544050" y="6886575"/>
            <a:ext cx="6800850" cy="971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770"/>
              </a:lnSpc>
            </a:pPr>
            <a:r>
              <a:rPr lang="en-US" sz="2137">
                <a:solidFill>
                  <a:srgbClr val="625D6C"/>
                </a:solidFill>
                <a:latin typeface="Arial"/>
                <a:ea typeface="Arial"/>
                <a:cs typeface="Arial"/>
                <a:sym typeface="Arial"/>
              </a:rPr>
              <a:t>Do not assume this. Map the required access and test it in the pilot.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bg>
      <p:bgPr>
        <a:solidFill>
          <a:srgbClr val="FFFA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581025"/>
            <a:ext cx="585787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PILOT PLANNING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123950"/>
            <a:ext cx="16230600" cy="1476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713"/>
              </a:lnSpc>
            </a:pPr>
            <a:r>
              <a:rPr lang="en-US" sz="5175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Start with a pilot that is representative and manageable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028700" y="2752725"/>
            <a:ext cx="614362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4B4068"/>
                </a:solidFill>
                <a:latin typeface="Arial Bold"/>
                <a:ea typeface="Arial Bold"/>
                <a:cs typeface="Arial Bold"/>
                <a:sym typeface="Arial Bold"/>
              </a:rPr>
              <a:t>A SUITABLE PILOT HAS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1028700" y="3500438"/>
            <a:ext cx="142875" cy="142875"/>
            <a:chOff x="0" y="0"/>
            <a:chExt cx="190500" cy="1905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7" id="7"/>
          <p:cNvSpPr txBox="true"/>
          <p:nvPr/>
        </p:nvSpPr>
        <p:spPr>
          <a:xfrm rot="0">
            <a:off x="1371600" y="3390900"/>
            <a:ext cx="6800850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35"/>
              </a:lnSpc>
            </a:pPr>
            <a:r>
              <a:rPr lang="en-US" sz="2362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A manageable user count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1028700" y="4300538"/>
            <a:ext cx="142875" cy="142875"/>
            <a:chOff x="0" y="0"/>
            <a:chExt cx="190500" cy="1905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1371600" y="4191000"/>
            <a:ext cx="6800850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35"/>
              </a:lnSpc>
            </a:pPr>
            <a:r>
              <a:rPr lang="en-US" sz="2362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A representative folder structure</a:t>
            </a:r>
          </a:p>
        </p:txBody>
      </p:sp>
      <p:grpSp>
        <p:nvGrpSpPr>
          <p:cNvPr name="Group 11" id="11"/>
          <p:cNvGrpSpPr/>
          <p:nvPr/>
        </p:nvGrpSpPr>
        <p:grpSpPr>
          <a:xfrm rot="0">
            <a:off x="1028700" y="5100638"/>
            <a:ext cx="142875" cy="142875"/>
            <a:chOff x="0" y="0"/>
            <a:chExt cx="190500" cy="1905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3" id="13"/>
          <p:cNvSpPr txBox="true"/>
          <p:nvPr/>
        </p:nvSpPr>
        <p:spPr>
          <a:xfrm rot="0">
            <a:off x="1371600" y="4991100"/>
            <a:ext cx="6800850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35"/>
              </a:lnSpc>
            </a:pPr>
            <a:r>
              <a:rPr lang="en-US" sz="2362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Documented access requirements</a:t>
            </a:r>
          </a:p>
        </p:txBody>
      </p:sp>
      <p:grpSp>
        <p:nvGrpSpPr>
          <p:cNvPr name="Group 14" id="14"/>
          <p:cNvGrpSpPr/>
          <p:nvPr/>
        </p:nvGrpSpPr>
        <p:grpSpPr>
          <a:xfrm rot="0">
            <a:off x="1028700" y="5900738"/>
            <a:ext cx="142875" cy="142875"/>
            <a:chOff x="0" y="0"/>
            <a:chExt cx="190500" cy="1905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6" id="16"/>
          <p:cNvSpPr txBox="true"/>
          <p:nvPr/>
        </p:nvSpPr>
        <p:spPr>
          <a:xfrm rot="0">
            <a:off x="1371600" y="5791200"/>
            <a:ext cx="6800850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35"/>
              </a:lnSpc>
            </a:pPr>
            <a:r>
              <a:rPr lang="en-US" sz="2362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Understood dependencies</a:t>
            </a:r>
          </a:p>
        </p:txBody>
      </p:sp>
      <p:grpSp>
        <p:nvGrpSpPr>
          <p:cNvPr name="Group 17" id="17"/>
          <p:cNvGrpSpPr/>
          <p:nvPr/>
        </p:nvGrpSpPr>
        <p:grpSpPr>
          <a:xfrm rot="0">
            <a:off x="1028700" y="6700838"/>
            <a:ext cx="142875" cy="142875"/>
            <a:chOff x="0" y="0"/>
            <a:chExt cx="190500" cy="1905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19" id="19"/>
          <p:cNvSpPr txBox="true"/>
          <p:nvPr/>
        </p:nvSpPr>
        <p:spPr>
          <a:xfrm rot="0">
            <a:off x="1371600" y="6591300"/>
            <a:ext cx="6800850" cy="7524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35"/>
              </a:lnSpc>
            </a:pPr>
            <a:r>
              <a:rPr lang="en-US" sz="2362">
                <a:solidFill>
                  <a:srgbClr val="231F2F"/>
                </a:solidFill>
                <a:latin typeface="Arial"/>
                <a:ea typeface="Arial"/>
                <a:cs typeface="Arial"/>
                <a:sym typeface="Arial"/>
              </a:rPr>
              <a:t>An owner who can validate the result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9258300" y="2771775"/>
            <a:ext cx="8001000" cy="5000625"/>
            <a:chOff x="0" y="0"/>
            <a:chExt cx="10668000" cy="66675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10668000" cy="6667500"/>
            </a:xfrm>
            <a:custGeom>
              <a:avLst/>
              <a:gdLst/>
              <a:ahLst/>
              <a:cxnLst/>
              <a:rect r="r" b="b" t="t" l="l"/>
              <a:pathLst>
                <a:path h="6667500" w="10668000">
                  <a:moveTo>
                    <a:pt x="0" y="342900"/>
                  </a:moveTo>
                  <a:cubicBezTo>
                    <a:pt x="0" y="153543"/>
                    <a:pt x="153543" y="0"/>
                    <a:pt x="342900" y="0"/>
                  </a:cubicBezTo>
                  <a:lnTo>
                    <a:pt x="10325100" y="0"/>
                  </a:lnTo>
                  <a:cubicBezTo>
                    <a:pt x="10514457" y="0"/>
                    <a:pt x="10668000" y="153543"/>
                    <a:pt x="10668000" y="342900"/>
                  </a:cubicBezTo>
                  <a:lnTo>
                    <a:pt x="10668000" y="6324600"/>
                  </a:lnTo>
                  <a:cubicBezTo>
                    <a:pt x="10668000" y="6513957"/>
                    <a:pt x="10514457" y="6667500"/>
                    <a:pt x="10325100" y="6667500"/>
                  </a:cubicBezTo>
                  <a:lnTo>
                    <a:pt x="342900" y="6667500"/>
                  </a:lnTo>
                  <a:cubicBezTo>
                    <a:pt x="153543" y="6667500"/>
                    <a:pt x="0" y="6513957"/>
                    <a:pt x="0" y="6324600"/>
                  </a:cubicBezTo>
                  <a:close/>
                </a:path>
              </a:pathLst>
            </a:custGeom>
            <a:solidFill>
              <a:srgbClr val="31284B"/>
            </a:solidFill>
          </p:spPr>
        </p:sp>
      </p:grpSp>
      <p:sp>
        <p:nvSpPr>
          <p:cNvPr name="TextBox 22" id="22"/>
          <p:cNvSpPr txBox="true"/>
          <p:nvPr/>
        </p:nvSpPr>
        <p:spPr>
          <a:xfrm rot="0">
            <a:off x="9772650" y="3238500"/>
            <a:ext cx="6715125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FB07A"/>
                </a:solidFill>
                <a:latin typeface="Arial Bold"/>
                <a:ea typeface="Arial Bold"/>
                <a:cs typeface="Arial Bold"/>
                <a:sym typeface="Arial Bold"/>
              </a:rPr>
              <a:t>INVOLVE RUSHFILES WHEN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9772650" y="4014788"/>
            <a:ext cx="142875" cy="142875"/>
            <a:chOff x="0" y="0"/>
            <a:chExt cx="190500" cy="1905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5" id="25"/>
          <p:cNvSpPr txBox="true"/>
          <p:nvPr/>
        </p:nvSpPr>
        <p:spPr>
          <a:xfrm rot="0">
            <a:off x="10115550" y="3905250"/>
            <a:ext cx="6372225" cy="681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exact use case is unclear</a:t>
            </a:r>
          </a:p>
        </p:txBody>
      </p:sp>
      <p:grpSp>
        <p:nvGrpSpPr>
          <p:cNvPr name="Group 26" id="26"/>
          <p:cNvGrpSpPr/>
          <p:nvPr/>
        </p:nvGrpSpPr>
        <p:grpSpPr>
          <a:xfrm rot="0">
            <a:off x="9772650" y="4743450"/>
            <a:ext cx="142875" cy="142875"/>
            <a:chOff x="0" y="0"/>
            <a:chExt cx="190500" cy="1905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28" id="28"/>
          <p:cNvSpPr txBox="true"/>
          <p:nvPr/>
        </p:nvSpPr>
        <p:spPr>
          <a:xfrm rot="0">
            <a:off x="10115550" y="4633913"/>
            <a:ext cx="6372225" cy="681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Files Connect-specific functions are involved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9772650" y="5472112"/>
            <a:ext cx="142875" cy="142875"/>
            <a:chOff x="0" y="0"/>
            <a:chExt cx="190500" cy="190500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31" id="31"/>
          <p:cNvSpPr txBox="true"/>
          <p:nvPr/>
        </p:nvSpPr>
        <p:spPr>
          <a:xfrm rot="0">
            <a:off x="10115550" y="5362575"/>
            <a:ext cx="6372225" cy="681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Authentication or integrations are complex</a:t>
            </a:r>
          </a:p>
        </p:txBody>
      </p:sp>
      <p:grpSp>
        <p:nvGrpSpPr>
          <p:cNvPr name="Group 32" id="32"/>
          <p:cNvGrpSpPr/>
          <p:nvPr/>
        </p:nvGrpSpPr>
        <p:grpSpPr>
          <a:xfrm rot="0">
            <a:off x="9772650" y="6200775"/>
            <a:ext cx="142875" cy="142875"/>
            <a:chOff x="0" y="0"/>
            <a:chExt cx="190500" cy="190500"/>
          </a:xfrm>
        </p:grpSpPr>
        <p:sp>
          <p:nvSpPr>
            <p:cNvPr name="Freeform 33" id="33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34" id="34"/>
          <p:cNvSpPr txBox="true"/>
          <p:nvPr/>
        </p:nvSpPr>
        <p:spPr>
          <a:xfrm rot="0">
            <a:off x="10115550" y="6091237"/>
            <a:ext cx="6372225" cy="681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 environment is large or spans businesses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9772650" y="6929438"/>
            <a:ext cx="142875" cy="142875"/>
            <a:chOff x="0" y="0"/>
            <a:chExt cx="190500" cy="1905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190500" cy="190500"/>
            </a:xfrm>
            <a:custGeom>
              <a:avLst/>
              <a:gdLst/>
              <a:ahLst/>
              <a:cxnLst/>
              <a:rect r="r" b="b" t="t" l="l"/>
              <a:pathLst>
                <a:path h="190500" w="190500">
                  <a:moveTo>
                    <a:pt x="0" y="95250"/>
                  </a:moveTo>
                  <a:cubicBezTo>
                    <a:pt x="0" y="42672"/>
                    <a:pt x="42672" y="0"/>
                    <a:pt x="95250" y="0"/>
                  </a:cubicBezTo>
                  <a:cubicBezTo>
                    <a:pt x="147828" y="0"/>
                    <a:pt x="190500" y="42672"/>
                    <a:pt x="190500" y="95250"/>
                  </a:cubicBezTo>
                  <a:cubicBezTo>
                    <a:pt x="190500" y="147828"/>
                    <a:pt x="147828" y="190500"/>
                    <a:pt x="95250" y="190500"/>
                  </a:cubicBezTo>
                  <a:cubicBezTo>
                    <a:pt x="42672" y="190500"/>
                    <a:pt x="0" y="147828"/>
                    <a:pt x="0" y="9525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0115550" y="6819900"/>
            <a:ext cx="6372225" cy="681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565"/>
              </a:lnSpc>
            </a:pPr>
            <a:r>
              <a:rPr lang="en-US" sz="2137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Timeline or feature fit needs confirmation</a:t>
            </a:r>
          </a:p>
        </p:txBody>
      </p:sp>
      <p:grpSp>
        <p:nvGrpSpPr>
          <p:cNvPr name="Group 38" id="38"/>
          <p:cNvGrpSpPr/>
          <p:nvPr/>
        </p:nvGrpSpPr>
        <p:grpSpPr>
          <a:xfrm rot="0">
            <a:off x="1021556" y="8193881"/>
            <a:ext cx="16244888" cy="757238"/>
            <a:chOff x="0" y="0"/>
            <a:chExt cx="21659850" cy="100965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21659850" cy="1009650"/>
            </a:xfrm>
            <a:custGeom>
              <a:avLst/>
              <a:gdLst/>
              <a:ahLst/>
              <a:cxnLst/>
              <a:rect r="r" b="b" t="t" l="l"/>
              <a:pathLst>
                <a:path h="1009650" w="21659850">
                  <a:moveTo>
                    <a:pt x="0" y="233045"/>
                  </a:moveTo>
                  <a:cubicBezTo>
                    <a:pt x="0" y="104267"/>
                    <a:pt x="104267" y="0"/>
                    <a:pt x="233045" y="0"/>
                  </a:cubicBezTo>
                  <a:lnTo>
                    <a:pt x="21426805" y="0"/>
                  </a:lnTo>
                  <a:cubicBezTo>
                    <a:pt x="21555456" y="0"/>
                    <a:pt x="21659850" y="104267"/>
                    <a:pt x="21659850" y="233045"/>
                  </a:cubicBezTo>
                  <a:lnTo>
                    <a:pt x="21659850" y="776605"/>
                  </a:lnTo>
                  <a:cubicBezTo>
                    <a:pt x="21659850" y="905256"/>
                    <a:pt x="21555583" y="1009650"/>
                    <a:pt x="21426805" y="1009650"/>
                  </a:cubicBezTo>
                  <a:lnTo>
                    <a:pt x="233045" y="1009650"/>
                  </a:lnTo>
                  <a:cubicBezTo>
                    <a:pt x="104267" y="1009650"/>
                    <a:pt x="0" y="905383"/>
                    <a:pt x="0" y="776605"/>
                  </a:cubicBezTo>
                  <a:close/>
                </a:path>
              </a:pathLst>
            </a:custGeom>
            <a:solidFill>
              <a:srgbClr val="FFFFFF"/>
            </a:solidFill>
            <a:ln w="14288" cap="sq">
              <a:solidFill>
                <a:srgbClr val="F1EEF3"/>
              </a:solidFill>
              <a:prstDash val="solid"/>
              <a:miter/>
            </a:ln>
          </p:spPr>
        </p:sp>
      </p:grpSp>
      <p:sp>
        <p:nvSpPr>
          <p:cNvPr name="TextBox 40" id="40"/>
          <p:cNvSpPr txBox="true"/>
          <p:nvPr/>
        </p:nvSpPr>
        <p:spPr>
          <a:xfrm rot="0">
            <a:off x="1371600" y="8396288"/>
            <a:ext cx="1554480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25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A good pilot tests the real migration pattern without putting the whole environment at risk.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bg>
      <p:bgPr>
        <a:solidFill>
          <a:srgbClr val="31284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723900"/>
            <a:ext cx="6000750" cy="390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025"/>
              </a:lnSpc>
            </a:pPr>
            <a:r>
              <a:rPr lang="en-US" sz="1687" b="true">
                <a:solidFill>
                  <a:srgbClr val="FFB07A"/>
                </a:solidFill>
                <a:latin typeface="Arial Bold"/>
                <a:ea typeface="Arial Bold"/>
                <a:cs typeface="Arial Bold"/>
                <a:sym typeface="Arial Bold"/>
              </a:rPr>
              <a:t>RECOMMENDED NEXT STEP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1295400"/>
            <a:ext cx="15716250" cy="1362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277"/>
              </a:lnSpc>
            </a:pPr>
            <a:r>
              <a:rPr lang="en-US" sz="5231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Turn the opportunity into a documented next step</a:t>
            </a:r>
          </a:p>
        </p:txBody>
      </p:sp>
      <p:grpSp>
        <p:nvGrpSpPr>
          <p:cNvPr name="Group 4" id="4"/>
          <p:cNvGrpSpPr/>
          <p:nvPr/>
        </p:nvGrpSpPr>
        <p:grpSpPr>
          <a:xfrm rot="0">
            <a:off x="1028700" y="3486150"/>
            <a:ext cx="3571875" cy="2857500"/>
            <a:chOff x="0" y="0"/>
            <a:chExt cx="4762500" cy="3810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762500" cy="3810000"/>
            </a:xfrm>
            <a:custGeom>
              <a:avLst/>
              <a:gdLst/>
              <a:ahLst/>
              <a:cxnLst/>
              <a:rect r="r" b="b" t="t" l="l"/>
              <a:pathLst>
                <a:path h="3810000" w="4762500">
                  <a:moveTo>
                    <a:pt x="0" y="304800"/>
                  </a:moveTo>
                  <a:cubicBezTo>
                    <a:pt x="0" y="136525"/>
                    <a:pt x="136525" y="0"/>
                    <a:pt x="304800" y="0"/>
                  </a:cubicBezTo>
                  <a:lnTo>
                    <a:pt x="4457700" y="0"/>
                  </a:lnTo>
                  <a:cubicBezTo>
                    <a:pt x="4625975" y="0"/>
                    <a:pt x="4762500" y="136525"/>
                    <a:pt x="4762500" y="304800"/>
                  </a:cubicBezTo>
                  <a:lnTo>
                    <a:pt x="4762500" y="3505200"/>
                  </a:lnTo>
                  <a:cubicBezTo>
                    <a:pt x="4762500" y="3673475"/>
                    <a:pt x="4625975" y="3810000"/>
                    <a:pt x="4457700" y="3810000"/>
                  </a:cubicBezTo>
                  <a:lnTo>
                    <a:pt x="304800" y="3810000"/>
                  </a:lnTo>
                  <a:cubicBezTo>
                    <a:pt x="136525" y="3810000"/>
                    <a:pt x="0" y="3673475"/>
                    <a:pt x="0" y="3505200"/>
                  </a:cubicBezTo>
                  <a:close/>
                </a:path>
              </a:pathLst>
            </a:custGeom>
            <a:solidFill>
              <a:srgbClr val="FA6F14"/>
            </a:solidFill>
          </p:spPr>
        </p:sp>
      </p:grpSp>
      <p:sp>
        <p:nvSpPr>
          <p:cNvPr name="TextBox 6" id="6"/>
          <p:cNvSpPr txBox="true"/>
          <p:nvPr/>
        </p:nvSpPr>
        <p:spPr>
          <a:xfrm rot="0">
            <a:off x="1371600" y="3848100"/>
            <a:ext cx="1000125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01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71600" y="4638675"/>
            <a:ext cx="2886075" cy="1219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0"/>
              </a:lnSpc>
            </a:pPr>
            <a:r>
              <a:rPr lang="en-US" sz="2573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Complete the Planning Workbook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5057775" y="3486150"/>
            <a:ext cx="3571875" cy="2857500"/>
            <a:chOff x="0" y="0"/>
            <a:chExt cx="4762500" cy="38100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762500" cy="3810000"/>
            </a:xfrm>
            <a:custGeom>
              <a:avLst/>
              <a:gdLst/>
              <a:ahLst/>
              <a:cxnLst/>
              <a:rect r="r" b="b" t="t" l="l"/>
              <a:pathLst>
                <a:path h="3810000" w="4762500">
                  <a:moveTo>
                    <a:pt x="0" y="304800"/>
                  </a:moveTo>
                  <a:cubicBezTo>
                    <a:pt x="0" y="136525"/>
                    <a:pt x="136525" y="0"/>
                    <a:pt x="304800" y="0"/>
                  </a:cubicBezTo>
                  <a:lnTo>
                    <a:pt x="4457700" y="0"/>
                  </a:lnTo>
                  <a:cubicBezTo>
                    <a:pt x="4625975" y="0"/>
                    <a:pt x="4762500" y="136525"/>
                    <a:pt x="4762500" y="304800"/>
                  </a:cubicBezTo>
                  <a:lnTo>
                    <a:pt x="4762500" y="3505200"/>
                  </a:lnTo>
                  <a:cubicBezTo>
                    <a:pt x="4762500" y="3673475"/>
                    <a:pt x="4625975" y="3810000"/>
                    <a:pt x="4457700" y="3810000"/>
                  </a:cubicBezTo>
                  <a:lnTo>
                    <a:pt x="304800" y="3810000"/>
                  </a:lnTo>
                  <a:cubicBezTo>
                    <a:pt x="136525" y="3810000"/>
                    <a:pt x="0" y="3673475"/>
                    <a:pt x="0" y="35052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5400675" y="3848100"/>
            <a:ext cx="1000125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02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400675" y="4629150"/>
            <a:ext cx="2886075" cy="1228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304"/>
              </a:lnSpc>
            </a:pPr>
            <a:r>
              <a:rPr lang="en-US" sz="2700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Identify a pilot group</a:t>
            </a:r>
          </a:p>
        </p:txBody>
      </p:sp>
      <p:grpSp>
        <p:nvGrpSpPr>
          <p:cNvPr name="Group 12" id="12"/>
          <p:cNvGrpSpPr/>
          <p:nvPr/>
        </p:nvGrpSpPr>
        <p:grpSpPr>
          <a:xfrm rot="0">
            <a:off x="9086850" y="3486150"/>
            <a:ext cx="3571875" cy="2857500"/>
            <a:chOff x="0" y="0"/>
            <a:chExt cx="4762500" cy="38100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762500" cy="3810000"/>
            </a:xfrm>
            <a:custGeom>
              <a:avLst/>
              <a:gdLst/>
              <a:ahLst/>
              <a:cxnLst/>
              <a:rect r="r" b="b" t="t" l="l"/>
              <a:pathLst>
                <a:path h="3810000" w="4762500">
                  <a:moveTo>
                    <a:pt x="0" y="304800"/>
                  </a:moveTo>
                  <a:cubicBezTo>
                    <a:pt x="0" y="136525"/>
                    <a:pt x="136525" y="0"/>
                    <a:pt x="304800" y="0"/>
                  </a:cubicBezTo>
                  <a:lnTo>
                    <a:pt x="4457700" y="0"/>
                  </a:lnTo>
                  <a:cubicBezTo>
                    <a:pt x="4625975" y="0"/>
                    <a:pt x="4762500" y="136525"/>
                    <a:pt x="4762500" y="304800"/>
                  </a:cubicBezTo>
                  <a:lnTo>
                    <a:pt x="4762500" y="3505200"/>
                  </a:lnTo>
                  <a:cubicBezTo>
                    <a:pt x="4762500" y="3673475"/>
                    <a:pt x="4625975" y="3810000"/>
                    <a:pt x="4457700" y="3810000"/>
                  </a:cubicBezTo>
                  <a:lnTo>
                    <a:pt x="304800" y="3810000"/>
                  </a:lnTo>
                  <a:cubicBezTo>
                    <a:pt x="136525" y="3810000"/>
                    <a:pt x="0" y="3673475"/>
                    <a:pt x="0" y="35052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4" id="14"/>
          <p:cNvSpPr txBox="true"/>
          <p:nvPr/>
        </p:nvSpPr>
        <p:spPr>
          <a:xfrm rot="0">
            <a:off x="9429750" y="3848100"/>
            <a:ext cx="1000125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03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9429750" y="4638675"/>
            <a:ext cx="2886075" cy="1219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0"/>
              </a:lnSpc>
            </a:pPr>
            <a:r>
              <a:rPr lang="en-US" sz="2573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Share requirements with RushFiles</a:t>
            </a:r>
          </a:p>
        </p:txBody>
      </p:sp>
      <p:grpSp>
        <p:nvGrpSpPr>
          <p:cNvPr name="Group 16" id="16"/>
          <p:cNvGrpSpPr/>
          <p:nvPr/>
        </p:nvGrpSpPr>
        <p:grpSpPr>
          <a:xfrm rot="0">
            <a:off x="13115925" y="3486150"/>
            <a:ext cx="3571875" cy="2857500"/>
            <a:chOff x="0" y="0"/>
            <a:chExt cx="4762500" cy="3810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4762500" cy="3810000"/>
            </a:xfrm>
            <a:custGeom>
              <a:avLst/>
              <a:gdLst/>
              <a:ahLst/>
              <a:cxnLst/>
              <a:rect r="r" b="b" t="t" l="l"/>
              <a:pathLst>
                <a:path h="3810000" w="4762500">
                  <a:moveTo>
                    <a:pt x="0" y="304800"/>
                  </a:moveTo>
                  <a:cubicBezTo>
                    <a:pt x="0" y="136525"/>
                    <a:pt x="136525" y="0"/>
                    <a:pt x="304800" y="0"/>
                  </a:cubicBezTo>
                  <a:lnTo>
                    <a:pt x="4457700" y="0"/>
                  </a:lnTo>
                  <a:cubicBezTo>
                    <a:pt x="4625975" y="0"/>
                    <a:pt x="4762500" y="136525"/>
                    <a:pt x="4762500" y="304800"/>
                  </a:cubicBezTo>
                  <a:lnTo>
                    <a:pt x="4762500" y="3505200"/>
                  </a:lnTo>
                  <a:cubicBezTo>
                    <a:pt x="4762500" y="3673475"/>
                    <a:pt x="4625975" y="3810000"/>
                    <a:pt x="4457700" y="3810000"/>
                  </a:cubicBezTo>
                  <a:lnTo>
                    <a:pt x="304800" y="3810000"/>
                  </a:lnTo>
                  <a:cubicBezTo>
                    <a:pt x="136525" y="3810000"/>
                    <a:pt x="0" y="3673475"/>
                    <a:pt x="0" y="35052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8" id="18"/>
          <p:cNvSpPr txBox="true"/>
          <p:nvPr/>
        </p:nvSpPr>
        <p:spPr>
          <a:xfrm rot="0">
            <a:off x="13458825" y="3848100"/>
            <a:ext cx="1000125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95"/>
              </a:lnSpc>
            </a:pPr>
            <a:r>
              <a:rPr lang="en-US" sz="1912" b="true">
                <a:solidFill>
                  <a:srgbClr val="FA6F14"/>
                </a:solidFill>
                <a:latin typeface="Arial Bold"/>
                <a:ea typeface="Arial Bold"/>
                <a:cs typeface="Arial Bold"/>
                <a:sym typeface="Arial Bold"/>
              </a:rPr>
              <a:t>04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3458825" y="4638675"/>
            <a:ext cx="2886075" cy="1219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50"/>
              </a:lnSpc>
            </a:pPr>
            <a:r>
              <a:rPr lang="en-US" sz="2573" b="true">
                <a:solidFill>
                  <a:srgbClr val="31284B"/>
                </a:solidFill>
                <a:latin typeface="Arial Bold"/>
                <a:ea typeface="Arial Bold"/>
                <a:cs typeface="Arial Bold"/>
                <a:sym typeface="Arial Bold"/>
              </a:rPr>
              <a:t>Review the approach before committing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714500" y="7153275"/>
            <a:ext cx="14859000" cy="876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 b="true">
                <a:solidFill>
                  <a:srgbClr val="E7E1EC"/>
                </a:solidFill>
                <a:latin typeface="Arial Bold"/>
                <a:ea typeface="Arial Bold"/>
                <a:cs typeface="Arial Bold"/>
                <a:sym typeface="Arial Bold"/>
              </a:rPr>
              <a:t>Do not commit to scope, timing or compatibility before the environment has been reviewed.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DAHTSpLInoQ</dc:identifier>
  <dcterms:modified xsi:type="dcterms:W3CDTF">2011-08-01T06:04:30Z</dcterms:modified>
  <cp:revision>1</cp:revision>
  <dc:title>Acronis_FSS_to_RushFiles_Sales_Brief.pptx</dc:title>
</cp:coreProperties>
</file>