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97" r:id="rId5"/>
    <p:sldId id="881" r:id="rId6"/>
    <p:sldId id="884" r:id="rId7"/>
    <p:sldId id="887" r:id="rId8"/>
  </p:sldIdLst>
  <p:sldSz cx="18288000" cy="10287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lacial Indifference Bold" panose="020F0502020204030204" pitchFamily="34" charset="0"/>
      <p:regular r:id="rId14"/>
      <p:bold r:id="rId15"/>
      <p:italic r:id="rId16"/>
      <p:boldItalic r:id="rId17"/>
    </p:embeddedFont>
    <p:embeddedFont>
      <p:font typeface="Glacial Indifference Italics" panose="020F0502020204030204" pitchFamily="34" charset="0"/>
      <p:regular r:id="rId18"/>
      <p:bold r:id="rId19"/>
      <p:italic r:id="rId20"/>
      <p:boldItalic r:id="rId21"/>
    </p:embeddedFont>
    <p:embeddedFont>
      <p:font typeface="Gotham Condensed" pitchFamily="2" charset="0"/>
      <p:regular r:id="rId22"/>
      <p:bold r:id="rId23"/>
      <p:italic r:id="rId24"/>
      <p:boldItalic r:id="rId25"/>
    </p:embeddedFont>
    <p:embeddedFont>
      <p:font typeface="Poppins Bold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1215" autoAdjust="0"/>
  </p:normalViewPr>
  <p:slideViewPr>
    <p:cSldViewPr>
      <p:cViewPr varScale="1">
        <p:scale>
          <a:sx n="48" d="100"/>
          <a:sy n="48" d="100"/>
        </p:scale>
        <p:origin x="15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6E35-8336-7848-B971-EBF1C57E54FD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1164-D326-204F-92DD-2F6D4D6F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NZ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now as a coach – 10 mins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kern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did you climb through from your first experience coaching into an A league men’s GK coach. </a:t>
            </a:r>
            <a:endParaRPr lang="en-NZ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D1164-D326-204F-92DD-2F6D4D6F2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71E51-39D4-2B97-6194-DAC01D05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239A9-15EA-9AA7-9C30-A3550018E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A4C1E-2C91-BCD1-4A54-2FD0DBE2A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en-N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 (pre submitted questions) – 60 mins.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N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Gareth to facilitate. See attached pre submitted questions to date.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36EF1-F0B1-74BF-9BDF-6F287FE99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D1164-D326-204F-92DD-2F6D4D6F2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9621" y="0"/>
            <a:ext cx="14548757" cy="10287000"/>
          </a:xfrm>
          <a:custGeom>
            <a:avLst/>
            <a:gdLst/>
            <a:ahLst/>
            <a:cxnLst/>
            <a:rect l="l" t="t" r="r" b="b"/>
            <a:pathLst>
              <a:path w="14548757" h="10287000">
                <a:moveTo>
                  <a:pt x="0" y="0"/>
                </a:moveTo>
                <a:lnTo>
                  <a:pt x="14548758" y="0"/>
                </a:lnTo>
                <a:lnTo>
                  <a:pt x="14548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9" t="-1511" r="-13919" b="-15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05215" y="598489"/>
            <a:ext cx="1614674" cy="1614674"/>
          </a:xfrm>
          <a:custGeom>
            <a:avLst/>
            <a:gdLst/>
            <a:ahLst/>
            <a:cxnLst/>
            <a:rect l="l" t="t" r="r" b="b"/>
            <a:pathLst>
              <a:path w="1614674" h="1614674">
                <a:moveTo>
                  <a:pt x="0" y="0"/>
                </a:moveTo>
                <a:lnTo>
                  <a:pt x="1614674" y="0"/>
                </a:lnTo>
                <a:lnTo>
                  <a:pt x="1614674" y="1614675"/>
                </a:lnTo>
                <a:lnTo>
                  <a:pt x="0" y="161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41889" y="3176566"/>
            <a:ext cx="17178688" cy="2855957"/>
          </a:xfrm>
          <a:custGeom>
            <a:avLst/>
            <a:gdLst/>
            <a:ahLst/>
            <a:cxnLst/>
            <a:rect l="l" t="t" r="r" b="b"/>
            <a:pathLst>
              <a:path w="17178688" h="2855957">
                <a:moveTo>
                  <a:pt x="0" y="0"/>
                </a:moveTo>
                <a:lnTo>
                  <a:pt x="17178688" y="0"/>
                </a:lnTo>
                <a:lnTo>
                  <a:pt x="17178688" y="2855957"/>
                </a:lnTo>
                <a:lnTo>
                  <a:pt x="0" y="2855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38839" y="3774148"/>
            <a:ext cx="5150840" cy="83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2"/>
              </a:lnSpc>
            </a:pPr>
            <a:r>
              <a:rPr lang="en-US" sz="4531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Melbourne Victory</a:t>
            </a:r>
          </a:p>
          <a:p>
            <a:pPr algn="r">
              <a:lnSpc>
                <a:spcPts val="3059"/>
              </a:lnSpc>
            </a:pPr>
            <a:r>
              <a:rPr lang="en-US" sz="2970" i="1">
                <a:solidFill>
                  <a:srgbClr val="031E2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Lead - Unite - Connect - Inspire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15600" y="5081952"/>
            <a:ext cx="5451930" cy="95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43"/>
              </a:lnSpc>
            </a:pPr>
            <a:r>
              <a:rPr lang="en-US" sz="2262" b="1" dirty="0">
                <a:solidFill>
                  <a:srgbClr val="031E2F"/>
                </a:solidFill>
                <a:latin typeface="Poppins Bold"/>
                <a:ea typeface="Poppins Bold"/>
                <a:cs typeface="Poppins Bold"/>
                <a:sym typeface="Poppins Bold"/>
              </a:rPr>
              <a:t>MVFC Coach Development Webinar 2</a:t>
            </a:r>
          </a:p>
          <a:p>
            <a:pPr algn="r">
              <a:lnSpc>
                <a:spcPts val="2443"/>
              </a:lnSpc>
            </a:pPr>
            <a:r>
              <a:rPr lang="en-US" sz="2262" b="1" dirty="0">
                <a:solidFill>
                  <a:srgbClr val="031E2F"/>
                </a:solidFill>
                <a:latin typeface="Poppins Bold"/>
                <a:ea typeface="Poppins Bold"/>
                <a:cs typeface="Poppins Bold"/>
                <a:sym typeface="Poppins Bold"/>
              </a:rPr>
              <a:t>ALM Head of Goal Keeping</a:t>
            </a:r>
          </a:p>
          <a:p>
            <a:pPr algn="r">
              <a:lnSpc>
                <a:spcPts val="2443"/>
              </a:lnSpc>
            </a:pPr>
            <a:r>
              <a:rPr lang="en-US" sz="2262" b="1" dirty="0">
                <a:solidFill>
                  <a:srgbClr val="031E2F"/>
                </a:solidFill>
                <a:effectLst/>
                <a:latin typeface="Poppins Bold"/>
                <a:cs typeface="Poppins Bold"/>
                <a:sym typeface="Poppins Bold"/>
              </a:rPr>
              <a:t>Davide Del </a:t>
            </a:r>
            <a:r>
              <a:rPr lang="en-US" sz="2262" b="1" dirty="0" err="1">
                <a:solidFill>
                  <a:srgbClr val="031E2F"/>
                </a:solidFill>
                <a:effectLst/>
                <a:latin typeface="Poppins Bold"/>
                <a:cs typeface="Poppins Bold"/>
                <a:sym typeface="Poppins Bold"/>
              </a:rPr>
              <a:t>Giovine</a:t>
            </a:r>
            <a:r>
              <a:rPr lang="en-NZ" sz="3200" dirty="0">
                <a:effectLst/>
              </a:rPr>
              <a:t> </a:t>
            </a:r>
            <a:endParaRPr lang="en-US" sz="3200" b="1" dirty="0">
              <a:solidFill>
                <a:srgbClr val="031E2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50A4154-5C2F-80DD-D4F7-E5A03A8E1B44}"/>
              </a:ext>
            </a:extLst>
          </p:cNvPr>
          <p:cNvSpPr txBox="1"/>
          <p:nvPr/>
        </p:nvSpPr>
        <p:spPr>
          <a:xfrm>
            <a:off x="3006688" y="1357908"/>
            <a:ext cx="10234877" cy="1276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43"/>
              </a:lnSpc>
            </a:pPr>
            <a:r>
              <a:rPr lang="en-US" sz="2262" b="1" dirty="0">
                <a:solidFill>
                  <a:srgbClr val="031E2F"/>
                </a:solidFill>
                <a:latin typeface="Poppins Bold"/>
                <a:ea typeface="Poppins Bold"/>
                <a:cs typeface="Poppins Bold"/>
                <a:sym typeface="Poppins Bold"/>
              </a:rPr>
              <a:t>MVFC Co</a:t>
            </a:r>
            <a:endParaRPr lang="en-US" sz="2262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443"/>
              </a:lnSpc>
            </a:pPr>
            <a:r>
              <a:rPr lang="en-NZ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Identification, Development and Integration of</a:t>
            </a:r>
          </a:p>
          <a:p>
            <a:pPr algn="ctr">
              <a:lnSpc>
                <a:spcPts val="2443"/>
              </a:lnSpc>
            </a:pPr>
            <a:r>
              <a:rPr lang="en-NZ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443"/>
              </a:lnSpc>
            </a:pPr>
            <a:r>
              <a:rPr lang="en-NZ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Keepers in the Youth Space.</a:t>
            </a:r>
            <a:r>
              <a:rPr lang="en-NZ" sz="3600" dirty="0">
                <a:solidFill>
                  <a:schemeClr val="bg1"/>
                </a:solidFill>
                <a:effectLst/>
              </a:rPr>
              <a:t> </a:t>
            </a:r>
            <a:endParaRPr lang="en-US" sz="3600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37907-745D-6F8E-1C77-62AB63C46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126" y="3625904"/>
            <a:ext cx="3892550" cy="5858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D753-B5F2-FB0E-4958-36CB50C5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65CCE4-9AAC-F126-878F-39A8F40F0F5D}"/>
              </a:ext>
            </a:extLst>
          </p:cNvPr>
          <p:cNvGrpSpPr/>
          <p:nvPr/>
        </p:nvGrpSpPr>
        <p:grpSpPr>
          <a:xfrm>
            <a:off x="-235429" y="0"/>
            <a:ext cx="819137" cy="10287000"/>
            <a:chOff x="0" y="0"/>
            <a:chExt cx="152400" cy="19138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21BC95-81DE-7D4A-4033-168DBF82AAB3}"/>
                </a:ext>
              </a:extLst>
            </p:cNvPr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549ED2E6-8495-FED7-2E61-EED1E6DDCEF9}"/>
              </a:ext>
            </a:extLst>
          </p:cNvPr>
          <p:cNvSpPr/>
          <p:nvPr/>
        </p:nvSpPr>
        <p:spPr>
          <a:xfrm>
            <a:off x="16871173" y="8627524"/>
            <a:ext cx="1053940" cy="1253825"/>
          </a:xfrm>
          <a:custGeom>
            <a:avLst/>
            <a:gdLst/>
            <a:ahLst/>
            <a:cxnLst/>
            <a:rect l="l" t="t" r="r" b="b"/>
            <a:pathLst>
              <a:path w="1053940" h="1253825">
                <a:moveTo>
                  <a:pt x="0" y="0"/>
                </a:moveTo>
                <a:lnTo>
                  <a:pt x="1053940" y="0"/>
                </a:lnTo>
                <a:lnTo>
                  <a:pt x="1053940" y="1253825"/>
                </a:lnTo>
                <a:lnTo>
                  <a:pt x="0" y="1253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47C5FD8-9AA1-6594-DA04-99EA7E54767D}"/>
              </a:ext>
            </a:extLst>
          </p:cNvPr>
          <p:cNvSpPr txBox="1"/>
          <p:nvPr/>
        </p:nvSpPr>
        <p:spPr>
          <a:xfrm>
            <a:off x="1028700" y="471373"/>
            <a:ext cx="15111806" cy="165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39"/>
              </a:lnSpc>
            </a:pPr>
            <a:r>
              <a:rPr lang="en-US" sz="9600" dirty="0">
                <a:solidFill>
                  <a:srgbClr val="002D56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AGENDA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E6DFCC-A01E-4237-3BDA-541FDC804DEE}"/>
              </a:ext>
            </a:extLst>
          </p:cNvPr>
          <p:cNvSpPr txBox="1"/>
          <p:nvPr/>
        </p:nvSpPr>
        <p:spPr>
          <a:xfrm>
            <a:off x="858666" y="2333756"/>
            <a:ext cx="17086913" cy="561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 lang="en-US" sz="2499" b="1" dirty="0">
              <a:solidFill>
                <a:srgbClr val="002060"/>
              </a:solidFill>
              <a:latin typeface="Century Gothic" panose="020B0502020202020204" pitchFamily="34" charset="0"/>
              <a:ea typeface="Gotham HTF 2"/>
              <a:cs typeface="Gotham HTF 2"/>
              <a:sym typeface="Gotham HTF 2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NZ" sz="2800" b="1" kern="1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Davides</a:t>
            </a:r>
            <a:r>
              <a:rPr lang="en-NZ" sz="2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journey to today: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NZ" sz="28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in Italy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NZ" sz="28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Milan academy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NZ" sz="2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Sydney FC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NZ" sz="28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Sydney Wanders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NZ" sz="2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MVFC</a:t>
            </a:r>
          </a:p>
          <a:p>
            <a:pPr lvl="0"/>
            <a:endParaRPr lang="en-NZ" sz="28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NZ" sz="2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Q&amp;A (pre submitted questions)</a:t>
            </a:r>
          </a:p>
          <a:p>
            <a:pPr lvl="0"/>
            <a:endParaRPr lang="en-NZ" sz="2800" b="1" kern="1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NZ" sz="2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Open discussion</a:t>
            </a:r>
          </a:p>
          <a:p>
            <a:pPr lvl="0"/>
            <a:endParaRPr lang="en-NZ" sz="2800" b="1" u="none" strike="noStrike" kern="1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NZ" sz="2800" b="1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C1FFA-1F89-6F39-350D-911D94EA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A4C775-C69A-D12C-434F-FE52DD59E313}"/>
              </a:ext>
            </a:extLst>
          </p:cNvPr>
          <p:cNvSpPr/>
          <p:nvPr/>
        </p:nvSpPr>
        <p:spPr>
          <a:xfrm>
            <a:off x="16866613" y="8627524"/>
            <a:ext cx="1053213" cy="1253825"/>
          </a:xfrm>
          <a:custGeom>
            <a:avLst/>
            <a:gdLst/>
            <a:ahLst/>
            <a:cxnLst/>
            <a:rect l="l" t="t" r="r" b="b"/>
            <a:pathLst>
              <a:path w="1053213" h="1253825">
                <a:moveTo>
                  <a:pt x="0" y="0"/>
                </a:moveTo>
                <a:lnTo>
                  <a:pt x="1053214" y="0"/>
                </a:lnTo>
                <a:lnTo>
                  <a:pt x="1053214" y="1253825"/>
                </a:lnTo>
                <a:lnTo>
                  <a:pt x="0" y="1253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8435C1D-9388-BC90-7FD6-FA572AB546C1}"/>
              </a:ext>
            </a:extLst>
          </p:cNvPr>
          <p:cNvGrpSpPr/>
          <p:nvPr/>
        </p:nvGrpSpPr>
        <p:grpSpPr>
          <a:xfrm>
            <a:off x="0" y="6227696"/>
            <a:ext cx="15316200" cy="2624954"/>
            <a:chOff x="0" y="0"/>
            <a:chExt cx="3233816" cy="88794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2352F2-A422-C848-6715-FE7B5C16369E}"/>
                </a:ext>
              </a:extLst>
            </p:cNvPr>
            <p:cNvSpPr/>
            <p:nvPr/>
          </p:nvSpPr>
          <p:spPr>
            <a:xfrm>
              <a:off x="0" y="0"/>
              <a:ext cx="3233816" cy="887947"/>
            </a:xfrm>
            <a:custGeom>
              <a:avLst/>
              <a:gdLst/>
              <a:ahLst/>
              <a:cxnLst/>
              <a:rect l="l" t="t" r="r" b="b"/>
              <a:pathLst>
                <a:path w="3233816" h="887947">
                  <a:moveTo>
                    <a:pt x="0" y="0"/>
                  </a:moveTo>
                  <a:lnTo>
                    <a:pt x="3233816" y="0"/>
                  </a:lnTo>
                  <a:lnTo>
                    <a:pt x="3233816" y="887947"/>
                  </a:lnTo>
                  <a:lnTo>
                    <a:pt x="0" y="887947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4B88B09-F678-DBC6-14D6-8F4932181343}"/>
              </a:ext>
            </a:extLst>
          </p:cNvPr>
          <p:cNvSpPr txBox="1"/>
          <p:nvPr/>
        </p:nvSpPr>
        <p:spPr>
          <a:xfrm>
            <a:off x="1028700" y="6346880"/>
            <a:ext cx="8115300" cy="148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ADD A HE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BE940C9-5690-C1BD-2BF9-EB2153205AD7}"/>
              </a:ext>
            </a:extLst>
          </p:cNvPr>
          <p:cNvSpPr/>
          <p:nvPr/>
        </p:nvSpPr>
        <p:spPr>
          <a:xfrm>
            <a:off x="16866613" y="8627524"/>
            <a:ext cx="1053213" cy="1253825"/>
          </a:xfrm>
          <a:custGeom>
            <a:avLst/>
            <a:gdLst/>
            <a:ahLst/>
            <a:cxnLst/>
            <a:rect l="l" t="t" r="r" b="b"/>
            <a:pathLst>
              <a:path w="1053213" h="1253825">
                <a:moveTo>
                  <a:pt x="0" y="0"/>
                </a:moveTo>
                <a:lnTo>
                  <a:pt x="1053214" y="0"/>
                </a:lnTo>
                <a:lnTo>
                  <a:pt x="1053214" y="1253825"/>
                </a:lnTo>
                <a:lnTo>
                  <a:pt x="0" y="1253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E881261-B0FD-26D8-8B54-F1467A9DC98C}"/>
              </a:ext>
            </a:extLst>
          </p:cNvPr>
          <p:cNvGrpSpPr/>
          <p:nvPr/>
        </p:nvGrpSpPr>
        <p:grpSpPr>
          <a:xfrm>
            <a:off x="-1286655" y="0"/>
            <a:ext cx="1870364" cy="10287000"/>
            <a:chOff x="0" y="0"/>
            <a:chExt cx="347980" cy="191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EC76127-6F9E-C4F5-541B-D5C437BDCBD7}"/>
                </a:ext>
              </a:extLst>
            </p:cNvPr>
            <p:cNvSpPr/>
            <p:nvPr/>
          </p:nvSpPr>
          <p:spPr>
            <a:xfrm>
              <a:off x="0" y="0"/>
              <a:ext cx="347980" cy="1913890"/>
            </a:xfrm>
            <a:custGeom>
              <a:avLst/>
              <a:gdLst/>
              <a:ahLst/>
              <a:cxnLst/>
              <a:rect l="l" t="t" r="r" b="b"/>
              <a:pathLst>
                <a:path w="347980" h="1913890">
                  <a:moveTo>
                    <a:pt x="0" y="0"/>
                  </a:moveTo>
                  <a:lnTo>
                    <a:pt x="347980" y="0"/>
                  </a:lnTo>
                  <a:lnTo>
                    <a:pt x="34798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11FDF43-2E50-8DD5-0C2F-2641442162CF}"/>
              </a:ext>
            </a:extLst>
          </p:cNvPr>
          <p:cNvGrpSpPr/>
          <p:nvPr/>
        </p:nvGrpSpPr>
        <p:grpSpPr>
          <a:xfrm>
            <a:off x="-175013" y="6032773"/>
            <a:ext cx="9559822" cy="1953085"/>
            <a:chOff x="0" y="0"/>
            <a:chExt cx="3233816" cy="88794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9E81D9-7A2C-FCCA-3D1C-A9BEA0C014B4}"/>
                </a:ext>
              </a:extLst>
            </p:cNvPr>
            <p:cNvSpPr/>
            <p:nvPr/>
          </p:nvSpPr>
          <p:spPr>
            <a:xfrm>
              <a:off x="0" y="0"/>
              <a:ext cx="3233816" cy="887947"/>
            </a:xfrm>
            <a:custGeom>
              <a:avLst/>
              <a:gdLst/>
              <a:ahLst/>
              <a:cxnLst/>
              <a:rect l="l" t="t" r="r" b="b"/>
              <a:pathLst>
                <a:path w="3233816" h="887947">
                  <a:moveTo>
                    <a:pt x="0" y="0"/>
                  </a:moveTo>
                  <a:lnTo>
                    <a:pt x="3233816" y="0"/>
                  </a:lnTo>
                  <a:lnTo>
                    <a:pt x="3233816" y="887947"/>
                  </a:lnTo>
                  <a:lnTo>
                    <a:pt x="0" y="887947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CF68B172-1150-3788-90E1-92D9BD60AC39}"/>
              </a:ext>
            </a:extLst>
          </p:cNvPr>
          <p:cNvSpPr txBox="1"/>
          <p:nvPr/>
        </p:nvSpPr>
        <p:spPr>
          <a:xfrm>
            <a:off x="583709" y="6753467"/>
            <a:ext cx="14423073" cy="1427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7000" dirty="0">
                <a:solidFill>
                  <a:srgbClr val="FFFFFF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COACHING JOURNEY TO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F5E4A2-1B59-76F8-45D3-FE00D63C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5" y="1491566"/>
            <a:ext cx="7305119" cy="5066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E9B9D2-C4BE-BB9D-6616-D16061E4E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4430" y="1157522"/>
            <a:ext cx="6576752" cy="5453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E4E258-ADCC-9588-AA1B-66FB62278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046" y="1491566"/>
            <a:ext cx="6803827" cy="53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1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F40DE-FFEE-E5AD-E0A4-FE11718D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96FC4F-0F08-F4DD-050A-876F22F581F8}"/>
              </a:ext>
            </a:extLst>
          </p:cNvPr>
          <p:cNvSpPr/>
          <p:nvPr/>
        </p:nvSpPr>
        <p:spPr>
          <a:xfrm>
            <a:off x="16866613" y="8627524"/>
            <a:ext cx="1053213" cy="1253825"/>
          </a:xfrm>
          <a:custGeom>
            <a:avLst/>
            <a:gdLst/>
            <a:ahLst/>
            <a:cxnLst/>
            <a:rect l="l" t="t" r="r" b="b"/>
            <a:pathLst>
              <a:path w="1053213" h="1253825">
                <a:moveTo>
                  <a:pt x="0" y="0"/>
                </a:moveTo>
                <a:lnTo>
                  <a:pt x="1053214" y="0"/>
                </a:lnTo>
                <a:lnTo>
                  <a:pt x="1053214" y="1253825"/>
                </a:lnTo>
                <a:lnTo>
                  <a:pt x="0" y="1253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F87FD01-F4EB-90E3-0CCC-B9040974F54B}"/>
              </a:ext>
            </a:extLst>
          </p:cNvPr>
          <p:cNvGrpSpPr/>
          <p:nvPr/>
        </p:nvGrpSpPr>
        <p:grpSpPr>
          <a:xfrm>
            <a:off x="0" y="6227696"/>
            <a:ext cx="5252310" cy="2624954"/>
            <a:chOff x="0" y="0"/>
            <a:chExt cx="3233816" cy="88794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15A976-2F3C-5205-CD04-CFFFA1DB2C70}"/>
                </a:ext>
              </a:extLst>
            </p:cNvPr>
            <p:cNvSpPr/>
            <p:nvPr/>
          </p:nvSpPr>
          <p:spPr>
            <a:xfrm>
              <a:off x="0" y="0"/>
              <a:ext cx="3233816" cy="887947"/>
            </a:xfrm>
            <a:custGeom>
              <a:avLst/>
              <a:gdLst/>
              <a:ahLst/>
              <a:cxnLst/>
              <a:rect l="l" t="t" r="r" b="b"/>
              <a:pathLst>
                <a:path w="3233816" h="887947">
                  <a:moveTo>
                    <a:pt x="0" y="0"/>
                  </a:moveTo>
                  <a:lnTo>
                    <a:pt x="3233816" y="0"/>
                  </a:lnTo>
                  <a:lnTo>
                    <a:pt x="3233816" y="887947"/>
                  </a:lnTo>
                  <a:lnTo>
                    <a:pt x="0" y="887947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033C107-CCE3-6546-C5C6-99C372786809}"/>
              </a:ext>
            </a:extLst>
          </p:cNvPr>
          <p:cNvSpPr txBox="1"/>
          <p:nvPr/>
        </p:nvSpPr>
        <p:spPr>
          <a:xfrm>
            <a:off x="1028700" y="6346880"/>
            <a:ext cx="8115300" cy="148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ADD A HE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20DB831-9BCC-770B-0493-17DD20D7DE91}"/>
              </a:ext>
            </a:extLst>
          </p:cNvPr>
          <p:cNvSpPr/>
          <p:nvPr/>
        </p:nvSpPr>
        <p:spPr>
          <a:xfrm>
            <a:off x="16866613" y="8627524"/>
            <a:ext cx="1053213" cy="1253825"/>
          </a:xfrm>
          <a:custGeom>
            <a:avLst/>
            <a:gdLst/>
            <a:ahLst/>
            <a:cxnLst/>
            <a:rect l="l" t="t" r="r" b="b"/>
            <a:pathLst>
              <a:path w="1053213" h="1253825">
                <a:moveTo>
                  <a:pt x="0" y="0"/>
                </a:moveTo>
                <a:lnTo>
                  <a:pt x="1053214" y="0"/>
                </a:lnTo>
                <a:lnTo>
                  <a:pt x="1053214" y="1253825"/>
                </a:lnTo>
                <a:lnTo>
                  <a:pt x="0" y="1253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16E24B3-038B-4B7C-8D4D-1551B284A9B7}"/>
              </a:ext>
            </a:extLst>
          </p:cNvPr>
          <p:cNvGrpSpPr/>
          <p:nvPr/>
        </p:nvGrpSpPr>
        <p:grpSpPr>
          <a:xfrm>
            <a:off x="-1286655" y="0"/>
            <a:ext cx="1870364" cy="10287000"/>
            <a:chOff x="0" y="0"/>
            <a:chExt cx="347980" cy="191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0E92665-8972-C13A-46CE-A433C3EE89E6}"/>
                </a:ext>
              </a:extLst>
            </p:cNvPr>
            <p:cNvSpPr/>
            <p:nvPr/>
          </p:nvSpPr>
          <p:spPr>
            <a:xfrm>
              <a:off x="0" y="0"/>
              <a:ext cx="347980" cy="1913890"/>
            </a:xfrm>
            <a:custGeom>
              <a:avLst/>
              <a:gdLst/>
              <a:ahLst/>
              <a:cxnLst/>
              <a:rect l="l" t="t" r="r" b="b"/>
              <a:pathLst>
                <a:path w="347980" h="1913890">
                  <a:moveTo>
                    <a:pt x="0" y="0"/>
                  </a:moveTo>
                  <a:lnTo>
                    <a:pt x="347980" y="0"/>
                  </a:lnTo>
                  <a:lnTo>
                    <a:pt x="34798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EE982FC-85FD-24D7-81D0-74E344A4383A}"/>
              </a:ext>
            </a:extLst>
          </p:cNvPr>
          <p:cNvGrpSpPr/>
          <p:nvPr/>
        </p:nvGrpSpPr>
        <p:grpSpPr>
          <a:xfrm>
            <a:off x="-175013" y="6032773"/>
            <a:ext cx="9559822" cy="1953085"/>
            <a:chOff x="0" y="0"/>
            <a:chExt cx="3233816" cy="88794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D26FDF4-4FCF-E4A5-ECC2-AFF051F50C99}"/>
                </a:ext>
              </a:extLst>
            </p:cNvPr>
            <p:cNvSpPr/>
            <p:nvPr/>
          </p:nvSpPr>
          <p:spPr>
            <a:xfrm>
              <a:off x="0" y="0"/>
              <a:ext cx="3233816" cy="887947"/>
            </a:xfrm>
            <a:custGeom>
              <a:avLst/>
              <a:gdLst/>
              <a:ahLst/>
              <a:cxnLst/>
              <a:rect l="l" t="t" r="r" b="b"/>
              <a:pathLst>
                <a:path w="3233816" h="887947">
                  <a:moveTo>
                    <a:pt x="0" y="0"/>
                  </a:moveTo>
                  <a:lnTo>
                    <a:pt x="3233816" y="0"/>
                  </a:lnTo>
                  <a:lnTo>
                    <a:pt x="3233816" y="887947"/>
                  </a:lnTo>
                  <a:lnTo>
                    <a:pt x="0" y="887947"/>
                  </a:lnTo>
                  <a:close/>
                </a:path>
              </a:pathLst>
            </a:custGeom>
            <a:solidFill>
              <a:srgbClr val="002D56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380F585-DEE2-FFE5-CF29-BE3C58493C20}"/>
              </a:ext>
            </a:extLst>
          </p:cNvPr>
          <p:cNvSpPr txBox="1"/>
          <p:nvPr/>
        </p:nvSpPr>
        <p:spPr>
          <a:xfrm>
            <a:off x="583709" y="6677728"/>
            <a:ext cx="14423073" cy="1427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7000" dirty="0">
                <a:solidFill>
                  <a:srgbClr val="FFFFFF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Q&amp;A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54CDA2-6A5E-BEFD-D648-A7EAC58E6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310" y="1988735"/>
            <a:ext cx="10071100" cy="69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DD2A012B0E044A8697C86E530E2BF" ma:contentTypeVersion="11" ma:contentTypeDescription="Create a new document." ma:contentTypeScope="" ma:versionID="b1b59e841adffe242cf280129c16352c">
  <xsd:schema xmlns:xsd="http://www.w3.org/2001/XMLSchema" xmlns:xs="http://www.w3.org/2001/XMLSchema" xmlns:p="http://schemas.microsoft.com/office/2006/metadata/properties" xmlns:ns2="4ae58d5a-66a0-4de9-81da-ebdfa2274e36" xmlns:ns3="145eeb27-be0c-46d9-9659-a1681bbb839e" targetNamespace="http://schemas.microsoft.com/office/2006/metadata/properties" ma:root="true" ma:fieldsID="595454ce84d91b341bb183e7fa105a25" ns2:_="" ns3:_="">
    <xsd:import namespace="4ae58d5a-66a0-4de9-81da-ebdfa2274e36"/>
    <xsd:import namespace="145eeb27-be0c-46d9-9659-a1681bbb839e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ReviewDate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58d5a-66a0-4de9-81da-ebdfa2274e36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Joining" ma:format="Dropdown" ma:internalName="Category" ma:readOnly="false">
      <xsd:simpleType>
        <xsd:restriction base="dms:Choice">
          <xsd:enumeration value="Joining"/>
          <xsd:enumeration value="Working"/>
          <xsd:enumeration value="Leading"/>
          <xsd:enumeration value="Succeeding"/>
          <xsd:enumeration value="Leaving"/>
          <xsd:enumeration value="Health Safety Wellbeing"/>
        </xsd:restriction>
      </xsd:simpleType>
    </xsd:element>
    <xsd:element name="ReviewDate" ma:index="3" ma:displayName="Review Date" ma:description="Policy review date" ma:format="DateOnly" ma:internalName="ReviewDate" ma:readOnly="fals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eeb27-be0c-46d9-9659-a1681bbb83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ae58d5a-66a0-4de9-81da-ebdfa2274e36">Joining</Category>
    <ReviewDate xmlns="4ae58d5a-66a0-4de9-81da-ebdfa2274e36">2025-06-30T14:00:00+00:00</ReviewDate>
  </documentManagement>
</p:properties>
</file>

<file path=customXml/itemProps1.xml><?xml version="1.0" encoding="utf-8"?>
<ds:datastoreItem xmlns:ds="http://schemas.openxmlformats.org/officeDocument/2006/customXml" ds:itemID="{45673DDB-72B4-412C-9A2E-58DCD0AC0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A839B-7163-42B8-88CC-67B43BCCE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58d5a-66a0-4de9-81da-ebdfa2274e36"/>
    <ds:schemaRef ds:uri="145eeb27-be0c-46d9-9659-a1681bbb8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B96D2B-DAF0-44FA-963D-7924937DF50A}">
  <ds:schemaRefs>
    <ds:schemaRef ds:uri="http://schemas.microsoft.com/office/2006/metadata/properties"/>
    <ds:schemaRef ds:uri="http://schemas.microsoft.com/office/infopath/2007/PartnerControls"/>
    <ds:schemaRef ds:uri="4ae58d5a-66a0-4de9-81da-ebdfa2274e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138</Words>
  <Application>Microsoft Macintosh PowerPoint</Application>
  <PresentationFormat>Custom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Poppins Bold</vt:lpstr>
      <vt:lpstr>Glacial Indifference Bold</vt:lpstr>
      <vt:lpstr>Century Gothic</vt:lpstr>
      <vt:lpstr>Calibri</vt:lpstr>
      <vt:lpstr>Glacial Indifference Italics</vt:lpstr>
      <vt:lpstr>Gotham Condensed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Staff Induction</dc:title>
  <cp:lastModifiedBy>Gareth Turnbull</cp:lastModifiedBy>
  <cp:revision>110</cp:revision>
  <dcterms:created xsi:type="dcterms:W3CDTF">2006-08-16T00:00:00Z</dcterms:created>
  <dcterms:modified xsi:type="dcterms:W3CDTF">2026-01-19T06:37:09Z</dcterms:modified>
  <dc:identifier>DAFy4x5PkUs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0x010100889DD2A012B0E044A8697C86E530E2BF</vt:lpwstr>
  </property>
</Properties>
</file>