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825" r:id="rId2"/>
    <p:sldId id="810" r:id="rId3"/>
    <p:sldId id="811" r:id="rId4"/>
    <p:sldId id="809" r:id="rId5"/>
    <p:sldId id="814" r:id="rId6"/>
    <p:sldId id="820" r:id="rId7"/>
    <p:sldId id="822" r:id="rId8"/>
    <p:sldId id="821" r:id="rId9"/>
    <p:sldId id="813" r:id="rId10"/>
    <p:sldId id="812" r:id="rId11"/>
    <p:sldId id="816" r:id="rId12"/>
    <p:sldId id="817" r:id="rId13"/>
    <p:sldId id="823" r:id="rId14"/>
    <p:sldId id="824" r:id="rId15"/>
    <p:sldId id="81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1D98B3-02FD-4768-B4FC-984C41A0C328}" v="12" dt="2025-11-02T03:39:26.6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928" autoAdjust="0"/>
  </p:normalViewPr>
  <p:slideViewPr>
    <p:cSldViewPr snapToGrid="0">
      <p:cViewPr varScale="1">
        <p:scale>
          <a:sx n="58" d="100"/>
          <a:sy n="58" d="100"/>
        </p:scale>
        <p:origin x="1618" y="2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F1B05D-62C0-41D6-A3B7-BD27FF69705D}" type="datetimeFigureOut">
              <a:rPr lang="en-US" smtClean="0"/>
              <a:t>11/11/2025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D34F49-2D28-4746-8957-20AE227160D1}" type="slidenum">
              <a:rPr lang="en-US" smtClean="0"/>
              <a:t>‹#›</a:t>
            </a:fld>
            <a:endParaRPr lang="en-US"/>
          </a:p>
        </p:txBody>
      </p:sp>
    </p:spTree>
    <p:extLst>
      <p:ext uri="{BB962C8B-B14F-4D97-AF65-F5344CB8AC3E}">
        <p14:creationId xmlns:p14="http://schemas.microsoft.com/office/powerpoint/2010/main" val="1686611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lvl="1" indent="-342900">
              <a:lnSpc>
                <a:spcPct val="107000"/>
              </a:lnSpc>
              <a:buFont typeface="Courier New" panose="02070309020205020404" pitchFamily="49" charset="0"/>
              <a:buChar char="o"/>
            </a:pPr>
            <a:r>
              <a:rPr lang="en-US" sz="1200" kern="100" dirty="0">
                <a:latin typeface="Aptos" panose="020B0004020202020204" pitchFamily="34" charset="0"/>
                <a:ea typeface="Aptos" panose="020B0004020202020204" pitchFamily="34" charset="0"/>
                <a:cs typeface="Times New Roman" panose="02020603050405020304" pitchFamily="18" charset="0"/>
              </a:rPr>
              <a:t>Strategic Planning</a:t>
            </a:r>
          </a:p>
          <a:p>
            <a:pPr marL="800100" lvl="1" indent="-342900">
              <a:lnSpc>
                <a:spcPct val="107000"/>
              </a:lnSpc>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Leadership development </a:t>
            </a:r>
          </a:p>
          <a:p>
            <a:pPr marL="800100" lvl="1" indent="-342900">
              <a:lnSpc>
                <a:spcPct val="107000"/>
              </a:lnSpc>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Core values</a:t>
            </a:r>
          </a:p>
          <a:p>
            <a:pPr marL="800100" lvl="1" indent="-342900">
              <a:lnSpc>
                <a:spcPct val="107000"/>
              </a:lnSpc>
              <a:buFont typeface="Courier New" panose="02070309020205020404" pitchFamily="49" charset="0"/>
              <a:buChar char="o"/>
            </a:pPr>
            <a:r>
              <a:rPr lang="en-US" sz="1200" kern="100" dirty="0">
                <a:latin typeface="Aptos" panose="020B0004020202020204" pitchFamily="34" charset="0"/>
                <a:ea typeface="Aptos" panose="020B0004020202020204" pitchFamily="34" charset="0"/>
                <a:cs typeface="Times New Roman" panose="02020603050405020304" pitchFamily="18" charset="0"/>
              </a:rPr>
              <a:t>Best practices</a:t>
            </a:r>
          </a:p>
          <a:p>
            <a:pPr marL="800100" lvl="1" indent="-342900">
              <a:lnSpc>
                <a:spcPct val="107000"/>
              </a:lnSpc>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Member recruitment</a:t>
            </a:r>
          </a:p>
          <a:p>
            <a:pPr marL="800100" lvl="1" indent="-342900">
              <a:lnSpc>
                <a:spcPct val="107000"/>
              </a:lnSpc>
              <a:buFont typeface="Courier New" panose="02070309020205020404" pitchFamily="49" charset="0"/>
              <a:buChar char="o"/>
            </a:pPr>
            <a:r>
              <a:rPr lang="en-US" sz="1200" kern="100" dirty="0">
                <a:latin typeface="Aptos" panose="020B0004020202020204" pitchFamily="34" charset="0"/>
                <a:ea typeface="Aptos" panose="020B0004020202020204" pitchFamily="34" charset="0"/>
                <a:cs typeface="Times New Roman" panose="02020603050405020304" pitchFamily="18" charset="0"/>
              </a:rPr>
              <a:t>Orientation </a:t>
            </a:r>
          </a:p>
          <a:p>
            <a:pPr marL="800100" lvl="1" indent="-342900">
              <a:lnSpc>
                <a:spcPct val="107000"/>
              </a:lnSpc>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Bylaws </a:t>
            </a:r>
          </a:p>
          <a:p>
            <a:pPr marL="800100" lvl="1" indent="-342900">
              <a:lnSpc>
                <a:spcPct val="107000"/>
              </a:lnSpc>
              <a:buFont typeface="Courier New" panose="02070309020205020404" pitchFamily="49" charset="0"/>
              <a:buChar char="o"/>
            </a:pPr>
            <a:r>
              <a:rPr lang="en-US" sz="1200" kern="100" dirty="0">
                <a:latin typeface="Aptos" panose="020B0004020202020204" pitchFamily="34" charset="0"/>
                <a:ea typeface="Aptos" panose="020B0004020202020204" pitchFamily="34" charset="0"/>
                <a:cs typeface="Times New Roman" panose="02020603050405020304" pitchFamily="18" charset="0"/>
              </a:rPr>
              <a:t>Policy </a:t>
            </a:r>
            <a:endParaRPr lang="en-US" dirty="0"/>
          </a:p>
        </p:txBody>
      </p:sp>
      <p:sp>
        <p:nvSpPr>
          <p:cNvPr id="4" name="Slide Number Placeholder 3"/>
          <p:cNvSpPr>
            <a:spLocks noGrp="1"/>
          </p:cNvSpPr>
          <p:nvPr>
            <p:ph type="sldNum" sz="quarter" idx="5"/>
          </p:nvPr>
        </p:nvSpPr>
        <p:spPr/>
        <p:txBody>
          <a:bodyPr/>
          <a:lstStyle/>
          <a:p>
            <a:fld id="{EDD34F49-2D28-4746-8957-20AE227160D1}" type="slidenum">
              <a:rPr lang="en-US" smtClean="0"/>
              <a:t>3</a:t>
            </a:fld>
            <a:endParaRPr lang="en-US"/>
          </a:p>
        </p:txBody>
      </p:sp>
    </p:spTree>
    <p:extLst>
      <p:ext uri="{BB962C8B-B14F-4D97-AF65-F5344CB8AC3E}">
        <p14:creationId xmlns:p14="http://schemas.microsoft.com/office/powerpoint/2010/main" val="3134200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IRI History – Partnership with RSA, CSAVR, and George Washington University Technical Assistance and Continuing Education Center. </a:t>
            </a:r>
          </a:p>
          <a:p>
            <a:endParaRPr lang="en-US" dirty="0"/>
          </a:p>
          <a:p>
            <a:r>
              <a:rPr lang="en-US" dirty="0"/>
              <a:t>The primary purpose of the Institute on Rehabilitation Issues (IRI) was to develop publications for use in training and technical assistance for vocational rehabilitation (VR) counselors, consumers, administrators, and other partners in the VR process. </a:t>
            </a:r>
          </a:p>
          <a:p>
            <a:endParaRPr lang="en-US" dirty="0"/>
          </a:p>
          <a:p>
            <a:r>
              <a:rPr lang="en-US" dirty="0"/>
              <a:t>IRI publications provide a unique perspective on emerging issues in vocational rehabilitation as both the topics and the content are developed by practitioners. For more than fifty-five years, the IRI was a national forum for discussing the important challenges facing the State Vocational Rehabilitation (VR) Services Program. It is the longest running event of its kind in the rehabilitation field, and one of the longest in the human services profession. The Rehabilitation Services Administration (RSA) sponsored the IRI in collaboration with representatives from the State VR agencies, consumer groups, and other stakeholders in the VR program, in order to develop a linkage between knowledge development and practitioner utilization</a:t>
            </a:r>
          </a:p>
        </p:txBody>
      </p:sp>
      <p:sp>
        <p:nvSpPr>
          <p:cNvPr id="4" name="Slide Number Placeholder 3"/>
          <p:cNvSpPr>
            <a:spLocks noGrp="1"/>
          </p:cNvSpPr>
          <p:nvPr>
            <p:ph type="sldNum" sz="quarter" idx="5"/>
          </p:nvPr>
        </p:nvSpPr>
        <p:spPr/>
        <p:txBody>
          <a:bodyPr/>
          <a:lstStyle/>
          <a:p>
            <a:fld id="{EDD34F49-2D28-4746-8957-20AE227160D1}" type="slidenum">
              <a:rPr lang="en-US" smtClean="0"/>
              <a:t>4</a:t>
            </a:fld>
            <a:endParaRPr lang="en-US"/>
          </a:p>
        </p:txBody>
      </p:sp>
    </p:spTree>
    <p:extLst>
      <p:ext uri="{BB962C8B-B14F-4D97-AF65-F5344CB8AC3E}">
        <p14:creationId xmlns:p14="http://schemas.microsoft.com/office/powerpoint/2010/main" val="2116391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IRI History – Partnership with RSA, CSAVR, and George Washington University Technical Assistance and Continuing Education Center. </a:t>
            </a:r>
          </a:p>
          <a:p>
            <a:endParaRPr lang="en-US" dirty="0"/>
          </a:p>
          <a:p>
            <a:r>
              <a:rPr lang="en-US" dirty="0"/>
              <a:t>The primary purpose of the Institute on Rehabilitation Issues (IRI) was to develop publications for use in training and technical assistance for vocational rehabilitation (VR) counselors, consumers, administrators, and other partners in the VR process. </a:t>
            </a:r>
          </a:p>
          <a:p>
            <a:endParaRPr lang="en-US" dirty="0"/>
          </a:p>
          <a:p>
            <a:r>
              <a:rPr lang="en-US" dirty="0"/>
              <a:t>IRI publications provide a unique perspective on emerging issues in vocational rehabilitation as both the topics and the content are developed by practitioners. For more than fifty-five years, the IRI was a national forum for discussing the important challenges facing the State Vocational Rehabilitation (VR) Services Program. It is the longest running event of its kind in the rehabilitation field, and one of the longest in the human services profession. The Rehabilitation Services Administration (RSA) sponsored the IRI in collaboration with representatives from the State VR agencies, consumer groups, and other stakeholders in the VR program, in order to develop a linkage between knowledge development and practitioner utilization</a:t>
            </a:r>
          </a:p>
        </p:txBody>
      </p:sp>
      <p:sp>
        <p:nvSpPr>
          <p:cNvPr id="4" name="Slide Number Placeholder 3"/>
          <p:cNvSpPr>
            <a:spLocks noGrp="1"/>
          </p:cNvSpPr>
          <p:nvPr>
            <p:ph type="sldNum" sz="quarter" idx="5"/>
          </p:nvPr>
        </p:nvSpPr>
        <p:spPr/>
        <p:txBody>
          <a:bodyPr/>
          <a:lstStyle/>
          <a:p>
            <a:fld id="{EDD34F49-2D28-4746-8957-20AE227160D1}" type="slidenum">
              <a:rPr lang="en-US" smtClean="0"/>
              <a:t>5</a:t>
            </a:fld>
            <a:endParaRPr lang="en-US"/>
          </a:p>
        </p:txBody>
      </p:sp>
    </p:spTree>
    <p:extLst>
      <p:ext uri="{BB962C8B-B14F-4D97-AF65-F5344CB8AC3E}">
        <p14:creationId xmlns:p14="http://schemas.microsoft.com/office/powerpoint/2010/main" val="3103051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B6F78-409A-A9A9-42C3-A1D9CB28C9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C7DF08-F5D5-38EF-1639-71C860576A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DE8ED8-1D05-6A7C-C635-EA40026E29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661B77-0B5A-B331-C5A7-905662879FD5}"/>
              </a:ext>
            </a:extLst>
          </p:cNvPr>
          <p:cNvSpPr>
            <a:spLocks noGrp="1"/>
          </p:cNvSpPr>
          <p:nvPr>
            <p:ph type="sldNum" sz="quarter" idx="5"/>
          </p:nvPr>
        </p:nvSpPr>
        <p:spPr/>
        <p:txBody>
          <a:bodyPr/>
          <a:lstStyle/>
          <a:p>
            <a:fld id="{EDD34F49-2D28-4746-8957-20AE227160D1}" type="slidenum">
              <a:rPr lang="en-US" smtClean="0"/>
              <a:t>6</a:t>
            </a:fld>
            <a:endParaRPr lang="en-US"/>
          </a:p>
        </p:txBody>
      </p:sp>
    </p:spTree>
    <p:extLst>
      <p:ext uri="{BB962C8B-B14F-4D97-AF65-F5344CB8AC3E}">
        <p14:creationId xmlns:p14="http://schemas.microsoft.com/office/powerpoint/2010/main" val="2331624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E10EB-E0EB-21B7-8683-72CD0985C8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914BF1-3309-7DF7-B00B-5D8A4639E7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03C973-6EA2-6F73-8ED0-4DF34E79F4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48A174-E59C-2922-D6A8-444D4A20BC10}"/>
              </a:ext>
            </a:extLst>
          </p:cNvPr>
          <p:cNvSpPr>
            <a:spLocks noGrp="1"/>
          </p:cNvSpPr>
          <p:nvPr>
            <p:ph type="sldNum" sz="quarter" idx="5"/>
          </p:nvPr>
        </p:nvSpPr>
        <p:spPr/>
        <p:txBody>
          <a:bodyPr/>
          <a:lstStyle/>
          <a:p>
            <a:fld id="{EDD34F49-2D28-4746-8957-20AE227160D1}" type="slidenum">
              <a:rPr lang="en-US" smtClean="0"/>
              <a:t>7</a:t>
            </a:fld>
            <a:endParaRPr lang="en-US"/>
          </a:p>
        </p:txBody>
      </p:sp>
    </p:spTree>
    <p:extLst>
      <p:ext uri="{BB962C8B-B14F-4D97-AF65-F5344CB8AC3E}">
        <p14:creationId xmlns:p14="http://schemas.microsoft.com/office/powerpoint/2010/main" val="3433461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30458-5B92-CDE3-B80A-73D5EF9541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B8E1D8-5C6B-93ED-0CC6-33822F4E08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38DCEA-2EDA-FA98-EBC0-9C3987C910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C09A16-D014-28A3-A279-CD96E0C0CA2A}"/>
              </a:ext>
            </a:extLst>
          </p:cNvPr>
          <p:cNvSpPr>
            <a:spLocks noGrp="1"/>
          </p:cNvSpPr>
          <p:nvPr>
            <p:ph type="sldNum" sz="quarter" idx="5"/>
          </p:nvPr>
        </p:nvSpPr>
        <p:spPr/>
        <p:txBody>
          <a:bodyPr/>
          <a:lstStyle/>
          <a:p>
            <a:fld id="{EDD34F49-2D28-4746-8957-20AE227160D1}" type="slidenum">
              <a:rPr lang="en-US" smtClean="0"/>
              <a:t>8</a:t>
            </a:fld>
            <a:endParaRPr lang="en-US"/>
          </a:p>
        </p:txBody>
      </p:sp>
    </p:spTree>
    <p:extLst>
      <p:ext uri="{BB962C8B-B14F-4D97-AF65-F5344CB8AC3E}">
        <p14:creationId xmlns:p14="http://schemas.microsoft.com/office/powerpoint/2010/main" val="2714057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D34F49-2D28-4746-8957-20AE227160D1}" type="slidenum">
              <a:rPr lang="en-US" smtClean="0"/>
              <a:t>10</a:t>
            </a:fld>
            <a:endParaRPr lang="en-US"/>
          </a:p>
        </p:txBody>
      </p:sp>
    </p:spTree>
    <p:extLst>
      <p:ext uri="{BB962C8B-B14F-4D97-AF65-F5344CB8AC3E}">
        <p14:creationId xmlns:p14="http://schemas.microsoft.com/office/powerpoint/2010/main" val="566633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Support bi-annual virtual meetings/training</a:t>
            </a:r>
          </a:p>
          <a:p>
            <a:endParaRPr lang="en-US" dirty="0"/>
          </a:p>
          <a:p>
            <a:r>
              <a:rPr lang="en-US" dirty="0"/>
              <a:t>Inquiries- discussion</a:t>
            </a:r>
          </a:p>
          <a:p>
            <a:pPr marL="171450" indent="-171450">
              <a:buFont typeface="Arial" panose="020B0604020202020204" pitchFamily="34" charset="0"/>
              <a:buChar char="•"/>
            </a:pPr>
            <a:r>
              <a:rPr lang="en-US" dirty="0"/>
              <a:t>What resources and tools are you interested in?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DD34F49-2D28-4746-8957-20AE227160D1}" type="slidenum">
              <a:rPr lang="en-US" smtClean="0"/>
              <a:t>15</a:t>
            </a:fld>
            <a:endParaRPr lang="en-US"/>
          </a:p>
        </p:txBody>
      </p:sp>
    </p:spTree>
    <p:extLst>
      <p:ext uri="{BB962C8B-B14F-4D97-AF65-F5344CB8AC3E}">
        <p14:creationId xmlns:p14="http://schemas.microsoft.com/office/powerpoint/2010/main" val="1231501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F3C69-AB70-A6F0-7E3F-ABDBB12F88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555737-4BA4-FD12-1998-7C17C1B299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3F9794-86B6-7EAC-6A00-4463E0A95B78}"/>
              </a:ext>
            </a:extLst>
          </p:cNvPr>
          <p:cNvSpPr>
            <a:spLocks noGrp="1"/>
          </p:cNvSpPr>
          <p:nvPr>
            <p:ph type="dt" sz="half" idx="10"/>
          </p:nvPr>
        </p:nvSpPr>
        <p:spPr/>
        <p:txBody>
          <a:bodyPr/>
          <a:lstStyle/>
          <a:p>
            <a:fld id="{3471DA79-3697-4262-B559-6DC2F9881678}" type="datetimeFigureOut">
              <a:rPr lang="en-US" smtClean="0"/>
              <a:t>11/11/2025</a:t>
            </a:fld>
            <a:endParaRPr lang="en-US"/>
          </a:p>
        </p:txBody>
      </p:sp>
      <p:sp>
        <p:nvSpPr>
          <p:cNvPr id="5" name="Footer Placeholder 4">
            <a:extLst>
              <a:ext uri="{FF2B5EF4-FFF2-40B4-BE49-F238E27FC236}">
                <a16:creationId xmlns:a16="http://schemas.microsoft.com/office/drawing/2014/main" id="{4EEBD821-3D12-64B0-AFB8-FD49841905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C1B0EF-8248-F0CB-320F-4C88C3143A74}"/>
              </a:ext>
            </a:extLst>
          </p:cNvPr>
          <p:cNvSpPr>
            <a:spLocks noGrp="1"/>
          </p:cNvSpPr>
          <p:nvPr>
            <p:ph type="sldNum" sz="quarter" idx="12"/>
          </p:nvPr>
        </p:nvSpPr>
        <p:spPr/>
        <p:txBody>
          <a:bodyPr/>
          <a:lstStyle/>
          <a:p>
            <a:fld id="{51368CA6-10A2-47DC-894E-0B47506072DF}" type="slidenum">
              <a:rPr lang="en-US" smtClean="0"/>
              <a:t>‹#›</a:t>
            </a:fld>
            <a:endParaRPr lang="en-US"/>
          </a:p>
        </p:txBody>
      </p:sp>
    </p:spTree>
    <p:extLst>
      <p:ext uri="{BB962C8B-B14F-4D97-AF65-F5344CB8AC3E}">
        <p14:creationId xmlns:p14="http://schemas.microsoft.com/office/powerpoint/2010/main" val="1132937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F2258-2D77-2049-2A29-4819F2D3A1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30442A-F1A5-4170-87E6-D6B217838A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593DF5-9348-83C3-43B2-599384E830A8}"/>
              </a:ext>
            </a:extLst>
          </p:cNvPr>
          <p:cNvSpPr>
            <a:spLocks noGrp="1"/>
          </p:cNvSpPr>
          <p:nvPr>
            <p:ph type="dt" sz="half" idx="10"/>
          </p:nvPr>
        </p:nvSpPr>
        <p:spPr/>
        <p:txBody>
          <a:bodyPr/>
          <a:lstStyle/>
          <a:p>
            <a:fld id="{3471DA79-3697-4262-B559-6DC2F9881678}" type="datetimeFigureOut">
              <a:rPr lang="en-US" smtClean="0"/>
              <a:t>11/11/2025</a:t>
            </a:fld>
            <a:endParaRPr lang="en-US"/>
          </a:p>
        </p:txBody>
      </p:sp>
      <p:sp>
        <p:nvSpPr>
          <p:cNvPr id="5" name="Footer Placeholder 4">
            <a:extLst>
              <a:ext uri="{FF2B5EF4-FFF2-40B4-BE49-F238E27FC236}">
                <a16:creationId xmlns:a16="http://schemas.microsoft.com/office/drawing/2014/main" id="{00AB48F9-F113-3ED3-C030-DE223A38AC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3BFE2C-CCDA-9BAA-587A-A4B533EC4215}"/>
              </a:ext>
            </a:extLst>
          </p:cNvPr>
          <p:cNvSpPr>
            <a:spLocks noGrp="1"/>
          </p:cNvSpPr>
          <p:nvPr>
            <p:ph type="sldNum" sz="quarter" idx="12"/>
          </p:nvPr>
        </p:nvSpPr>
        <p:spPr/>
        <p:txBody>
          <a:bodyPr/>
          <a:lstStyle/>
          <a:p>
            <a:fld id="{51368CA6-10A2-47DC-894E-0B47506072DF}" type="slidenum">
              <a:rPr lang="en-US" smtClean="0"/>
              <a:t>‹#›</a:t>
            </a:fld>
            <a:endParaRPr lang="en-US"/>
          </a:p>
        </p:txBody>
      </p:sp>
    </p:spTree>
    <p:extLst>
      <p:ext uri="{BB962C8B-B14F-4D97-AF65-F5344CB8AC3E}">
        <p14:creationId xmlns:p14="http://schemas.microsoft.com/office/powerpoint/2010/main" val="909294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30B617-CA6C-EAB7-FA52-CE790F4C8F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FFED6E-0579-0F41-819A-1E9DB3B69C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9C32A2-4E1A-5F34-C756-C5AA0FCC9C94}"/>
              </a:ext>
            </a:extLst>
          </p:cNvPr>
          <p:cNvSpPr>
            <a:spLocks noGrp="1"/>
          </p:cNvSpPr>
          <p:nvPr>
            <p:ph type="dt" sz="half" idx="10"/>
          </p:nvPr>
        </p:nvSpPr>
        <p:spPr/>
        <p:txBody>
          <a:bodyPr/>
          <a:lstStyle/>
          <a:p>
            <a:fld id="{3471DA79-3697-4262-B559-6DC2F9881678}" type="datetimeFigureOut">
              <a:rPr lang="en-US" smtClean="0"/>
              <a:t>11/11/2025</a:t>
            </a:fld>
            <a:endParaRPr lang="en-US"/>
          </a:p>
        </p:txBody>
      </p:sp>
      <p:sp>
        <p:nvSpPr>
          <p:cNvPr id="5" name="Footer Placeholder 4">
            <a:extLst>
              <a:ext uri="{FF2B5EF4-FFF2-40B4-BE49-F238E27FC236}">
                <a16:creationId xmlns:a16="http://schemas.microsoft.com/office/drawing/2014/main" id="{1A07BF9F-B2D8-A7EF-58A0-CFE122C38A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64BF5B-4FB1-64CB-5883-FD2C4E343533}"/>
              </a:ext>
            </a:extLst>
          </p:cNvPr>
          <p:cNvSpPr>
            <a:spLocks noGrp="1"/>
          </p:cNvSpPr>
          <p:nvPr>
            <p:ph type="sldNum" sz="quarter" idx="12"/>
          </p:nvPr>
        </p:nvSpPr>
        <p:spPr/>
        <p:txBody>
          <a:bodyPr/>
          <a:lstStyle/>
          <a:p>
            <a:fld id="{51368CA6-10A2-47DC-894E-0B47506072DF}" type="slidenum">
              <a:rPr lang="en-US" smtClean="0"/>
              <a:t>‹#›</a:t>
            </a:fld>
            <a:endParaRPr lang="en-US"/>
          </a:p>
        </p:txBody>
      </p:sp>
    </p:spTree>
    <p:extLst>
      <p:ext uri="{BB962C8B-B14F-4D97-AF65-F5344CB8AC3E}">
        <p14:creationId xmlns:p14="http://schemas.microsoft.com/office/powerpoint/2010/main" val="583989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BC9B4-F955-0829-12D1-2095A2C2C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2459E9-2FB3-767A-70C1-09D5220C26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3157FB-A2E2-8BB7-F576-8D9ACC13E06C}"/>
              </a:ext>
            </a:extLst>
          </p:cNvPr>
          <p:cNvSpPr>
            <a:spLocks noGrp="1"/>
          </p:cNvSpPr>
          <p:nvPr>
            <p:ph type="dt" sz="half" idx="10"/>
          </p:nvPr>
        </p:nvSpPr>
        <p:spPr/>
        <p:txBody>
          <a:bodyPr/>
          <a:lstStyle/>
          <a:p>
            <a:fld id="{3471DA79-3697-4262-B559-6DC2F9881678}" type="datetimeFigureOut">
              <a:rPr lang="en-US" smtClean="0"/>
              <a:t>11/11/2025</a:t>
            </a:fld>
            <a:endParaRPr lang="en-US"/>
          </a:p>
        </p:txBody>
      </p:sp>
      <p:sp>
        <p:nvSpPr>
          <p:cNvPr id="5" name="Footer Placeholder 4">
            <a:extLst>
              <a:ext uri="{FF2B5EF4-FFF2-40B4-BE49-F238E27FC236}">
                <a16:creationId xmlns:a16="http://schemas.microsoft.com/office/drawing/2014/main" id="{AC3FFF15-4AAF-BA7B-1A3F-B22D43F3DC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20A61-2D94-FC58-9351-DC0B5CA34C37}"/>
              </a:ext>
            </a:extLst>
          </p:cNvPr>
          <p:cNvSpPr>
            <a:spLocks noGrp="1"/>
          </p:cNvSpPr>
          <p:nvPr>
            <p:ph type="sldNum" sz="quarter" idx="12"/>
          </p:nvPr>
        </p:nvSpPr>
        <p:spPr/>
        <p:txBody>
          <a:bodyPr/>
          <a:lstStyle/>
          <a:p>
            <a:fld id="{51368CA6-10A2-47DC-894E-0B47506072DF}" type="slidenum">
              <a:rPr lang="en-US" smtClean="0"/>
              <a:t>‹#›</a:t>
            </a:fld>
            <a:endParaRPr lang="en-US"/>
          </a:p>
        </p:txBody>
      </p:sp>
    </p:spTree>
    <p:extLst>
      <p:ext uri="{BB962C8B-B14F-4D97-AF65-F5344CB8AC3E}">
        <p14:creationId xmlns:p14="http://schemas.microsoft.com/office/powerpoint/2010/main" val="4191563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DB946-1516-5C8D-759F-74F80DD902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998699-AD7D-406F-C0D6-617C8EDA539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BA38FC-7A96-A3AE-4889-9B4AB7EA35AC}"/>
              </a:ext>
            </a:extLst>
          </p:cNvPr>
          <p:cNvSpPr>
            <a:spLocks noGrp="1"/>
          </p:cNvSpPr>
          <p:nvPr>
            <p:ph type="dt" sz="half" idx="10"/>
          </p:nvPr>
        </p:nvSpPr>
        <p:spPr/>
        <p:txBody>
          <a:bodyPr/>
          <a:lstStyle/>
          <a:p>
            <a:fld id="{3471DA79-3697-4262-B559-6DC2F9881678}" type="datetimeFigureOut">
              <a:rPr lang="en-US" smtClean="0"/>
              <a:t>11/11/2025</a:t>
            </a:fld>
            <a:endParaRPr lang="en-US"/>
          </a:p>
        </p:txBody>
      </p:sp>
      <p:sp>
        <p:nvSpPr>
          <p:cNvPr id="5" name="Footer Placeholder 4">
            <a:extLst>
              <a:ext uri="{FF2B5EF4-FFF2-40B4-BE49-F238E27FC236}">
                <a16:creationId xmlns:a16="http://schemas.microsoft.com/office/drawing/2014/main" id="{63FCB387-7266-23BB-48B6-ADCC6169C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D1F0C-59F8-7BFD-2DB6-F5039EB86FE7}"/>
              </a:ext>
            </a:extLst>
          </p:cNvPr>
          <p:cNvSpPr>
            <a:spLocks noGrp="1"/>
          </p:cNvSpPr>
          <p:nvPr>
            <p:ph type="sldNum" sz="quarter" idx="12"/>
          </p:nvPr>
        </p:nvSpPr>
        <p:spPr/>
        <p:txBody>
          <a:bodyPr/>
          <a:lstStyle/>
          <a:p>
            <a:fld id="{51368CA6-10A2-47DC-894E-0B47506072DF}" type="slidenum">
              <a:rPr lang="en-US" smtClean="0"/>
              <a:t>‹#›</a:t>
            </a:fld>
            <a:endParaRPr lang="en-US"/>
          </a:p>
        </p:txBody>
      </p:sp>
    </p:spTree>
    <p:extLst>
      <p:ext uri="{BB962C8B-B14F-4D97-AF65-F5344CB8AC3E}">
        <p14:creationId xmlns:p14="http://schemas.microsoft.com/office/powerpoint/2010/main" val="372665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0AA6E-8C95-4D89-B7E2-AF3EC6BB87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BBA184-46A4-BA1D-B533-3F8095A2E8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9A2F1F-7F3C-B8C0-8FE4-03FF3F2E75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97BC60-96A5-3FD7-F09D-1D26CEAFE107}"/>
              </a:ext>
            </a:extLst>
          </p:cNvPr>
          <p:cNvSpPr>
            <a:spLocks noGrp="1"/>
          </p:cNvSpPr>
          <p:nvPr>
            <p:ph type="dt" sz="half" idx="10"/>
          </p:nvPr>
        </p:nvSpPr>
        <p:spPr/>
        <p:txBody>
          <a:bodyPr/>
          <a:lstStyle/>
          <a:p>
            <a:fld id="{3471DA79-3697-4262-B559-6DC2F9881678}" type="datetimeFigureOut">
              <a:rPr lang="en-US" smtClean="0"/>
              <a:t>11/11/2025</a:t>
            </a:fld>
            <a:endParaRPr lang="en-US"/>
          </a:p>
        </p:txBody>
      </p:sp>
      <p:sp>
        <p:nvSpPr>
          <p:cNvPr id="6" name="Footer Placeholder 5">
            <a:extLst>
              <a:ext uri="{FF2B5EF4-FFF2-40B4-BE49-F238E27FC236}">
                <a16:creationId xmlns:a16="http://schemas.microsoft.com/office/drawing/2014/main" id="{87743440-5C5B-FB25-CE96-C6FDDCD7A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FC4261-4372-2A1A-5D5E-5FA30E3AA639}"/>
              </a:ext>
            </a:extLst>
          </p:cNvPr>
          <p:cNvSpPr>
            <a:spLocks noGrp="1"/>
          </p:cNvSpPr>
          <p:nvPr>
            <p:ph type="sldNum" sz="quarter" idx="12"/>
          </p:nvPr>
        </p:nvSpPr>
        <p:spPr/>
        <p:txBody>
          <a:bodyPr/>
          <a:lstStyle/>
          <a:p>
            <a:fld id="{51368CA6-10A2-47DC-894E-0B47506072DF}" type="slidenum">
              <a:rPr lang="en-US" smtClean="0"/>
              <a:t>‹#›</a:t>
            </a:fld>
            <a:endParaRPr lang="en-US"/>
          </a:p>
        </p:txBody>
      </p:sp>
    </p:spTree>
    <p:extLst>
      <p:ext uri="{BB962C8B-B14F-4D97-AF65-F5344CB8AC3E}">
        <p14:creationId xmlns:p14="http://schemas.microsoft.com/office/powerpoint/2010/main" val="262313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AD825-3436-49D4-88E0-CED5DBDD68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8E2BDD-8FFA-F666-F05D-B9FEC3DB1E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812C3F-3F08-D748-5C46-27C8ABF252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1498E7-FB31-8E4D-5138-2062DEF685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94B370-E943-5D98-494D-A029B9DD92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19A6CF-BD56-150D-6819-756E01CF4972}"/>
              </a:ext>
            </a:extLst>
          </p:cNvPr>
          <p:cNvSpPr>
            <a:spLocks noGrp="1"/>
          </p:cNvSpPr>
          <p:nvPr>
            <p:ph type="dt" sz="half" idx="10"/>
          </p:nvPr>
        </p:nvSpPr>
        <p:spPr/>
        <p:txBody>
          <a:bodyPr/>
          <a:lstStyle/>
          <a:p>
            <a:fld id="{3471DA79-3697-4262-B559-6DC2F9881678}" type="datetimeFigureOut">
              <a:rPr lang="en-US" smtClean="0"/>
              <a:t>11/11/2025</a:t>
            </a:fld>
            <a:endParaRPr lang="en-US"/>
          </a:p>
        </p:txBody>
      </p:sp>
      <p:sp>
        <p:nvSpPr>
          <p:cNvPr id="8" name="Footer Placeholder 7">
            <a:extLst>
              <a:ext uri="{FF2B5EF4-FFF2-40B4-BE49-F238E27FC236}">
                <a16:creationId xmlns:a16="http://schemas.microsoft.com/office/drawing/2014/main" id="{F4BC307E-0C9A-3F72-66EE-E0ED9D4EBD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8EC5D3-42EC-73A0-A8DA-0D5D12286AEE}"/>
              </a:ext>
            </a:extLst>
          </p:cNvPr>
          <p:cNvSpPr>
            <a:spLocks noGrp="1"/>
          </p:cNvSpPr>
          <p:nvPr>
            <p:ph type="sldNum" sz="quarter" idx="12"/>
          </p:nvPr>
        </p:nvSpPr>
        <p:spPr/>
        <p:txBody>
          <a:bodyPr/>
          <a:lstStyle/>
          <a:p>
            <a:fld id="{51368CA6-10A2-47DC-894E-0B47506072DF}" type="slidenum">
              <a:rPr lang="en-US" smtClean="0"/>
              <a:t>‹#›</a:t>
            </a:fld>
            <a:endParaRPr lang="en-US"/>
          </a:p>
        </p:txBody>
      </p:sp>
    </p:spTree>
    <p:extLst>
      <p:ext uri="{BB962C8B-B14F-4D97-AF65-F5344CB8AC3E}">
        <p14:creationId xmlns:p14="http://schemas.microsoft.com/office/powerpoint/2010/main" val="2279794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2C2FB-60AA-9AB2-F173-DB856FFFF0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1781CA-4540-3835-D575-6508ABA5D440}"/>
              </a:ext>
            </a:extLst>
          </p:cNvPr>
          <p:cNvSpPr>
            <a:spLocks noGrp="1"/>
          </p:cNvSpPr>
          <p:nvPr>
            <p:ph type="dt" sz="half" idx="10"/>
          </p:nvPr>
        </p:nvSpPr>
        <p:spPr/>
        <p:txBody>
          <a:bodyPr/>
          <a:lstStyle/>
          <a:p>
            <a:fld id="{3471DA79-3697-4262-B559-6DC2F9881678}" type="datetimeFigureOut">
              <a:rPr lang="en-US" smtClean="0"/>
              <a:t>11/11/2025</a:t>
            </a:fld>
            <a:endParaRPr lang="en-US"/>
          </a:p>
        </p:txBody>
      </p:sp>
      <p:sp>
        <p:nvSpPr>
          <p:cNvPr id="4" name="Footer Placeholder 3">
            <a:extLst>
              <a:ext uri="{FF2B5EF4-FFF2-40B4-BE49-F238E27FC236}">
                <a16:creationId xmlns:a16="http://schemas.microsoft.com/office/drawing/2014/main" id="{2CBB6C11-06E9-ABAC-16A2-CC0AF5B4A3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DE9952-0F8D-F3A9-1F95-5E1B4CB4D002}"/>
              </a:ext>
            </a:extLst>
          </p:cNvPr>
          <p:cNvSpPr>
            <a:spLocks noGrp="1"/>
          </p:cNvSpPr>
          <p:nvPr>
            <p:ph type="sldNum" sz="quarter" idx="12"/>
          </p:nvPr>
        </p:nvSpPr>
        <p:spPr/>
        <p:txBody>
          <a:bodyPr/>
          <a:lstStyle/>
          <a:p>
            <a:fld id="{51368CA6-10A2-47DC-894E-0B47506072DF}" type="slidenum">
              <a:rPr lang="en-US" smtClean="0"/>
              <a:t>‹#›</a:t>
            </a:fld>
            <a:endParaRPr lang="en-US"/>
          </a:p>
        </p:txBody>
      </p:sp>
    </p:spTree>
    <p:extLst>
      <p:ext uri="{BB962C8B-B14F-4D97-AF65-F5344CB8AC3E}">
        <p14:creationId xmlns:p14="http://schemas.microsoft.com/office/powerpoint/2010/main" val="3054868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3D06A7-DC65-7847-ADAF-5B526B5878C7}"/>
              </a:ext>
            </a:extLst>
          </p:cNvPr>
          <p:cNvSpPr>
            <a:spLocks noGrp="1"/>
          </p:cNvSpPr>
          <p:nvPr>
            <p:ph type="dt" sz="half" idx="10"/>
          </p:nvPr>
        </p:nvSpPr>
        <p:spPr/>
        <p:txBody>
          <a:bodyPr/>
          <a:lstStyle/>
          <a:p>
            <a:fld id="{3471DA79-3697-4262-B559-6DC2F9881678}" type="datetimeFigureOut">
              <a:rPr lang="en-US" smtClean="0"/>
              <a:t>11/11/2025</a:t>
            </a:fld>
            <a:endParaRPr lang="en-US"/>
          </a:p>
        </p:txBody>
      </p:sp>
      <p:sp>
        <p:nvSpPr>
          <p:cNvPr id="3" name="Footer Placeholder 2">
            <a:extLst>
              <a:ext uri="{FF2B5EF4-FFF2-40B4-BE49-F238E27FC236}">
                <a16:creationId xmlns:a16="http://schemas.microsoft.com/office/drawing/2014/main" id="{1D691D4C-5B0F-EAC8-764E-23DE8BFE63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B99823-C2C2-74CB-4ADD-760D5AB4E8AC}"/>
              </a:ext>
            </a:extLst>
          </p:cNvPr>
          <p:cNvSpPr>
            <a:spLocks noGrp="1"/>
          </p:cNvSpPr>
          <p:nvPr>
            <p:ph type="sldNum" sz="quarter" idx="12"/>
          </p:nvPr>
        </p:nvSpPr>
        <p:spPr/>
        <p:txBody>
          <a:bodyPr/>
          <a:lstStyle/>
          <a:p>
            <a:fld id="{51368CA6-10A2-47DC-894E-0B47506072DF}" type="slidenum">
              <a:rPr lang="en-US" smtClean="0"/>
              <a:t>‹#›</a:t>
            </a:fld>
            <a:endParaRPr lang="en-US"/>
          </a:p>
        </p:txBody>
      </p:sp>
    </p:spTree>
    <p:extLst>
      <p:ext uri="{BB962C8B-B14F-4D97-AF65-F5344CB8AC3E}">
        <p14:creationId xmlns:p14="http://schemas.microsoft.com/office/powerpoint/2010/main" val="1722375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1C71E-00A9-2C15-A9C6-0645287784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DED2FC-A572-AB0B-78F1-52AD09FCA3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5A529C-FDE4-8DA7-E643-FAA5D8E054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DA574A-B43D-B48E-C0FA-780A503EF73E}"/>
              </a:ext>
            </a:extLst>
          </p:cNvPr>
          <p:cNvSpPr>
            <a:spLocks noGrp="1"/>
          </p:cNvSpPr>
          <p:nvPr>
            <p:ph type="dt" sz="half" idx="10"/>
          </p:nvPr>
        </p:nvSpPr>
        <p:spPr/>
        <p:txBody>
          <a:bodyPr/>
          <a:lstStyle/>
          <a:p>
            <a:fld id="{3471DA79-3697-4262-B559-6DC2F9881678}" type="datetimeFigureOut">
              <a:rPr lang="en-US" smtClean="0"/>
              <a:t>11/11/2025</a:t>
            </a:fld>
            <a:endParaRPr lang="en-US"/>
          </a:p>
        </p:txBody>
      </p:sp>
      <p:sp>
        <p:nvSpPr>
          <p:cNvPr id="6" name="Footer Placeholder 5">
            <a:extLst>
              <a:ext uri="{FF2B5EF4-FFF2-40B4-BE49-F238E27FC236}">
                <a16:creationId xmlns:a16="http://schemas.microsoft.com/office/drawing/2014/main" id="{2DAE3F21-AB25-9C76-598D-7E1CC11117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817C27-9369-8BBA-65CD-9F4DBB6DCA97}"/>
              </a:ext>
            </a:extLst>
          </p:cNvPr>
          <p:cNvSpPr>
            <a:spLocks noGrp="1"/>
          </p:cNvSpPr>
          <p:nvPr>
            <p:ph type="sldNum" sz="quarter" idx="12"/>
          </p:nvPr>
        </p:nvSpPr>
        <p:spPr/>
        <p:txBody>
          <a:bodyPr/>
          <a:lstStyle/>
          <a:p>
            <a:fld id="{51368CA6-10A2-47DC-894E-0B47506072DF}" type="slidenum">
              <a:rPr lang="en-US" smtClean="0"/>
              <a:t>‹#›</a:t>
            </a:fld>
            <a:endParaRPr lang="en-US"/>
          </a:p>
        </p:txBody>
      </p:sp>
    </p:spTree>
    <p:extLst>
      <p:ext uri="{BB962C8B-B14F-4D97-AF65-F5344CB8AC3E}">
        <p14:creationId xmlns:p14="http://schemas.microsoft.com/office/powerpoint/2010/main" val="1543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5A83F-374C-8C42-414D-1D5AFEF888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BB4031-88E1-73E9-8CC1-B775495655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67A81C-0087-1796-B8CF-13CB45467E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7A8108-0CE3-8622-EEED-36ADEA5B7E40}"/>
              </a:ext>
            </a:extLst>
          </p:cNvPr>
          <p:cNvSpPr>
            <a:spLocks noGrp="1"/>
          </p:cNvSpPr>
          <p:nvPr>
            <p:ph type="dt" sz="half" idx="10"/>
          </p:nvPr>
        </p:nvSpPr>
        <p:spPr/>
        <p:txBody>
          <a:bodyPr/>
          <a:lstStyle/>
          <a:p>
            <a:fld id="{3471DA79-3697-4262-B559-6DC2F9881678}" type="datetimeFigureOut">
              <a:rPr lang="en-US" smtClean="0"/>
              <a:t>11/11/2025</a:t>
            </a:fld>
            <a:endParaRPr lang="en-US"/>
          </a:p>
        </p:txBody>
      </p:sp>
      <p:sp>
        <p:nvSpPr>
          <p:cNvPr id="6" name="Footer Placeholder 5">
            <a:extLst>
              <a:ext uri="{FF2B5EF4-FFF2-40B4-BE49-F238E27FC236}">
                <a16:creationId xmlns:a16="http://schemas.microsoft.com/office/drawing/2014/main" id="{C25C7507-C9DD-F0D5-7FD8-DD478115B1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3C3E3E-6548-D79D-B1A4-289B55D81473}"/>
              </a:ext>
            </a:extLst>
          </p:cNvPr>
          <p:cNvSpPr>
            <a:spLocks noGrp="1"/>
          </p:cNvSpPr>
          <p:nvPr>
            <p:ph type="sldNum" sz="quarter" idx="12"/>
          </p:nvPr>
        </p:nvSpPr>
        <p:spPr/>
        <p:txBody>
          <a:bodyPr/>
          <a:lstStyle/>
          <a:p>
            <a:fld id="{51368CA6-10A2-47DC-894E-0B47506072DF}" type="slidenum">
              <a:rPr lang="en-US" smtClean="0"/>
              <a:t>‹#›</a:t>
            </a:fld>
            <a:endParaRPr lang="en-US"/>
          </a:p>
        </p:txBody>
      </p:sp>
    </p:spTree>
    <p:extLst>
      <p:ext uri="{BB962C8B-B14F-4D97-AF65-F5344CB8AC3E}">
        <p14:creationId xmlns:p14="http://schemas.microsoft.com/office/powerpoint/2010/main" val="2104472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0CEF65-2DEF-A61C-D6D9-2D9F413BE8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48B03E-F37E-CA3D-1640-7E9DAB0289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09850A-A12F-75E1-4547-D540746D88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471DA79-3697-4262-B559-6DC2F9881678}" type="datetimeFigureOut">
              <a:rPr lang="en-US" smtClean="0"/>
              <a:t>11/11/2025</a:t>
            </a:fld>
            <a:endParaRPr lang="en-US"/>
          </a:p>
        </p:txBody>
      </p:sp>
      <p:sp>
        <p:nvSpPr>
          <p:cNvPr id="5" name="Footer Placeholder 4">
            <a:extLst>
              <a:ext uri="{FF2B5EF4-FFF2-40B4-BE49-F238E27FC236}">
                <a16:creationId xmlns:a16="http://schemas.microsoft.com/office/drawing/2014/main" id="{7F0A492D-DAF9-7E62-60C3-4A2889D08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7DC1DF6-1359-5E38-A689-6C3A171B4A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1368CA6-10A2-47DC-894E-0B47506072DF}" type="slidenum">
              <a:rPr lang="en-US" smtClean="0"/>
              <a:t>‹#›</a:t>
            </a:fld>
            <a:endParaRPr lang="en-US"/>
          </a:p>
        </p:txBody>
      </p:sp>
    </p:spTree>
    <p:extLst>
      <p:ext uri="{BB962C8B-B14F-4D97-AF65-F5344CB8AC3E}">
        <p14:creationId xmlns:p14="http://schemas.microsoft.com/office/powerpoint/2010/main" val="2651690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ncsrc.us/resources-for-srcs"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s://cdn.prod.website-files.com/633d9b879bba82f59a8ec2ef/63c318009bcbb489f376da12_src_vr_wioa_nov_2019.pdf" TargetMode="External"/><Relationship Id="rId4" Type="http://schemas.openxmlformats.org/officeDocument/2006/relationships/hyperlink" Target="https://cdn.prod.website-files.com/633d9b879bba82f59a8ec2ef/63c318002c404b4bddf0e028_guidebook_for_src_chairpersons_revision_nov_2019_.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ncsrc.us/src-member-training"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catalog.ii-training.org/product?catalog=1635282032uTjP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cdn.prod.website-files.com/633d9b879bba82f59a8ec2ef/63c318002c404b4bddf0e028_guidebook_for_src_chairpersons_revision_nov_2019_.pdf" TargetMode="External"/><Relationship Id="rId4" Type="http://schemas.openxmlformats.org/officeDocument/2006/relationships/hyperlink" Target="https://cdn.prod.website-files.com/633d9b879bba82f59a8ec2ef/63c318009bcbb489f376da12_src_vr_wioa_nov_2019.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20D20-F714-F889-2F93-8B6B25C709F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386D4C9-F5E1-B466-16DD-DE7B6C7DCCC2}"/>
              </a:ext>
            </a:extLst>
          </p:cNvPr>
          <p:cNvSpPr>
            <a:spLocks noGrp="1"/>
          </p:cNvSpPr>
          <p:nvPr>
            <p:ph type="title" idx="4294967295"/>
          </p:nvPr>
        </p:nvSpPr>
        <p:spPr>
          <a:xfrm>
            <a:off x="1524000" y="3638550"/>
            <a:ext cx="9144000" cy="23669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tx1"/>
                </a:solidFill>
                <a:effectLst/>
                <a:uLnTx/>
                <a:uFillTx/>
                <a:latin typeface="+mn-lt"/>
                <a:ea typeface="+mn-ea"/>
                <a:cs typeface="+mn-cs"/>
              </a:rPr>
              <a:t>NCSRC 20</a:t>
            </a:r>
            <a:r>
              <a:rPr kumimoji="0" lang="en-US" sz="4000" b="1" i="0" u="none" strike="noStrike" kern="1200" cap="none" spc="0" normalizeH="0" baseline="30000" noProof="0" dirty="0">
                <a:ln>
                  <a:noFill/>
                </a:ln>
                <a:solidFill>
                  <a:schemeClr val="tx1"/>
                </a:solidFill>
                <a:effectLst/>
                <a:uLnTx/>
                <a:uFillTx/>
                <a:latin typeface="+mn-lt"/>
                <a:ea typeface="+mn-ea"/>
                <a:cs typeface="+mn-cs"/>
              </a:rPr>
              <a:t>th</a:t>
            </a:r>
            <a:r>
              <a:rPr kumimoji="0" lang="en-US" sz="4000" b="1" i="0" u="none" strike="noStrike" kern="1200" cap="none" spc="0" normalizeH="0" baseline="0" noProof="0" dirty="0">
                <a:ln>
                  <a:noFill/>
                </a:ln>
                <a:solidFill>
                  <a:schemeClr val="tx1"/>
                </a:solidFill>
                <a:effectLst/>
                <a:uLnTx/>
                <a:uFillTx/>
                <a:latin typeface="+mn-lt"/>
                <a:ea typeface="+mn-ea"/>
                <a:cs typeface="+mn-cs"/>
              </a:rPr>
              <a:t> Anniversary</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500" b="0" i="0" u="none" strike="noStrike" kern="1200" cap="none" spc="0" normalizeH="0" baseline="0" noProof="0" dirty="0">
                <a:ln>
                  <a:noFill/>
                </a:ln>
                <a:solidFill>
                  <a:schemeClr val="tx1"/>
                </a:solidFill>
                <a:effectLst/>
                <a:uLnTx/>
                <a:uFillTx/>
                <a:latin typeface="+mn-lt"/>
                <a:ea typeface="+mn-ea"/>
                <a:cs typeface="+mn-cs"/>
              </a:rPr>
              <a:t>NCSRC Board Members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1"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National Coalition for SRC logo">
            <a:extLst>
              <a:ext uri="{FF2B5EF4-FFF2-40B4-BE49-F238E27FC236}">
                <a16:creationId xmlns:a16="http://schemas.microsoft.com/office/drawing/2014/main" id="{2AB9528F-73F8-3079-951E-5902C72D18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9104" y="851910"/>
            <a:ext cx="3896903" cy="1865890"/>
          </a:xfrm>
          <a:prstGeom prst="rect">
            <a:avLst/>
          </a:prstGeom>
        </p:spPr>
      </p:pic>
    </p:spTree>
    <p:extLst>
      <p:ext uri="{BB962C8B-B14F-4D97-AF65-F5344CB8AC3E}">
        <p14:creationId xmlns:p14="http://schemas.microsoft.com/office/powerpoint/2010/main" val="2510480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ational Coalition for SRC logo">
            <a:extLst>
              <a:ext uri="{FF2B5EF4-FFF2-40B4-BE49-F238E27FC236}">
                <a16:creationId xmlns:a16="http://schemas.microsoft.com/office/drawing/2014/main" id="{B5383C1E-9390-5D5D-4266-FFF7D3FD55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3295" y="154757"/>
            <a:ext cx="1785410" cy="854879"/>
          </a:xfrm>
          <a:prstGeom prst="rect">
            <a:avLst/>
          </a:prstGeom>
        </p:spPr>
      </p:pic>
      <p:sp>
        <p:nvSpPr>
          <p:cNvPr id="7" name="Title 6">
            <a:extLst>
              <a:ext uri="{FF2B5EF4-FFF2-40B4-BE49-F238E27FC236}">
                <a16:creationId xmlns:a16="http://schemas.microsoft.com/office/drawing/2014/main" id="{AFC1867E-F513-0193-D500-05823A5E35D2}"/>
              </a:ext>
            </a:extLst>
          </p:cNvPr>
          <p:cNvSpPr txBox="1">
            <a:spLocks noGrp="1"/>
          </p:cNvSpPr>
          <p:nvPr>
            <p:ph type="title" idx="4294967295"/>
          </p:nvPr>
        </p:nvSpPr>
        <p:spPr>
          <a:xfrm>
            <a:off x="2618849" y="1653471"/>
            <a:ext cx="6954301"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n-lt"/>
                <a:ea typeface="+mn-ea"/>
                <a:cs typeface="+mn-cs"/>
              </a:rPr>
              <a:t>Honoring Pat &amp; Tom</a:t>
            </a:r>
          </a:p>
        </p:txBody>
      </p:sp>
      <p:pic>
        <p:nvPicPr>
          <p:cNvPr id="3" name="Picture 2">
            <a:extLst>
              <a:ext uri="{FF2B5EF4-FFF2-40B4-BE49-F238E27FC236}">
                <a16:creationId xmlns:a16="http://schemas.microsoft.com/office/drawing/2014/main" id="{D392E6E4-9001-F8CA-1896-F7AEC0E820E8}"/>
              </a:ext>
            </a:extLst>
          </p:cNvPr>
          <p:cNvPicPr>
            <a:picLocks noChangeAspect="1"/>
          </p:cNvPicPr>
          <p:nvPr/>
        </p:nvPicPr>
        <p:blipFill>
          <a:blip r:embed="rId4"/>
          <a:stretch>
            <a:fillRect/>
          </a:stretch>
        </p:blipFill>
        <p:spPr>
          <a:xfrm>
            <a:off x="4044260" y="2567093"/>
            <a:ext cx="3944454" cy="3859102"/>
          </a:xfrm>
          <a:prstGeom prst="rect">
            <a:avLst/>
          </a:prstGeom>
        </p:spPr>
      </p:pic>
    </p:spTree>
    <p:extLst>
      <p:ext uri="{BB962C8B-B14F-4D97-AF65-F5344CB8AC3E}">
        <p14:creationId xmlns:p14="http://schemas.microsoft.com/office/powerpoint/2010/main" val="3936838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ational Coalition for SRC logo">
            <a:extLst>
              <a:ext uri="{FF2B5EF4-FFF2-40B4-BE49-F238E27FC236}">
                <a16:creationId xmlns:a16="http://schemas.microsoft.com/office/drawing/2014/main" id="{B5383C1E-9390-5D5D-4266-FFF7D3FD55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3295" y="329625"/>
            <a:ext cx="1785410" cy="854879"/>
          </a:xfrm>
          <a:prstGeom prst="rect">
            <a:avLst/>
          </a:prstGeom>
        </p:spPr>
      </p:pic>
      <p:sp>
        <p:nvSpPr>
          <p:cNvPr id="2" name="TextBox 1">
            <a:extLst>
              <a:ext uri="{FF2B5EF4-FFF2-40B4-BE49-F238E27FC236}">
                <a16:creationId xmlns:a16="http://schemas.microsoft.com/office/drawing/2014/main" id="{D98BD052-1EAB-E86A-15B0-3CC947D8A4F6}"/>
              </a:ext>
            </a:extLst>
          </p:cNvPr>
          <p:cNvSpPr txBox="1"/>
          <p:nvPr/>
        </p:nvSpPr>
        <p:spPr>
          <a:xfrm>
            <a:off x="847288" y="1992498"/>
            <a:ext cx="10771464" cy="4279890"/>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2500" kern="100" dirty="0">
                <a:latin typeface="Aptos" panose="020B0004020202020204" pitchFamily="34" charset="0"/>
                <a:ea typeface="Aptos" panose="020B0004020202020204" pitchFamily="34" charset="0"/>
                <a:cs typeface="Times New Roman" panose="02020603050405020304" pitchFamily="18" charset="0"/>
              </a:rPr>
              <a:t>In 2025, we are in a season's change. </a:t>
            </a:r>
          </a:p>
          <a:p>
            <a:pPr marL="800100" lvl="1" indent="-342900">
              <a:lnSpc>
                <a:spcPct val="107000"/>
              </a:lnSpc>
              <a:buFont typeface="Courier New" panose="02070309020205020404" pitchFamily="49" charset="0"/>
              <a:buChar char="o"/>
            </a:pPr>
            <a:r>
              <a:rPr lang="en-US" sz="2500" kern="100" dirty="0">
                <a:latin typeface="Aptos" panose="020B0004020202020204" pitchFamily="34" charset="0"/>
                <a:ea typeface="Aptos" panose="020B0004020202020204" pitchFamily="34" charset="0"/>
                <a:cs typeface="Times New Roman" panose="02020603050405020304" pitchFamily="18" charset="0"/>
              </a:rPr>
              <a:t>Board member recruitment and onboarding</a:t>
            </a:r>
          </a:p>
          <a:p>
            <a:pPr marL="800100" lvl="1" indent="-342900">
              <a:lnSpc>
                <a:spcPct val="107000"/>
              </a:lnSpc>
              <a:buFont typeface="Courier New" panose="02070309020205020404" pitchFamily="49" charset="0"/>
              <a:buChar char="o"/>
            </a:pPr>
            <a:r>
              <a:rPr lang="en-US" sz="2500" kern="100" dirty="0">
                <a:latin typeface="Aptos" panose="020B0004020202020204" pitchFamily="34" charset="0"/>
                <a:ea typeface="Aptos" panose="020B0004020202020204" pitchFamily="34" charset="0"/>
                <a:cs typeface="Times New Roman" panose="02020603050405020304" pitchFamily="18" charset="0"/>
              </a:rPr>
              <a:t>Representation from: </a:t>
            </a:r>
          </a:p>
          <a:p>
            <a:pPr marL="1257300" lvl="2" indent="-342900">
              <a:lnSpc>
                <a:spcPct val="107000"/>
              </a:lnSpc>
              <a:buFont typeface="Courier New" panose="02070309020205020404" pitchFamily="49" charset="0"/>
              <a:buChar char="o"/>
            </a:pPr>
            <a:r>
              <a:rPr lang="en-US" sz="2000" kern="100" dirty="0">
                <a:latin typeface="Aptos" panose="020B0004020202020204" pitchFamily="34" charset="0"/>
                <a:ea typeface="Aptos" panose="020B0004020202020204" pitchFamily="34" charset="0"/>
                <a:cs typeface="Times New Roman" panose="02020603050405020304" pitchFamily="18" charset="0"/>
              </a:rPr>
              <a:t>Washington</a:t>
            </a:r>
          </a:p>
          <a:p>
            <a:pPr marL="1257300" lvl="2" indent="-342900">
              <a:lnSpc>
                <a:spcPct val="107000"/>
              </a:lnSpc>
              <a:buFont typeface="Courier New" panose="02070309020205020404" pitchFamily="49" charset="0"/>
              <a:buChar char="o"/>
            </a:pPr>
            <a:r>
              <a:rPr lang="en-US" sz="2000" kern="100" dirty="0">
                <a:latin typeface="Aptos" panose="020B0004020202020204" pitchFamily="34" charset="0"/>
                <a:ea typeface="Aptos" panose="020B0004020202020204" pitchFamily="34" charset="0"/>
                <a:cs typeface="Times New Roman" panose="02020603050405020304" pitchFamily="18" charset="0"/>
              </a:rPr>
              <a:t>New Jersey</a:t>
            </a:r>
          </a:p>
          <a:p>
            <a:pPr marL="1257300" lvl="2" indent="-342900">
              <a:lnSpc>
                <a:spcPct val="107000"/>
              </a:lnSpc>
              <a:buFont typeface="Courier New" panose="02070309020205020404" pitchFamily="49" charset="0"/>
              <a:buChar char="o"/>
            </a:pPr>
            <a:r>
              <a:rPr lang="en-US" sz="2000" kern="100" dirty="0">
                <a:latin typeface="Aptos" panose="020B0004020202020204" pitchFamily="34" charset="0"/>
                <a:ea typeface="Aptos" panose="020B0004020202020204" pitchFamily="34" charset="0"/>
                <a:cs typeface="Times New Roman" panose="02020603050405020304" pitchFamily="18" charset="0"/>
              </a:rPr>
              <a:t>Connecticut</a:t>
            </a:r>
          </a:p>
          <a:p>
            <a:pPr marL="1257300" lvl="2" indent="-342900">
              <a:lnSpc>
                <a:spcPct val="107000"/>
              </a:lnSpc>
              <a:buFont typeface="Courier New" panose="02070309020205020404" pitchFamily="49" charset="0"/>
              <a:buChar char="o"/>
            </a:pPr>
            <a:r>
              <a:rPr lang="en-US" sz="2000" kern="100" dirty="0">
                <a:latin typeface="Aptos" panose="020B0004020202020204" pitchFamily="34" charset="0"/>
                <a:ea typeface="Aptos" panose="020B0004020202020204" pitchFamily="34" charset="0"/>
                <a:cs typeface="Times New Roman" panose="02020603050405020304" pitchFamily="18" charset="0"/>
              </a:rPr>
              <a:t>Oklahoma</a:t>
            </a:r>
          </a:p>
          <a:p>
            <a:pPr marL="1257300" lvl="2" indent="-342900">
              <a:lnSpc>
                <a:spcPct val="107000"/>
              </a:lnSpc>
              <a:buFont typeface="Courier New" panose="02070309020205020404" pitchFamily="49" charset="0"/>
              <a:buChar char="o"/>
            </a:pPr>
            <a:r>
              <a:rPr lang="en-US" sz="2000" kern="100" dirty="0">
                <a:latin typeface="Aptos" panose="020B0004020202020204" pitchFamily="34" charset="0"/>
                <a:ea typeface="Aptos" panose="020B0004020202020204" pitchFamily="34" charset="0"/>
                <a:cs typeface="Times New Roman" panose="02020603050405020304" pitchFamily="18" charset="0"/>
              </a:rPr>
              <a:t>Colorado</a:t>
            </a:r>
          </a:p>
          <a:p>
            <a:pPr marL="1257300" lvl="2" indent="-342900">
              <a:lnSpc>
                <a:spcPct val="107000"/>
              </a:lnSpc>
              <a:buFont typeface="Courier New" panose="02070309020205020404" pitchFamily="49" charset="0"/>
              <a:buChar char="o"/>
            </a:pPr>
            <a:r>
              <a:rPr lang="en-US" sz="2000" kern="100" dirty="0">
                <a:latin typeface="Aptos" panose="020B0004020202020204" pitchFamily="34" charset="0"/>
                <a:ea typeface="Aptos" panose="020B0004020202020204" pitchFamily="34" charset="0"/>
                <a:cs typeface="Times New Roman" panose="02020603050405020304" pitchFamily="18" charset="0"/>
              </a:rPr>
              <a:t>Pennsylvania</a:t>
            </a:r>
          </a:p>
          <a:p>
            <a:pPr marL="1257300" lvl="2" indent="-342900">
              <a:lnSpc>
                <a:spcPct val="107000"/>
              </a:lnSpc>
              <a:buFont typeface="Courier New" panose="02070309020205020404" pitchFamily="49" charset="0"/>
              <a:buChar char="o"/>
            </a:pPr>
            <a:r>
              <a:rPr lang="en-US" sz="2000" kern="100" dirty="0">
                <a:latin typeface="Aptos" panose="020B0004020202020204" pitchFamily="34" charset="0"/>
                <a:ea typeface="Aptos" panose="020B0004020202020204" pitchFamily="34" charset="0"/>
                <a:cs typeface="Times New Roman" panose="02020603050405020304" pitchFamily="18" charset="0"/>
              </a:rPr>
              <a:t>Alabama</a:t>
            </a:r>
          </a:p>
          <a:p>
            <a:pPr marL="1257300" lvl="2" indent="-342900">
              <a:lnSpc>
                <a:spcPct val="107000"/>
              </a:lnSpc>
              <a:buFont typeface="Courier New" panose="02070309020205020404" pitchFamily="49" charset="0"/>
              <a:buChar char="o"/>
            </a:pPr>
            <a:r>
              <a:rPr lang="en-US" sz="2000" kern="100" dirty="0">
                <a:latin typeface="Aptos" panose="020B0004020202020204" pitchFamily="34" charset="0"/>
                <a:ea typeface="Aptos" panose="020B0004020202020204" pitchFamily="34" charset="0"/>
                <a:cs typeface="Times New Roman" panose="02020603050405020304" pitchFamily="18" charset="0"/>
              </a:rPr>
              <a:t>New Mexico</a:t>
            </a:r>
          </a:p>
          <a:p>
            <a:pPr marL="1257300" lvl="2" indent="-342900">
              <a:lnSpc>
                <a:spcPct val="107000"/>
              </a:lnSpc>
              <a:buFont typeface="Courier New" panose="02070309020205020404" pitchFamily="49" charset="0"/>
              <a:buChar char="o"/>
            </a:pPr>
            <a:r>
              <a:rPr lang="en-US" sz="2000" kern="100" dirty="0">
                <a:latin typeface="Aptos" panose="020B0004020202020204" pitchFamily="34" charset="0"/>
                <a:ea typeface="Aptos" panose="020B0004020202020204" pitchFamily="34" charset="0"/>
                <a:cs typeface="Times New Roman" panose="02020603050405020304" pitchFamily="18" charset="0"/>
              </a:rPr>
              <a:t>Arizona</a:t>
            </a:r>
          </a:p>
        </p:txBody>
      </p:sp>
      <p:sp>
        <p:nvSpPr>
          <p:cNvPr id="3" name="Title 2">
            <a:extLst>
              <a:ext uri="{FF2B5EF4-FFF2-40B4-BE49-F238E27FC236}">
                <a16:creationId xmlns:a16="http://schemas.microsoft.com/office/drawing/2014/main" id="{CB36BA70-2285-CD27-9FAC-D99DFF22C882}"/>
              </a:ext>
            </a:extLst>
          </p:cNvPr>
          <p:cNvSpPr txBox="1">
            <a:spLocks noGrp="1"/>
          </p:cNvSpPr>
          <p:nvPr>
            <p:ph type="title" idx="4294967295"/>
          </p:nvPr>
        </p:nvSpPr>
        <p:spPr>
          <a:xfrm>
            <a:off x="1938598" y="1284612"/>
            <a:ext cx="8588843"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n-lt"/>
                <a:ea typeface="+mn-ea"/>
                <a:cs typeface="+mn-cs"/>
              </a:rPr>
              <a:t>Present Day</a:t>
            </a:r>
          </a:p>
        </p:txBody>
      </p:sp>
    </p:spTree>
    <p:extLst>
      <p:ext uri="{BB962C8B-B14F-4D97-AF65-F5344CB8AC3E}">
        <p14:creationId xmlns:p14="http://schemas.microsoft.com/office/powerpoint/2010/main" val="552941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ational Coalition for SRC logo">
            <a:extLst>
              <a:ext uri="{FF2B5EF4-FFF2-40B4-BE49-F238E27FC236}">
                <a16:creationId xmlns:a16="http://schemas.microsoft.com/office/drawing/2014/main" id="{B5383C1E-9390-5D5D-4266-FFF7D3FD55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3295" y="329625"/>
            <a:ext cx="1785410" cy="854879"/>
          </a:xfrm>
          <a:prstGeom prst="rect">
            <a:avLst/>
          </a:prstGeom>
        </p:spPr>
      </p:pic>
      <p:sp>
        <p:nvSpPr>
          <p:cNvPr id="2" name="TextBox 1">
            <a:extLst>
              <a:ext uri="{FF2B5EF4-FFF2-40B4-BE49-F238E27FC236}">
                <a16:creationId xmlns:a16="http://schemas.microsoft.com/office/drawing/2014/main" id="{D98BD052-1EAB-E86A-15B0-3CC947D8A4F6}"/>
              </a:ext>
            </a:extLst>
          </p:cNvPr>
          <p:cNvSpPr txBox="1"/>
          <p:nvPr/>
        </p:nvSpPr>
        <p:spPr>
          <a:xfrm>
            <a:off x="847288" y="1992498"/>
            <a:ext cx="10771464" cy="4748736"/>
          </a:xfrm>
          <a:prstGeom prst="rect">
            <a:avLst/>
          </a:prstGeom>
          <a:noFill/>
        </p:spPr>
        <p:txBody>
          <a:bodyPr wrap="square" rtlCol="0">
            <a:spAutoFit/>
          </a:bodyPr>
          <a:lstStyle/>
          <a:p>
            <a:pPr marL="342900" marR="0" lvl="0" indent="-342900">
              <a:lnSpc>
                <a:spcPct val="107000"/>
              </a:lnSpc>
              <a:spcBef>
                <a:spcPts val="0"/>
              </a:spcBef>
              <a:spcAft>
                <a:spcPts val="0"/>
              </a:spcAft>
              <a:buFont typeface="Arial" panose="020B0604020202020204" pitchFamily="34" charset="0"/>
              <a:buChar char="•"/>
            </a:pPr>
            <a:r>
              <a:rPr lang="en-US" sz="2500" kern="100" dirty="0">
                <a:ea typeface="Aptos" panose="020B0004020202020204" pitchFamily="34" charset="0"/>
                <a:cs typeface="Times New Roman" panose="02020603050405020304" pitchFamily="18" charset="0"/>
              </a:rPr>
              <a:t>Primary Goals continue to be: </a:t>
            </a:r>
          </a:p>
          <a:p>
            <a:pPr marL="800100" lvl="1" indent="-342900">
              <a:buFont typeface="+mj-lt"/>
              <a:buAutoNum type="arabicPeriod"/>
              <a:tabLst>
                <a:tab pos="457200" algn="l"/>
              </a:tabLst>
            </a:pPr>
            <a:r>
              <a:rPr lang="en-US" sz="2500" dirty="0">
                <a:solidFill>
                  <a:srgbClr val="000000"/>
                </a:solidFill>
                <a:effectLst/>
                <a:ea typeface="Times New Roman" panose="02020603050405020304" pitchFamily="18" charset="0"/>
              </a:rPr>
              <a:t>Increase the capacity of SRCs through education &amp; training.</a:t>
            </a:r>
            <a:endParaRPr lang="en-US" sz="2500" dirty="0">
              <a:solidFill>
                <a:srgbClr val="000000"/>
              </a:solidFill>
              <a:effectLst/>
              <a:ea typeface="Calibri" panose="020F0502020204030204" pitchFamily="34" charset="0"/>
            </a:endParaRPr>
          </a:p>
          <a:p>
            <a:pPr marL="800100" lvl="1" indent="-342900">
              <a:buFont typeface="+mj-lt"/>
              <a:buAutoNum type="arabicPeriod"/>
              <a:tabLst>
                <a:tab pos="457200" algn="l"/>
              </a:tabLst>
            </a:pPr>
            <a:r>
              <a:rPr lang="en-US" sz="2500" dirty="0">
                <a:solidFill>
                  <a:srgbClr val="000000"/>
                </a:solidFill>
                <a:effectLst/>
                <a:ea typeface="Times New Roman" panose="02020603050405020304" pitchFamily="18" charset="0"/>
              </a:rPr>
              <a:t>Enhance the NCSRC infrastructure at regional and national levels.</a:t>
            </a:r>
            <a:endParaRPr lang="en-US" sz="2500" dirty="0">
              <a:solidFill>
                <a:srgbClr val="000000"/>
              </a:solidFill>
              <a:effectLst/>
              <a:ea typeface="Calibri" panose="020F0502020204030204" pitchFamily="34" charset="0"/>
            </a:endParaRPr>
          </a:p>
          <a:p>
            <a:pPr marL="800100" lvl="1" indent="-342900">
              <a:buFont typeface="+mj-lt"/>
              <a:buAutoNum type="arabicPeriod"/>
              <a:tabLst>
                <a:tab pos="457200" algn="l"/>
              </a:tabLst>
            </a:pPr>
            <a:r>
              <a:rPr lang="en-US" sz="2500" dirty="0">
                <a:solidFill>
                  <a:srgbClr val="000000"/>
                </a:solidFill>
                <a:effectLst/>
                <a:ea typeface="Times New Roman" panose="02020603050405020304" pitchFamily="18" charset="0"/>
              </a:rPr>
              <a:t>Establish partnerships which build a stronger alliance, while advocating on behalf of the public vocational rehabilitation system.</a:t>
            </a:r>
          </a:p>
          <a:p>
            <a:pPr marL="342900" indent="-342900">
              <a:buFont typeface="Arial" panose="020B0604020202020204" pitchFamily="34" charset="0"/>
              <a:buChar char="•"/>
              <a:tabLst>
                <a:tab pos="457200" algn="l"/>
              </a:tabLst>
            </a:pPr>
            <a:r>
              <a:rPr lang="en-US" sz="2500" dirty="0">
                <a:solidFill>
                  <a:srgbClr val="000000"/>
                </a:solidFill>
                <a:effectLst/>
                <a:ea typeface="Calibri" panose="020F0502020204030204" pitchFamily="34" charset="0"/>
              </a:rPr>
              <a:t>Host two conferences each year</a:t>
            </a:r>
          </a:p>
          <a:p>
            <a:pPr marL="800100" lvl="1" indent="-342900">
              <a:buFont typeface="Courier New" panose="02070309020205020404" pitchFamily="49" charset="0"/>
              <a:buChar char="o"/>
              <a:tabLst>
                <a:tab pos="457200" algn="l"/>
              </a:tabLst>
            </a:pPr>
            <a:r>
              <a:rPr lang="en-US" sz="2500" dirty="0">
                <a:solidFill>
                  <a:srgbClr val="000000"/>
                </a:solidFill>
                <a:ea typeface="Calibri" panose="020F0502020204030204" pitchFamily="34" charset="0"/>
              </a:rPr>
              <a:t>Spring – Washington DC</a:t>
            </a:r>
          </a:p>
          <a:p>
            <a:pPr marL="800100" lvl="1" indent="-342900">
              <a:buFont typeface="Courier New" panose="02070309020205020404" pitchFamily="49" charset="0"/>
              <a:buChar char="o"/>
              <a:tabLst>
                <a:tab pos="457200" algn="l"/>
              </a:tabLst>
            </a:pPr>
            <a:r>
              <a:rPr lang="en-US" sz="2500" dirty="0">
                <a:solidFill>
                  <a:srgbClr val="000000"/>
                </a:solidFill>
                <a:effectLst/>
                <a:ea typeface="Calibri" panose="020F0502020204030204" pitchFamily="34" charset="0"/>
              </a:rPr>
              <a:t>Fall – location varies</a:t>
            </a:r>
          </a:p>
          <a:p>
            <a:pPr marL="342900" indent="-342900">
              <a:buFont typeface="Arial" panose="020B0604020202020204" pitchFamily="34" charset="0"/>
              <a:buChar char="•"/>
              <a:tabLst>
                <a:tab pos="457200" algn="l"/>
              </a:tabLst>
            </a:pPr>
            <a:r>
              <a:rPr lang="en-US" sz="2500" dirty="0">
                <a:solidFill>
                  <a:srgbClr val="000000"/>
                </a:solidFill>
                <a:effectLst/>
                <a:ea typeface="Calibri" panose="020F0502020204030204" pitchFamily="34" charset="0"/>
              </a:rPr>
              <a:t>Strong partnership with CSAVR</a:t>
            </a:r>
          </a:p>
          <a:p>
            <a:pPr marL="342900" indent="-342900">
              <a:buFont typeface="Arial" panose="020B0604020202020204" pitchFamily="34" charset="0"/>
              <a:buChar char="•"/>
              <a:tabLst>
                <a:tab pos="457200" algn="l"/>
              </a:tabLst>
            </a:pPr>
            <a:r>
              <a:rPr lang="en-US" sz="2500" dirty="0">
                <a:solidFill>
                  <a:srgbClr val="000000"/>
                </a:solidFill>
                <a:effectLst/>
                <a:ea typeface="Calibri" panose="020F0502020204030204" pitchFamily="34" charset="0"/>
              </a:rPr>
              <a:t>Looking to </a:t>
            </a:r>
            <a:r>
              <a:rPr lang="en-US" sz="2500" i="1" dirty="0">
                <a:solidFill>
                  <a:srgbClr val="000000"/>
                </a:solidFill>
                <a:effectLst/>
                <a:ea typeface="Calibri" panose="020F0502020204030204" pitchFamily="34" charset="0"/>
              </a:rPr>
              <a:t>preserve the future of VR, ensur</a:t>
            </a:r>
            <a:r>
              <a:rPr lang="en-US" sz="2500" i="1" dirty="0">
                <a:solidFill>
                  <a:srgbClr val="000000"/>
                </a:solidFill>
                <a:ea typeface="Calibri" panose="020F0502020204030204" pitchFamily="34" charset="0"/>
              </a:rPr>
              <a:t>e NCSRC is set up for future success, </a:t>
            </a:r>
            <a:r>
              <a:rPr lang="en-US" sz="2500" i="1" dirty="0">
                <a:solidFill>
                  <a:srgbClr val="000000"/>
                </a:solidFill>
                <a:effectLst/>
                <a:ea typeface="Calibri" panose="020F0502020204030204" pitchFamily="34" charset="0"/>
              </a:rPr>
              <a:t>onboarding new board members, and build strong partnerships</a:t>
            </a:r>
          </a:p>
          <a:p>
            <a:pPr marL="342900" marR="0" lvl="0" indent="-342900">
              <a:lnSpc>
                <a:spcPct val="107000"/>
              </a:lnSpc>
              <a:spcBef>
                <a:spcPts val="0"/>
              </a:spcBef>
              <a:spcAft>
                <a:spcPts val="0"/>
              </a:spcAft>
              <a:buFont typeface="Symbol" panose="05050102010706020507" pitchFamily="18" charset="2"/>
              <a:buChar char=""/>
            </a:pPr>
            <a:endParaRPr lang="en-US" sz="25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CB36BA70-2285-CD27-9FAC-D99DFF22C882}"/>
              </a:ext>
            </a:extLst>
          </p:cNvPr>
          <p:cNvSpPr txBox="1">
            <a:spLocks noGrp="1"/>
          </p:cNvSpPr>
          <p:nvPr>
            <p:ph type="title" idx="4294967295"/>
          </p:nvPr>
        </p:nvSpPr>
        <p:spPr>
          <a:xfrm>
            <a:off x="1938598" y="1284612"/>
            <a:ext cx="8588843"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n-lt"/>
                <a:ea typeface="+mn-ea"/>
                <a:cs typeface="+mn-cs"/>
              </a:rPr>
              <a:t>Present Day</a:t>
            </a:r>
          </a:p>
        </p:txBody>
      </p:sp>
    </p:spTree>
    <p:extLst>
      <p:ext uri="{BB962C8B-B14F-4D97-AF65-F5344CB8AC3E}">
        <p14:creationId xmlns:p14="http://schemas.microsoft.com/office/powerpoint/2010/main" val="1014971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BE3CC-83DF-557D-668E-3833EE35985F}"/>
            </a:ext>
          </a:extLst>
        </p:cNvPr>
        <p:cNvGrpSpPr/>
        <p:nvPr/>
      </p:nvGrpSpPr>
      <p:grpSpPr>
        <a:xfrm>
          <a:off x="0" y="0"/>
          <a:ext cx="0" cy="0"/>
          <a:chOff x="0" y="0"/>
          <a:chExt cx="0" cy="0"/>
        </a:xfrm>
      </p:grpSpPr>
      <p:pic>
        <p:nvPicPr>
          <p:cNvPr id="5" name="Picture 4" descr="National Coalition for SRC logo">
            <a:extLst>
              <a:ext uri="{FF2B5EF4-FFF2-40B4-BE49-F238E27FC236}">
                <a16:creationId xmlns:a16="http://schemas.microsoft.com/office/drawing/2014/main" id="{6C73C1BF-A989-981D-06A1-D6836EF7EE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3295" y="329625"/>
            <a:ext cx="1785410" cy="854879"/>
          </a:xfrm>
          <a:prstGeom prst="rect">
            <a:avLst/>
          </a:prstGeom>
        </p:spPr>
      </p:pic>
      <p:sp>
        <p:nvSpPr>
          <p:cNvPr id="2" name="TextBox 1">
            <a:extLst>
              <a:ext uri="{FF2B5EF4-FFF2-40B4-BE49-F238E27FC236}">
                <a16:creationId xmlns:a16="http://schemas.microsoft.com/office/drawing/2014/main" id="{7585F8BA-70DB-D805-3A70-CE6C4B47AAB7}"/>
              </a:ext>
            </a:extLst>
          </p:cNvPr>
          <p:cNvSpPr txBox="1"/>
          <p:nvPr/>
        </p:nvSpPr>
        <p:spPr>
          <a:xfrm>
            <a:off x="847288" y="1992498"/>
            <a:ext cx="10771464" cy="4194738"/>
          </a:xfrm>
          <a:prstGeom prst="rect">
            <a:avLst/>
          </a:prstGeom>
          <a:noFill/>
        </p:spPr>
        <p:txBody>
          <a:bodyPr wrap="square" rtlCol="0">
            <a:spAutoFit/>
          </a:bodyPr>
          <a:lstStyle/>
          <a:p>
            <a:pPr marL="342900" marR="0" lvl="0" indent="-342900">
              <a:lnSpc>
                <a:spcPct val="107000"/>
              </a:lnSpc>
              <a:spcBef>
                <a:spcPts val="0"/>
              </a:spcBef>
              <a:spcAft>
                <a:spcPts val="0"/>
              </a:spcAft>
              <a:buFont typeface="Arial" panose="020B0604020202020204" pitchFamily="34" charset="0"/>
              <a:buChar char="•"/>
            </a:pPr>
            <a:r>
              <a:rPr lang="en-US" sz="2500" kern="100" dirty="0">
                <a:latin typeface="Aptos" panose="020B0004020202020204" pitchFamily="34" charset="0"/>
                <a:ea typeface="Aptos" panose="020B0004020202020204" pitchFamily="34" charset="0"/>
                <a:cs typeface="Times New Roman" panose="02020603050405020304" pitchFamily="18" charset="0"/>
              </a:rPr>
              <a:t>Resources - </a:t>
            </a:r>
            <a:r>
              <a:rPr lang="en-US" sz="2500" kern="100" dirty="0">
                <a:latin typeface="Aptos" panose="020B0004020202020204" pitchFamily="34" charset="0"/>
                <a:ea typeface="Aptos" panose="020B0004020202020204" pitchFamily="34" charset="0"/>
                <a:cs typeface="Times New Roman" panose="02020603050405020304" pitchFamily="18" charset="0"/>
                <a:hlinkClick r:id="rId3"/>
              </a:rPr>
              <a:t>https://www.ncsrc.us/resources-for-srcs</a:t>
            </a:r>
            <a:endParaRPr lang="en-US" sz="2500" kern="100" dirty="0">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07000"/>
              </a:lnSpc>
              <a:buFont typeface="Courier New" panose="02070309020205020404" pitchFamily="49" charset="0"/>
              <a:buChar char="o"/>
            </a:pPr>
            <a:r>
              <a:rPr lang="en-US" sz="2500" kern="100" dirty="0">
                <a:latin typeface="Aptos" panose="020B0004020202020204" pitchFamily="34" charset="0"/>
                <a:ea typeface="Aptos" panose="020B0004020202020204" pitchFamily="34" charset="0"/>
                <a:cs typeface="Times New Roman" panose="02020603050405020304" pitchFamily="18" charset="0"/>
              </a:rPr>
              <a:t>Annual Reports – Look at SRC reports from other states</a:t>
            </a:r>
          </a:p>
          <a:p>
            <a:pPr marL="800100" lvl="1" indent="-342900">
              <a:lnSpc>
                <a:spcPct val="107000"/>
              </a:lnSpc>
              <a:buFont typeface="Courier New" panose="02070309020205020404" pitchFamily="49" charset="0"/>
              <a:buChar char="o"/>
            </a:pPr>
            <a:r>
              <a:rPr lang="en-US" sz="2500" kern="100" dirty="0">
                <a:latin typeface="Aptos" panose="020B0004020202020204" pitchFamily="34" charset="0"/>
                <a:ea typeface="Aptos" panose="020B0004020202020204" pitchFamily="34" charset="0"/>
                <a:cs typeface="Times New Roman" panose="02020603050405020304" pitchFamily="18" charset="0"/>
              </a:rPr>
              <a:t>Guidebooks</a:t>
            </a:r>
          </a:p>
          <a:p>
            <a:pPr marL="1257300" lvl="2" indent="-342900">
              <a:lnSpc>
                <a:spcPct val="107000"/>
              </a:lnSpc>
              <a:buFont typeface="Arial" panose="020B0604020202020204" pitchFamily="34" charset="0"/>
              <a:buChar char="•"/>
            </a:pPr>
            <a:r>
              <a:rPr lang="en-US" sz="2500" kern="100" dirty="0">
                <a:latin typeface="Aptos" panose="020B0004020202020204" pitchFamily="34" charset="0"/>
                <a:ea typeface="Aptos" panose="020B0004020202020204" pitchFamily="34" charset="0"/>
                <a:cs typeface="Times New Roman" panose="02020603050405020304" pitchFamily="18" charset="0"/>
                <a:hlinkClick r:id="rId4"/>
              </a:rPr>
              <a:t>State Rehabilitation Council Chairpersons, Members, and Chairpersons </a:t>
            </a:r>
            <a:r>
              <a:rPr lang="en-US" sz="2500" kern="100" dirty="0">
                <a:latin typeface="Aptos" panose="020B0004020202020204" pitchFamily="34" charset="0"/>
                <a:ea typeface="Aptos" panose="020B0004020202020204" pitchFamily="34" charset="0"/>
                <a:cs typeface="Times New Roman" panose="02020603050405020304" pitchFamily="18" charset="0"/>
              </a:rPr>
              <a:t>(Blue Book)</a:t>
            </a:r>
          </a:p>
          <a:p>
            <a:pPr marL="1257300" lvl="2" indent="-342900">
              <a:lnSpc>
                <a:spcPct val="107000"/>
              </a:lnSpc>
              <a:buFont typeface="Arial" panose="020B0604020202020204" pitchFamily="34" charset="0"/>
              <a:buChar char="•"/>
            </a:pPr>
            <a:r>
              <a:rPr lang="en-US" sz="2500" kern="100" dirty="0">
                <a:latin typeface="Aptos" panose="020B0004020202020204" pitchFamily="34" charset="0"/>
                <a:ea typeface="Aptos" panose="020B0004020202020204" pitchFamily="34" charset="0"/>
                <a:cs typeface="Times New Roman" panose="02020603050405020304" pitchFamily="18" charset="0"/>
                <a:hlinkClick r:id="rId5"/>
              </a:rPr>
              <a:t>SRC-VR Partnership Under WIOA </a:t>
            </a:r>
            <a:r>
              <a:rPr lang="en-US" sz="2500" kern="100" dirty="0">
                <a:latin typeface="Aptos" panose="020B0004020202020204" pitchFamily="34" charset="0"/>
                <a:ea typeface="Aptos" panose="020B0004020202020204" pitchFamily="34" charset="0"/>
                <a:cs typeface="Times New Roman" panose="02020603050405020304" pitchFamily="18" charset="0"/>
              </a:rPr>
              <a:t>(Yellow Book)</a:t>
            </a:r>
          </a:p>
          <a:p>
            <a:pPr marL="800100" lvl="1" indent="-342900">
              <a:lnSpc>
                <a:spcPct val="107000"/>
              </a:lnSpc>
              <a:buFont typeface="Courier New" panose="02070309020205020404" pitchFamily="49" charset="0"/>
              <a:buChar char="o"/>
            </a:pPr>
            <a:r>
              <a:rPr lang="en-US" sz="2500" kern="100" dirty="0">
                <a:latin typeface="Aptos" panose="020B0004020202020204" pitchFamily="34" charset="0"/>
                <a:ea typeface="Aptos" panose="020B0004020202020204" pitchFamily="34" charset="0"/>
                <a:cs typeface="Times New Roman" panose="02020603050405020304" pitchFamily="18" charset="0"/>
              </a:rPr>
              <a:t>WIOA Resources</a:t>
            </a:r>
          </a:p>
          <a:p>
            <a:pPr marL="800100" lvl="1" indent="-342900">
              <a:lnSpc>
                <a:spcPct val="107000"/>
              </a:lnSpc>
              <a:buFont typeface="Courier New" panose="02070309020205020404" pitchFamily="49" charset="0"/>
              <a:buChar char="o"/>
            </a:pPr>
            <a:r>
              <a:rPr lang="en-US" sz="2500" kern="100" dirty="0">
                <a:latin typeface="Aptos" panose="020B0004020202020204" pitchFamily="34" charset="0"/>
                <a:ea typeface="Aptos" panose="020B0004020202020204" pitchFamily="34" charset="0"/>
                <a:cs typeface="Times New Roman" panose="02020603050405020304" pitchFamily="18" charset="0"/>
              </a:rPr>
              <a:t>Rehabilitation Services Administration Resources</a:t>
            </a:r>
          </a:p>
          <a:p>
            <a:pPr marL="800100" lvl="1" indent="-342900">
              <a:lnSpc>
                <a:spcPct val="107000"/>
              </a:lnSpc>
              <a:buFont typeface="Courier New" panose="02070309020205020404" pitchFamily="49" charset="0"/>
              <a:buChar char="o"/>
            </a:pPr>
            <a:r>
              <a:rPr lang="en-US" sz="2500" kern="100" dirty="0">
                <a:latin typeface="Aptos" panose="020B0004020202020204" pitchFamily="34" charset="0"/>
                <a:ea typeface="Aptos" panose="020B0004020202020204" pitchFamily="34" charset="0"/>
                <a:cs typeface="Times New Roman" panose="02020603050405020304" pitchFamily="18" charset="0"/>
              </a:rPr>
              <a:t>Legislative Advocacy for SRCs</a:t>
            </a:r>
          </a:p>
          <a:p>
            <a:pPr lvl="1">
              <a:lnSpc>
                <a:spcPct val="107000"/>
              </a:lnSpc>
            </a:pPr>
            <a:endParaRPr lang="en-US" sz="25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DA55B5B8-B0AD-E90B-A2CE-CE7FC318BEB7}"/>
              </a:ext>
            </a:extLst>
          </p:cNvPr>
          <p:cNvSpPr txBox="1">
            <a:spLocks noGrp="1"/>
          </p:cNvSpPr>
          <p:nvPr>
            <p:ph type="title" idx="4294967295"/>
          </p:nvPr>
        </p:nvSpPr>
        <p:spPr>
          <a:xfrm>
            <a:off x="1938598" y="1284612"/>
            <a:ext cx="8588843"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n-lt"/>
                <a:ea typeface="+mn-ea"/>
                <a:cs typeface="+mn-cs"/>
              </a:rPr>
              <a:t>NCSRC Website Resources</a:t>
            </a:r>
          </a:p>
        </p:txBody>
      </p:sp>
    </p:spTree>
    <p:extLst>
      <p:ext uri="{BB962C8B-B14F-4D97-AF65-F5344CB8AC3E}">
        <p14:creationId xmlns:p14="http://schemas.microsoft.com/office/powerpoint/2010/main" val="1351424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2B1A8-3A0B-55F7-2467-BE8D37C7624E}"/>
            </a:ext>
          </a:extLst>
        </p:cNvPr>
        <p:cNvGrpSpPr/>
        <p:nvPr/>
      </p:nvGrpSpPr>
      <p:grpSpPr>
        <a:xfrm>
          <a:off x="0" y="0"/>
          <a:ext cx="0" cy="0"/>
          <a:chOff x="0" y="0"/>
          <a:chExt cx="0" cy="0"/>
        </a:xfrm>
      </p:grpSpPr>
      <p:pic>
        <p:nvPicPr>
          <p:cNvPr id="5" name="Picture 4" descr="National Coalition for SRC logo">
            <a:extLst>
              <a:ext uri="{FF2B5EF4-FFF2-40B4-BE49-F238E27FC236}">
                <a16:creationId xmlns:a16="http://schemas.microsoft.com/office/drawing/2014/main" id="{99EFFE4F-906C-6E23-BE73-8F03CD87E2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3295" y="329625"/>
            <a:ext cx="1785410" cy="854879"/>
          </a:xfrm>
          <a:prstGeom prst="rect">
            <a:avLst/>
          </a:prstGeom>
        </p:spPr>
      </p:pic>
      <p:sp>
        <p:nvSpPr>
          <p:cNvPr id="2" name="TextBox 1">
            <a:extLst>
              <a:ext uri="{FF2B5EF4-FFF2-40B4-BE49-F238E27FC236}">
                <a16:creationId xmlns:a16="http://schemas.microsoft.com/office/drawing/2014/main" id="{B5F181E6-60BC-17A2-7E41-746B533AE409}"/>
              </a:ext>
            </a:extLst>
          </p:cNvPr>
          <p:cNvSpPr txBox="1"/>
          <p:nvPr/>
        </p:nvSpPr>
        <p:spPr>
          <a:xfrm>
            <a:off x="857227" y="1992498"/>
            <a:ext cx="10771464" cy="3783087"/>
          </a:xfrm>
          <a:prstGeom prst="rect">
            <a:avLst/>
          </a:prstGeom>
          <a:noFill/>
        </p:spPr>
        <p:txBody>
          <a:bodyPr wrap="square" rtlCol="0">
            <a:spAutoFit/>
          </a:bodyPr>
          <a:lstStyle/>
          <a:p>
            <a:pPr marL="342900" marR="0" lvl="0" indent="-342900">
              <a:lnSpc>
                <a:spcPct val="107000"/>
              </a:lnSpc>
              <a:spcBef>
                <a:spcPts val="0"/>
              </a:spcBef>
              <a:spcAft>
                <a:spcPts val="0"/>
              </a:spcAft>
              <a:buFont typeface="Arial" panose="020B0604020202020204" pitchFamily="34" charset="0"/>
              <a:buChar char="•"/>
            </a:pPr>
            <a:r>
              <a:rPr lang="en-US" sz="2500" kern="100" dirty="0">
                <a:latin typeface="Aptos" panose="020B0004020202020204" pitchFamily="34" charset="0"/>
                <a:ea typeface="Aptos" panose="020B0004020202020204" pitchFamily="34" charset="0"/>
                <a:cs typeface="Times New Roman" panose="02020603050405020304" pitchFamily="18" charset="0"/>
              </a:rPr>
              <a:t>SRC Member Training - </a:t>
            </a:r>
            <a:r>
              <a:rPr lang="en-US" sz="2500" kern="100" dirty="0">
                <a:latin typeface="Aptos" panose="020B0004020202020204" pitchFamily="34" charset="0"/>
                <a:ea typeface="Aptos" panose="020B0004020202020204" pitchFamily="34" charset="0"/>
                <a:cs typeface="Times New Roman" panose="02020603050405020304" pitchFamily="18" charset="0"/>
                <a:hlinkClick r:id="rId3"/>
              </a:rPr>
              <a:t>https://www.ncsrc.us/src-member-training</a:t>
            </a:r>
            <a:r>
              <a:rPr lang="en-US" sz="2500" kern="100" dirty="0">
                <a:latin typeface="Aptos" panose="020B0004020202020204" pitchFamily="34" charset="0"/>
                <a:ea typeface="Aptos" panose="020B0004020202020204" pitchFamily="34" charset="0"/>
                <a:cs typeface="Times New Roman" panose="02020603050405020304" pitchFamily="18" charset="0"/>
              </a:rPr>
              <a:t> </a:t>
            </a:r>
          </a:p>
          <a:p>
            <a:pPr marL="800100" lvl="1" indent="-342900">
              <a:lnSpc>
                <a:spcPct val="107000"/>
              </a:lnSpc>
              <a:buFont typeface="Courier New" panose="02070309020205020404" pitchFamily="49" charset="0"/>
              <a:buChar char="o"/>
            </a:pPr>
            <a:r>
              <a:rPr lang="en-US" sz="2500" kern="100" dirty="0">
                <a:latin typeface="Aptos" panose="020B0004020202020204" pitchFamily="34" charset="0"/>
                <a:ea typeface="Aptos" panose="020B0004020202020204" pitchFamily="34" charset="0"/>
                <a:cs typeface="Times New Roman" panose="02020603050405020304" pitchFamily="18" charset="0"/>
                <a:hlinkClick r:id="rId4"/>
              </a:rPr>
              <a:t>SRC Training Series – VRTAC-QM</a:t>
            </a:r>
            <a:endParaRPr lang="en-US" sz="2500" kern="100" dirty="0">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07000"/>
              </a:lnSpc>
              <a:buFont typeface="Courier New" panose="02070309020205020404" pitchFamily="49" charset="0"/>
              <a:buChar char="o"/>
            </a:pPr>
            <a:r>
              <a:rPr lang="en-US" sz="2500" kern="100" dirty="0">
                <a:latin typeface="Aptos" panose="020B0004020202020204" pitchFamily="34" charset="0"/>
                <a:ea typeface="Aptos" panose="020B0004020202020204" pitchFamily="34" charset="0"/>
                <a:cs typeface="Times New Roman" panose="02020603050405020304" pitchFamily="18" charset="0"/>
              </a:rPr>
              <a:t>SRC Strategic Planning – Sample planning docs, PowerPoint, etc. </a:t>
            </a:r>
          </a:p>
          <a:p>
            <a:pPr marL="800100" lvl="1" indent="-342900">
              <a:lnSpc>
                <a:spcPct val="107000"/>
              </a:lnSpc>
              <a:buFont typeface="Courier New" panose="02070309020205020404" pitchFamily="49" charset="0"/>
              <a:buChar char="o"/>
            </a:pPr>
            <a:r>
              <a:rPr lang="en-US" sz="2500" kern="100" dirty="0">
                <a:latin typeface="Aptos" panose="020B0004020202020204" pitchFamily="34" charset="0"/>
                <a:ea typeface="Aptos" panose="020B0004020202020204" pitchFamily="34" charset="0"/>
                <a:cs typeface="Times New Roman" panose="02020603050405020304" pitchFamily="18" charset="0"/>
              </a:rPr>
              <a:t>SRC Orientation Package</a:t>
            </a:r>
          </a:p>
          <a:p>
            <a:pPr marL="1257300" lvl="2" indent="-342900">
              <a:lnSpc>
                <a:spcPct val="107000"/>
              </a:lnSpc>
              <a:buFont typeface="Arial" panose="020B0604020202020204" pitchFamily="34" charset="0"/>
              <a:buChar char="•"/>
            </a:pPr>
            <a:r>
              <a:rPr lang="en-US" sz="2500" kern="100" dirty="0">
                <a:latin typeface="Aptos" panose="020B0004020202020204" pitchFamily="34" charset="0"/>
                <a:ea typeface="Aptos" panose="020B0004020202020204" pitchFamily="34" charset="0"/>
                <a:cs typeface="Times New Roman" panose="02020603050405020304" pitchFamily="18" charset="0"/>
              </a:rPr>
              <a:t>Includes several modules that provide an overview Rehabilitation Act of 1973 - Vocational Rehabilitation Services &amp; SRC Regulations</a:t>
            </a:r>
          </a:p>
          <a:p>
            <a:pPr marL="800100" lvl="1" indent="-342900">
              <a:lnSpc>
                <a:spcPct val="107000"/>
              </a:lnSpc>
              <a:buFont typeface="Courier New" panose="02070309020205020404" pitchFamily="49" charset="0"/>
              <a:buChar char="o"/>
            </a:pPr>
            <a:r>
              <a:rPr lang="en-US" sz="2500" kern="100" dirty="0">
                <a:latin typeface="Aptos" panose="020B0004020202020204" pitchFamily="34" charset="0"/>
                <a:ea typeface="Aptos" panose="020B0004020202020204" pitchFamily="34" charset="0"/>
                <a:cs typeface="Times New Roman" panose="02020603050405020304" pitchFamily="18" charset="0"/>
              </a:rPr>
              <a:t>Past Meeting Materials – Conference Presentations</a:t>
            </a:r>
          </a:p>
          <a:p>
            <a:pPr marL="800100" lvl="1" indent="-342900">
              <a:lnSpc>
                <a:spcPct val="107000"/>
              </a:lnSpc>
              <a:buFont typeface="Courier New" panose="02070309020205020404" pitchFamily="49" charset="0"/>
              <a:buChar char="o"/>
            </a:pPr>
            <a:endParaRPr lang="en-US" sz="2500" kern="100" dirty="0">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07000"/>
              </a:lnSpc>
              <a:buFont typeface="Courier New" panose="02070309020205020404" pitchFamily="49" charset="0"/>
              <a:buChar char="o"/>
            </a:pPr>
            <a:endParaRPr lang="en-US" sz="25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61836538-8298-3FE4-06B8-1A0FF0BB0811}"/>
              </a:ext>
            </a:extLst>
          </p:cNvPr>
          <p:cNvSpPr txBox="1">
            <a:spLocks noGrp="1"/>
          </p:cNvSpPr>
          <p:nvPr>
            <p:ph type="title" idx="4294967295"/>
          </p:nvPr>
        </p:nvSpPr>
        <p:spPr>
          <a:xfrm>
            <a:off x="1938598" y="1284612"/>
            <a:ext cx="8588843"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n-lt"/>
                <a:ea typeface="+mn-ea"/>
                <a:cs typeface="+mn-cs"/>
              </a:rPr>
              <a:t>NCSRC Website Resources</a:t>
            </a:r>
          </a:p>
        </p:txBody>
      </p:sp>
    </p:spTree>
    <p:extLst>
      <p:ext uri="{BB962C8B-B14F-4D97-AF65-F5344CB8AC3E}">
        <p14:creationId xmlns:p14="http://schemas.microsoft.com/office/powerpoint/2010/main" val="267570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ational Coalition for SRC logo">
            <a:extLst>
              <a:ext uri="{FF2B5EF4-FFF2-40B4-BE49-F238E27FC236}">
                <a16:creationId xmlns:a16="http://schemas.microsoft.com/office/drawing/2014/main" id="{B5383C1E-9390-5D5D-4266-FFF7D3FD55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3295" y="329625"/>
            <a:ext cx="1785410" cy="854879"/>
          </a:xfrm>
          <a:prstGeom prst="rect">
            <a:avLst/>
          </a:prstGeom>
        </p:spPr>
      </p:pic>
      <p:sp>
        <p:nvSpPr>
          <p:cNvPr id="3" name="Title 2">
            <a:extLst>
              <a:ext uri="{FF2B5EF4-FFF2-40B4-BE49-F238E27FC236}">
                <a16:creationId xmlns:a16="http://schemas.microsoft.com/office/drawing/2014/main" id="{CB36BA70-2285-CD27-9FAC-D99DFF22C882}"/>
              </a:ext>
            </a:extLst>
          </p:cNvPr>
          <p:cNvSpPr txBox="1">
            <a:spLocks noGrp="1"/>
          </p:cNvSpPr>
          <p:nvPr>
            <p:ph type="title" idx="4294967295"/>
          </p:nvPr>
        </p:nvSpPr>
        <p:spPr>
          <a:xfrm>
            <a:off x="1610606" y="2721114"/>
            <a:ext cx="8588843"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n-lt"/>
                <a:ea typeface="+mn-ea"/>
                <a:cs typeface="+mn-cs"/>
              </a:rPr>
              <a:t>Looking to the </a:t>
            </a:r>
            <a:r>
              <a:rPr lang="en-US" sz="4000" b="1" dirty="0">
                <a:latin typeface="+mn-lt"/>
                <a:ea typeface="+mn-ea"/>
                <a:cs typeface="+mn-cs"/>
              </a:rPr>
              <a:t>next 20 years</a:t>
            </a:r>
            <a:endParaRPr kumimoji="0" lang="en-US" sz="40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46652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ational Coalition for SRC logo">
            <a:extLst>
              <a:ext uri="{FF2B5EF4-FFF2-40B4-BE49-F238E27FC236}">
                <a16:creationId xmlns:a16="http://schemas.microsoft.com/office/drawing/2014/main" id="{B5383C1E-9390-5D5D-4266-FFF7D3FD55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3295" y="154757"/>
            <a:ext cx="1785410" cy="854879"/>
          </a:xfrm>
          <a:prstGeom prst="rect">
            <a:avLst/>
          </a:prstGeom>
        </p:spPr>
      </p:pic>
      <p:sp>
        <p:nvSpPr>
          <p:cNvPr id="7" name="Title 6">
            <a:extLst>
              <a:ext uri="{FF2B5EF4-FFF2-40B4-BE49-F238E27FC236}">
                <a16:creationId xmlns:a16="http://schemas.microsoft.com/office/drawing/2014/main" id="{AFC1867E-F513-0193-D500-05823A5E35D2}"/>
              </a:ext>
            </a:extLst>
          </p:cNvPr>
          <p:cNvSpPr txBox="1">
            <a:spLocks noGrp="1"/>
          </p:cNvSpPr>
          <p:nvPr>
            <p:ph type="title" idx="4294967295"/>
          </p:nvPr>
        </p:nvSpPr>
        <p:spPr>
          <a:xfrm>
            <a:off x="2747480" y="1115205"/>
            <a:ext cx="6954301"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n-lt"/>
                <a:ea typeface="+mn-ea"/>
                <a:cs typeface="+mn-cs"/>
              </a:rPr>
              <a:t>History</a:t>
            </a:r>
          </a:p>
        </p:txBody>
      </p:sp>
      <p:sp>
        <p:nvSpPr>
          <p:cNvPr id="2" name="TextBox 1">
            <a:extLst>
              <a:ext uri="{FF2B5EF4-FFF2-40B4-BE49-F238E27FC236}">
                <a16:creationId xmlns:a16="http://schemas.microsoft.com/office/drawing/2014/main" id="{D98BD052-1EAB-E86A-15B0-3CC947D8A4F6}"/>
              </a:ext>
            </a:extLst>
          </p:cNvPr>
          <p:cNvSpPr txBox="1"/>
          <p:nvPr/>
        </p:nvSpPr>
        <p:spPr>
          <a:xfrm>
            <a:off x="838899" y="1928661"/>
            <a:ext cx="10771464" cy="4606389"/>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2500" kern="100" dirty="0">
                <a:effectLst/>
                <a:latin typeface="Aptos" panose="020B0004020202020204" pitchFamily="34" charset="0"/>
                <a:ea typeface="Aptos" panose="020B0004020202020204" pitchFamily="34" charset="0"/>
                <a:cs typeface="Times New Roman" panose="02020603050405020304" pitchFamily="18" charset="0"/>
              </a:rPr>
              <a:t>In November 2005, a group shared lunch at the CSAVR conference in San Diego discussin</a:t>
            </a:r>
            <a:r>
              <a:rPr lang="en-US" sz="2500" kern="100" dirty="0">
                <a:latin typeface="Aptos" panose="020B0004020202020204" pitchFamily="34" charset="0"/>
                <a:ea typeface="Aptos" panose="020B0004020202020204" pitchFamily="34" charset="0"/>
                <a:cs typeface="Times New Roman" panose="02020603050405020304" pitchFamily="18" charset="0"/>
              </a:rPr>
              <a:t>g the benefits to establishing a national organization to support training and development of SRCs. </a:t>
            </a:r>
          </a:p>
          <a:p>
            <a:pPr marL="342900" marR="0" lvl="0" indent="-342900">
              <a:lnSpc>
                <a:spcPct val="107000"/>
              </a:lnSpc>
              <a:spcBef>
                <a:spcPts val="0"/>
              </a:spcBef>
              <a:spcAft>
                <a:spcPts val="0"/>
              </a:spcAft>
              <a:buFont typeface="Symbol" panose="05050102010706020507" pitchFamily="18" charset="2"/>
              <a:buChar char=""/>
            </a:pPr>
            <a:r>
              <a:rPr lang="en-US" sz="2500" kern="100" dirty="0">
                <a:latin typeface="Aptos" panose="020B0004020202020204" pitchFamily="34" charset="0"/>
                <a:ea typeface="Aptos" panose="020B0004020202020204" pitchFamily="34" charset="0"/>
                <a:cs typeface="Times New Roman" panose="02020603050405020304" pitchFamily="18" charset="0"/>
              </a:rPr>
              <a:t>The</a:t>
            </a:r>
            <a:r>
              <a:rPr lang="en-US" sz="2500" kern="100" dirty="0">
                <a:effectLst/>
                <a:latin typeface="Aptos" panose="020B0004020202020204" pitchFamily="34" charset="0"/>
                <a:ea typeface="Aptos" panose="020B0004020202020204" pitchFamily="34" charset="0"/>
                <a:cs typeface="Times New Roman" panose="02020603050405020304" pitchFamily="18" charset="0"/>
              </a:rPr>
              <a:t> N</a:t>
            </a:r>
            <a:r>
              <a:rPr lang="en-US" sz="2500" kern="100" dirty="0">
                <a:latin typeface="Aptos" panose="020B0004020202020204" pitchFamily="34" charset="0"/>
                <a:ea typeface="Aptos" panose="020B0004020202020204" pitchFamily="34" charset="0"/>
                <a:cs typeface="Times New Roman" panose="02020603050405020304" pitchFamily="18" charset="0"/>
              </a:rPr>
              <a:t>ational Steering Committee was created, with the support of the Rehabilitation Services Administration, and started convening bi-monthly national conference calls. </a:t>
            </a:r>
          </a:p>
          <a:p>
            <a:pPr marL="342900" marR="0" lvl="0" indent="-342900">
              <a:lnSpc>
                <a:spcPct val="107000"/>
              </a:lnSpc>
              <a:spcBef>
                <a:spcPts val="0"/>
              </a:spcBef>
              <a:spcAft>
                <a:spcPts val="0"/>
              </a:spcAft>
              <a:buFont typeface="Symbol" panose="05050102010706020507" pitchFamily="18" charset="2"/>
              <a:buChar char=""/>
            </a:pPr>
            <a:r>
              <a:rPr lang="en-US" sz="2500" kern="100" dirty="0">
                <a:latin typeface="Aptos" panose="020B0004020202020204" pitchFamily="34" charset="0"/>
                <a:ea typeface="Aptos" panose="020B0004020202020204" pitchFamily="34" charset="0"/>
                <a:cs typeface="Times New Roman" panose="02020603050405020304" pitchFamily="18" charset="0"/>
              </a:rPr>
              <a:t>Overtime members were asking for additional training, so they started meeting in person for half day the day before the CSAVR conference. </a:t>
            </a:r>
          </a:p>
          <a:p>
            <a:pPr marL="342900" marR="0" lvl="0" indent="-342900">
              <a:lnSpc>
                <a:spcPct val="107000"/>
              </a:lnSpc>
              <a:spcBef>
                <a:spcPts val="0"/>
              </a:spcBef>
              <a:spcAft>
                <a:spcPts val="0"/>
              </a:spcAft>
              <a:buFont typeface="Symbol" panose="05050102010706020507" pitchFamily="18" charset="2"/>
              <a:buChar char=""/>
            </a:pPr>
            <a:r>
              <a:rPr lang="en-US" sz="2500" kern="100" dirty="0">
                <a:latin typeface="Aptos" panose="020B0004020202020204" pitchFamily="34" charset="0"/>
                <a:ea typeface="Aptos" panose="020B0004020202020204" pitchFamily="34" charset="0"/>
                <a:cs typeface="Times New Roman" panose="02020603050405020304" pitchFamily="18" charset="0"/>
              </a:rPr>
              <a:t>As the strategic plan, goals, networking interests, and educational needs evolved, after two years the half day training shifted to a full day. </a:t>
            </a:r>
          </a:p>
          <a:p>
            <a:pPr marR="0" lvl="0">
              <a:lnSpc>
                <a:spcPct val="107000"/>
              </a:lnSpc>
              <a:spcBef>
                <a:spcPts val="0"/>
              </a:spcBef>
              <a:spcAft>
                <a:spcPts val="0"/>
              </a:spcAft>
            </a:pPr>
            <a:endParaRPr lang="en-US" sz="25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75218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ational Coalition for SRC logo">
            <a:extLst>
              <a:ext uri="{FF2B5EF4-FFF2-40B4-BE49-F238E27FC236}">
                <a16:creationId xmlns:a16="http://schemas.microsoft.com/office/drawing/2014/main" id="{B5383C1E-9390-5D5D-4266-FFF7D3FD55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3295" y="154757"/>
            <a:ext cx="1785410" cy="854879"/>
          </a:xfrm>
          <a:prstGeom prst="rect">
            <a:avLst/>
          </a:prstGeom>
        </p:spPr>
      </p:pic>
      <p:sp>
        <p:nvSpPr>
          <p:cNvPr id="7" name="Title 6">
            <a:extLst>
              <a:ext uri="{FF2B5EF4-FFF2-40B4-BE49-F238E27FC236}">
                <a16:creationId xmlns:a16="http://schemas.microsoft.com/office/drawing/2014/main" id="{AFC1867E-F513-0193-D500-05823A5E35D2}"/>
              </a:ext>
            </a:extLst>
          </p:cNvPr>
          <p:cNvSpPr txBox="1">
            <a:spLocks noGrp="1"/>
          </p:cNvSpPr>
          <p:nvPr>
            <p:ph type="title" idx="4294967295"/>
          </p:nvPr>
        </p:nvSpPr>
        <p:spPr>
          <a:xfrm>
            <a:off x="2747480" y="1115205"/>
            <a:ext cx="6954301"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n-lt"/>
                <a:ea typeface="+mn-ea"/>
                <a:cs typeface="+mn-cs"/>
              </a:rPr>
              <a:t>History</a:t>
            </a:r>
          </a:p>
        </p:txBody>
      </p:sp>
      <p:sp>
        <p:nvSpPr>
          <p:cNvPr id="2" name="TextBox 1">
            <a:extLst>
              <a:ext uri="{FF2B5EF4-FFF2-40B4-BE49-F238E27FC236}">
                <a16:creationId xmlns:a16="http://schemas.microsoft.com/office/drawing/2014/main" id="{D98BD052-1EAB-E86A-15B0-3CC947D8A4F6}"/>
              </a:ext>
            </a:extLst>
          </p:cNvPr>
          <p:cNvSpPr txBox="1"/>
          <p:nvPr/>
        </p:nvSpPr>
        <p:spPr>
          <a:xfrm>
            <a:off x="838898" y="1823091"/>
            <a:ext cx="10771464" cy="5018040"/>
          </a:xfrm>
          <a:prstGeom prst="rect">
            <a:avLst/>
          </a:prstGeom>
          <a:noFill/>
        </p:spPr>
        <p:txBody>
          <a:bodyPr wrap="square" rtlCol="0">
            <a:spAutoFit/>
          </a:bodyPr>
          <a:lstStyle/>
          <a:p>
            <a:pPr marL="342900" marR="0" lvl="0" indent="-342900">
              <a:lnSpc>
                <a:spcPct val="107000"/>
              </a:lnSpc>
              <a:spcBef>
                <a:spcPts val="0"/>
              </a:spcBef>
              <a:spcAft>
                <a:spcPts val="0"/>
              </a:spcAft>
              <a:buFont typeface="Arial" panose="020B0604020202020204" pitchFamily="34" charset="0"/>
              <a:buChar char="•"/>
            </a:pPr>
            <a:r>
              <a:rPr lang="en-US" sz="2500" kern="100" dirty="0">
                <a:effectLst/>
                <a:latin typeface="Aptos" panose="020B0004020202020204" pitchFamily="34" charset="0"/>
                <a:ea typeface="Aptos" panose="020B0004020202020204" pitchFamily="34" charset="0"/>
                <a:cs typeface="Times New Roman" panose="02020603050405020304" pitchFamily="18" charset="0"/>
              </a:rPr>
              <a:t>By 200</a:t>
            </a:r>
            <a:r>
              <a:rPr lang="en-US" sz="2500" kern="100" dirty="0">
                <a:latin typeface="Aptos" panose="020B0004020202020204" pitchFamily="34" charset="0"/>
                <a:ea typeface="Aptos" panose="020B0004020202020204" pitchFamily="34" charset="0"/>
                <a:cs typeface="Times New Roman" panose="02020603050405020304" pitchFamily="18" charset="0"/>
              </a:rPr>
              <a:t>7, as a result of the dedication and commitment of SRCs, the conference was now being held on Saturday and Sunday prior to CSAVR conference. </a:t>
            </a:r>
          </a:p>
          <a:p>
            <a:pPr marL="342900" marR="0" lvl="0" indent="-342900">
              <a:lnSpc>
                <a:spcPct val="107000"/>
              </a:lnSpc>
              <a:spcBef>
                <a:spcPts val="0"/>
              </a:spcBef>
              <a:spcAft>
                <a:spcPts val="0"/>
              </a:spcAft>
              <a:buFont typeface="Arial" panose="020B0604020202020204" pitchFamily="34" charset="0"/>
              <a:buChar char="•"/>
            </a:pPr>
            <a:r>
              <a:rPr lang="en-US" sz="2500" kern="100" dirty="0">
                <a:effectLst/>
                <a:latin typeface="Aptos" panose="020B0004020202020204" pitchFamily="34" charset="0"/>
                <a:ea typeface="Aptos" panose="020B0004020202020204" pitchFamily="34" charset="0"/>
                <a:cs typeface="Times New Roman" panose="02020603050405020304" pitchFamily="18" charset="0"/>
              </a:rPr>
              <a:t>Topics covered at conferences generally included: </a:t>
            </a:r>
          </a:p>
          <a:p>
            <a:pPr marL="800100" lvl="1" indent="-342900">
              <a:lnSpc>
                <a:spcPct val="107000"/>
              </a:lnSpc>
              <a:buFont typeface="Courier New" panose="02070309020205020404" pitchFamily="49" charset="0"/>
              <a:buChar char="o"/>
            </a:pPr>
            <a:r>
              <a:rPr lang="en-US" sz="2500" kern="100" dirty="0">
                <a:latin typeface="Aptos" panose="020B0004020202020204" pitchFamily="34" charset="0"/>
                <a:ea typeface="Aptos" panose="020B0004020202020204" pitchFamily="34" charset="0"/>
                <a:cs typeface="Times New Roman" panose="02020603050405020304" pitchFamily="18" charset="0"/>
              </a:rPr>
              <a:t>SRC Basics</a:t>
            </a:r>
          </a:p>
          <a:p>
            <a:pPr marL="800100" lvl="1" indent="-342900">
              <a:lnSpc>
                <a:spcPct val="107000"/>
              </a:lnSpc>
              <a:buFont typeface="Courier New" panose="02070309020205020404" pitchFamily="49" charset="0"/>
              <a:buChar char="o"/>
            </a:pPr>
            <a:r>
              <a:rPr lang="en-US" sz="2500" kern="100" dirty="0">
                <a:latin typeface="Aptos" panose="020B0004020202020204" pitchFamily="34" charset="0"/>
                <a:ea typeface="Aptos" panose="020B0004020202020204" pitchFamily="34" charset="0"/>
                <a:cs typeface="Times New Roman" panose="02020603050405020304" pitchFamily="18" charset="0"/>
              </a:rPr>
              <a:t>Strategic Planning</a:t>
            </a:r>
          </a:p>
          <a:p>
            <a:pPr marL="800100" lvl="1" indent="-342900">
              <a:lnSpc>
                <a:spcPct val="107000"/>
              </a:lnSpc>
              <a:buFont typeface="Courier New" panose="02070309020205020404" pitchFamily="49" charset="0"/>
              <a:buChar char="o"/>
            </a:pPr>
            <a:r>
              <a:rPr lang="en-US" sz="2500" kern="100" dirty="0">
                <a:effectLst/>
                <a:latin typeface="Aptos" panose="020B0004020202020204" pitchFamily="34" charset="0"/>
                <a:ea typeface="Aptos" panose="020B0004020202020204" pitchFamily="34" charset="0"/>
                <a:cs typeface="Times New Roman" panose="02020603050405020304" pitchFamily="18" charset="0"/>
              </a:rPr>
              <a:t>Leadership development </a:t>
            </a:r>
          </a:p>
          <a:p>
            <a:pPr marL="800100" lvl="1" indent="-342900">
              <a:lnSpc>
                <a:spcPct val="107000"/>
              </a:lnSpc>
              <a:buFont typeface="Courier New" panose="02070309020205020404" pitchFamily="49" charset="0"/>
              <a:buChar char="o"/>
            </a:pPr>
            <a:r>
              <a:rPr lang="en-US" sz="2500" kern="100" dirty="0">
                <a:latin typeface="Aptos" panose="020B0004020202020204" pitchFamily="34" charset="0"/>
                <a:ea typeface="Aptos" panose="020B0004020202020204" pitchFamily="34" charset="0"/>
                <a:cs typeface="Times New Roman" panose="02020603050405020304" pitchFamily="18" charset="0"/>
              </a:rPr>
              <a:t>Best practices</a:t>
            </a:r>
          </a:p>
          <a:p>
            <a:pPr marL="800100" lvl="1" indent="-342900">
              <a:lnSpc>
                <a:spcPct val="107000"/>
              </a:lnSpc>
              <a:buFont typeface="Courier New" panose="02070309020205020404" pitchFamily="49" charset="0"/>
              <a:buChar char="o"/>
            </a:pPr>
            <a:r>
              <a:rPr lang="en-US" sz="2500" kern="100" dirty="0">
                <a:effectLst/>
                <a:latin typeface="Aptos" panose="020B0004020202020204" pitchFamily="34" charset="0"/>
                <a:ea typeface="Aptos" panose="020B0004020202020204" pitchFamily="34" charset="0"/>
                <a:cs typeface="Times New Roman" panose="02020603050405020304" pitchFamily="18" charset="0"/>
              </a:rPr>
              <a:t>Member recruitment</a:t>
            </a:r>
          </a:p>
          <a:p>
            <a:pPr marL="800100" lvl="1" indent="-342900">
              <a:lnSpc>
                <a:spcPct val="107000"/>
              </a:lnSpc>
              <a:buFont typeface="Courier New" panose="02070309020205020404" pitchFamily="49" charset="0"/>
              <a:buChar char="o"/>
            </a:pPr>
            <a:r>
              <a:rPr lang="en-US" sz="2500" kern="100" dirty="0">
                <a:latin typeface="Aptos" panose="020B0004020202020204" pitchFamily="34" charset="0"/>
                <a:ea typeface="Aptos" panose="020B0004020202020204" pitchFamily="34" charset="0"/>
                <a:cs typeface="Times New Roman" panose="02020603050405020304" pitchFamily="18" charset="0"/>
              </a:rPr>
              <a:t>Orientation </a:t>
            </a:r>
          </a:p>
          <a:p>
            <a:pPr marL="800100" lvl="1" indent="-342900">
              <a:lnSpc>
                <a:spcPct val="107000"/>
              </a:lnSpc>
              <a:buFont typeface="Courier New" panose="02070309020205020404" pitchFamily="49" charset="0"/>
              <a:buChar char="o"/>
            </a:pPr>
            <a:r>
              <a:rPr lang="en-US" sz="2500" kern="100" dirty="0">
                <a:effectLst/>
                <a:latin typeface="Aptos" panose="020B0004020202020204" pitchFamily="34" charset="0"/>
                <a:ea typeface="Aptos" panose="020B0004020202020204" pitchFamily="34" charset="0"/>
                <a:cs typeface="Times New Roman" panose="02020603050405020304" pitchFamily="18" charset="0"/>
              </a:rPr>
              <a:t>Bylaws </a:t>
            </a:r>
          </a:p>
          <a:p>
            <a:pPr marL="800100" lvl="1" indent="-342900">
              <a:lnSpc>
                <a:spcPct val="107000"/>
              </a:lnSpc>
              <a:buFont typeface="Courier New" panose="02070309020205020404" pitchFamily="49" charset="0"/>
              <a:buChar char="o"/>
            </a:pPr>
            <a:r>
              <a:rPr lang="en-US" sz="2500" kern="100" dirty="0">
                <a:latin typeface="Aptos" panose="020B0004020202020204" pitchFamily="34" charset="0"/>
                <a:ea typeface="Aptos" panose="020B0004020202020204" pitchFamily="34" charset="0"/>
                <a:cs typeface="Times New Roman" panose="02020603050405020304" pitchFamily="18" charset="0"/>
              </a:rPr>
              <a:t>Policy </a:t>
            </a:r>
            <a:endParaRPr lang="en-US" sz="25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09317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ational Coalition for SRC logo">
            <a:extLst>
              <a:ext uri="{FF2B5EF4-FFF2-40B4-BE49-F238E27FC236}">
                <a16:creationId xmlns:a16="http://schemas.microsoft.com/office/drawing/2014/main" id="{B5383C1E-9390-5D5D-4266-FFF7D3FD55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3295" y="329625"/>
            <a:ext cx="1785410" cy="854879"/>
          </a:xfrm>
          <a:prstGeom prst="rect">
            <a:avLst/>
          </a:prstGeom>
        </p:spPr>
      </p:pic>
      <p:sp>
        <p:nvSpPr>
          <p:cNvPr id="2" name="TextBox 1">
            <a:extLst>
              <a:ext uri="{FF2B5EF4-FFF2-40B4-BE49-F238E27FC236}">
                <a16:creationId xmlns:a16="http://schemas.microsoft.com/office/drawing/2014/main" id="{D98BD052-1EAB-E86A-15B0-3CC947D8A4F6}"/>
              </a:ext>
            </a:extLst>
          </p:cNvPr>
          <p:cNvSpPr txBox="1"/>
          <p:nvPr/>
        </p:nvSpPr>
        <p:spPr>
          <a:xfrm>
            <a:off x="847288" y="1992498"/>
            <a:ext cx="10771464" cy="6664645"/>
          </a:xfrm>
          <a:prstGeom prst="rect">
            <a:avLst/>
          </a:prstGeom>
          <a:noFill/>
        </p:spPr>
        <p:txBody>
          <a:bodyPr wrap="square" rtlCol="0">
            <a:spAutoFit/>
          </a:bodyPr>
          <a:lstStyle/>
          <a:p>
            <a:pPr marL="342900" marR="0" lvl="0" indent="-342900">
              <a:lnSpc>
                <a:spcPct val="107000"/>
              </a:lnSpc>
              <a:spcBef>
                <a:spcPts val="0"/>
              </a:spcBef>
              <a:spcAft>
                <a:spcPts val="0"/>
              </a:spcAft>
              <a:buFont typeface="Arial" panose="020B0604020202020204" pitchFamily="34" charset="0"/>
              <a:buChar char="•"/>
            </a:pPr>
            <a:r>
              <a:rPr lang="en-US" sz="2500" kern="100" dirty="0">
                <a:latin typeface="Aptos" panose="020B0004020202020204" pitchFamily="34" charset="0"/>
                <a:ea typeface="Aptos" panose="020B0004020202020204" pitchFamily="34" charset="0"/>
                <a:cs typeface="Times New Roman" panose="02020603050405020304" pitchFamily="18" charset="0"/>
              </a:rPr>
              <a:t>NCSRC partnered with the Institute on Rehabilitation Issues to publish the “The State Rehabilitation Council-Vocational Rehabilitation Partnership” in 2011. </a:t>
            </a:r>
          </a:p>
          <a:p>
            <a:pPr marL="800100" lvl="1" indent="-342900">
              <a:lnSpc>
                <a:spcPct val="107000"/>
              </a:lnSpc>
              <a:buFont typeface="Courier New" panose="02070309020205020404" pitchFamily="49" charset="0"/>
              <a:buChar char="o"/>
            </a:pPr>
            <a:r>
              <a:rPr lang="en-US" sz="2500" kern="100" dirty="0">
                <a:latin typeface="Aptos" panose="020B0004020202020204" pitchFamily="34" charset="0"/>
                <a:ea typeface="Aptos" panose="020B0004020202020204" pitchFamily="34" charset="0"/>
                <a:cs typeface="Times New Roman" panose="02020603050405020304" pitchFamily="18" charset="0"/>
              </a:rPr>
              <a:t>First resource of its kind to provide guidance on how SRC and VR program should work together. </a:t>
            </a:r>
          </a:p>
          <a:p>
            <a:pPr marL="800100" lvl="1" indent="-342900">
              <a:lnSpc>
                <a:spcPct val="107000"/>
              </a:lnSpc>
              <a:buFont typeface="Courier New" panose="02070309020205020404" pitchFamily="49" charset="0"/>
              <a:buChar char="o"/>
            </a:pPr>
            <a:r>
              <a:rPr lang="en-US" sz="2500" kern="100" dirty="0">
                <a:latin typeface="Aptos" panose="020B0004020202020204" pitchFamily="34" charset="0"/>
                <a:ea typeface="Aptos" panose="020B0004020202020204" pitchFamily="34" charset="0"/>
                <a:cs typeface="Times New Roman" panose="02020603050405020304" pitchFamily="18" charset="0"/>
              </a:rPr>
              <a:t>Overview of History and Law</a:t>
            </a:r>
          </a:p>
          <a:p>
            <a:pPr marL="800100" lvl="1" indent="-342900">
              <a:lnSpc>
                <a:spcPct val="107000"/>
              </a:lnSpc>
              <a:buFont typeface="Courier New" panose="02070309020205020404" pitchFamily="49" charset="0"/>
              <a:buChar char="o"/>
            </a:pPr>
            <a:r>
              <a:rPr lang="en-US" sz="2500" kern="100" dirty="0">
                <a:latin typeface="Aptos" panose="020B0004020202020204" pitchFamily="34" charset="0"/>
                <a:ea typeface="Aptos" panose="020B0004020202020204" pitchFamily="34" charset="0"/>
                <a:cs typeface="Times New Roman" panose="02020603050405020304" pitchFamily="18" charset="0"/>
              </a:rPr>
              <a:t>SRC Basics</a:t>
            </a:r>
          </a:p>
          <a:p>
            <a:pPr marL="800100" lvl="1" indent="-342900">
              <a:lnSpc>
                <a:spcPct val="107000"/>
              </a:lnSpc>
              <a:buFont typeface="Courier New" panose="02070309020205020404" pitchFamily="49" charset="0"/>
              <a:buChar char="o"/>
            </a:pPr>
            <a:r>
              <a:rPr lang="en-US" sz="2500" kern="100" dirty="0">
                <a:latin typeface="Aptos" panose="020B0004020202020204" pitchFamily="34" charset="0"/>
                <a:ea typeface="Aptos" panose="020B0004020202020204" pitchFamily="34" charset="0"/>
                <a:cs typeface="Times New Roman" panose="02020603050405020304" pitchFamily="18" charset="0"/>
              </a:rPr>
              <a:t>Business Practices</a:t>
            </a:r>
          </a:p>
          <a:p>
            <a:pPr marL="800100" lvl="1" indent="-342900">
              <a:lnSpc>
                <a:spcPct val="107000"/>
              </a:lnSpc>
              <a:buFont typeface="Courier New" panose="02070309020205020404" pitchFamily="49" charset="0"/>
              <a:buChar char="o"/>
            </a:pPr>
            <a:r>
              <a:rPr lang="en-US" sz="2500" kern="100" dirty="0">
                <a:latin typeface="Aptos" panose="020B0004020202020204" pitchFamily="34" charset="0"/>
                <a:ea typeface="Aptos" panose="020B0004020202020204" pitchFamily="34" charset="0"/>
                <a:cs typeface="Times New Roman" panose="02020603050405020304" pitchFamily="18" charset="0"/>
              </a:rPr>
              <a:t>Implementation of Responsibilities </a:t>
            </a:r>
          </a:p>
          <a:p>
            <a:pPr marL="800100" lvl="1" indent="-342900">
              <a:lnSpc>
                <a:spcPct val="107000"/>
              </a:lnSpc>
              <a:buFont typeface="Courier New" panose="02070309020205020404" pitchFamily="49" charset="0"/>
              <a:buChar char="o"/>
            </a:pPr>
            <a:r>
              <a:rPr lang="en-US" sz="2500" kern="100" dirty="0">
                <a:latin typeface="Aptos" panose="020B0004020202020204" pitchFamily="34" charset="0"/>
                <a:ea typeface="Aptos" panose="020B0004020202020204" pitchFamily="34" charset="0"/>
                <a:cs typeface="Times New Roman" panose="02020603050405020304" pitchFamily="18" charset="0"/>
              </a:rPr>
              <a:t>SRC Resources</a:t>
            </a:r>
          </a:p>
          <a:p>
            <a:pPr marL="342900" indent="-342900">
              <a:lnSpc>
                <a:spcPct val="107000"/>
              </a:lnSpc>
              <a:buFont typeface="Arial" panose="020B0604020202020204" pitchFamily="34" charset="0"/>
              <a:buChar char="•"/>
            </a:pPr>
            <a:endParaRPr lang="en-US" sz="2500" kern="100" dirty="0">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07000"/>
              </a:lnSpc>
              <a:buFont typeface="Courier New" panose="02070309020205020404" pitchFamily="49" charset="0"/>
              <a:buChar char="o"/>
            </a:pPr>
            <a:endParaRPr lang="en-US" sz="2500" kern="100" dirty="0">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07000"/>
              </a:lnSpc>
              <a:buFont typeface="Arial" panose="020B0604020202020204" pitchFamily="34" charset="0"/>
              <a:buChar char="•"/>
            </a:pPr>
            <a:endParaRPr lang="en-US" sz="2500" kern="100" dirty="0">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07000"/>
              </a:lnSpc>
              <a:buFont typeface="Arial" panose="020B0604020202020204" pitchFamily="34" charset="0"/>
              <a:buChar char="•"/>
            </a:pPr>
            <a:endParaRPr lang="en-US" sz="2500" kern="100" dirty="0">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endParaRPr lang="en-US" sz="2500" kern="100" dirty="0">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25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CB36BA70-2285-CD27-9FAC-D99DFF22C882}"/>
              </a:ext>
            </a:extLst>
          </p:cNvPr>
          <p:cNvSpPr txBox="1">
            <a:spLocks noGrp="1"/>
          </p:cNvSpPr>
          <p:nvPr>
            <p:ph type="title" idx="4294967295"/>
          </p:nvPr>
        </p:nvSpPr>
        <p:spPr>
          <a:xfrm>
            <a:off x="1938598" y="1284612"/>
            <a:ext cx="8588843"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n-lt"/>
                <a:ea typeface="+mn-ea"/>
                <a:cs typeface="+mn-cs"/>
              </a:rPr>
              <a:t>History</a:t>
            </a:r>
          </a:p>
        </p:txBody>
      </p:sp>
    </p:spTree>
    <p:extLst>
      <p:ext uri="{BB962C8B-B14F-4D97-AF65-F5344CB8AC3E}">
        <p14:creationId xmlns:p14="http://schemas.microsoft.com/office/powerpoint/2010/main" val="2949342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ational Coalition for SRC logo">
            <a:extLst>
              <a:ext uri="{FF2B5EF4-FFF2-40B4-BE49-F238E27FC236}">
                <a16:creationId xmlns:a16="http://schemas.microsoft.com/office/drawing/2014/main" id="{B5383C1E-9390-5D5D-4266-FFF7D3FD55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3295" y="329625"/>
            <a:ext cx="1785410" cy="854879"/>
          </a:xfrm>
          <a:prstGeom prst="rect">
            <a:avLst/>
          </a:prstGeom>
        </p:spPr>
      </p:pic>
      <p:sp>
        <p:nvSpPr>
          <p:cNvPr id="2" name="TextBox 1">
            <a:extLst>
              <a:ext uri="{FF2B5EF4-FFF2-40B4-BE49-F238E27FC236}">
                <a16:creationId xmlns:a16="http://schemas.microsoft.com/office/drawing/2014/main" id="{D98BD052-1EAB-E86A-15B0-3CC947D8A4F6}"/>
              </a:ext>
            </a:extLst>
          </p:cNvPr>
          <p:cNvSpPr txBox="1"/>
          <p:nvPr/>
        </p:nvSpPr>
        <p:spPr>
          <a:xfrm>
            <a:off x="847288" y="1992498"/>
            <a:ext cx="10771464" cy="4606389"/>
          </a:xfrm>
          <a:prstGeom prst="rect">
            <a:avLst/>
          </a:prstGeom>
          <a:noFill/>
        </p:spPr>
        <p:txBody>
          <a:bodyPr wrap="square" rtlCol="0">
            <a:spAutoFit/>
          </a:bodyPr>
          <a:lstStyle/>
          <a:p>
            <a:pPr marL="342900" marR="0" lvl="0" indent="-342900">
              <a:lnSpc>
                <a:spcPct val="107000"/>
              </a:lnSpc>
              <a:spcBef>
                <a:spcPts val="0"/>
              </a:spcBef>
              <a:spcAft>
                <a:spcPts val="0"/>
              </a:spcAft>
              <a:buFont typeface="Arial" panose="020B0604020202020204" pitchFamily="34" charset="0"/>
              <a:buChar char="•"/>
            </a:pPr>
            <a:r>
              <a:rPr lang="en-US" sz="2500" kern="100" dirty="0">
                <a:latin typeface="Aptos" panose="020B0004020202020204" pitchFamily="34" charset="0"/>
                <a:ea typeface="Aptos" panose="020B0004020202020204" pitchFamily="34" charset="0"/>
                <a:cs typeface="Times New Roman" panose="02020603050405020304" pitchFamily="18" charset="0"/>
              </a:rPr>
              <a:t>WIOA Reauthorization in 2014 – No funding for Institute on Rehabilitation Issues (IRI) or Technical Assistance and Continuing Education (TACE).</a:t>
            </a:r>
          </a:p>
          <a:p>
            <a:pPr marL="342900" marR="0" lvl="0" indent="-342900">
              <a:lnSpc>
                <a:spcPct val="107000"/>
              </a:lnSpc>
              <a:spcBef>
                <a:spcPts val="0"/>
              </a:spcBef>
              <a:spcAft>
                <a:spcPts val="0"/>
              </a:spcAft>
              <a:buFont typeface="Arial" panose="020B0604020202020204" pitchFamily="34" charset="0"/>
              <a:buChar char="•"/>
            </a:pPr>
            <a:r>
              <a:rPr lang="en-US" sz="2500" kern="100" dirty="0">
                <a:latin typeface="Aptos" panose="020B0004020202020204" pitchFamily="34" charset="0"/>
                <a:ea typeface="Aptos" panose="020B0004020202020204" pitchFamily="34" charset="0"/>
                <a:cs typeface="Times New Roman" panose="02020603050405020304" pitchFamily="18" charset="0"/>
              </a:rPr>
              <a:t>The IRI “SRC-VR Partnership” needed to be updated – NCSRC took the lead to develop a writing team, that included 7 original writers. </a:t>
            </a:r>
            <a:r>
              <a:rPr lang="en-US" sz="2500" i="1" kern="100" dirty="0">
                <a:latin typeface="Aptos" panose="020B0004020202020204" pitchFamily="34" charset="0"/>
                <a:ea typeface="Aptos" panose="020B0004020202020204" pitchFamily="34" charset="0"/>
                <a:cs typeface="Times New Roman" panose="02020603050405020304" pitchFamily="18" charset="0"/>
              </a:rPr>
              <a:t>(2 TACE staff, 2 State Directors, SRC members or VR Liaisons) </a:t>
            </a:r>
          </a:p>
          <a:p>
            <a:pPr marL="342900" marR="0" lvl="0" indent="-342900">
              <a:lnSpc>
                <a:spcPct val="107000"/>
              </a:lnSpc>
              <a:spcBef>
                <a:spcPts val="0"/>
              </a:spcBef>
              <a:spcAft>
                <a:spcPts val="0"/>
              </a:spcAft>
              <a:buFont typeface="Arial" panose="020B0604020202020204" pitchFamily="34" charset="0"/>
              <a:buChar char="•"/>
            </a:pPr>
            <a:r>
              <a:rPr lang="en-US" sz="2500" kern="100" dirty="0">
                <a:latin typeface="Aptos" panose="020B0004020202020204" pitchFamily="34" charset="0"/>
                <a:ea typeface="Aptos" panose="020B0004020202020204" pitchFamily="34" charset="0"/>
                <a:cs typeface="Times New Roman" panose="02020603050405020304" pitchFamily="18" charset="0"/>
              </a:rPr>
              <a:t>In 2019, two publications were released: </a:t>
            </a:r>
          </a:p>
          <a:p>
            <a:pPr marL="800100" lvl="1" indent="-342900">
              <a:lnSpc>
                <a:spcPct val="107000"/>
              </a:lnSpc>
              <a:buFont typeface="Courier New" panose="02070309020205020404" pitchFamily="49" charset="0"/>
              <a:buChar char="o"/>
            </a:pPr>
            <a:r>
              <a:rPr lang="en-US" sz="2500" kern="100" dirty="0">
                <a:latin typeface="Aptos" panose="020B0004020202020204" pitchFamily="34" charset="0"/>
                <a:ea typeface="Aptos" panose="020B0004020202020204" pitchFamily="34" charset="0"/>
                <a:cs typeface="Times New Roman" panose="02020603050405020304" pitchFamily="18" charset="0"/>
                <a:hlinkClick r:id="rId4"/>
              </a:rPr>
              <a:t>SRC-VR Partnership Under WIOA</a:t>
            </a:r>
            <a:endParaRPr lang="en-US" sz="2500" kern="100" dirty="0">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07000"/>
              </a:lnSpc>
              <a:buFont typeface="Courier New" panose="02070309020205020404" pitchFamily="49" charset="0"/>
              <a:buChar char="o"/>
            </a:pPr>
            <a:r>
              <a:rPr lang="en-US" sz="2500" kern="100" dirty="0">
                <a:latin typeface="Aptos" panose="020B0004020202020204" pitchFamily="34" charset="0"/>
                <a:ea typeface="Aptos" panose="020B0004020202020204" pitchFamily="34" charset="0"/>
                <a:cs typeface="Times New Roman" panose="02020603050405020304" pitchFamily="18" charset="0"/>
                <a:hlinkClick r:id="rId5"/>
              </a:rPr>
              <a:t>Guidebook for SRC Chairpersons, Members, and Administrators</a:t>
            </a:r>
            <a:endParaRPr lang="en-US" sz="2500" kern="100" dirty="0">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US" sz="2500" kern="100" dirty="0">
                <a:latin typeface="Aptos" panose="020B0004020202020204" pitchFamily="34" charset="0"/>
                <a:ea typeface="Aptos" panose="020B0004020202020204" pitchFamily="34" charset="0"/>
                <a:cs typeface="Times New Roman" panose="02020603050405020304" pitchFamily="18" charset="0"/>
              </a:rPr>
              <a:t>In 2020, pandemic shifted away from in person conferences to virtual meetings/trainings a few times/year</a:t>
            </a:r>
          </a:p>
          <a:p>
            <a:pPr marL="342900" indent="-342900">
              <a:lnSpc>
                <a:spcPct val="107000"/>
              </a:lnSpc>
              <a:buFont typeface="Arial" panose="020B0604020202020204" pitchFamily="34" charset="0"/>
              <a:buChar char="•"/>
            </a:pPr>
            <a:r>
              <a:rPr lang="en-US" sz="2500" kern="100" dirty="0">
                <a:latin typeface="Aptos" panose="020B0004020202020204" pitchFamily="34" charset="0"/>
                <a:ea typeface="Aptos" panose="020B0004020202020204" pitchFamily="34" charset="0"/>
                <a:cs typeface="Times New Roman" panose="02020603050405020304" pitchFamily="18" charset="0"/>
              </a:rPr>
              <a:t>In Fall 2022, NCSRC returned to in person conferences.</a:t>
            </a:r>
            <a:endParaRPr lang="en-US" sz="25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CB36BA70-2285-CD27-9FAC-D99DFF22C882}"/>
              </a:ext>
            </a:extLst>
          </p:cNvPr>
          <p:cNvSpPr txBox="1">
            <a:spLocks noGrp="1"/>
          </p:cNvSpPr>
          <p:nvPr>
            <p:ph type="title" idx="4294967295"/>
          </p:nvPr>
        </p:nvSpPr>
        <p:spPr>
          <a:xfrm>
            <a:off x="1938598" y="1284612"/>
            <a:ext cx="8588843"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n-lt"/>
                <a:ea typeface="+mn-ea"/>
                <a:cs typeface="+mn-cs"/>
              </a:rPr>
              <a:t>History</a:t>
            </a:r>
          </a:p>
        </p:txBody>
      </p:sp>
    </p:spTree>
    <p:extLst>
      <p:ext uri="{BB962C8B-B14F-4D97-AF65-F5344CB8AC3E}">
        <p14:creationId xmlns:p14="http://schemas.microsoft.com/office/powerpoint/2010/main" val="1610933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397AB-E3FE-449A-97D1-7FC398D7D64E}"/>
            </a:ext>
          </a:extLst>
        </p:cNvPr>
        <p:cNvGrpSpPr/>
        <p:nvPr/>
      </p:nvGrpSpPr>
      <p:grpSpPr>
        <a:xfrm>
          <a:off x="0" y="0"/>
          <a:ext cx="0" cy="0"/>
          <a:chOff x="0" y="0"/>
          <a:chExt cx="0" cy="0"/>
        </a:xfrm>
      </p:grpSpPr>
      <p:pic>
        <p:nvPicPr>
          <p:cNvPr id="5" name="Picture 4" descr="National Coalition for SRC logo">
            <a:extLst>
              <a:ext uri="{FF2B5EF4-FFF2-40B4-BE49-F238E27FC236}">
                <a16:creationId xmlns:a16="http://schemas.microsoft.com/office/drawing/2014/main" id="{97B99479-D0B4-24B9-26C7-D5339D8227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3295" y="329625"/>
            <a:ext cx="1785410" cy="854879"/>
          </a:xfrm>
          <a:prstGeom prst="rect">
            <a:avLst/>
          </a:prstGeom>
        </p:spPr>
      </p:pic>
      <p:sp>
        <p:nvSpPr>
          <p:cNvPr id="3" name="Title 2">
            <a:extLst>
              <a:ext uri="{FF2B5EF4-FFF2-40B4-BE49-F238E27FC236}">
                <a16:creationId xmlns:a16="http://schemas.microsoft.com/office/drawing/2014/main" id="{649EEB11-D3E6-5E18-4F11-C415E41F0416}"/>
              </a:ext>
            </a:extLst>
          </p:cNvPr>
          <p:cNvSpPr txBox="1">
            <a:spLocks noGrp="1"/>
          </p:cNvSpPr>
          <p:nvPr>
            <p:ph type="title" idx="4294967295"/>
          </p:nvPr>
        </p:nvSpPr>
        <p:spPr>
          <a:xfrm>
            <a:off x="1938598" y="1284612"/>
            <a:ext cx="8588843"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n-lt"/>
                <a:ea typeface="+mn-ea"/>
                <a:cs typeface="+mn-cs"/>
              </a:rPr>
              <a:t>Over the Years </a:t>
            </a:r>
          </a:p>
        </p:txBody>
      </p:sp>
      <p:pic>
        <p:nvPicPr>
          <p:cNvPr id="2" name="Picture 1" descr="NCSRC Board picture - Graham Sherry Maureen Theresa">
            <a:extLst>
              <a:ext uri="{FF2B5EF4-FFF2-40B4-BE49-F238E27FC236}">
                <a16:creationId xmlns:a16="http://schemas.microsoft.com/office/drawing/2014/main" id="{0C21324F-FBAC-9E25-BB0E-D3707CF39623}"/>
              </a:ext>
            </a:extLst>
          </p:cNvPr>
          <p:cNvPicPr>
            <a:picLocks noChangeAspect="1"/>
          </p:cNvPicPr>
          <p:nvPr/>
        </p:nvPicPr>
        <p:blipFill>
          <a:blip r:embed="rId4"/>
          <a:stretch>
            <a:fillRect/>
          </a:stretch>
        </p:blipFill>
        <p:spPr>
          <a:xfrm>
            <a:off x="239097" y="2103372"/>
            <a:ext cx="4429420" cy="3304104"/>
          </a:xfrm>
          <a:prstGeom prst="rect">
            <a:avLst/>
          </a:prstGeom>
        </p:spPr>
      </p:pic>
      <p:pic>
        <p:nvPicPr>
          <p:cNvPr id="6" name="Picture 5" descr="NCSRC San Antonio 2006 - Graham Theresa, Karen, and various others. Names Unknown">
            <a:extLst>
              <a:ext uri="{FF2B5EF4-FFF2-40B4-BE49-F238E27FC236}">
                <a16:creationId xmlns:a16="http://schemas.microsoft.com/office/drawing/2014/main" id="{62D77414-F6BA-4B64-8C62-1905C0EEC532}"/>
              </a:ext>
            </a:extLst>
          </p:cNvPr>
          <p:cNvPicPr>
            <a:picLocks noChangeAspect="1"/>
          </p:cNvPicPr>
          <p:nvPr/>
        </p:nvPicPr>
        <p:blipFill>
          <a:blip r:embed="rId5"/>
          <a:stretch>
            <a:fillRect/>
          </a:stretch>
        </p:blipFill>
        <p:spPr>
          <a:xfrm>
            <a:off x="5653955" y="2092606"/>
            <a:ext cx="5397777" cy="3314870"/>
          </a:xfrm>
          <a:prstGeom prst="rect">
            <a:avLst/>
          </a:prstGeom>
        </p:spPr>
      </p:pic>
    </p:spTree>
    <p:extLst>
      <p:ext uri="{BB962C8B-B14F-4D97-AF65-F5344CB8AC3E}">
        <p14:creationId xmlns:p14="http://schemas.microsoft.com/office/powerpoint/2010/main" val="42738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AB1D7-009F-3CAA-8358-9838EBBD2136}"/>
            </a:ext>
          </a:extLst>
        </p:cNvPr>
        <p:cNvGrpSpPr/>
        <p:nvPr/>
      </p:nvGrpSpPr>
      <p:grpSpPr>
        <a:xfrm>
          <a:off x="0" y="0"/>
          <a:ext cx="0" cy="0"/>
          <a:chOff x="0" y="0"/>
          <a:chExt cx="0" cy="0"/>
        </a:xfrm>
      </p:grpSpPr>
      <p:pic>
        <p:nvPicPr>
          <p:cNvPr id="5" name="Picture 4" descr="National Coalition for SRC logo">
            <a:extLst>
              <a:ext uri="{FF2B5EF4-FFF2-40B4-BE49-F238E27FC236}">
                <a16:creationId xmlns:a16="http://schemas.microsoft.com/office/drawing/2014/main" id="{89C953CB-81AF-D95C-8AD6-9BCDA79DB5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3295" y="329625"/>
            <a:ext cx="1785410" cy="854879"/>
          </a:xfrm>
          <a:prstGeom prst="rect">
            <a:avLst/>
          </a:prstGeom>
        </p:spPr>
      </p:pic>
      <p:sp>
        <p:nvSpPr>
          <p:cNvPr id="3" name="Title 2">
            <a:extLst>
              <a:ext uri="{FF2B5EF4-FFF2-40B4-BE49-F238E27FC236}">
                <a16:creationId xmlns:a16="http://schemas.microsoft.com/office/drawing/2014/main" id="{2060A47A-9150-DEC4-15AA-305B5034243A}"/>
              </a:ext>
            </a:extLst>
          </p:cNvPr>
          <p:cNvSpPr txBox="1">
            <a:spLocks noGrp="1"/>
          </p:cNvSpPr>
          <p:nvPr>
            <p:ph type="title" idx="4294967295"/>
          </p:nvPr>
        </p:nvSpPr>
        <p:spPr>
          <a:xfrm>
            <a:off x="1938598" y="1284612"/>
            <a:ext cx="8588843"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n-lt"/>
                <a:ea typeface="+mn-ea"/>
                <a:cs typeface="+mn-cs"/>
              </a:rPr>
              <a:t>Over the Years </a:t>
            </a:r>
          </a:p>
        </p:txBody>
      </p:sp>
      <p:pic>
        <p:nvPicPr>
          <p:cNvPr id="4" name="Picture 3" descr="NCSRC Board- Spring Conference 2024">
            <a:extLst>
              <a:ext uri="{FF2B5EF4-FFF2-40B4-BE49-F238E27FC236}">
                <a16:creationId xmlns:a16="http://schemas.microsoft.com/office/drawing/2014/main" id="{0B570E27-5665-0538-4CF2-C27E101F6826}"/>
              </a:ext>
            </a:extLst>
          </p:cNvPr>
          <p:cNvPicPr>
            <a:picLocks noChangeAspect="1"/>
          </p:cNvPicPr>
          <p:nvPr/>
        </p:nvPicPr>
        <p:blipFill>
          <a:blip r:embed="rId4"/>
          <a:stretch>
            <a:fillRect/>
          </a:stretch>
        </p:blipFill>
        <p:spPr>
          <a:xfrm>
            <a:off x="6704288" y="2185538"/>
            <a:ext cx="4271132" cy="3815563"/>
          </a:xfrm>
          <a:prstGeom prst="rect">
            <a:avLst/>
          </a:prstGeom>
        </p:spPr>
      </p:pic>
      <p:pic>
        <p:nvPicPr>
          <p:cNvPr id="2" name="Picture 1" descr="NCSRC Board members 2006 or 2007. ">
            <a:extLst>
              <a:ext uri="{FF2B5EF4-FFF2-40B4-BE49-F238E27FC236}">
                <a16:creationId xmlns:a16="http://schemas.microsoft.com/office/drawing/2014/main" id="{1E29D882-2915-B2FE-57FB-918E5425A80A}"/>
              </a:ext>
            </a:extLst>
          </p:cNvPr>
          <p:cNvPicPr>
            <a:picLocks noChangeAspect="1"/>
          </p:cNvPicPr>
          <p:nvPr/>
        </p:nvPicPr>
        <p:blipFill>
          <a:blip r:embed="rId5"/>
          <a:stretch>
            <a:fillRect/>
          </a:stretch>
        </p:blipFill>
        <p:spPr>
          <a:xfrm>
            <a:off x="623987" y="2185538"/>
            <a:ext cx="4863726" cy="3647794"/>
          </a:xfrm>
          <a:prstGeom prst="rect">
            <a:avLst/>
          </a:prstGeom>
        </p:spPr>
      </p:pic>
    </p:spTree>
    <p:extLst>
      <p:ext uri="{BB962C8B-B14F-4D97-AF65-F5344CB8AC3E}">
        <p14:creationId xmlns:p14="http://schemas.microsoft.com/office/powerpoint/2010/main" val="2179391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B7A92-E50B-71B9-6546-0173BD2364F9}"/>
            </a:ext>
          </a:extLst>
        </p:cNvPr>
        <p:cNvGrpSpPr/>
        <p:nvPr/>
      </p:nvGrpSpPr>
      <p:grpSpPr>
        <a:xfrm>
          <a:off x="0" y="0"/>
          <a:ext cx="0" cy="0"/>
          <a:chOff x="0" y="0"/>
          <a:chExt cx="0" cy="0"/>
        </a:xfrm>
      </p:grpSpPr>
      <p:pic>
        <p:nvPicPr>
          <p:cNvPr id="5" name="Picture 4" descr="National Coalition for SRC logo">
            <a:extLst>
              <a:ext uri="{FF2B5EF4-FFF2-40B4-BE49-F238E27FC236}">
                <a16:creationId xmlns:a16="http://schemas.microsoft.com/office/drawing/2014/main" id="{B1DC43A3-A82C-F384-6233-390167267F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3295" y="329625"/>
            <a:ext cx="1785410" cy="854879"/>
          </a:xfrm>
          <a:prstGeom prst="rect">
            <a:avLst/>
          </a:prstGeom>
        </p:spPr>
      </p:pic>
      <p:sp>
        <p:nvSpPr>
          <p:cNvPr id="3" name="Title 2">
            <a:extLst>
              <a:ext uri="{FF2B5EF4-FFF2-40B4-BE49-F238E27FC236}">
                <a16:creationId xmlns:a16="http://schemas.microsoft.com/office/drawing/2014/main" id="{D937288C-C981-45F5-8AE3-D3EE5BB06CD7}"/>
              </a:ext>
            </a:extLst>
          </p:cNvPr>
          <p:cNvSpPr txBox="1">
            <a:spLocks noGrp="1"/>
          </p:cNvSpPr>
          <p:nvPr>
            <p:ph type="title" idx="4294967295"/>
          </p:nvPr>
        </p:nvSpPr>
        <p:spPr>
          <a:xfrm>
            <a:off x="1938598" y="1284612"/>
            <a:ext cx="8588843"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n-lt"/>
                <a:ea typeface="+mn-ea"/>
                <a:cs typeface="+mn-cs"/>
              </a:rPr>
              <a:t>Over the Years </a:t>
            </a:r>
          </a:p>
        </p:txBody>
      </p:sp>
      <p:pic>
        <p:nvPicPr>
          <p:cNvPr id="4" name="Picture 3" descr="NCSRC Board Members Spring 2025&#10;&#10;">
            <a:extLst>
              <a:ext uri="{FF2B5EF4-FFF2-40B4-BE49-F238E27FC236}">
                <a16:creationId xmlns:a16="http://schemas.microsoft.com/office/drawing/2014/main" id="{0DB9E3EE-680D-015B-CCEE-C7FC3B1C6D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900" y="1992497"/>
            <a:ext cx="3904700" cy="3883736"/>
          </a:xfrm>
          <a:prstGeom prst="rect">
            <a:avLst/>
          </a:prstGeom>
        </p:spPr>
      </p:pic>
      <p:pic>
        <p:nvPicPr>
          <p:cNvPr id="11" name="Picture 10" descr="A person standing at a podium in front of a group of people&#10;">
            <a:extLst>
              <a:ext uri="{FF2B5EF4-FFF2-40B4-BE49-F238E27FC236}">
                <a16:creationId xmlns:a16="http://schemas.microsoft.com/office/drawing/2014/main" id="{22BD53E6-097E-3330-B74E-56D9AC23A8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0769" y="3237848"/>
            <a:ext cx="3778341" cy="3290527"/>
          </a:xfrm>
          <a:prstGeom prst="rect">
            <a:avLst/>
          </a:prstGeom>
        </p:spPr>
      </p:pic>
      <p:pic>
        <p:nvPicPr>
          <p:cNvPr id="2" name="Picture 1" descr="NCSRC Board member at registration desk Spring 2025">
            <a:extLst>
              <a:ext uri="{FF2B5EF4-FFF2-40B4-BE49-F238E27FC236}">
                <a16:creationId xmlns:a16="http://schemas.microsoft.com/office/drawing/2014/main" id="{8DD96384-EB69-44D6-963B-FFF0C1A7C000}"/>
              </a:ext>
            </a:extLst>
          </p:cNvPr>
          <p:cNvPicPr>
            <a:picLocks noChangeAspect="1"/>
          </p:cNvPicPr>
          <p:nvPr/>
        </p:nvPicPr>
        <p:blipFill>
          <a:blip r:embed="rId6"/>
          <a:stretch>
            <a:fillRect/>
          </a:stretch>
        </p:blipFill>
        <p:spPr>
          <a:xfrm>
            <a:off x="7693910" y="1992497"/>
            <a:ext cx="3904700" cy="3999679"/>
          </a:xfrm>
          <a:prstGeom prst="rect">
            <a:avLst/>
          </a:prstGeom>
        </p:spPr>
      </p:pic>
    </p:spTree>
    <p:extLst>
      <p:ext uri="{BB962C8B-B14F-4D97-AF65-F5344CB8AC3E}">
        <p14:creationId xmlns:p14="http://schemas.microsoft.com/office/powerpoint/2010/main" val="71518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ational Coalition for SRC logo">
            <a:extLst>
              <a:ext uri="{FF2B5EF4-FFF2-40B4-BE49-F238E27FC236}">
                <a16:creationId xmlns:a16="http://schemas.microsoft.com/office/drawing/2014/main" id="{B5383C1E-9390-5D5D-4266-FFF7D3FD55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3295" y="329625"/>
            <a:ext cx="1785410" cy="854879"/>
          </a:xfrm>
          <a:prstGeom prst="rect">
            <a:avLst/>
          </a:prstGeom>
        </p:spPr>
      </p:pic>
      <p:sp>
        <p:nvSpPr>
          <p:cNvPr id="2" name="TextBox 1">
            <a:extLst>
              <a:ext uri="{FF2B5EF4-FFF2-40B4-BE49-F238E27FC236}">
                <a16:creationId xmlns:a16="http://schemas.microsoft.com/office/drawing/2014/main" id="{D98BD052-1EAB-E86A-15B0-3CC947D8A4F6}"/>
              </a:ext>
            </a:extLst>
          </p:cNvPr>
          <p:cNvSpPr txBox="1"/>
          <p:nvPr/>
        </p:nvSpPr>
        <p:spPr>
          <a:xfrm>
            <a:off x="847288" y="1992498"/>
            <a:ext cx="10771464" cy="4279890"/>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2500" kern="100" dirty="0">
                <a:latin typeface="Aptos" panose="020B0004020202020204" pitchFamily="34" charset="0"/>
                <a:ea typeface="Aptos" panose="020B0004020202020204" pitchFamily="34" charset="0"/>
                <a:cs typeface="Times New Roman" panose="02020603050405020304" pitchFamily="18" charset="0"/>
              </a:rPr>
              <a:t>In 2025, we are celebrating our 20</a:t>
            </a:r>
            <a:r>
              <a:rPr lang="en-US" sz="2500" kern="100" baseline="30000" dirty="0">
                <a:latin typeface="Aptos" panose="020B0004020202020204" pitchFamily="34" charset="0"/>
                <a:ea typeface="Aptos" panose="020B0004020202020204" pitchFamily="34" charset="0"/>
                <a:cs typeface="Times New Roman" panose="02020603050405020304" pitchFamily="18" charset="0"/>
              </a:rPr>
              <a:t>th</a:t>
            </a:r>
            <a:r>
              <a:rPr lang="en-US" sz="2500" kern="100" dirty="0">
                <a:latin typeface="Aptos" panose="020B0004020202020204" pitchFamily="34" charset="0"/>
                <a:ea typeface="Aptos" panose="020B0004020202020204" pitchFamily="34" charset="0"/>
                <a:cs typeface="Times New Roman" panose="02020603050405020304" pitchFamily="18" charset="0"/>
              </a:rPr>
              <a:t> Anniversary!</a:t>
            </a:r>
          </a:p>
          <a:p>
            <a:pPr marL="800100" lvl="1" indent="-342900">
              <a:lnSpc>
                <a:spcPct val="107000"/>
              </a:lnSpc>
              <a:buFont typeface="Courier New" panose="02070309020205020404" pitchFamily="49" charset="0"/>
              <a:buChar char="o"/>
            </a:pPr>
            <a:r>
              <a:rPr lang="en-US" sz="2500" kern="100" dirty="0">
                <a:latin typeface="Aptos" panose="020B0004020202020204" pitchFamily="34" charset="0"/>
                <a:ea typeface="Aptos" panose="020B0004020202020204" pitchFamily="34" charset="0"/>
                <a:cs typeface="Times New Roman" panose="02020603050405020304" pitchFamily="18" charset="0"/>
              </a:rPr>
              <a:t>Long standing Board members retired/retiring: </a:t>
            </a:r>
          </a:p>
          <a:p>
            <a:pPr marL="1257300" lvl="2" indent="-342900">
              <a:lnSpc>
                <a:spcPct val="107000"/>
              </a:lnSpc>
              <a:buFont typeface="Wingdings" panose="05000000000000000000" pitchFamily="2" charset="2"/>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Gra</a:t>
            </a:r>
            <a:r>
              <a:rPr lang="en-US" sz="2000" kern="100" dirty="0">
                <a:latin typeface="Aptos" panose="020B0004020202020204" pitchFamily="34" charset="0"/>
                <a:ea typeface="Aptos" panose="020B0004020202020204" pitchFamily="34" charset="0"/>
                <a:cs typeface="Times New Roman" panose="02020603050405020304" pitchFamily="18" charset="0"/>
              </a:rPr>
              <a:t>ham </a:t>
            </a:r>
            <a:r>
              <a:rPr lang="en-US" sz="2000" kern="100" dirty="0" err="1">
                <a:latin typeface="Aptos" panose="020B0004020202020204" pitchFamily="34" charset="0"/>
                <a:ea typeface="Aptos" panose="020B0004020202020204" pitchFamily="34" charset="0"/>
                <a:cs typeface="Times New Roman" panose="02020603050405020304" pitchFamily="18" charset="0"/>
              </a:rPr>
              <a:t>Sisson</a:t>
            </a:r>
            <a:r>
              <a:rPr lang="en-US" sz="2000" kern="100" dirty="0">
                <a:latin typeface="Aptos" panose="020B0004020202020204" pitchFamily="34" charset="0"/>
                <a:ea typeface="Aptos" panose="020B0004020202020204" pitchFamily="34" charset="0"/>
                <a:cs typeface="Times New Roman" panose="02020603050405020304" pitchFamily="18" charset="0"/>
              </a:rPr>
              <a:t> – Founding Board Member</a:t>
            </a:r>
          </a:p>
          <a:p>
            <a:pPr marL="1257300" lvl="2" indent="-342900">
              <a:lnSpc>
                <a:spcPct val="107000"/>
              </a:lnSpc>
              <a:buFont typeface="Wingdings" panose="05000000000000000000" pitchFamily="2" charset="2"/>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Karen </a:t>
            </a:r>
            <a:r>
              <a:rPr lang="en-US" sz="2000" kern="100" dirty="0" err="1">
                <a:effectLst/>
                <a:latin typeface="Aptos" panose="020B0004020202020204" pitchFamily="34" charset="0"/>
                <a:ea typeface="Aptos" panose="020B0004020202020204" pitchFamily="34" charset="0"/>
                <a:cs typeface="Times New Roman" panose="02020603050405020304" pitchFamily="18" charset="0"/>
              </a:rPr>
              <a:t>Stanfill</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 Founding Board Member</a:t>
            </a:r>
          </a:p>
          <a:p>
            <a:pPr marL="1257300" lvl="2" indent="-342900">
              <a:lnSpc>
                <a:spcPct val="107000"/>
              </a:lnSpc>
              <a:buFont typeface="Wingdings" panose="05000000000000000000" pitchFamily="2" charset="2"/>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Pat Tomlinson</a:t>
            </a:r>
          </a:p>
          <a:p>
            <a:pPr marL="1257300" lvl="2" indent="-342900">
              <a:lnSpc>
                <a:spcPct val="107000"/>
              </a:lnSpc>
              <a:buFont typeface="Wingdings" panose="05000000000000000000" pitchFamily="2" charset="2"/>
              <a:buChar char="§"/>
            </a:pPr>
            <a:r>
              <a:rPr lang="en-US" sz="2000" kern="100" dirty="0">
                <a:latin typeface="Aptos" panose="020B0004020202020204" pitchFamily="34" charset="0"/>
                <a:ea typeface="Aptos" panose="020B0004020202020204" pitchFamily="34" charset="0"/>
                <a:cs typeface="Times New Roman" panose="02020603050405020304" pitchFamily="18" charset="0"/>
              </a:rPr>
              <a:t>Tom Jennings</a:t>
            </a:r>
          </a:p>
          <a:p>
            <a:pPr marL="1257300" lvl="2" indent="-342900">
              <a:lnSpc>
                <a:spcPct val="107000"/>
              </a:lnSpc>
              <a:buFont typeface="Wingdings" panose="05000000000000000000" pitchFamily="2" charset="2"/>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Bernadine Chavez</a:t>
            </a:r>
          </a:p>
          <a:p>
            <a:pPr marL="800100" lvl="1" indent="-342900">
              <a:lnSpc>
                <a:spcPct val="107000"/>
              </a:lnSpc>
              <a:buFont typeface="Courier New" panose="02070309020205020404" pitchFamily="49" charset="0"/>
              <a:buChar char="o"/>
            </a:pPr>
            <a:r>
              <a:rPr lang="en-US" sz="2500" kern="100" dirty="0">
                <a:latin typeface="Aptos" panose="020B0004020202020204" pitchFamily="34" charset="0"/>
                <a:ea typeface="Aptos" panose="020B0004020202020204" pitchFamily="34" charset="0"/>
                <a:cs typeface="Times New Roman" panose="02020603050405020304" pitchFamily="18" charset="0"/>
              </a:rPr>
              <a:t>New Leadership</a:t>
            </a:r>
          </a:p>
          <a:p>
            <a:pPr marL="1257300" lvl="2" indent="-342900">
              <a:lnSpc>
                <a:spcPct val="107000"/>
              </a:lnSpc>
              <a:buFont typeface="Courier New" panose="02070309020205020404" pitchFamily="49" charset="0"/>
              <a:buChar char="o"/>
            </a:pPr>
            <a:r>
              <a:rPr lang="en-US" sz="2000" kern="100" dirty="0">
                <a:latin typeface="Aptos" panose="020B0004020202020204" pitchFamily="34" charset="0"/>
                <a:ea typeface="Aptos" panose="020B0004020202020204" pitchFamily="34" charset="0"/>
                <a:cs typeface="Times New Roman" panose="02020603050405020304" pitchFamily="18" charset="0"/>
              </a:rPr>
              <a:t>President – Shelby Satko</a:t>
            </a:r>
          </a:p>
          <a:p>
            <a:pPr marL="1257300" lvl="2" indent="-342900">
              <a:lnSpc>
                <a:spcPct val="107000"/>
              </a:lnSpc>
              <a:buFont typeface="Courier New" panose="02070309020205020404" pitchFamily="49" charset="0"/>
              <a:buChar char="o"/>
            </a:pPr>
            <a:r>
              <a:rPr lang="en-US" sz="2000" kern="100" dirty="0">
                <a:latin typeface="Aptos" panose="020B0004020202020204" pitchFamily="34" charset="0"/>
                <a:ea typeface="Aptos" panose="020B0004020202020204" pitchFamily="34" charset="0"/>
                <a:cs typeface="Times New Roman" panose="02020603050405020304" pitchFamily="18" charset="0"/>
              </a:rPr>
              <a:t>Vice-President – Kerri </a:t>
            </a:r>
          </a:p>
          <a:p>
            <a:pPr marL="1257300" lvl="2" indent="-342900">
              <a:lnSpc>
                <a:spcPct val="107000"/>
              </a:lnSpc>
              <a:buFont typeface="Courier New" panose="02070309020205020404" pitchFamily="49" charset="0"/>
              <a:buChar char="o"/>
            </a:pPr>
            <a:r>
              <a:rPr lang="en-US" sz="2000" kern="100" dirty="0">
                <a:latin typeface="Aptos" panose="020B0004020202020204" pitchFamily="34" charset="0"/>
                <a:ea typeface="Aptos" panose="020B0004020202020204" pitchFamily="34" charset="0"/>
                <a:cs typeface="Times New Roman" panose="02020603050405020304" pitchFamily="18" charset="0"/>
              </a:rPr>
              <a:t>Treasurer – Theresa </a:t>
            </a:r>
            <a:r>
              <a:rPr lang="en-US" sz="2000" kern="100" dirty="0" err="1">
                <a:latin typeface="Aptos" panose="020B0004020202020204" pitchFamily="34" charset="0"/>
                <a:ea typeface="Aptos" panose="020B0004020202020204" pitchFamily="34" charset="0"/>
                <a:cs typeface="Times New Roman" panose="02020603050405020304" pitchFamily="18" charset="0"/>
              </a:rPr>
              <a:t>Hamrick</a:t>
            </a:r>
            <a:r>
              <a:rPr lang="en-US" sz="2000" kern="100" dirty="0">
                <a:latin typeface="Aptos" panose="020B0004020202020204" pitchFamily="34" charset="0"/>
                <a:ea typeface="Aptos" panose="020B0004020202020204" pitchFamily="34" charset="0"/>
                <a:cs typeface="Times New Roman" panose="02020603050405020304" pitchFamily="18" charset="0"/>
              </a:rPr>
              <a:t> (ex officio) - Founding Board Member</a:t>
            </a:r>
          </a:p>
          <a:p>
            <a:pPr marL="1257300" lvl="2" indent="-342900">
              <a:lnSpc>
                <a:spcPct val="107000"/>
              </a:lnSpc>
              <a:buFont typeface="Courier New" panose="02070309020205020404" pitchFamily="49" charset="0"/>
              <a:buChar char="o"/>
            </a:pPr>
            <a:r>
              <a:rPr lang="en-US" sz="2000" kern="100" dirty="0">
                <a:latin typeface="Aptos" panose="020B0004020202020204" pitchFamily="34" charset="0"/>
                <a:ea typeface="Aptos" panose="020B0004020202020204" pitchFamily="34" charset="0"/>
                <a:cs typeface="Times New Roman" panose="02020603050405020304" pitchFamily="18" charset="0"/>
              </a:rPr>
              <a:t>Secretary – Julia Barol</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CB36BA70-2285-CD27-9FAC-D99DFF22C882}"/>
              </a:ext>
            </a:extLst>
          </p:cNvPr>
          <p:cNvSpPr txBox="1">
            <a:spLocks noGrp="1"/>
          </p:cNvSpPr>
          <p:nvPr>
            <p:ph type="title" idx="4294967295"/>
          </p:nvPr>
        </p:nvSpPr>
        <p:spPr>
          <a:xfrm>
            <a:off x="1938598" y="1284612"/>
            <a:ext cx="8588843"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n-lt"/>
                <a:ea typeface="+mn-ea"/>
                <a:cs typeface="+mn-cs"/>
              </a:rPr>
              <a:t>Present Day</a:t>
            </a:r>
          </a:p>
        </p:txBody>
      </p:sp>
    </p:spTree>
    <p:extLst>
      <p:ext uri="{BB962C8B-B14F-4D97-AF65-F5344CB8AC3E}">
        <p14:creationId xmlns:p14="http://schemas.microsoft.com/office/powerpoint/2010/main" val="4975528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578</TotalTime>
  <Words>1063</Words>
  <Application>Microsoft Office PowerPoint</Application>
  <PresentationFormat>Widescreen</PresentationFormat>
  <Paragraphs>125</Paragraphs>
  <Slides>15</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Aptos</vt:lpstr>
      <vt:lpstr>Aptos Display</vt:lpstr>
      <vt:lpstr>Arial</vt:lpstr>
      <vt:lpstr>Calibri</vt:lpstr>
      <vt:lpstr>Courier New</vt:lpstr>
      <vt:lpstr>Symbol</vt:lpstr>
      <vt:lpstr>Times New Roman</vt:lpstr>
      <vt:lpstr>Wingdings</vt:lpstr>
      <vt:lpstr>Office Theme</vt:lpstr>
      <vt:lpstr>NCSRC 20th Anniversary NCSRC Board Members </vt:lpstr>
      <vt:lpstr>History</vt:lpstr>
      <vt:lpstr>History</vt:lpstr>
      <vt:lpstr>History</vt:lpstr>
      <vt:lpstr>History</vt:lpstr>
      <vt:lpstr>Over the Years </vt:lpstr>
      <vt:lpstr>Over the Years </vt:lpstr>
      <vt:lpstr>Over the Years </vt:lpstr>
      <vt:lpstr>Present Day</vt:lpstr>
      <vt:lpstr>Honoring Pat &amp; Tom</vt:lpstr>
      <vt:lpstr>Present Day</vt:lpstr>
      <vt:lpstr>Present Day</vt:lpstr>
      <vt:lpstr>NCSRC Website Resources</vt:lpstr>
      <vt:lpstr>NCSRC Website Resources</vt:lpstr>
      <vt:lpstr>Looking to the next 20 years</vt:lpstr>
    </vt:vector>
  </TitlesOfParts>
  <Company>DSHS-DVR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Satko, Shelby M (DSHS/WSRC)</dc:creator>
  <cp:lastModifiedBy>NCSRC Board</cp:lastModifiedBy>
  <cp:revision>57</cp:revision>
  <dcterms:created xsi:type="dcterms:W3CDTF">2024-10-18T17:14:24Z</dcterms:created>
  <dcterms:modified xsi:type="dcterms:W3CDTF">2025-11-11T18:27:24Z</dcterms:modified>
</cp:coreProperties>
</file>