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12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3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1" r:id="rId5"/>
    <p:sldMasterId id="2147483781" r:id="rId6"/>
    <p:sldMasterId id="2147483848" r:id="rId7"/>
    <p:sldMasterId id="2147483866" r:id="rId8"/>
    <p:sldMasterId id="2147483883" r:id="rId9"/>
  </p:sldMasterIdLst>
  <p:notesMasterIdLst>
    <p:notesMasterId r:id="rId58"/>
  </p:notesMasterIdLst>
  <p:sldIdLst>
    <p:sldId id="403" r:id="rId10"/>
    <p:sldId id="499" r:id="rId11"/>
    <p:sldId id="464" r:id="rId12"/>
    <p:sldId id="414" r:id="rId13"/>
    <p:sldId id="465" r:id="rId14"/>
    <p:sldId id="415" r:id="rId15"/>
    <p:sldId id="416" r:id="rId16"/>
    <p:sldId id="471" r:id="rId17"/>
    <p:sldId id="417" r:id="rId18"/>
    <p:sldId id="507" r:id="rId19"/>
    <p:sldId id="418" r:id="rId20"/>
    <p:sldId id="419" r:id="rId21"/>
    <p:sldId id="420" r:id="rId22"/>
    <p:sldId id="421" r:id="rId23"/>
    <p:sldId id="504" r:id="rId24"/>
    <p:sldId id="462" r:id="rId25"/>
    <p:sldId id="458" r:id="rId26"/>
    <p:sldId id="422" r:id="rId27"/>
    <p:sldId id="423" r:id="rId28"/>
    <p:sldId id="457" r:id="rId29"/>
    <p:sldId id="424" r:id="rId30"/>
    <p:sldId id="425" r:id="rId31"/>
    <p:sldId id="427" r:id="rId32"/>
    <p:sldId id="428" r:id="rId33"/>
    <p:sldId id="508" r:id="rId34"/>
    <p:sldId id="463" r:id="rId35"/>
    <p:sldId id="524" r:id="rId36"/>
    <p:sldId id="552" r:id="rId37"/>
    <p:sldId id="435" r:id="rId38"/>
    <p:sldId id="436" r:id="rId39"/>
    <p:sldId id="437" r:id="rId40"/>
    <p:sldId id="438" r:id="rId41"/>
    <p:sldId id="553" r:id="rId42"/>
    <p:sldId id="440" r:id="rId43"/>
    <p:sldId id="502" r:id="rId44"/>
    <p:sldId id="498" r:id="rId45"/>
    <p:sldId id="501" r:id="rId46"/>
    <p:sldId id="497" r:id="rId47"/>
    <p:sldId id="442" r:id="rId48"/>
    <p:sldId id="443" r:id="rId49"/>
    <p:sldId id="481" r:id="rId50"/>
    <p:sldId id="482" r:id="rId51"/>
    <p:sldId id="483" r:id="rId52"/>
    <p:sldId id="446" r:id="rId53"/>
    <p:sldId id="447" r:id="rId54"/>
    <p:sldId id="448" r:id="rId55"/>
    <p:sldId id="449" r:id="rId56"/>
    <p:sldId id="513" r:id="rId57"/>
  </p:sldIdLst>
  <p:sldSz cx="12192000" cy="6858000"/>
  <p:notesSz cx="6797675" cy="9926638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B11450-02A6-4ED5-9E27-075C58F05DE2}" v="16" dt="2025-12-01T12:15:27.3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theme" Target="theme/theme1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microsoft.com/office/2015/10/relationships/revisionInfo" Target="revisionInfo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Magne Eidhammer" userId="e3d4e6bb-f754-4b2e-bd11-72ddaaf5666f" providerId="ADAL" clId="{835BCC08-B0CB-4400-B3F8-7FFC689D382E}"/>
    <pc:docChg chg="undo custSel modSld">
      <pc:chgData name="Paul Magne Eidhammer" userId="e3d4e6bb-f754-4b2e-bd11-72ddaaf5666f" providerId="ADAL" clId="{835BCC08-B0CB-4400-B3F8-7FFC689D382E}" dt="2025-12-01T12:15:57.678" v="124" actId="1076"/>
      <pc:docMkLst>
        <pc:docMk/>
      </pc:docMkLst>
      <pc:sldChg chg="modSp mod">
        <pc:chgData name="Paul Magne Eidhammer" userId="e3d4e6bb-f754-4b2e-bd11-72ddaaf5666f" providerId="ADAL" clId="{835BCC08-B0CB-4400-B3F8-7FFC689D382E}" dt="2025-11-26T14:03:01.502" v="101" actId="20577"/>
        <pc:sldMkLst>
          <pc:docMk/>
          <pc:sldMk cId="1687129943" sldId="403"/>
        </pc:sldMkLst>
        <pc:spChg chg="mod">
          <ac:chgData name="Paul Magne Eidhammer" userId="e3d4e6bb-f754-4b2e-bd11-72ddaaf5666f" providerId="ADAL" clId="{835BCC08-B0CB-4400-B3F8-7FFC689D382E}" dt="2025-11-26T14:03:01.502" v="101" actId="20577"/>
          <ac:spMkLst>
            <pc:docMk/>
            <pc:sldMk cId="1687129943" sldId="403"/>
            <ac:spMk id="6" creationId="{E4BC07F7-53EF-D563-58DD-E5B547833D00}"/>
          </ac:spMkLst>
        </pc:spChg>
      </pc:sldChg>
      <pc:sldChg chg="addSp delSp modSp mod">
        <pc:chgData name="Paul Magne Eidhammer" userId="e3d4e6bb-f754-4b2e-bd11-72ddaaf5666f" providerId="ADAL" clId="{835BCC08-B0CB-4400-B3F8-7FFC689D382E}" dt="2025-11-07T13:48:47.707" v="14" actId="255"/>
        <pc:sldMkLst>
          <pc:docMk/>
          <pc:sldMk cId="110271651" sldId="440"/>
        </pc:sldMkLst>
        <pc:spChg chg="mod">
          <ac:chgData name="Paul Magne Eidhammer" userId="e3d4e6bb-f754-4b2e-bd11-72ddaaf5666f" providerId="ADAL" clId="{835BCC08-B0CB-4400-B3F8-7FFC689D382E}" dt="2025-11-07T13:48:07.705" v="7" actId="6549"/>
          <ac:spMkLst>
            <pc:docMk/>
            <pc:sldMk cId="110271651" sldId="440"/>
            <ac:spMk id="10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1-07T13:48:47.707" v="14" actId="255"/>
          <ac:graphicFrameMkLst>
            <pc:docMk/>
            <pc:sldMk cId="110271651" sldId="440"/>
            <ac:graphicFrameMk id="11" creationId="{39DA1AA0-FA98-3665-564E-99AA29CA3D8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13:32:26.197" v="55" actId="14100"/>
        <pc:sldMkLst>
          <pc:docMk/>
          <pc:sldMk cId="7295895" sldId="442"/>
        </pc:sldMkLst>
        <pc:graphicFrameChg chg="add mod">
          <ac:chgData name="Paul Magne Eidhammer" userId="e3d4e6bb-f754-4b2e-bd11-72ddaaf5666f" providerId="ADAL" clId="{835BCC08-B0CB-4400-B3F8-7FFC689D382E}" dt="2025-11-19T13:32:26.197" v="55" actId="14100"/>
          <ac:graphicFrameMkLst>
            <pc:docMk/>
            <pc:sldMk cId="7295895" sldId="442"/>
            <ac:graphicFrameMk id="11" creationId="{9207C334-6EDA-AF78-C756-74633440B291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08:56:52.494" v="61" actId="14100"/>
        <pc:sldMkLst>
          <pc:docMk/>
          <pc:sldMk cId="1629652571" sldId="443"/>
        </pc:sldMkLst>
        <pc:graphicFrameChg chg="add mod">
          <ac:chgData name="Paul Magne Eidhammer" userId="e3d4e6bb-f754-4b2e-bd11-72ddaaf5666f" providerId="ADAL" clId="{835BCC08-B0CB-4400-B3F8-7FFC689D382E}" dt="2025-11-24T08:56:52.494" v="61" actId="14100"/>
          <ac:graphicFrameMkLst>
            <pc:docMk/>
            <pc:sldMk cId="1629652571" sldId="443"/>
            <ac:graphicFrameMk id="10" creationId="{67AF994B-66BD-12BA-DC34-AD0399F91C4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2:30:15.206" v="85" actId="14100"/>
        <pc:sldMkLst>
          <pc:docMk/>
          <pc:sldMk cId="3622592231" sldId="447"/>
        </pc:sldMkLst>
        <pc:graphicFrameChg chg="add mod">
          <ac:chgData name="Paul Magne Eidhammer" userId="e3d4e6bb-f754-4b2e-bd11-72ddaaf5666f" providerId="ADAL" clId="{835BCC08-B0CB-4400-B3F8-7FFC689D382E}" dt="2025-11-25T12:30:15.206" v="85" actId="14100"/>
          <ac:graphicFrameMkLst>
            <pc:docMk/>
            <pc:sldMk cId="3622592231" sldId="447"/>
            <ac:graphicFrameMk id="11" creationId="{2F5BD4C5-0F25-2821-9A87-3D30FDF59C5F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6T12:50:05.964" v="90" actId="14100"/>
        <pc:sldMkLst>
          <pc:docMk/>
          <pc:sldMk cId="3311709056" sldId="448"/>
        </pc:sldMkLst>
        <pc:graphicFrameChg chg="add mod">
          <ac:chgData name="Paul Magne Eidhammer" userId="e3d4e6bb-f754-4b2e-bd11-72ddaaf5666f" providerId="ADAL" clId="{835BCC08-B0CB-4400-B3F8-7FFC689D382E}" dt="2025-11-26T12:50:05.964" v="90" actId="14100"/>
          <ac:graphicFrameMkLst>
            <pc:docMk/>
            <pc:sldMk cId="3311709056" sldId="448"/>
            <ac:graphicFrameMk id="2" creationId="{45E8A1F7-6021-26BD-E87B-05183A247B9B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7T12:35:28.917" v="107" actId="14100"/>
        <pc:sldMkLst>
          <pc:docMk/>
          <pc:sldMk cId="4035429007" sldId="449"/>
        </pc:sldMkLst>
        <pc:graphicFrameChg chg="add mod">
          <ac:chgData name="Paul Magne Eidhammer" userId="e3d4e6bb-f754-4b2e-bd11-72ddaaf5666f" providerId="ADAL" clId="{835BCC08-B0CB-4400-B3F8-7FFC689D382E}" dt="2025-11-27T12:35:28.917" v="107" actId="14100"/>
          <ac:graphicFrameMkLst>
            <pc:docMk/>
            <pc:sldMk cId="4035429007" sldId="449"/>
            <ac:graphicFrameMk id="3" creationId="{A4C5EF27-0284-DAF4-96F2-D4307B033EE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2:00:26.243" v="66" actId="14100"/>
        <pc:sldMkLst>
          <pc:docMk/>
          <pc:sldMk cId="689052945" sldId="481"/>
        </pc:sldMkLst>
        <pc:graphicFrameChg chg="add mod">
          <ac:chgData name="Paul Magne Eidhammer" userId="e3d4e6bb-f754-4b2e-bd11-72ddaaf5666f" providerId="ADAL" clId="{835BCC08-B0CB-4400-B3F8-7FFC689D382E}" dt="2025-11-24T12:00:26.243" v="66" actId="14100"/>
          <ac:graphicFrameMkLst>
            <pc:docMk/>
            <pc:sldMk cId="689052945" sldId="481"/>
            <ac:graphicFrameMk id="10" creationId="{C323765A-4B16-E0FE-C6C1-E1A98FAD947C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4T13:13:55.172" v="75" actId="14100"/>
        <pc:sldMkLst>
          <pc:docMk/>
          <pc:sldMk cId="3678246906" sldId="482"/>
        </pc:sldMkLst>
        <pc:graphicFrameChg chg="add mod">
          <ac:chgData name="Paul Magne Eidhammer" userId="e3d4e6bb-f754-4b2e-bd11-72ddaaf5666f" providerId="ADAL" clId="{835BCC08-B0CB-4400-B3F8-7FFC689D382E}" dt="2025-11-24T13:13:55.172" v="75" actId="14100"/>
          <ac:graphicFrameMkLst>
            <pc:docMk/>
            <pc:sldMk cId="3678246906" sldId="482"/>
            <ac:graphicFrameMk id="8" creationId="{B95CD22D-A8A0-E31F-AA4A-E6E00975D166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25T11:09:16.729" v="80" actId="14100"/>
        <pc:sldMkLst>
          <pc:docMk/>
          <pc:sldMk cId="4043986936" sldId="483"/>
        </pc:sldMkLst>
        <pc:graphicFrameChg chg="add mod">
          <ac:chgData name="Paul Magne Eidhammer" userId="e3d4e6bb-f754-4b2e-bd11-72ddaaf5666f" providerId="ADAL" clId="{835BCC08-B0CB-4400-B3F8-7FFC689D382E}" dt="2025-11-25T11:09:16.729" v="80" actId="14100"/>
          <ac:graphicFrameMkLst>
            <pc:docMk/>
            <pc:sldMk cId="4043986936" sldId="483"/>
            <ac:graphicFrameMk id="8" creationId="{B618200F-B78F-959B-6B62-34A2C72CC30A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9T08:42:57.470" v="50" actId="6549"/>
        <pc:sldMkLst>
          <pc:docMk/>
          <pc:sldMk cId="4246934732" sldId="497"/>
        </pc:sldMkLst>
        <pc:spChg chg="mod">
          <ac:chgData name="Paul Magne Eidhammer" userId="e3d4e6bb-f754-4b2e-bd11-72ddaaf5666f" providerId="ADAL" clId="{835BCC08-B0CB-4400-B3F8-7FFC689D382E}" dt="2025-11-19T08:42:57.470" v="50" actId="6549"/>
          <ac:spMkLst>
            <pc:docMk/>
            <pc:sldMk cId="4246934732" sldId="497"/>
            <ac:spMk id="3" creationId="{787BB3A1-785B-8590-5BBD-D399F086E328}"/>
          </ac:spMkLst>
        </pc:spChg>
        <pc:graphicFrameChg chg="add mod">
          <ac:chgData name="Paul Magne Eidhammer" userId="e3d4e6bb-f754-4b2e-bd11-72ddaaf5666f" providerId="ADAL" clId="{835BCC08-B0CB-4400-B3F8-7FFC689D382E}" dt="2025-11-19T08:42:48.878" v="47"/>
          <ac:graphicFrameMkLst>
            <pc:docMk/>
            <pc:sldMk cId="4246934732" sldId="497"/>
            <ac:graphicFrameMk id="9" creationId="{16D11985-59ED-4BB4-6822-F9A857C0C780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0T09:36:52.132" v="35" actId="14100"/>
        <pc:sldMkLst>
          <pc:docMk/>
          <pc:sldMk cId="849255521" sldId="498"/>
        </pc:sldMkLst>
        <pc:spChg chg="mod">
          <ac:chgData name="Paul Magne Eidhammer" userId="e3d4e6bb-f754-4b2e-bd11-72ddaaf5666f" providerId="ADAL" clId="{835BCC08-B0CB-4400-B3F8-7FFC689D382E}" dt="2025-11-10T09:36:29.712" v="29" actId="14100"/>
          <ac:spMkLst>
            <pc:docMk/>
            <pc:sldMk cId="849255521" sldId="498"/>
            <ac:spMk id="2" creationId="{859F1862-41A0-2674-5AF9-495646FEA478}"/>
          </ac:spMkLst>
        </pc:spChg>
        <pc:graphicFrameChg chg="add mod">
          <ac:chgData name="Paul Magne Eidhammer" userId="e3d4e6bb-f754-4b2e-bd11-72ddaaf5666f" providerId="ADAL" clId="{835BCC08-B0CB-4400-B3F8-7FFC689D382E}" dt="2025-11-10T09:36:52.132" v="35" actId="14100"/>
          <ac:graphicFrameMkLst>
            <pc:docMk/>
            <pc:sldMk cId="849255521" sldId="498"/>
            <ac:graphicFrameMk id="3" creationId="{ED1FCFF2-1EFC-16AE-FCEA-FC0BDB8FB0BD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1-13T12:50:54.606" v="45" actId="1076"/>
        <pc:sldMkLst>
          <pc:docMk/>
          <pc:sldMk cId="4186586314" sldId="501"/>
        </pc:sldMkLst>
        <pc:spChg chg="mod">
          <ac:chgData name="Paul Magne Eidhammer" userId="e3d4e6bb-f754-4b2e-bd11-72ddaaf5666f" providerId="ADAL" clId="{835BCC08-B0CB-4400-B3F8-7FFC689D382E}" dt="2025-11-13T12:50:54.606" v="45" actId="1076"/>
          <ac:spMkLst>
            <pc:docMk/>
            <pc:sldMk cId="4186586314" sldId="501"/>
            <ac:spMk id="2" creationId="{859F1862-41A0-2674-5AF9-495646FEA478}"/>
          </ac:spMkLst>
        </pc:spChg>
        <pc:graphicFrameChg chg="add mod">
          <ac:chgData name="Paul Magne Eidhammer" userId="e3d4e6bb-f754-4b2e-bd11-72ddaaf5666f" providerId="ADAL" clId="{835BCC08-B0CB-4400-B3F8-7FFC689D382E}" dt="2025-11-13T12:50:45.612" v="43" actId="14100"/>
          <ac:graphicFrameMkLst>
            <pc:docMk/>
            <pc:sldMk cId="4186586314" sldId="501"/>
            <ac:graphicFrameMk id="7" creationId="{5990733F-218C-6F71-7386-C6B7748A5D72}"/>
          </ac:graphicFrameMkLst>
        </pc:graphicFrameChg>
      </pc:sldChg>
      <pc:sldChg chg="addSp delSp modSp mod">
        <pc:chgData name="Paul Magne Eidhammer" userId="e3d4e6bb-f754-4b2e-bd11-72ddaaf5666f" providerId="ADAL" clId="{835BCC08-B0CB-4400-B3F8-7FFC689D382E}" dt="2025-12-01T12:15:57.678" v="124" actId="1076"/>
        <pc:sldMkLst>
          <pc:docMk/>
          <pc:sldMk cId="1162148711" sldId="502"/>
        </pc:sldMkLst>
        <pc:spChg chg="mod">
          <ac:chgData name="Paul Magne Eidhammer" userId="e3d4e6bb-f754-4b2e-bd11-72ddaaf5666f" providerId="ADAL" clId="{835BCC08-B0CB-4400-B3F8-7FFC689D382E}" dt="2025-11-28T11:48:17.372" v="116" actId="6549"/>
          <ac:spMkLst>
            <pc:docMk/>
            <pc:sldMk cId="1162148711" sldId="502"/>
            <ac:spMk id="2" creationId="{00000000-0000-0000-0000-000000000000}"/>
          </ac:spMkLst>
        </pc:spChg>
        <pc:spChg chg="mod">
          <ac:chgData name="Paul Magne Eidhammer" userId="e3d4e6bb-f754-4b2e-bd11-72ddaaf5666f" providerId="ADAL" clId="{835BCC08-B0CB-4400-B3F8-7FFC689D382E}" dt="2025-12-01T12:15:57.678" v="124" actId="1076"/>
          <ac:spMkLst>
            <pc:docMk/>
            <pc:sldMk cId="1162148711" sldId="502"/>
            <ac:spMk id="13" creationId="{00000000-0000-0000-0000-000000000000}"/>
          </ac:spMkLst>
        </pc:spChg>
        <pc:graphicFrameChg chg="add mod">
          <ac:chgData name="Paul Magne Eidhammer" userId="e3d4e6bb-f754-4b2e-bd11-72ddaaf5666f" providerId="ADAL" clId="{835BCC08-B0CB-4400-B3F8-7FFC689D382E}" dt="2025-12-01T12:15:53.773" v="123" actId="14100"/>
          <ac:graphicFrameMkLst>
            <pc:docMk/>
            <pc:sldMk cId="1162148711" sldId="502"/>
            <ac:graphicFrameMk id="15" creationId="{9FC5FC88-D2C2-629F-E435-4D8D9E548F9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../embeddings/oleObject2.bin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../embeddings/oleObject3.bin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https://mrfylke-my.sharepoint.com/personal/jomar_seteroy_maridal_mrfylke_no/Documents/Panda/MRFK/Kommunestatistikk/Sysselsatt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https://mrfylke-my.sharepoint.com/personal/paul_magne_eidhammer_mrfylke_no/Documents/Kommunestatistikk/Haust%202025/Statistikkgrunnlag%20haust%202025/Andel%20av%20befolkninga%20(15%20&#229;r%20og%20eldre)%20som%20er%20utanfor%20arbeid,%20utdanning%20og%20arbeidsma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Befolkningsutviklinga 2010-2025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Personer1!$B$38</c:f>
              <c:strCache>
                <c:ptCount val="1"/>
                <c:pt idx="0">
                  <c:v>Befolkninga elles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Personer1!$C$38:$R$38</c:f>
              <c:numCache>
                <c:formatCode>0</c:formatCode>
                <c:ptCount val="16"/>
                <c:pt idx="0">
                  <c:v>2453</c:v>
                </c:pt>
                <c:pt idx="1">
                  <c:v>2430</c:v>
                </c:pt>
                <c:pt idx="2">
                  <c:v>2423</c:v>
                </c:pt>
                <c:pt idx="3">
                  <c:v>2393</c:v>
                </c:pt>
                <c:pt idx="4">
                  <c:v>2378</c:v>
                </c:pt>
                <c:pt idx="5">
                  <c:v>2386</c:v>
                </c:pt>
                <c:pt idx="6">
                  <c:v>2382</c:v>
                </c:pt>
                <c:pt idx="7">
                  <c:v>2391</c:v>
                </c:pt>
                <c:pt idx="8">
                  <c:v>2374</c:v>
                </c:pt>
                <c:pt idx="9">
                  <c:v>2376</c:v>
                </c:pt>
                <c:pt idx="10">
                  <c:v>2365</c:v>
                </c:pt>
                <c:pt idx="11">
                  <c:v>2385</c:v>
                </c:pt>
                <c:pt idx="12">
                  <c:v>2377</c:v>
                </c:pt>
                <c:pt idx="13">
                  <c:v>2344</c:v>
                </c:pt>
                <c:pt idx="14">
                  <c:v>2325</c:v>
                </c:pt>
                <c:pt idx="15">
                  <c:v>2286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9B-4B90-88E4-8B4BE2412F80}"/>
            </c:ext>
          </c:extLst>
        </c:ser>
        <c:ser>
          <c:idx val="1"/>
          <c:order val="1"/>
          <c:tx>
            <c:strRef>
              <c:f>Personer1!$B$39</c:f>
              <c:strCache>
                <c:ptCount val="1"/>
                <c:pt idx="0">
                  <c:v>Innvandrarbefolkninga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Personer1!$C$3:$R$3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</c:strCache>
            </c:strRef>
          </c:cat>
          <c:val>
            <c:numRef>
              <c:f>Personer1!$C$39:$R$39</c:f>
              <c:numCache>
                <c:formatCode>0</c:formatCode>
                <c:ptCount val="16"/>
                <c:pt idx="0">
                  <c:v>146</c:v>
                </c:pt>
                <c:pt idx="1">
                  <c:v>152</c:v>
                </c:pt>
                <c:pt idx="2">
                  <c:v>156</c:v>
                </c:pt>
                <c:pt idx="3">
                  <c:v>164</c:v>
                </c:pt>
                <c:pt idx="4">
                  <c:v>187</c:v>
                </c:pt>
                <c:pt idx="5">
                  <c:v>194</c:v>
                </c:pt>
                <c:pt idx="6">
                  <c:v>211</c:v>
                </c:pt>
                <c:pt idx="7">
                  <c:v>220</c:v>
                </c:pt>
                <c:pt idx="8">
                  <c:v>249</c:v>
                </c:pt>
                <c:pt idx="9">
                  <c:v>265</c:v>
                </c:pt>
                <c:pt idx="10">
                  <c:v>264</c:v>
                </c:pt>
                <c:pt idx="11">
                  <c:v>273</c:v>
                </c:pt>
                <c:pt idx="12">
                  <c:v>292</c:v>
                </c:pt>
                <c:pt idx="13">
                  <c:v>325</c:v>
                </c:pt>
                <c:pt idx="14">
                  <c:v>375</c:v>
                </c:pt>
                <c:pt idx="15">
                  <c:v>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9B-4B90-88E4-8B4BE2412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2420400"/>
        <c:axId val="832411760"/>
      </c:barChart>
      <c:catAx>
        <c:axId val="8324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11760"/>
        <c:crosses val="autoZero"/>
        <c:auto val="1"/>
        <c:lblAlgn val="ctr"/>
        <c:lblOffset val="100"/>
        <c:noMultiLvlLbl val="0"/>
      </c:catAx>
      <c:valAx>
        <c:axId val="83241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</a:t>
                </a:r>
                <a:r>
                  <a:rPr lang="nb-NO" baseline="0"/>
                  <a:t> personar</a:t>
                </a:r>
                <a:endParaRPr lang="nb-NO"/>
              </a:p>
            </c:rich>
          </c:tx>
          <c:layout>
            <c:manualLayout>
              <c:xMode val="edge"/>
              <c:yMode val="edge"/>
              <c:x val="7.336084364970197E-3"/>
              <c:y val="0.40275761725436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324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 personar</a:t>
            </a:r>
            <a:r>
              <a:rPr lang="nb-NO" sz="2000" b="1" baseline="0">
                <a:solidFill>
                  <a:schemeClr val="tx2"/>
                </a:solidFill>
              </a:rPr>
              <a:t> i yrkesaktiv alder (20-64 år) per eldre over 65 år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4701382813259453"/>
          <c:y val="1.5473884672040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'Ark1'!$B$38:$AK$38</c:f>
              <c:numCache>
                <c:formatCode>0.0</c:formatCode>
                <c:ptCount val="36"/>
                <c:pt idx="0">
                  <c:v>3.4380530973451329</c:v>
                </c:pt>
                <c:pt idx="1">
                  <c:v>3.3951434878587197</c:v>
                </c:pt>
                <c:pt idx="2">
                  <c:v>3.4578587699316627</c:v>
                </c:pt>
                <c:pt idx="3">
                  <c:v>3.4624145785876994</c:v>
                </c:pt>
                <c:pt idx="4">
                  <c:v>3.4701834862385321</c:v>
                </c:pt>
                <c:pt idx="5">
                  <c:v>3.357303370786517</c:v>
                </c:pt>
                <c:pt idx="6">
                  <c:v>3.1904761904761907</c:v>
                </c:pt>
                <c:pt idx="7">
                  <c:v>3.079331941544885</c:v>
                </c:pt>
                <c:pt idx="8">
                  <c:v>2.8559999999999999</c:v>
                </c:pt>
                <c:pt idx="9">
                  <c:v>2.8271119842829076</c:v>
                </c:pt>
                <c:pt idx="10">
                  <c:v>2.6303142329020335</c:v>
                </c:pt>
                <c:pt idx="11">
                  <c:v>2.5341726618705036</c:v>
                </c:pt>
                <c:pt idx="12">
                  <c:v>2.4526315789473685</c:v>
                </c:pt>
                <c:pt idx="13">
                  <c:v>2.4273356401384083</c:v>
                </c:pt>
                <c:pt idx="14">
                  <c:v>2.342857142857143</c:v>
                </c:pt>
                <c:pt idx="15">
                  <c:v>2.2422764227642276</c:v>
                </c:pt>
                <c:pt idx="16">
                  <c:v>2.2495974235104672</c:v>
                </c:pt>
                <c:pt idx="17">
                  <c:v>2.248796147672552</c:v>
                </c:pt>
                <c:pt idx="18">
                  <c:v>2.1924290220820191</c:v>
                </c:pt>
                <c:pt idx="19">
                  <c:v>2.1850152905198779</c:v>
                </c:pt>
                <c:pt idx="20">
                  <c:v>2.130827067669173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AA-4D32-A2D8-18AC9146786A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'Ark1'!$B$3:$AK$3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'Ark1'!$B$39:$AK$39</c:f>
              <c:numCache>
                <c:formatCode>General</c:formatCode>
                <c:ptCount val="36"/>
                <c:pt idx="20" formatCode="0.0">
                  <c:v>2.130827067669173</c:v>
                </c:pt>
                <c:pt idx="21" formatCode="0.0">
                  <c:v>2.2212389380530975</c:v>
                </c:pt>
                <c:pt idx="22" formatCode="0.0">
                  <c:v>2.2098408104196818</c:v>
                </c:pt>
                <c:pt idx="23" formatCode="0.0">
                  <c:v>2.1809116809116809</c:v>
                </c:pt>
                <c:pt idx="24" formatCode="0.0">
                  <c:v>2.1943262411347519</c:v>
                </c:pt>
                <c:pt idx="25" formatCode="0.0">
                  <c:v>2.1847672778561353</c:v>
                </c:pt>
                <c:pt idx="26" formatCode="0.0">
                  <c:v>2.1458333333333335</c:v>
                </c:pt>
                <c:pt idx="27" formatCode="0.0">
                  <c:v>2.1438450899031811</c:v>
                </c:pt>
                <c:pt idx="28" formatCode="0.0">
                  <c:v>2.1058344640434195</c:v>
                </c:pt>
                <c:pt idx="29" formatCode="0.0">
                  <c:v>2.0680907877169559</c:v>
                </c:pt>
                <c:pt idx="30" formatCode="0.0">
                  <c:v>2.0774365821094793</c:v>
                </c:pt>
                <c:pt idx="31" formatCode="0.0">
                  <c:v>2.0703851261620185</c:v>
                </c:pt>
                <c:pt idx="32" formatCode="0.0">
                  <c:v>2.0116883116883115</c:v>
                </c:pt>
                <c:pt idx="33" formatCode="0.0">
                  <c:v>2.0090556274256146</c:v>
                </c:pt>
                <c:pt idx="34" formatCode="0.0">
                  <c:v>1.9859335038363171</c:v>
                </c:pt>
                <c:pt idx="35" formatCode="0.0">
                  <c:v>1.9569620253164557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AA-4D32-A2D8-18AC91467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135935"/>
        <c:axId val="251136415"/>
      </c:lineChart>
      <c:catAx>
        <c:axId val="25113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6415"/>
        <c:crosses val="autoZero"/>
        <c:auto val="1"/>
        <c:lblAlgn val="ctr"/>
        <c:lblOffset val="100"/>
        <c:noMultiLvlLbl val="0"/>
      </c:catAx>
      <c:valAx>
        <c:axId val="251136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7.0827799911465251E-3"/>
              <c:y val="0.41450420392366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5113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Relativdel 80 år og eldre av befolkninga, 2025 og 2035</a:t>
            </a:r>
          </a:p>
        </c:rich>
      </c:tx>
      <c:layout>
        <c:manualLayout>
          <c:xMode val="edge"/>
          <c:yMode val="edge"/>
          <c:x val="0.15531775741147111"/>
          <c:y val="2.0788152822578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Personer1!$J$4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Personer1!$J$5:$J$31</c:f>
              <c:numCache>
                <c:formatCode>0.0</c:formatCode>
                <c:ptCount val="27"/>
                <c:pt idx="0">
                  <c:v>5.2445276263324923</c:v>
                </c:pt>
                <c:pt idx="1">
                  <c:v>5.6297681150679972</c:v>
                </c:pt>
                <c:pt idx="2">
                  <c:v>4.6910368593533569</c:v>
                </c:pt>
                <c:pt idx="3">
                  <c:v>8.3005249343832013</c:v>
                </c:pt>
                <c:pt idx="4">
                  <c:v>6.7351129363449695</c:v>
                </c:pt>
                <c:pt idx="5">
                  <c:v>5.8022367401173733</c:v>
                </c:pt>
                <c:pt idx="6">
                  <c:v>4.7731888964116456</c:v>
                </c:pt>
                <c:pt idx="7">
                  <c:v>4.9060150375939848</c:v>
                </c:pt>
                <c:pt idx="8">
                  <c:v>6.0063319764812304</c:v>
                </c:pt>
                <c:pt idx="9">
                  <c:v>7.6255707762557075</c:v>
                </c:pt>
                <c:pt idx="10">
                  <c:v>6.1237870443220563</c:v>
                </c:pt>
                <c:pt idx="11">
                  <c:v>4.4676708679167945</c:v>
                </c:pt>
                <c:pt idx="12">
                  <c:v>4.7532201071469284</c:v>
                </c:pt>
                <c:pt idx="13">
                  <c:v>5.4542943938138633</c:v>
                </c:pt>
                <c:pt idx="14">
                  <c:v>6.573096164535853</c:v>
                </c:pt>
                <c:pt idx="15">
                  <c:v>5.8260175578611335</c:v>
                </c:pt>
                <c:pt idx="16">
                  <c:v>5.5907877169559415</c:v>
                </c:pt>
                <c:pt idx="17">
                  <c:v>5.2067946824224522</c:v>
                </c:pt>
                <c:pt idx="18">
                  <c:v>7.4423139421514461</c:v>
                </c:pt>
                <c:pt idx="19">
                  <c:v>6.3951063533991377</c:v>
                </c:pt>
                <c:pt idx="20">
                  <c:v>6.9579831932773111</c:v>
                </c:pt>
                <c:pt idx="21">
                  <c:v>7.1494464944649447</c:v>
                </c:pt>
                <c:pt idx="22">
                  <c:v>7.3659398939304657</c:v>
                </c:pt>
                <c:pt idx="23">
                  <c:v>5.7766597789955982</c:v>
                </c:pt>
                <c:pt idx="24">
                  <c:v>7.9409417398244218</c:v>
                </c:pt>
                <c:pt idx="25">
                  <c:v>5.2080237741456168</c:v>
                </c:pt>
                <c:pt idx="26">
                  <c:v>6.1217982782442339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EB-49B7-AD49-01A346B37910}"/>
            </c:ext>
          </c:extLst>
        </c:ser>
        <c:ser>
          <c:idx val="1"/>
          <c:order val="1"/>
          <c:tx>
            <c:strRef>
              <c:f>Personer1!$K$4</c:f>
              <c:strCache>
                <c:ptCount val="1"/>
                <c:pt idx="0">
                  <c:v>2035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Personer1!$I$5:$I$31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Personer1!$K$5:$K$31</c:f>
              <c:numCache>
                <c:formatCode>0.0</c:formatCode>
                <c:ptCount val="27"/>
                <c:pt idx="0">
                  <c:v>8.8047760224180642</c:v>
                </c:pt>
                <c:pt idx="1">
                  <c:v>8.4149129491763883</c:v>
                </c:pt>
                <c:pt idx="2">
                  <c:v>6.9784315018798235</c:v>
                </c:pt>
                <c:pt idx="3">
                  <c:v>12.968804766912022</c:v>
                </c:pt>
                <c:pt idx="4">
                  <c:v>9.6209912536443145</c:v>
                </c:pt>
                <c:pt idx="5">
                  <c:v>8.696639418710264</c:v>
                </c:pt>
                <c:pt idx="6">
                  <c:v>7.0203472888036647</c:v>
                </c:pt>
                <c:pt idx="7">
                  <c:v>7.3948681397006411</c:v>
                </c:pt>
                <c:pt idx="8">
                  <c:v>9.1644957201339778</c:v>
                </c:pt>
                <c:pt idx="9">
                  <c:v>9.3196644920782852</c:v>
                </c:pt>
                <c:pt idx="10">
                  <c:v>9.7678916827852991</c:v>
                </c:pt>
                <c:pt idx="11">
                  <c:v>6.6274925344379154</c:v>
                </c:pt>
                <c:pt idx="12">
                  <c:v>6.8174369059324809</c:v>
                </c:pt>
                <c:pt idx="13">
                  <c:v>9.4914784536511014</c:v>
                </c:pt>
                <c:pt idx="14">
                  <c:v>8.9719626168224291</c:v>
                </c:pt>
                <c:pt idx="15">
                  <c:v>7.2545188080117242</c:v>
                </c:pt>
                <c:pt idx="16">
                  <c:v>8.8268156424581008</c:v>
                </c:pt>
                <c:pt idx="17">
                  <c:v>9.4088842252535851</c:v>
                </c:pt>
                <c:pt idx="18">
                  <c:v>9.7084267862864468</c:v>
                </c:pt>
                <c:pt idx="19">
                  <c:v>9.0214067278287455</c:v>
                </c:pt>
                <c:pt idx="20">
                  <c:v>10.346032855644879</c:v>
                </c:pt>
                <c:pt idx="21">
                  <c:v>10.263396911898274</c:v>
                </c:pt>
                <c:pt idx="22">
                  <c:v>10.201660735468565</c:v>
                </c:pt>
                <c:pt idx="23">
                  <c:v>7.4150615855170701</c:v>
                </c:pt>
                <c:pt idx="24">
                  <c:v>10.612735282338807</c:v>
                </c:pt>
                <c:pt idx="25">
                  <c:v>8.3864276189065041</c:v>
                </c:pt>
                <c:pt idx="26">
                  <c:v>8.9167280766396466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EB-49B7-AD49-01A346B379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27"/>
        <c:axId val="1546372351"/>
        <c:axId val="1546373311"/>
      </c:barChart>
      <c:catAx>
        <c:axId val="1546372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3311"/>
        <c:crosses val="autoZero"/>
        <c:auto val="1"/>
        <c:lblAlgn val="ctr"/>
        <c:lblOffset val="100"/>
        <c:noMultiLvlLbl val="0"/>
      </c:catAx>
      <c:valAx>
        <c:axId val="1546373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9.7959183673469383E-3"/>
              <c:y val="0.458507104715358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46372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Innvandrarar etter region/verdensdel, utvalde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Personer!$B$4:$AE$5</c:f>
              <c:multiLvlStrCache>
                <c:ptCount val="30"/>
                <c:lvl>
                  <c:pt idx="0">
                    <c:v>2014</c:v>
                  </c:pt>
                  <c:pt idx="1">
                    <c:v>2019</c:v>
                  </c:pt>
                  <c:pt idx="2">
                    <c:v>2022</c:v>
                  </c:pt>
                  <c:pt idx="3">
                    <c:v>2023</c:v>
                  </c:pt>
                  <c:pt idx="4">
                    <c:v>2024</c:v>
                  </c:pt>
                  <c:pt idx="5">
                    <c:v>2014</c:v>
                  </c:pt>
                  <c:pt idx="6">
                    <c:v>2019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2014</c:v>
                  </c:pt>
                  <c:pt idx="11">
                    <c:v>2019</c:v>
                  </c:pt>
                  <c:pt idx="12">
                    <c:v>2022</c:v>
                  </c:pt>
                  <c:pt idx="13">
                    <c:v>2023</c:v>
                  </c:pt>
                  <c:pt idx="14">
                    <c:v>2024</c:v>
                  </c:pt>
                  <c:pt idx="15">
                    <c:v>2014</c:v>
                  </c:pt>
                  <c:pt idx="16">
                    <c:v>2019</c:v>
                  </c:pt>
                  <c:pt idx="17">
                    <c:v>2022</c:v>
                  </c:pt>
                  <c:pt idx="18">
                    <c:v>2023</c:v>
                  </c:pt>
                  <c:pt idx="19">
                    <c:v>2024</c:v>
                  </c:pt>
                  <c:pt idx="20">
                    <c:v>2014</c:v>
                  </c:pt>
                  <c:pt idx="21">
                    <c:v>2019</c:v>
                  </c:pt>
                  <c:pt idx="22">
                    <c:v>2022</c:v>
                  </c:pt>
                  <c:pt idx="23">
                    <c:v>2023</c:v>
                  </c:pt>
                  <c:pt idx="24">
                    <c:v>2024</c:v>
                  </c:pt>
                  <c:pt idx="25">
                    <c:v>2014</c:v>
                  </c:pt>
                  <c:pt idx="26">
                    <c:v>2019</c:v>
                  </c:pt>
                  <c:pt idx="27">
                    <c:v>2022</c:v>
                  </c:pt>
                  <c:pt idx="28">
                    <c:v>2023</c:v>
                  </c:pt>
                  <c:pt idx="29">
                    <c:v>2024</c:v>
                  </c:pt>
                </c:lvl>
                <c:lvl>
                  <c:pt idx="0">
                    <c:v>Europa</c:v>
                  </c:pt>
                  <c:pt idx="5">
                    <c:v>Afrika</c:v>
                  </c:pt>
                  <c:pt idx="10">
                    <c:v>Asia</c:v>
                  </c:pt>
                  <c:pt idx="15">
                    <c:v>Nord-Amerika</c:v>
                  </c:pt>
                  <c:pt idx="20">
                    <c:v>Latin-Amerika og Karibia</c:v>
                  </c:pt>
                  <c:pt idx="25">
                    <c:v>Oseania</c:v>
                  </c:pt>
                </c:lvl>
              </c:multiLvlStrCache>
            </c:multiLvlStrRef>
          </c:cat>
          <c:val>
            <c:numRef>
              <c:f>Personer!$B$23:$AE$23</c:f>
              <c:numCache>
                <c:formatCode>0</c:formatCode>
                <c:ptCount val="30"/>
                <c:pt idx="0">
                  <c:v>115</c:v>
                </c:pt>
                <c:pt idx="1">
                  <c:v>146</c:v>
                </c:pt>
                <c:pt idx="2">
                  <c:v>178</c:v>
                </c:pt>
                <c:pt idx="3">
                  <c:v>209</c:v>
                </c:pt>
                <c:pt idx="4">
                  <c:v>268</c:v>
                </c:pt>
                <c:pt idx="5">
                  <c:v>19</c:v>
                </c:pt>
                <c:pt idx="6">
                  <c:v>19</c:v>
                </c:pt>
                <c:pt idx="7">
                  <c:v>16</c:v>
                </c:pt>
                <c:pt idx="8">
                  <c:v>15</c:v>
                </c:pt>
                <c:pt idx="9">
                  <c:v>13</c:v>
                </c:pt>
                <c:pt idx="10">
                  <c:v>25</c:v>
                </c:pt>
                <c:pt idx="11">
                  <c:v>46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3</c:v>
                </c:pt>
                <c:pt idx="16">
                  <c:v>11</c:v>
                </c:pt>
                <c:pt idx="17">
                  <c:v>9</c:v>
                </c:pt>
                <c:pt idx="18">
                  <c:v>9</c:v>
                </c:pt>
                <c:pt idx="19">
                  <c:v>6</c:v>
                </c:pt>
                <c:pt idx="20">
                  <c:v>6</c:v>
                </c:pt>
                <c:pt idx="21">
                  <c:v>9</c:v>
                </c:pt>
                <c:pt idx="22">
                  <c:v>10</c:v>
                </c:pt>
                <c:pt idx="23">
                  <c:v>14</c:v>
                </c:pt>
                <c:pt idx="24">
                  <c:v>11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CE-475E-8960-E41A96BCB6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527394784"/>
        <c:axId val="527411584"/>
      </c:barChart>
      <c:catAx>
        <c:axId val="52739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411584"/>
        <c:crosses val="autoZero"/>
        <c:auto val="1"/>
        <c:lblAlgn val="ctr"/>
        <c:lblOffset val="100"/>
        <c:noMultiLvlLbl val="0"/>
      </c:catAx>
      <c:valAx>
        <c:axId val="527411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5466455194551874E-3"/>
              <c:y val="0.405429270355481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27394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 dirty="0">
                <a:solidFill>
                  <a:schemeClr val="tx2"/>
                </a:solidFill>
              </a:rPr>
              <a:t>Tal innvandrarar etter land, 2025 (15 største populasjonane) </a:t>
            </a:r>
            <a:endParaRPr lang="nb-NO" sz="1800"/>
          </a:p>
        </c:rich>
      </c:tx>
      <c:layout>
        <c:manualLayout>
          <c:xMode val="edge"/>
          <c:yMode val="edge"/>
          <c:x val="0.19022112317610154"/>
          <c:y val="1.6800838189848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Personer1!$A$4:$A$18</c:f>
              <c:strCache>
                <c:ptCount val="15"/>
                <c:pt idx="0">
                  <c:v>Ukraina</c:v>
                </c:pt>
                <c:pt idx="1">
                  <c:v>Polen</c:v>
                </c:pt>
                <c:pt idx="2">
                  <c:v>Tyskland</c:v>
                </c:pt>
                <c:pt idx="3">
                  <c:v>Nederland</c:v>
                </c:pt>
                <c:pt idx="4">
                  <c:v>Litauen</c:v>
                </c:pt>
                <c:pt idx="5">
                  <c:v>Thailand</c:v>
                </c:pt>
                <c:pt idx="6">
                  <c:v>Russland</c:v>
                </c:pt>
                <c:pt idx="7">
                  <c:v>Filippinene</c:v>
                </c:pt>
                <c:pt idx="8">
                  <c:v>USA</c:v>
                </c:pt>
                <c:pt idx="9">
                  <c:v>Storbritannia</c:v>
                </c:pt>
                <c:pt idx="10">
                  <c:v>Latvia</c:v>
                </c:pt>
                <c:pt idx="11">
                  <c:v>Syria</c:v>
                </c:pt>
                <c:pt idx="12">
                  <c:v>Mexico</c:v>
                </c:pt>
                <c:pt idx="13">
                  <c:v>Sri Lanka</c:v>
                </c:pt>
                <c:pt idx="14">
                  <c:v>Brasil</c:v>
                </c:pt>
              </c:strCache>
            </c:strRef>
          </c:cat>
          <c:val>
            <c:numRef>
              <c:f>Personer1!$S$4:$S$18</c:f>
              <c:numCache>
                <c:formatCode>0</c:formatCode>
                <c:ptCount val="15"/>
                <c:pt idx="0">
                  <c:v>124</c:v>
                </c:pt>
                <c:pt idx="1">
                  <c:v>71</c:v>
                </c:pt>
                <c:pt idx="2">
                  <c:v>37</c:v>
                </c:pt>
                <c:pt idx="3">
                  <c:v>25</c:v>
                </c:pt>
                <c:pt idx="4">
                  <c:v>21</c:v>
                </c:pt>
                <c:pt idx="5">
                  <c:v>17</c:v>
                </c:pt>
                <c:pt idx="6">
                  <c:v>11</c:v>
                </c:pt>
                <c:pt idx="7">
                  <c:v>9</c:v>
                </c:pt>
                <c:pt idx="8">
                  <c:v>9</c:v>
                </c:pt>
                <c:pt idx="9">
                  <c:v>6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6-434C-BF32-9F75DA154F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483122864"/>
        <c:axId val="1483150224"/>
      </c:barChart>
      <c:catAx>
        <c:axId val="14831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50224"/>
        <c:crosses val="autoZero"/>
        <c:auto val="1"/>
        <c:lblAlgn val="ctr"/>
        <c:lblOffset val="100"/>
        <c:noMultiLvlLbl val="0"/>
      </c:catAx>
      <c:valAx>
        <c:axId val="148315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06587824134766E-3"/>
              <c:y val="0.45804903799853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83122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  <a:effectLst/>
              </a:rPr>
              <a:t>Innvandrarar og norskfødde med innvandrarforeldre, etter landbakgrunn (verdsdel) og aldersgruppe, Møre og Romsdal 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'[Innvandrarar og norskfødde med innvandrarforeldre, etter landbakgrunn (verdsdel) og aldersgruppe, Møre og Romsdal 2025.xlsx]Personer'!$A$22</c:f>
              <c:strCache>
                <c:ptCount val="1"/>
                <c:pt idx="0">
                  <c:v>0-19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2025.xlsx]Personer'!$B$22:$G$22</c:f>
              <c:numCache>
                <c:formatCode>General</c:formatCode>
                <c:ptCount val="6"/>
                <c:pt idx="0">
                  <c:v>6676</c:v>
                </c:pt>
                <c:pt idx="1">
                  <c:v>1716</c:v>
                </c:pt>
                <c:pt idx="2">
                  <c:v>2459</c:v>
                </c:pt>
                <c:pt idx="3">
                  <c:v>46</c:v>
                </c:pt>
                <c:pt idx="4">
                  <c:v>106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1E-45D3-8A21-F781269793F3}"/>
            </c:ext>
          </c:extLst>
        </c:ser>
        <c:ser>
          <c:idx val="1"/>
          <c:order val="1"/>
          <c:tx>
            <c:strRef>
              <c:f>'[Innvandrarar og norskfødde med innvandrarforeldre, etter landbakgrunn (verdsdel) og aldersgruppe, Møre og Romsdal 2025.xlsx]Personer'!$A$23</c:f>
              <c:strCache>
                <c:ptCount val="1"/>
                <c:pt idx="0">
                  <c:v>20-66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2025.xlsx]Personer'!$B$23:$G$23</c:f>
              <c:numCache>
                <c:formatCode>General</c:formatCode>
                <c:ptCount val="6"/>
                <c:pt idx="0">
                  <c:v>21298</c:v>
                </c:pt>
                <c:pt idx="1">
                  <c:v>2593</c:v>
                </c:pt>
                <c:pt idx="2">
                  <c:v>6627</c:v>
                </c:pt>
                <c:pt idx="3">
                  <c:v>240</c:v>
                </c:pt>
                <c:pt idx="4">
                  <c:v>803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1E-45D3-8A21-F781269793F3}"/>
            </c:ext>
          </c:extLst>
        </c:ser>
        <c:ser>
          <c:idx val="2"/>
          <c:order val="2"/>
          <c:tx>
            <c:strRef>
              <c:f>'[Innvandrarar og norskfødde med innvandrarforeldre, etter landbakgrunn (verdsdel) og aldersgruppe, Møre og Romsdal 2025.xlsx]Personer'!$A$24</c:f>
              <c:strCache>
                <c:ptCount val="1"/>
                <c:pt idx="0">
                  <c:v>67 år og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'[Innvandrarar og norskfødde med innvandrarforeldre, etter landbakgrunn (verdsdel) og aldersgruppe, Møre og Romsdal 2025.xlsx]Personer'!$B$21:$G$21</c:f>
              <c:strCache>
                <c:ptCount val="6"/>
                <c:pt idx="0">
                  <c:v>Europa</c:v>
                </c:pt>
                <c:pt idx="1">
                  <c:v>Afrika</c:v>
                </c:pt>
                <c:pt idx="2">
                  <c:v>Asia</c:v>
                </c:pt>
                <c:pt idx="3">
                  <c:v>Nord-Amerika</c:v>
                </c:pt>
                <c:pt idx="4">
                  <c:v>Latin-Amerika og Karibia</c:v>
                </c:pt>
                <c:pt idx="5">
                  <c:v>Oseania</c:v>
                </c:pt>
              </c:strCache>
            </c:strRef>
          </c:cat>
          <c:val>
            <c:numRef>
              <c:f>'[Innvandrarar og norskfødde med innvandrarforeldre, etter landbakgrunn (verdsdel) og aldersgruppe, Møre og Romsdal 2025.xlsx]Personer'!$B$24:$G$24</c:f>
              <c:numCache>
                <c:formatCode>General</c:formatCode>
                <c:ptCount val="6"/>
                <c:pt idx="0">
                  <c:v>1344</c:v>
                </c:pt>
                <c:pt idx="1">
                  <c:v>60</c:v>
                </c:pt>
                <c:pt idx="2">
                  <c:v>335</c:v>
                </c:pt>
                <c:pt idx="3">
                  <c:v>75</c:v>
                </c:pt>
                <c:pt idx="4">
                  <c:v>48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1E-45D3-8A21-F781269793F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908671"/>
        <c:axId val="2131902431"/>
      </c:barChart>
      <c:catAx>
        <c:axId val="213190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2431"/>
        <c:crosses val="autoZero"/>
        <c:auto val="1"/>
        <c:lblAlgn val="ctr"/>
        <c:lblOffset val="100"/>
        <c:noMultiLvlLbl val="0"/>
      </c:catAx>
      <c:valAx>
        <c:axId val="2131902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0174418604651164E-2"/>
              <c:y val="0.411920862833322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190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Kvinner per 100 menn, 20-29 år og 30-39 år, framskriving 2040</a:t>
            </a:r>
          </a:p>
        </c:rich>
      </c:tx>
      <c:layout>
        <c:manualLayout>
          <c:xMode val="edge"/>
          <c:yMode val="edge"/>
          <c:x val="0.14623194411911325"/>
          <c:y val="2.6383251141140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'Ark1'!$B$72</c:f>
              <c:strCache>
                <c:ptCount val="1"/>
                <c:pt idx="0">
                  <c:v>20-29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'Ark1'!$C$72:$AV$72</c:f>
              <c:numCache>
                <c:formatCode>0.0</c:formatCode>
                <c:ptCount val="46"/>
                <c:pt idx="0">
                  <c:v>88.717948717948715</c:v>
                </c:pt>
                <c:pt idx="1">
                  <c:v>104.49438202247192</c:v>
                </c:pt>
                <c:pt idx="2">
                  <c:v>97.252747252747255</c:v>
                </c:pt>
                <c:pt idx="3">
                  <c:v>91.623036649214669</c:v>
                </c:pt>
                <c:pt idx="4">
                  <c:v>87.2340425531915</c:v>
                </c:pt>
                <c:pt idx="5">
                  <c:v>93.582887700534755</c:v>
                </c:pt>
                <c:pt idx="6">
                  <c:v>93.367346938775512</c:v>
                </c:pt>
                <c:pt idx="7">
                  <c:v>97.872340425531917</c:v>
                </c:pt>
                <c:pt idx="8">
                  <c:v>92.021276595744681</c:v>
                </c:pt>
                <c:pt idx="9">
                  <c:v>84.895833333333343</c:v>
                </c:pt>
                <c:pt idx="10">
                  <c:v>87.709497206703915</c:v>
                </c:pt>
                <c:pt idx="11">
                  <c:v>82.584269662921344</c:v>
                </c:pt>
                <c:pt idx="12">
                  <c:v>79.545454545454547</c:v>
                </c:pt>
                <c:pt idx="13">
                  <c:v>84.049079754601223</c:v>
                </c:pt>
                <c:pt idx="14">
                  <c:v>77.439024390243901</c:v>
                </c:pt>
                <c:pt idx="15">
                  <c:v>81.132075471698116</c:v>
                </c:pt>
                <c:pt idx="16">
                  <c:v>87.755102040816325</c:v>
                </c:pt>
                <c:pt idx="17">
                  <c:v>85.234899328859058</c:v>
                </c:pt>
                <c:pt idx="18">
                  <c:v>88.405797101449281</c:v>
                </c:pt>
                <c:pt idx="19">
                  <c:v>94.285714285714278</c:v>
                </c:pt>
                <c:pt idx="20">
                  <c:v>95.620437956204384</c:v>
                </c:pt>
                <c:pt idx="21">
                  <c:v>89.705882352941174</c:v>
                </c:pt>
                <c:pt idx="22">
                  <c:v>106.5040650406504</c:v>
                </c:pt>
                <c:pt idx="23">
                  <c:v>96.240601503759393</c:v>
                </c:pt>
                <c:pt idx="24">
                  <c:v>95.555555555555557</c:v>
                </c:pt>
                <c:pt idx="25">
                  <c:v>103.2</c:v>
                </c:pt>
                <c:pt idx="26">
                  <c:v>90.510948905109487</c:v>
                </c:pt>
                <c:pt idx="27">
                  <c:v>87.681159420289859</c:v>
                </c:pt>
                <c:pt idx="28">
                  <c:v>91.044776119402982</c:v>
                </c:pt>
                <c:pt idx="29">
                  <c:v>87.162162162162161</c:v>
                </c:pt>
                <c:pt idx="30">
                  <c:v>84.615384615384613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6D-4FC7-98F0-B021F38B8A57}"/>
            </c:ext>
          </c:extLst>
        </c:ser>
        <c:ser>
          <c:idx val="1"/>
          <c:order val="1"/>
          <c:tx>
            <c:strRef>
              <c:f>'Ark1'!$B$73</c:f>
              <c:strCache>
                <c:ptCount val="1"/>
                <c:pt idx="0">
                  <c:v>20-29 år - framskriving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'Ark1'!$C$73:$AV$73</c:f>
              <c:numCache>
                <c:formatCode>General</c:formatCode>
                <c:ptCount val="46"/>
                <c:pt idx="31" formatCode="0.0">
                  <c:v>100</c:v>
                </c:pt>
                <c:pt idx="32" formatCode="0.0">
                  <c:v>97.752808988764045</c:v>
                </c:pt>
                <c:pt idx="33" formatCode="0.0">
                  <c:v>98.86363636363636</c:v>
                </c:pt>
                <c:pt idx="34" formatCode="0.0">
                  <c:v>95.604395604395606</c:v>
                </c:pt>
                <c:pt idx="35" formatCode="0.0">
                  <c:v>96.610169491525426</c:v>
                </c:pt>
                <c:pt idx="36" formatCode="0.0">
                  <c:v>93.258426966292134</c:v>
                </c:pt>
                <c:pt idx="37" formatCode="0.0">
                  <c:v>91.428571428571431</c:v>
                </c:pt>
                <c:pt idx="38" formatCode="0.0">
                  <c:v>92.61363636363636</c:v>
                </c:pt>
                <c:pt idx="39" formatCode="0.0">
                  <c:v>94.117647058823522</c:v>
                </c:pt>
                <c:pt idx="40" formatCode="0.0">
                  <c:v>96.407185628742525</c:v>
                </c:pt>
                <c:pt idx="41" formatCode="0.0">
                  <c:v>94.545454545454547</c:v>
                </c:pt>
                <c:pt idx="42" formatCode="0.0">
                  <c:v>95.061728395061735</c:v>
                </c:pt>
                <c:pt idx="43" formatCode="0.0">
                  <c:v>90.963855421686745</c:v>
                </c:pt>
                <c:pt idx="44" formatCode="0.0">
                  <c:v>92.073170731707322</c:v>
                </c:pt>
                <c:pt idx="45" formatCode="0.0">
                  <c:v>89.570552147239269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6D-4FC7-98F0-B021F38B8A57}"/>
            </c:ext>
          </c:extLst>
        </c:ser>
        <c:ser>
          <c:idx val="2"/>
          <c:order val="2"/>
          <c:tx>
            <c:strRef>
              <c:f>'Ark1'!$B$74</c:f>
              <c:strCache>
                <c:ptCount val="1"/>
                <c:pt idx="0">
                  <c:v>30-39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'Ark1'!$C$74:$AV$74</c:f>
              <c:numCache>
                <c:formatCode>0.0</c:formatCode>
                <c:ptCount val="46"/>
                <c:pt idx="0">
                  <c:v>110.12658227848102</c:v>
                </c:pt>
                <c:pt idx="1">
                  <c:v>101.840490797546</c:v>
                </c:pt>
                <c:pt idx="2">
                  <c:v>101.875</c:v>
                </c:pt>
                <c:pt idx="3">
                  <c:v>101.93548387096773</c:v>
                </c:pt>
                <c:pt idx="4">
                  <c:v>100</c:v>
                </c:pt>
                <c:pt idx="5">
                  <c:v>92.258064516129039</c:v>
                </c:pt>
                <c:pt idx="6">
                  <c:v>87.41721854304636</c:v>
                </c:pt>
                <c:pt idx="7">
                  <c:v>82.58064516129032</c:v>
                </c:pt>
                <c:pt idx="8">
                  <c:v>86.79245283018868</c:v>
                </c:pt>
                <c:pt idx="9">
                  <c:v>92.99363057324841</c:v>
                </c:pt>
                <c:pt idx="10">
                  <c:v>93.975903614457835</c:v>
                </c:pt>
                <c:pt idx="11">
                  <c:v>94.904458598726109</c:v>
                </c:pt>
                <c:pt idx="12">
                  <c:v>92.307692307692307</c:v>
                </c:pt>
                <c:pt idx="13">
                  <c:v>95.39473684210526</c:v>
                </c:pt>
                <c:pt idx="14">
                  <c:v>104.86111111111111</c:v>
                </c:pt>
                <c:pt idx="15">
                  <c:v>106.33802816901408</c:v>
                </c:pt>
                <c:pt idx="16">
                  <c:v>107.48299319727892</c:v>
                </c:pt>
                <c:pt idx="17">
                  <c:v>102.64900662251655</c:v>
                </c:pt>
                <c:pt idx="18">
                  <c:v>93.464052287581694</c:v>
                </c:pt>
                <c:pt idx="19">
                  <c:v>95.973154362416096</c:v>
                </c:pt>
                <c:pt idx="20">
                  <c:v>84.415584415584405</c:v>
                </c:pt>
                <c:pt idx="21">
                  <c:v>89.542483660130728</c:v>
                </c:pt>
                <c:pt idx="22">
                  <c:v>87.804878048780495</c:v>
                </c:pt>
                <c:pt idx="23">
                  <c:v>85.207100591715985</c:v>
                </c:pt>
                <c:pt idx="24">
                  <c:v>85.365853658536579</c:v>
                </c:pt>
                <c:pt idx="25">
                  <c:v>88.050314465408803</c:v>
                </c:pt>
                <c:pt idx="26">
                  <c:v>90.123456790123456</c:v>
                </c:pt>
                <c:pt idx="27">
                  <c:v>94.303797468354432</c:v>
                </c:pt>
                <c:pt idx="28">
                  <c:v>100.64516129032258</c:v>
                </c:pt>
                <c:pt idx="29">
                  <c:v>101.94805194805194</c:v>
                </c:pt>
                <c:pt idx="30">
                  <c:v>101.33333333333334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6D-4FC7-98F0-B021F38B8A57}"/>
            </c:ext>
          </c:extLst>
        </c:ser>
        <c:ser>
          <c:idx val="3"/>
          <c:order val="3"/>
          <c:tx>
            <c:strRef>
              <c:f>'Ark1'!$B$75</c:f>
              <c:strCache>
                <c:ptCount val="1"/>
                <c:pt idx="0">
                  <c:v>30-39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'Ark1'!$C$3:$AV$3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 formatCode="0">
                  <c:v>2026</c:v>
                </c:pt>
                <c:pt idx="32" formatCode="0">
                  <c:v>2027</c:v>
                </c:pt>
                <c:pt idx="33" formatCode="0">
                  <c:v>2028</c:v>
                </c:pt>
                <c:pt idx="34" formatCode="0">
                  <c:v>2029</c:v>
                </c:pt>
                <c:pt idx="35" formatCode="0">
                  <c:v>2030</c:v>
                </c:pt>
                <c:pt idx="36" formatCode="0">
                  <c:v>2031</c:v>
                </c:pt>
                <c:pt idx="37" formatCode="0">
                  <c:v>2032</c:v>
                </c:pt>
                <c:pt idx="38" formatCode="0">
                  <c:v>2033</c:v>
                </c:pt>
                <c:pt idx="39" formatCode="0">
                  <c:v>2034</c:v>
                </c:pt>
                <c:pt idx="40" formatCode="0">
                  <c:v>2035</c:v>
                </c:pt>
                <c:pt idx="41" formatCode="0">
                  <c:v>2036</c:v>
                </c:pt>
                <c:pt idx="42" formatCode="0">
                  <c:v>2037</c:v>
                </c:pt>
                <c:pt idx="43" formatCode="0">
                  <c:v>2038</c:v>
                </c:pt>
                <c:pt idx="44" formatCode="0">
                  <c:v>2039</c:v>
                </c:pt>
                <c:pt idx="45" formatCode="0">
                  <c:v>2040</c:v>
                </c:pt>
              </c:numCache>
            </c:numRef>
          </c:cat>
          <c:val>
            <c:numRef>
              <c:f>'Ark1'!$C$75:$AV$75</c:f>
              <c:numCache>
                <c:formatCode>General</c:formatCode>
                <c:ptCount val="46"/>
                <c:pt idx="31" formatCode="0.0">
                  <c:v>99.386503067484668</c:v>
                </c:pt>
                <c:pt idx="32" formatCode="0.0">
                  <c:v>107.23684210526316</c:v>
                </c:pt>
                <c:pt idx="33" formatCode="0.0">
                  <c:v>110.66666666666667</c:v>
                </c:pt>
                <c:pt idx="34" formatCode="0.0">
                  <c:v>113.013698630137</c:v>
                </c:pt>
                <c:pt idx="35" formatCode="0.0">
                  <c:v>108.6092715231788</c:v>
                </c:pt>
                <c:pt idx="36" formatCode="0.0">
                  <c:v>108.66666666666667</c:v>
                </c:pt>
                <c:pt idx="37" formatCode="0.0">
                  <c:v>104.51612903225806</c:v>
                </c:pt>
                <c:pt idx="38" formatCode="0.0">
                  <c:v>101.27388535031847</c:v>
                </c:pt>
                <c:pt idx="39" formatCode="0.0">
                  <c:v>96.932515337423311</c:v>
                </c:pt>
                <c:pt idx="40" formatCode="0.0">
                  <c:v>95.833333333333343</c:v>
                </c:pt>
                <c:pt idx="41" formatCode="0.0">
                  <c:v>100</c:v>
                </c:pt>
                <c:pt idx="42" formatCode="0.0">
                  <c:v>97.109826589595372</c:v>
                </c:pt>
                <c:pt idx="43" formatCode="0.0">
                  <c:v>98.843930635838149</c:v>
                </c:pt>
                <c:pt idx="44" formatCode="0.0">
                  <c:v>97.727272727272734</c:v>
                </c:pt>
                <c:pt idx="45" formatCode="0.0">
                  <c:v>96.610169491525426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D6D-4FC7-98F0-B021F38B8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35401119"/>
        <c:axId val="601148463"/>
      </c:lineChart>
      <c:catAx>
        <c:axId val="213540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01148463"/>
        <c:crosses val="autoZero"/>
        <c:auto val="1"/>
        <c:lblAlgn val="ctr"/>
        <c:lblOffset val="100"/>
        <c:noMultiLvlLbl val="0"/>
      </c:catAx>
      <c:valAx>
        <c:axId val="6011484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kvinner per 100 menn</a:t>
                </a:r>
              </a:p>
            </c:rich>
          </c:tx>
          <c:layout>
            <c:manualLayout>
              <c:xMode val="edge"/>
              <c:yMode val="edge"/>
              <c:x val="1.3805004314063849E-2"/>
              <c:y val="0.385703351208414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1354011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Arbeidsplassdekning</a:t>
            </a:r>
            <a:r>
              <a:rPr lang="nb-NO" sz="2400" b="1" baseline="0">
                <a:solidFill>
                  <a:schemeClr val="tx2"/>
                </a:solidFill>
              </a:rPr>
              <a:t> per 4. kvartal 2020 og 2024</a:t>
            </a:r>
            <a:endParaRPr lang="nb-NO" sz="2400" b="1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Sysselsatte!$B$34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Sysselsatte!$B$35:$B$61</c:f>
              <c:numCache>
                <c:formatCode>0.0</c:formatCode>
                <c:ptCount val="27"/>
                <c:pt idx="0">
                  <c:v>98.572062084257212</c:v>
                </c:pt>
                <c:pt idx="1">
                  <c:v>117.15112621114886</c:v>
                </c:pt>
                <c:pt idx="2">
                  <c:v>107.44912363251382</c:v>
                </c:pt>
                <c:pt idx="3">
                  <c:v>86.029889538661465</c:v>
                </c:pt>
                <c:pt idx="4">
                  <c:v>97.84296807592753</c:v>
                </c:pt>
                <c:pt idx="5">
                  <c:v>94.957402717015896</c:v>
                </c:pt>
                <c:pt idx="6">
                  <c:v>113.10817194142655</c:v>
                </c:pt>
                <c:pt idx="7">
                  <c:v>75.585854282062201</c:v>
                </c:pt>
                <c:pt idx="8">
                  <c:v>84.538793913206831</c:v>
                </c:pt>
                <c:pt idx="9">
                  <c:v>105.1380042462845</c:v>
                </c:pt>
                <c:pt idx="10">
                  <c:v>93.50152905198776</c:v>
                </c:pt>
                <c:pt idx="11">
                  <c:v>65.722082283795118</c:v>
                </c:pt>
                <c:pt idx="12">
                  <c:v>60.501640881387722</c:v>
                </c:pt>
                <c:pt idx="13">
                  <c:v>88.662699655496397</c:v>
                </c:pt>
                <c:pt idx="14">
                  <c:v>91.231903851406713</c:v>
                </c:pt>
                <c:pt idx="15">
                  <c:v>71.626506024096386</c:v>
                </c:pt>
                <c:pt idx="16">
                  <c:v>76.366217175301628</c:v>
                </c:pt>
                <c:pt idx="17">
                  <c:v>64.577039274924473</c:v>
                </c:pt>
                <c:pt idx="18">
                  <c:v>73.922261484098939</c:v>
                </c:pt>
                <c:pt idx="19">
                  <c:v>105.55395683453237</c:v>
                </c:pt>
                <c:pt idx="20">
                  <c:v>99.897750511247438</c:v>
                </c:pt>
                <c:pt idx="21">
                  <c:v>108.31050228310501</c:v>
                </c:pt>
                <c:pt idx="22">
                  <c:v>93.144208037825067</c:v>
                </c:pt>
                <c:pt idx="23">
                  <c:v>95.614035087719301</c:v>
                </c:pt>
                <c:pt idx="24">
                  <c:v>98.352941176470594</c:v>
                </c:pt>
                <c:pt idx="25">
                  <c:v>69.219418621809055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2-426E-8D1B-1B3DD33E0C44}"/>
            </c:ext>
          </c:extLst>
        </c:ser>
        <c:ser>
          <c:idx val="1"/>
          <c:order val="1"/>
          <c:tx>
            <c:strRef>
              <c:f>Sysselsatte!$C$34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Sysselsatte!$A$35:$A$61</c:f>
              <c:strCache>
                <c:ptCount val="27"/>
                <c:pt idx="0">
                  <c:v>Kristiansund</c:v>
                </c:pt>
                <c:pt idx="1">
                  <c:v>Molde</c:v>
                </c:pt>
                <c:pt idx="2">
                  <c:v>Ålesund</c:v>
                </c:pt>
                <c:pt idx="3">
                  <c:v>Vanylven</c:v>
                </c:pt>
                <c:pt idx="4">
                  <c:v>Sande </c:v>
                </c:pt>
                <c:pt idx="5">
                  <c:v> Herøy </c:v>
                </c:pt>
                <c:pt idx="6">
                  <c:v>Ulstein</c:v>
                </c:pt>
                <c:pt idx="7">
                  <c:v>Hareid</c:v>
                </c:pt>
                <c:pt idx="8">
                  <c:v>Ørsta</c:v>
                </c:pt>
                <c:pt idx="9">
                  <c:v>Stranda</c:v>
                </c:pt>
                <c:pt idx="10">
                  <c:v>Sykkylven</c:v>
                </c:pt>
                <c:pt idx="11">
                  <c:v>Sula</c:v>
                </c:pt>
                <c:pt idx="12">
                  <c:v>Giske</c:v>
                </c:pt>
                <c:pt idx="13">
                  <c:v>Vestnes</c:v>
                </c:pt>
                <c:pt idx="14">
                  <c:v>Rauma</c:v>
                </c:pt>
                <c:pt idx="15">
                  <c:v>Aukra</c:v>
                </c:pt>
                <c:pt idx="16">
                  <c:v>Averøy</c:v>
                </c:pt>
                <c:pt idx="17">
                  <c:v>Gjemnes</c:v>
                </c:pt>
                <c:pt idx="18">
                  <c:v>Tingvoll</c:v>
                </c:pt>
                <c:pt idx="19">
                  <c:v>Sunndal</c:v>
                </c:pt>
                <c:pt idx="20">
                  <c:v>Surnadal</c:v>
                </c:pt>
                <c:pt idx="21">
                  <c:v>Smøla</c:v>
                </c:pt>
                <c:pt idx="22">
                  <c:v>Aure</c:v>
                </c:pt>
                <c:pt idx="23">
                  <c:v>Volda</c:v>
                </c:pt>
                <c:pt idx="24">
                  <c:v>Fjord</c:v>
                </c:pt>
                <c:pt idx="25">
                  <c:v>Hustadvika</c:v>
                </c:pt>
                <c:pt idx="26">
                  <c:v>Haram</c:v>
                </c:pt>
              </c:strCache>
            </c:strRef>
          </c:cat>
          <c:val>
            <c:numRef>
              <c:f>Sysselsatte!$C$35:$C$61</c:f>
              <c:numCache>
                <c:formatCode>0.0</c:formatCode>
                <c:ptCount val="27"/>
                <c:pt idx="0">
                  <c:v>98.305226948569512</c:v>
                </c:pt>
                <c:pt idx="1">
                  <c:v>116.74897364193491</c:v>
                </c:pt>
                <c:pt idx="2">
                  <c:v>109.50922182920667</c:v>
                </c:pt>
                <c:pt idx="3">
                  <c:v>86.583679114799452</c:v>
                </c:pt>
                <c:pt idx="4">
                  <c:v>98.713550600343055</c:v>
                </c:pt>
                <c:pt idx="5">
                  <c:v>102.65898515399957</c:v>
                </c:pt>
                <c:pt idx="6">
                  <c:v>109.04478270461064</c:v>
                </c:pt>
                <c:pt idx="7">
                  <c:v>76.346230554447544</c:v>
                </c:pt>
                <c:pt idx="8">
                  <c:v>84.268026219956312</c:v>
                </c:pt>
                <c:pt idx="9">
                  <c:v>104.84978540772532</c:v>
                </c:pt>
                <c:pt idx="10">
                  <c:v>90.413436692506451</c:v>
                </c:pt>
                <c:pt idx="11">
                  <c:v>65.052799362422803</c:v>
                </c:pt>
                <c:pt idx="12">
                  <c:v>61.749835128599692</c:v>
                </c:pt>
                <c:pt idx="13">
                  <c:v>83.165829145728637</c:v>
                </c:pt>
                <c:pt idx="14">
                  <c:v>95.1171875</c:v>
                </c:pt>
                <c:pt idx="15">
                  <c:v>73.931623931623932</c:v>
                </c:pt>
                <c:pt idx="16">
                  <c:v>79.501011463250165</c:v>
                </c:pt>
                <c:pt idx="17">
                  <c:v>64.200298953662184</c:v>
                </c:pt>
                <c:pt idx="18">
                  <c:v>73.640743289745359</c:v>
                </c:pt>
                <c:pt idx="19">
                  <c:v>109.00900900900901</c:v>
                </c:pt>
                <c:pt idx="20">
                  <c:v>98.62542955326461</c:v>
                </c:pt>
                <c:pt idx="21">
                  <c:v>98.719121683440065</c:v>
                </c:pt>
                <c:pt idx="22">
                  <c:v>96.101594802126399</c:v>
                </c:pt>
                <c:pt idx="23">
                  <c:v>101.38555329761685</c:v>
                </c:pt>
                <c:pt idx="24">
                  <c:v>99.147286821705421</c:v>
                </c:pt>
                <c:pt idx="25">
                  <c:v>68.322626695217707</c:v>
                </c:pt>
                <c:pt idx="26">
                  <c:v>89.406236651003852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42-426E-8D1B-1B3DD33E0C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27"/>
        <c:axId val="395811535"/>
        <c:axId val="395805295"/>
      </c:barChart>
      <c:catAx>
        <c:axId val="39581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05295"/>
        <c:crosses val="autoZero"/>
        <c:auto val="1"/>
        <c:lblAlgn val="ctr"/>
        <c:lblOffset val="100"/>
        <c:noMultiLvlLbl val="0"/>
      </c:catAx>
      <c:valAx>
        <c:axId val="39580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(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tal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arbeidsstad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i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prosent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av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sysselsette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etter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 </a:t>
                </a:r>
                <a:r>
                  <a:rPr lang="en-US" sz="1000" b="0" i="0" u="none" strike="noStrike" kern="1200" baseline="0" dirty="0" err="1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bustad</a:t>
                </a:r>
                <a:r>
                  <a:rPr lang="en-US" sz="1000" b="0" i="0" u="none" strike="noStrike" kern="1200" baseline="0" dirty="0">
                    <a:solidFill>
                      <a:srgbClr val="000000">
                        <a:lumMod val="65000"/>
                        <a:lumOff val="35000"/>
                      </a:srgbClr>
                    </a:solidFill>
                  </a:rPr>
                  <a:t>)</a:t>
                </a:r>
              </a:p>
              <a:p>
                <a:pPr>
                  <a:defRPr/>
                </a:pPr>
                <a:endParaRPr lang="nb-NO" sz="1000" b="0" i="0" u="none" strike="noStrike" kern="1200" baseline="0" dirty="0">
                  <a:solidFill>
                    <a:sysClr val="windowText" lastClr="000000">
                      <a:lumMod val="65000"/>
                      <a:lumOff val="35000"/>
                    </a:sys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95811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Gjemnes, hovudstraumar, sortert etter innpendling, topp 15 kommunar, per 4. kvartal 2024</a:t>
            </a:r>
            <a:endParaRPr lang="nb-NO" sz="1800" b="1" i="0" u="none" strike="noStrike" kern="1200" spc="0" baseline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'57-I'!$M$8</c:f>
              <c:strCache>
                <c:ptCount val="1"/>
                <c:pt idx="0">
                  <c:v>Gjemnes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'57-I'!$L$9:$L$23</c:f>
              <c:strCache>
                <c:ptCount val="15"/>
                <c:pt idx="0">
                  <c:v>Molde</c:v>
                </c:pt>
                <c:pt idx="1">
                  <c:v>Kristiansund</c:v>
                </c:pt>
                <c:pt idx="2">
                  <c:v>Hustadvika</c:v>
                </c:pt>
                <c:pt idx="3">
                  <c:v>Tingvoll</c:v>
                </c:pt>
                <c:pt idx="4">
                  <c:v>Averøy</c:v>
                </c:pt>
                <c:pt idx="5">
                  <c:v>Rauma</c:v>
                </c:pt>
                <c:pt idx="6">
                  <c:v>Trondheim</c:v>
                </c:pt>
                <c:pt idx="7">
                  <c:v>Kristiansand</c:v>
                </c:pt>
                <c:pt idx="8">
                  <c:v>Aukra</c:v>
                </c:pt>
                <c:pt idx="9">
                  <c:v>Sunndal</c:v>
                </c:pt>
                <c:pt idx="10">
                  <c:v>Nordre Follo</c:v>
                </c:pt>
                <c:pt idx="11">
                  <c:v>Bergen</c:v>
                </c:pt>
                <c:pt idx="12">
                  <c:v>Smøla</c:v>
                </c:pt>
                <c:pt idx="13">
                  <c:v>Indre Østfold</c:v>
                </c:pt>
                <c:pt idx="14">
                  <c:v>Bærum</c:v>
                </c:pt>
              </c:strCache>
            </c:strRef>
          </c:cat>
          <c:val>
            <c:numRef>
              <c:f>'57-I'!$M$9:$M$23</c:f>
              <c:numCache>
                <c:formatCode>0</c:formatCode>
                <c:ptCount val="15"/>
                <c:pt idx="0">
                  <c:v>-349</c:v>
                </c:pt>
                <c:pt idx="1">
                  <c:v>-127</c:v>
                </c:pt>
                <c:pt idx="2">
                  <c:v>-45</c:v>
                </c:pt>
                <c:pt idx="3">
                  <c:v>-17</c:v>
                </c:pt>
                <c:pt idx="4">
                  <c:v>-4</c:v>
                </c:pt>
                <c:pt idx="5">
                  <c:v>-3</c:v>
                </c:pt>
                <c:pt idx="6">
                  <c:v>-24</c:v>
                </c:pt>
                <c:pt idx="7">
                  <c:v>-1</c:v>
                </c:pt>
                <c:pt idx="8">
                  <c:v>-2</c:v>
                </c:pt>
                <c:pt idx="9">
                  <c:v>-29</c:v>
                </c:pt>
                <c:pt idx="11">
                  <c:v>-16</c:v>
                </c:pt>
                <c:pt idx="12">
                  <c:v>-1</c:v>
                </c:pt>
                <c:pt idx="14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85-471C-A0DA-EA18E938E153}"/>
            </c:ext>
          </c:extLst>
        </c:ser>
        <c:ser>
          <c:idx val="1"/>
          <c:order val="1"/>
          <c:tx>
            <c:strRef>
              <c:f>'57-I'!$N$8</c:f>
              <c:strCache>
                <c:ptCount val="1"/>
                <c:pt idx="0">
                  <c:v>Gjemnes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'57-I'!$L$9:$L$23</c:f>
              <c:strCache>
                <c:ptCount val="15"/>
                <c:pt idx="0">
                  <c:v>Molde</c:v>
                </c:pt>
                <c:pt idx="1">
                  <c:v>Kristiansund</c:v>
                </c:pt>
                <c:pt idx="2">
                  <c:v>Hustadvika</c:v>
                </c:pt>
                <c:pt idx="3">
                  <c:v>Tingvoll</c:v>
                </c:pt>
                <c:pt idx="4">
                  <c:v>Averøy</c:v>
                </c:pt>
                <c:pt idx="5">
                  <c:v>Rauma</c:v>
                </c:pt>
                <c:pt idx="6">
                  <c:v>Trondheim</c:v>
                </c:pt>
                <c:pt idx="7">
                  <c:v>Kristiansand</c:v>
                </c:pt>
                <c:pt idx="8">
                  <c:v>Aukra</c:v>
                </c:pt>
                <c:pt idx="9">
                  <c:v>Sunndal</c:v>
                </c:pt>
                <c:pt idx="10">
                  <c:v>Nordre Follo</c:v>
                </c:pt>
                <c:pt idx="11">
                  <c:v>Bergen</c:v>
                </c:pt>
                <c:pt idx="12">
                  <c:v>Smøla</c:v>
                </c:pt>
                <c:pt idx="13">
                  <c:v>Indre Østfold</c:v>
                </c:pt>
                <c:pt idx="14">
                  <c:v>Bærum</c:v>
                </c:pt>
              </c:strCache>
            </c:strRef>
          </c:cat>
          <c:val>
            <c:numRef>
              <c:f>'57-I'!$N$9:$N$23</c:f>
              <c:numCache>
                <c:formatCode>General</c:formatCode>
                <c:ptCount val="15"/>
                <c:pt idx="0">
                  <c:v>76</c:v>
                </c:pt>
                <c:pt idx="1">
                  <c:v>66</c:v>
                </c:pt>
                <c:pt idx="2">
                  <c:v>36</c:v>
                </c:pt>
                <c:pt idx="3">
                  <c:v>17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85-471C-A0DA-EA18E938E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nn-NO" sz="1800" b="1" i="0" u="none" strike="noStrike" kern="1200" spc="0" baseline="0">
                <a:solidFill>
                  <a:srgbClr val="005686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Pendling til- og frå Gjemnes, hovudstraumar, sortert etter utpendling, topp 15 kommunar, per 4. kvartal 2024</a:t>
            </a:r>
            <a:endParaRPr lang="nb-NO" sz="1800" b="1" i="0" u="none" strike="noStrike" kern="1200" spc="0" baseline="0">
              <a:solidFill>
                <a:srgbClr val="005686"/>
              </a:solidFill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'57-U'!$M$8</c:f>
              <c:strCache>
                <c:ptCount val="1"/>
                <c:pt idx="0">
                  <c:v>Gjemnes utpendling</c:v>
                </c:pt>
              </c:strCache>
            </c:strRef>
          </c:tx>
          <c:spPr>
            <a:solidFill>
              <a:srgbClr val="EE8076"/>
            </a:solidFill>
            <a:ln>
              <a:noFill/>
            </a:ln>
            <a:effectLst/>
          </c:spPr>
          <c:invertIfNegative val="0"/>
          <c:cat>
            <c:strRef>
              <c:f>'57-U'!$L$9:$L$23</c:f>
              <c:strCache>
                <c:ptCount val="15"/>
                <c:pt idx="0">
                  <c:v>Molde</c:v>
                </c:pt>
                <c:pt idx="1">
                  <c:v>Kristiansund</c:v>
                </c:pt>
                <c:pt idx="2">
                  <c:v>Hustadvika</c:v>
                </c:pt>
                <c:pt idx="3">
                  <c:v>Sunndal</c:v>
                </c:pt>
                <c:pt idx="4">
                  <c:v>Trondheim</c:v>
                </c:pt>
                <c:pt idx="5">
                  <c:v>Ålesund</c:v>
                </c:pt>
                <c:pt idx="6">
                  <c:v>Tingvoll</c:v>
                </c:pt>
                <c:pt idx="7">
                  <c:v>Bergen</c:v>
                </c:pt>
                <c:pt idx="8">
                  <c:v>Oslo</c:v>
                </c:pt>
                <c:pt idx="9">
                  <c:v>Sokkelen sør for 62 grader N</c:v>
                </c:pt>
                <c:pt idx="10">
                  <c:v>Bærum</c:v>
                </c:pt>
                <c:pt idx="11">
                  <c:v>Heim</c:v>
                </c:pt>
                <c:pt idx="12">
                  <c:v>Stavanger</c:v>
                </c:pt>
                <c:pt idx="13">
                  <c:v>Averøy</c:v>
                </c:pt>
                <c:pt idx="14">
                  <c:v>Ulstein</c:v>
                </c:pt>
              </c:strCache>
            </c:strRef>
          </c:cat>
          <c:val>
            <c:numRef>
              <c:f>'57-U'!$M$9:$M$23</c:f>
              <c:numCache>
                <c:formatCode>0</c:formatCode>
                <c:ptCount val="15"/>
                <c:pt idx="0">
                  <c:v>-349</c:v>
                </c:pt>
                <c:pt idx="1">
                  <c:v>-127</c:v>
                </c:pt>
                <c:pt idx="2">
                  <c:v>-45</c:v>
                </c:pt>
                <c:pt idx="3">
                  <c:v>-29</c:v>
                </c:pt>
                <c:pt idx="4">
                  <c:v>-24</c:v>
                </c:pt>
                <c:pt idx="5">
                  <c:v>-18</c:v>
                </c:pt>
                <c:pt idx="6">
                  <c:v>-17</c:v>
                </c:pt>
                <c:pt idx="7">
                  <c:v>-16</c:v>
                </c:pt>
                <c:pt idx="8">
                  <c:v>-12</c:v>
                </c:pt>
                <c:pt idx="9">
                  <c:v>-10</c:v>
                </c:pt>
                <c:pt idx="10">
                  <c:v>-5</c:v>
                </c:pt>
                <c:pt idx="11">
                  <c:v>-5</c:v>
                </c:pt>
                <c:pt idx="12">
                  <c:v>-4</c:v>
                </c:pt>
                <c:pt idx="13">
                  <c:v>-4</c:v>
                </c:pt>
                <c:pt idx="14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AC-43D5-98F2-ADA02759019A}"/>
            </c:ext>
          </c:extLst>
        </c:ser>
        <c:ser>
          <c:idx val="1"/>
          <c:order val="1"/>
          <c:tx>
            <c:strRef>
              <c:f>'57-U'!$N$8</c:f>
              <c:strCache>
                <c:ptCount val="1"/>
                <c:pt idx="0">
                  <c:v>Gjemnes innpendling</c:v>
                </c:pt>
              </c:strCache>
            </c:strRef>
          </c:tx>
          <c:spPr>
            <a:solidFill>
              <a:srgbClr val="005686"/>
            </a:solidFill>
            <a:ln>
              <a:noFill/>
            </a:ln>
            <a:effectLst/>
          </c:spPr>
          <c:invertIfNegative val="0"/>
          <c:cat>
            <c:strRef>
              <c:f>'57-U'!$L$9:$L$23</c:f>
              <c:strCache>
                <c:ptCount val="15"/>
                <c:pt idx="0">
                  <c:v>Molde</c:v>
                </c:pt>
                <c:pt idx="1">
                  <c:v>Kristiansund</c:v>
                </c:pt>
                <c:pt idx="2">
                  <c:v>Hustadvika</c:v>
                </c:pt>
                <c:pt idx="3">
                  <c:v>Sunndal</c:v>
                </c:pt>
                <c:pt idx="4">
                  <c:v>Trondheim</c:v>
                </c:pt>
                <c:pt idx="5">
                  <c:v>Ålesund</c:v>
                </c:pt>
                <c:pt idx="6">
                  <c:v>Tingvoll</c:v>
                </c:pt>
                <c:pt idx="7">
                  <c:v>Bergen</c:v>
                </c:pt>
                <c:pt idx="8">
                  <c:v>Oslo</c:v>
                </c:pt>
                <c:pt idx="9">
                  <c:v>Sokkelen sør for 62 grader N</c:v>
                </c:pt>
                <c:pt idx="10">
                  <c:v>Bærum</c:v>
                </c:pt>
                <c:pt idx="11">
                  <c:v>Heim</c:v>
                </c:pt>
                <c:pt idx="12">
                  <c:v>Stavanger</c:v>
                </c:pt>
                <c:pt idx="13">
                  <c:v>Averøy</c:v>
                </c:pt>
                <c:pt idx="14">
                  <c:v>Ulstein</c:v>
                </c:pt>
              </c:strCache>
            </c:strRef>
          </c:cat>
          <c:val>
            <c:numRef>
              <c:f>'57-U'!$N$9:$N$23</c:f>
              <c:numCache>
                <c:formatCode>General</c:formatCode>
                <c:ptCount val="15"/>
                <c:pt idx="0">
                  <c:v>76</c:v>
                </c:pt>
                <c:pt idx="1">
                  <c:v>66</c:v>
                </c:pt>
                <c:pt idx="2">
                  <c:v>36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17</c:v>
                </c:pt>
                <c:pt idx="7">
                  <c:v>2</c:v>
                </c:pt>
                <c:pt idx="10">
                  <c:v>1</c:v>
                </c:pt>
                <c:pt idx="1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AC-43D5-98F2-ADA0275901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334317904"/>
        <c:axId val="1334318320"/>
      </c:barChart>
      <c:catAx>
        <c:axId val="1334317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334318320"/>
        <c:crosses val="autoZero"/>
        <c:auto val="1"/>
        <c:lblAlgn val="ctr"/>
        <c:lblOffset val="100"/>
        <c:noMultiLvlLbl val="0"/>
      </c:catAx>
      <c:valAx>
        <c:axId val="1334318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3431790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ysClr val="windowText" lastClr="000000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rgbClr val="005686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r>
              <a:rPr lang="nb-NO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Gjemnes: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år-til-år-endring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folketal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sysselsette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etter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bu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og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1400" b="1" i="0" u="none" strike="noStrike" kern="1200" spc="0" baseline="0" dirty="0" err="1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arbeidsstad</a:t>
            </a:r>
            <a:r>
              <a:rPr lang="en-US" sz="1400" b="1" i="0" u="none" strike="noStrike" kern="1200" spc="0" baseline="0" dirty="0">
                <a:solidFill>
                  <a:srgbClr val="005686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2011-2024</a:t>
            </a:r>
            <a:endParaRPr lang="nb-NO" sz="1400" b="1" i="0" u="none" strike="noStrike" kern="1200" spc="0" baseline="0" dirty="0">
              <a:solidFill>
                <a:srgbClr val="005686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rgbClr val="005686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Sysselsatte!$B$17</c:f>
              <c:strCache>
                <c:ptCount val="1"/>
                <c:pt idx="0">
                  <c:v>Endring sysselsette etter bustad</c:v>
                </c:pt>
              </c:strCache>
            </c:strRef>
          </c:tx>
          <c:spPr>
            <a:solidFill>
              <a:srgbClr val="005686"/>
            </a:solidFill>
            <a:ln>
              <a:solidFill>
                <a:srgbClr val="005686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Sysselsatte!$C$17:$P$17</c:f>
              <c:numCache>
                <c:formatCode>General</c:formatCode>
                <c:ptCount val="14"/>
                <c:pt idx="0">
                  <c:v>4</c:v>
                </c:pt>
                <c:pt idx="1">
                  <c:v>-37</c:v>
                </c:pt>
                <c:pt idx="2">
                  <c:v>-7</c:v>
                </c:pt>
                <c:pt idx="3">
                  <c:v>0</c:v>
                </c:pt>
                <c:pt idx="4">
                  <c:v>-44</c:v>
                </c:pt>
                <c:pt idx="5">
                  <c:v>-13</c:v>
                </c:pt>
                <c:pt idx="6">
                  <c:v>8</c:v>
                </c:pt>
                <c:pt idx="7">
                  <c:v>17</c:v>
                </c:pt>
                <c:pt idx="8">
                  <c:v>-6</c:v>
                </c:pt>
                <c:pt idx="9">
                  <c:v>19</c:v>
                </c:pt>
                <c:pt idx="10">
                  <c:v>1</c:v>
                </c:pt>
                <c:pt idx="11">
                  <c:v>24</c:v>
                </c:pt>
                <c:pt idx="12">
                  <c:v>-8</c:v>
                </c:pt>
                <c:pt idx="13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68-4FF0-9D63-A8389EDB331E}"/>
            </c:ext>
          </c:extLst>
        </c:ser>
        <c:ser>
          <c:idx val="1"/>
          <c:order val="1"/>
          <c:tx>
            <c:strRef>
              <c:f>Sysselsatte!$B$18</c:f>
              <c:strCache>
                <c:ptCount val="1"/>
                <c:pt idx="0">
                  <c:v>Endring sysselsette etter arbeidsstad</c:v>
                </c:pt>
              </c:strCache>
            </c:strRef>
          </c:tx>
          <c:spPr>
            <a:solidFill>
              <a:srgbClr val="007FBA"/>
            </a:solidFill>
            <a:ln>
              <a:solidFill>
                <a:srgbClr val="007FBA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Sysselsatte!$C$18:$P$18</c:f>
              <c:numCache>
                <c:formatCode>General</c:formatCode>
                <c:ptCount val="14"/>
                <c:pt idx="0">
                  <c:v>11</c:v>
                </c:pt>
                <c:pt idx="1">
                  <c:v>-339</c:v>
                </c:pt>
                <c:pt idx="2">
                  <c:v>-6</c:v>
                </c:pt>
                <c:pt idx="3">
                  <c:v>6</c:v>
                </c:pt>
                <c:pt idx="4">
                  <c:v>15</c:v>
                </c:pt>
                <c:pt idx="5">
                  <c:v>3</c:v>
                </c:pt>
                <c:pt idx="6">
                  <c:v>27</c:v>
                </c:pt>
                <c:pt idx="7">
                  <c:v>-9</c:v>
                </c:pt>
                <c:pt idx="8">
                  <c:v>42</c:v>
                </c:pt>
                <c:pt idx="9">
                  <c:v>-47</c:v>
                </c:pt>
                <c:pt idx="10">
                  <c:v>23</c:v>
                </c:pt>
                <c:pt idx="11">
                  <c:v>19</c:v>
                </c:pt>
                <c:pt idx="12">
                  <c:v>-22</c:v>
                </c:pt>
                <c:pt idx="13">
                  <c:v>-10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68-4FF0-9D63-A8389EDB331E}"/>
            </c:ext>
          </c:extLst>
        </c:ser>
        <c:ser>
          <c:idx val="2"/>
          <c:order val="2"/>
          <c:tx>
            <c:strRef>
              <c:f>Sysselsatte!$B$19</c:f>
              <c:strCache>
                <c:ptCount val="1"/>
                <c:pt idx="0">
                  <c:v>Endring folketal</c:v>
                </c:pt>
              </c:strCache>
            </c:strRef>
          </c:tx>
          <c:spPr>
            <a:solidFill>
              <a:srgbClr val="551125"/>
            </a:solidFill>
            <a:ln>
              <a:solidFill>
                <a:srgbClr val="551125"/>
              </a:solidFill>
            </a:ln>
            <a:effectLst/>
          </c:spPr>
          <c:invertIfNegative val="0"/>
          <c:cat>
            <c:numRef>
              <c:f>Sysselsatte!$C$1:$P$1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Sysselsatte!$C$19:$P$19</c:f>
              <c:numCache>
                <c:formatCode>General</c:formatCode>
                <c:ptCount val="14"/>
                <c:pt idx="0">
                  <c:v>-17</c:v>
                </c:pt>
                <c:pt idx="1">
                  <c:v>-3</c:v>
                </c:pt>
                <c:pt idx="2">
                  <c:v>-22</c:v>
                </c:pt>
                <c:pt idx="3">
                  <c:v>8</c:v>
                </c:pt>
                <c:pt idx="4">
                  <c:v>15</c:v>
                </c:pt>
                <c:pt idx="5">
                  <c:v>13</c:v>
                </c:pt>
                <c:pt idx="6">
                  <c:v>18</c:v>
                </c:pt>
                <c:pt idx="7">
                  <c:v>12</c:v>
                </c:pt>
                <c:pt idx="8">
                  <c:v>18</c:v>
                </c:pt>
                <c:pt idx="9">
                  <c:v>-12</c:v>
                </c:pt>
                <c:pt idx="10">
                  <c:v>29</c:v>
                </c:pt>
                <c:pt idx="11">
                  <c:v>11</c:v>
                </c:pt>
                <c:pt idx="12">
                  <c:v>0</c:v>
                </c:pt>
                <c:pt idx="1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68-4FF0-9D63-A8389EDB3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13584"/>
        <c:axId val="1093387664"/>
      </c:barChart>
      <c:catAx>
        <c:axId val="109341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387664"/>
        <c:crosses val="autoZero"/>
        <c:auto val="1"/>
        <c:lblAlgn val="ctr"/>
        <c:lblOffset val="100"/>
        <c:noMultiLvlLbl val="0"/>
      </c:catAx>
      <c:valAx>
        <c:axId val="109338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defRPr>
                </a:pPr>
                <a:r>
                  <a:rPr lang="nb-NO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oppins" panose="00000500000000000000" pitchFamily="2" charset="0"/>
                  <a:ea typeface="+mn-ea"/>
                  <a:cs typeface="Poppins" panose="00000500000000000000" pitchFamily="2" charset="0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  <c:crossAx val="10934135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latin typeface="Poppins" panose="00000500000000000000" pitchFamily="2" charset="0"/>
          <a:cs typeface="Poppins" panose="00000500000000000000" pitchFamily="2" charset="0"/>
        </a:defRPr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Barn og unge</a:t>
            </a:r>
            <a:r>
              <a:rPr lang="nb-NO" sz="2000" b="1" baseline="0">
                <a:solidFill>
                  <a:schemeClr val="tx2"/>
                </a:solidFill>
              </a:rPr>
              <a:t> 1995-2025, framskriving til 2035</a:t>
            </a:r>
            <a:endParaRPr lang="nb-NO" sz="2000" b="1">
              <a:solidFill>
                <a:schemeClr val="tx2"/>
              </a:solidFill>
            </a:endParaRP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Personer1!$B$73</c:f>
              <c:strCache>
                <c:ptCount val="1"/>
                <c:pt idx="0">
                  <c:v>1-5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Personer1!$C$73:$AQ$73</c:f>
              <c:numCache>
                <c:formatCode>0</c:formatCode>
                <c:ptCount val="41"/>
                <c:pt idx="0">
                  <c:v>144</c:v>
                </c:pt>
                <c:pt idx="1">
                  <c:v>141</c:v>
                </c:pt>
                <c:pt idx="2">
                  <c:v>140</c:v>
                </c:pt>
                <c:pt idx="3">
                  <c:v>133</c:v>
                </c:pt>
                <c:pt idx="4">
                  <c:v>131</c:v>
                </c:pt>
                <c:pt idx="5">
                  <c:v>138</c:v>
                </c:pt>
                <c:pt idx="6">
                  <c:v>144</c:v>
                </c:pt>
                <c:pt idx="7">
                  <c:v>145</c:v>
                </c:pt>
                <c:pt idx="8">
                  <c:v>163</c:v>
                </c:pt>
                <c:pt idx="9">
                  <c:v>165</c:v>
                </c:pt>
                <c:pt idx="10">
                  <c:v>168</c:v>
                </c:pt>
                <c:pt idx="11">
                  <c:v>175</c:v>
                </c:pt>
                <c:pt idx="12">
                  <c:v>181</c:v>
                </c:pt>
                <c:pt idx="13">
                  <c:v>183</c:v>
                </c:pt>
                <c:pt idx="14">
                  <c:v>180</c:v>
                </c:pt>
                <c:pt idx="15">
                  <c:v>179</c:v>
                </c:pt>
                <c:pt idx="16">
                  <c:v>158</c:v>
                </c:pt>
                <c:pt idx="17">
                  <c:v>147</c:v>
                </c:pt>
                <c:pt idx="18">
                  <c:v>127</c:v>
                </c:pt>
                <c:pt idx="19">
                  <c:v>129</c:v>
                </c:pt>
                <c:pt idx="20">
                  <c:v>126</c:v>
                </c:pt>
                <c:pt idx="21">
                  <c:v>134</c:v>
                </c:pt>
                <c:pt idx="22">
                  <c:v>146</c:v>
                </c:pt>
                <c:pt idx="23">
                  <c:v>145</c:v>
                </c:pt>
                <c:pt idx="24">
                  <c:v>141</c:v>
                </c:pt>
                <c:pt idx="25">
                  <c:v>145</c:v>
                </c:pt>
                <c:pt idx="26">
                  <c:v>143</c:v>
                </c:pt>
                <c:pt idx="27">
                  <c:v>139</c:v>
                </c:pt>
                <c:pt idx="28">
                  <c:v>138</c:v>
                </c:pt>
                <c:pt idx="29">
                  <c:v>122</c:v>
                </c:pt>
                <c:pt idx="30">
                  <c:v>113</c:v>
                </c:pt>
                <c:pt idx="31">
                  <c:v>110</c:v>
                </c:pt>
                <c:pt idx="32">
                  <c:v>115</c:v>
                </c:pt>
                <c:pt idx="33">
                  <c:v>108</c:v>
                </c:pt>
                <c:pt idx="34">
                  <c:v>115</c:v>
                </c:pt>
                <c:pt idx="35">
                  <c:v>124</c:v>
                </c:pt>
                <c:pt idx="36">
                  <c:v>129</c:v>
                </c:pt>
                <c:pt idx="37">
                  <c:v>132</c:v>
                </c:pt>
                <c:pt idx="38">
                  <c:v>134</c:v>
                </c:pt>
                <c:pt idx="39">
                  <c:v>136</c:v>
                </c:pt>
                <c:pt idx="40">
                  <c:v>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5D-446D-9C3C-080825449244}"/>
            </c:ext>
          </c:extLst>
        </c:ser>
        <c:ser>
          <c:idx val="1"/>
          <c:order val="1"/>
          <c:tx>
            <c:strRef>
              <c:f>Personer1!$B$74</c:f>
              <c:strCache>
                <c:ptCount val="1"/>
                <c:pt idx="0">
                  <c:v>6-12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Personer1!$C$74:$AQ$74</c:f>
              <c:numCache>
                <c:formatCode>0</c:formatCode>
                <c:ptCount val="41"/>
                <c:pt idx="0">
                  <c:v>276</c:v>
                </c:pt>
                <c:pt idx="1">
                  <c:v>273</c:v>
                </c:pt>
                <c:pt idx="2">
                  <c:v>261</c:v>
                </c:pt>
                <c:pt idx="3">
                  <c:v>237</c:v>
                </c:pt>
                <c:pt idx="4">
                  <c:v>217</c:v>
                </c:pt>
                <c:pt idx="5">
                  <c:v>225</c:v>
                </c:pt>
                <c:pt idx="6">
                  <c:v>221</c:v>
                </c:pt>
                <c:pt idx="7">
                  <c:v>201</c:v>
                </c:pt>
                <c:pt idx="8">
                  <c:v>204</c:v>
                </c:pt>
                <c:pt idx="9">
                  <c:v>210</c:v>
                </c:pt>
                <c:pt idx="10">
                  <c:v>225</c:v>
                </c:pt>
                <c:pt idx="11">
                  <c:v>231</c:v>
                </c:pt>
                <c:pt idx="12">
                  <c:v>215</c:v>
                </c:pt>
                <c:pt idx="13">
                  <c:v>216</c:v>
                </c:pt>
                <c:pt idx="14">
                  <c:v>235</c:v>
                </c:pt>
                <c:pt idx="15">
                  <c:v>242</c:v>
                </c:pt>
                <c:pt idx="16">
                  <c:v>253</c:v>
                </c:pt>
                <c:pt idx="17">
                  <c:v>249</c:v>
                </c:pt>
                <c:pt idx="18">
                  <c:v>257</c:v>
                </c:pt>
                <c:pt idx="19">
                  <c:v>251</c:v>
                </c:pt>
                <c:pt idx="20">
                  <c:v>243</c:v>
                </c:pt>
                <c:pt idx="21">
                  <c:v>230</c:v>
                </c:pt>
                <c:pt idx="22">
                  <c:v>227</c:v>
                </c:pt>
                <c:pt idx="23">
                  <c:v>217</c:v>
                </c:pt>
                <c:pt idx="24">
                  <c:v>225</c:v>
                </c:pt>
                <c:pt idx="25">
                  <c:v>212</c:v>
                </c:pt>
                <c:pt idx="26">
                  <c:v>215</c:v>
                </c:pt>
                <c:pt idx="27">
                  <c:v>217</c:v>
                </c:pt>
                <c:pt idx="28">
                  <c:v>220</c:v>
                </c:pt>
                <c:pt idx="29">
                  <c:v>224</c:v>
                </c:pt>
                <c:pt idx="30">
                  <c:v>229</c:v>
                </c:pt>
                <c:pt idx="31">
                  <c:v>210</c:v>
                </c:pt>
                <c:pt idx="32">
                  <c:v>199</c:v>
                </c:pt>
                <c:pt idx="33">
                  <c:v>198</c:v>
                </c:pt>
                <c:pt idx="34">
                  <c:v>191</c:v>
                </c:pt>
                <c:pt idx="35">
                  <c:v>181</c:v>
                </c:pt>
                <c:pt idx="36">
                  <c:v>175</c:v>
                </c:pt>
                <c:pt idx="37">
                  <c:v>171</c:v>
                </c:pt>
                <c:pt idx="38">
                  <c:v>174</c:v>
                </c:pt>
                <c:pt idx="39">
                  <c:v>179</c:v>
                </c:pt>
                <c:pt idx="40">
                  <c:v>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B5D-446D-9C3C-080825449244}"/>
            </c:ext>
          </c:extLst>
        </c:ser>
        <c:ser>
          <c:idx val="2"/>
          <c:order val="2"/>
          <c:tx>
            <c:strRef>
              <c:f>Personer1!$B$75</c:f>
              <c:strCache>
                <c:ptCount val="1"/>
                <c:pt idx="0">
                  <c:v>13-15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Personer1!$C$75:$AQ$75</c:f>
              <c:numCache>
                <c:formatCode>0</c:formatCode>
                <c:ptCount val="41"/>
                <c:pt idx="0">
                  <c:v>153</c:v>
                </c:pt>
                <c:pt idx="1">
                  <c:v>143</c:v>
                </c:pt>
                <c:pt idx="2">
                  <c:v>133</c:v>
                </c:pt>
                <c:pt idx="3">
                  <c:v>130</c:v>
                </c:pt>
                <c:pt idx="4">
                  <c:v>132</c:v>
                </c:pt>
                <c:pt idx="5">
                  <c:v>125</c:v>
                </c:pt>
                <c:pt idx="6">
                  <c:v>109</c:v>
                </c:pt>
                <c:pt idx="7">
                  <c:v>101</c:v>
                </c:pt>
                <c:pt idx="8">
                  <c:v>110</c:v>
                </c:pt>
                <c:pt idx="9">
                  <c:v>107</c:v>
                </c:pt>
                <c:pt idx="10">
                  <c:v>103</c:v>
                </c:pt>
                <c:pt idx="11">
                  <c:v>92</c:v>
                </c:pt>
                <c:pt idx="12">
                  <c:v>101</c:v>
                </c:pt>
                <c:pt idx="13">
                  <c:v>104</c:v>
                </c:pt>
                <c:pt idx="14">
                  <c:v>100</c:v>
                </c:pt>
                <c:pt idx="15">
                  <c:v>80</c:v>
                </c:pt>
                <c:pt idx="16">
                  <c:v>77</c:v>
                </c:pt>
                <c:pt idx="17">
                  <c:v>90</c:v>
                </c:pt>
                <c:pt idx="18">
                  <c:v>100</c:v>
                </c:pt>
                <c:pt idx="19">
                  <c:v>103</c:v>
                </c:pt>
                <c:pt idx="20">
                  <c:v>108</c:v>
                </c:pt>
                <c:pt idx="21">
                  <c:v>109</c:v>
                </c:pt>
                <c:pt idx="22">
                  <c:v>115</c:v>
                </c:pt>
                <c:pt idx="23">
                  <c:v>107</c:v>
                </c:pt>
                <c:pt idx="24">
                  <c:v>106</c:v>
                </c:pt>
                <c:pt idx="25">
                  <c:v>112</c:v>
                </c:pt>
                <c:pt idx="26">
                  <c:v>105</c:v>
                </c:pt>
                <c:pt idx="27">
                  <c:v>108</c:v>
                </c:pt>
                <c:pt idx="28">
                  <c:v>88</c:v>
                </c:pt>
                <c:pt idx="29">
                  <c:v>88</c:v>
                </c:pt>
                <c:pt idx="30">
                  <c:v>83</c:v>
                </c:pt>
                <c:pt idx="31">
                  <c:v>93</c:v>
                </c:pt>
                <c:pt idx="32">
                  <c:v>97</c:v>
                </c:pt>
                <c:pt idx="33">
                  <c:v>103</c:v>
                </c:pt>
                <c:pt idx="34">
                  <c:v>93</c:v>
                </c:pt>
                <c:pt idx="35">
                  <c:v>92</c:v>
                </c:pt>
                <c:pt idx="36">
                  <c:v>91</c:v>
                </c:pt>
                <c:pt idx="37">
                  <c:v>93</c:v>
                </c:pt>
                <c:pt idx="38">
                  <c:v>89</c:v>
                </c:pt>
                <c:pt idx="39">
                  <c:v>79</c:v>
                </c:pt>
                <c:pt idx="40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5D-446D-9C3C-080825449244}"/>
            </c:ext>
          </c:extLst>
        </c:ser>
        <c:ser>
          <c:idx val="3"/>
          <c:order val="3"/>
          <c:tx>
            <c:strRef>
              <c:f>Personer1!$B$76</c:f>
              <c:strCache>
                <c:ptCount val="1"/>
                <c:pt idx="0">
                  <c:v>16-19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Personer1!$C$4:$AQ$4</c:f>
              <c:numCache>
                <c:formatCode>General</c:formatCode>
                <c:ptCount val="4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</c:numCache>
            </c:numRef>
          </c:cat>
          <c:val>
            <c:numRef>
              <c:f>Personer1!$C$76:$AQ$76</c:f>
              <c:numCache>
                <c:formatCode>0</c:formatCode>
                <c:ptCount val="41"/>
                <c:pt idx="0">
                  <c:v>188</c:v>
                </c:pt>
                <c:pt idx="1">
                  <c:v>187</c:v>
                </c:pt>
                <c:pt idx="2">
                  <c:v>200</c:v>
                </c:pt>
                <c:pt idx="3">
                  <c:v>197</c:v>
                </c:pt>
                <c:pt idx="4">
                  <c:v>192</c:v>
                </c:pt>
                <c:pt idx="5">
                  <c:v>184</c:v>
                </c:pt>
                <c:pt idx="6">
                  <c:v>178</c:v>
                </c:pt>
                <c:pt idx="7">
                  <c:v>168</c:v>
                </c:pt>
                <c:pt idx="8">
                  <c:v>169</c:v>
                </c:pt>
                <c:pt idx="9">
                  <c:v>165</c:v>
                </c:pt>
                <c:pt idx="10">
                  <c:v>155</c:v>
                </c:pt>
                <c:pt idx="11">
                  <c:v>154</c:v>
                </c:pt>
                <c:pt idx="12">
                  <c:v>154</c:v>
                </c:pt>
                <c:pt idx="13">
                  <c:v>144</c:v>
                </c:pt>
                <c:pt idx="14">
                  <c:v>124</c:v>
                </c:pt>
                <c:pt idx="15">
                  <c:v>132</c:v>
                </c:pt>
                <c:pt idx="16">
                  <c:v>139</c:v>
                </c:pt>
                <c:pt idx="17">
                  <c:v>116</c:v>
                </c:pt>
                <c:pt idx="18">
                  <c:v>115</c:v>
                </c:pt>
                <c:pt idx="19">
                  <c:v>108</c:v>
                </c:pt>
                <c:pt idx="20">
                  <c:v>111</c:v>
                </c:pt>
                <c:pt idx="21">
                  <c:v>126</c:v>
                </c:pt>
                <c:pt idx="22">
                  <c:v>132</c:v>
                </c:pt>
                <c:pt idx="23">
                  <c:v>141</c:v>
                </c:pt>
                <c:pt idx="24">
                  <c:v>153</c:v>
                </c:pt>
                <c:pt idx="25">
                  <c:v>146</c:v>
                </c:pt>
                <c:pt idx="26">
                  <c:v>154</c:v>
                </c:pt>
                <c:pt idx="27">
                  <c:v>150</c:v>
                </c:pt>
                <c:pt idx="28">
                  <c:v>181</c:v>
                </c:pt>
                <c:pt idx="29">
                  <c:v>167</c:v>
                </c:pt>
                <c:pt idx="30">
                  <c:v>180</c:v>
                </c:pt>
                <c:pt idx="31">
                  <c:v>147</c:v>
                </c:pt>
                <c:pt idx="32">
                  <c:v>127</c:v>
                </c:pt>
                <c:pt idx="33">
                  <c:v>125</c:v>
                </c:pt>
                <c:pt idx="34">
                  <c:v>126</c:v>
                </c:pt>
                <c:pt idx="35">
                  <c:v>130</c:v>
                </c:pt>
                <c:pt idx="36">
                  <c:v>134</c:v>
                </c:pt>
                <c:pt idx="37">
                  <c:v>134</c:v>
                </c:pt>
                <c:pt idx="38">
                  <c:v>127</c:v>
                </c:pt>
                <c:pt idx="39">
                  <c:v>129</c:v>
                </c:pt>
                <c:pt idx="40">
                  <c:v>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B5D-446D-9C3C-080825449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9570880"/>
        <c:axId val="679572800"/>
      </c:lineChart>
      <c:catAx>
        <c:axId val="67957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2800"/>
        <c:crosses val="autoZero"/>
        <c:auto val="1"/>
        <c:lblAlgn val="ctr"/>
        <c:lblOffset val="100"/>
        <c:noMultiLvlLbl val="0"/>
      </c:catAx>
      <c:valAx>
        <c:axId val="67957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5.6557087310003537E-3"/>
              <c:y val="0.41745027203409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957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Næringsstruktur i kommunen, fylket og landet,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'Ark1'!$A$54</c:f>
              <c:strCache>
                <c:ptCount val="1"/>
                <c:pt idx="0">
                  <c:v>Gjemnes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'Ark1'!$B$54:$H$54</c:f>
              <c:numCache>
                <c:formatCode>0.0</c:formatCode>
                <c:ptCount val="7"/>
                <c:pt idx="0">
                  <c:v>11.020881670533642</c:v>
                </c:pt>
                <c:pt idx="1">
                  <c:v>19.837587006960558</c:v>
                </c:pt>
                <c:pt idx="2">
                  <c:v>17.28538283062645</c:v>
                </c:pt>
                <c:pt idx="3">
                  <c:v>6.9605568445475638</c:v>
                </c:pt>
                <c:pt idx="4">
                  <c:v>10.788863109048723</c:v>
                </c:pt>
                <c:pt idx="5">
                  <c:v>31.554524361948957</c:v>
                </c:pt>
                <c:pt idx="6">
                  <c:v>1.2761020881670533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70-408E-ABE2-2BF236605727}"/>
            </c:ext>
          </c:extLst>
        </c:ser>
        <c:ser>
          <c:idx val="1"/>
          <c:order val="1"/>
          <c:tx>
            <c:strRef>
              <c:f>'Ark1'!$A$55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'Ark1'!$B$55:$H$55</c:f>
              <c:numCache>
                <c:formatCode>0.0</c:formatCode>
                <c:ptCount val="7"/>
                <c:pt idx="0">
                  <c:v>4.0844722727170719</c:v>
                </c:pt>
                <c:pt idx="1">
                  <c:v>25.996992751183825</c:v>
                </c:pt>
                <c:pt idx="2">
                  <c:v>31.1863671387</c:v>
                </c:pt>
                <c:pt idx="3">
                  <c:v>4.9492433253289647</c:v>
                </c:pt>
                <c:pt idx="4">
                  <c:v>7.7537646715590567</c:v>
                </c:pt>
                <c:pt idx="5">
                  <c:v>22.430186195082175</c:v>
                </c:pt>
                <c:pt idx="6">
                  <c:v>3.058865773468884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70-408E-ABE2-2BF236605727}"/>
            </c:ext>
          </c:extLst>
        </c:ser>
        <c:ser>
          <c:idx val="2"/>
          <c:order val="2"/>
          <c:tx>
            <c:strRef>
              <c:f>'Ark1'!$A$56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'Ark1'!$B$2:$H$2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Servicenæring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sosialtjenester</c:v>
                </c:pt>
                <c:pt idx="6">
                  <c:v>Personlig tenesteyting</c:v>
                </c:pt>
              </c:strCache>
            </c:strRef>
          </c:cat>
          <c:val>
            <c:numRef>
              <c:f>'Ark1'!$B$56:$H$56</c:f>
              <c:numCache>
                <c:formatCode>0.0</c:formatCode>
                <c:ptCount val="7"/>
                <c:pt idx="0">
                  <c:v>2.2817941569166109</c:v>
                </c:pt>
                <c:pt idx="1">
                  <c:v>19.497247423180877</c:v>
                </c:pt>
                <c:pt idx="2">
                  <c:v>38.077586240014639</c:v>
                </c:pt>
                <c:pt idx="3">
                  <c:v>6.279535238326738</c:v>
                </c:pt>
                <c:pt idx="4">
                  <c:v>8.1887545109395852</c:v>
                </c:pt>
                <c:pt idx="5">
                  <c:v>20.762598063714218</c:v>
                </c:pt>
                <c:pt idx="6">
                  <c:v>4.2496866396560353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70-408E-ABE2-2BF2366057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4796640"/>
        <c:axId val="984799520"/>
      </c:barChart>
      <c:catAx>
        <c:axId val="984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9520"/>
        <c:crosses val="autoZero"/>
        <c:auto val="1"/>
        <c:lblAlgn val="ctr"/>
        <c:lblOffset val="100"/>
        <c:noMultiLvlLbl val="0"/>
      </c:catAx>
      <c:valAx>
        <c:axId val="98479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6.8870523415977963E-3"/>
              <c:y val="0.38320664075216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847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Tal sysselsette med </a:t>
            </a:r>
            <a:r>
              <a:rPr lang="nb-NO" sz="2000" b="1" i="0" u="none" strike="noStrike" kern="1200" spc="0" baseline="0" dirty="0" err="1">
                <a:solidFill>
                  <a:schemeClr val="tx2"/>
                </a:solidFill>
              </a:rPr>
              <a:t>arbeidsstad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</a:rPr>
              <a:t> i kommunen, etter kjønn per 4. kvartal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1011080071442321"/>
          <c:y val="0.17350642395664789"/>
          <c:w val="0.87266019843045761"/>
          <c:h val="0.64569159239128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'Ark2'!$B$38</c:f>
              <c:strCache>
                <c:ptCount val="1"/>
                <c:pt idx="0">
                  <c:v>Menn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'Ark2'!$C$38:$I$38</c:f>
              <c:numCache>
                <c:formatCode>General</c:formatCode>
                <c:ptCount val="7"/>
                <c:pt idx="0">
                  <c:v>73</c:v>
                </c:pt>
                <c:pt idx="1">
                  <c:v>74</c:v>
                </c:pt>
                <c:pt idx="2">
                  <c:v>81</c:v>
                </c:pt>
                <c:pt idx="3">
                  <c:v>22</c:v>
                </c:pt>
                <c:pt idx="4">
                  <c:v>20</c:v>
                </c:pt>
                <c:pt idx="5">
                  <c:v>65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D4-41F9-8ABC-284810FB6939}"/>
            </c:ext>
          </c:extLst>
        </c:ser>
        <c:ser>
          <c:idx val="1"/>
          <c:order val="1"/>
          <c:tx>
            <c:strRef>
              <c:f>'Ark2'!$B$39</c:f>
              <c:strCache>
                <c:ptCount val="1"/>
                <c:pt idx="0">
                  <c:v>Kvinner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'Ark2'!$C$3:$I$3</c:f>
              <c:strCache>
                <c:ptCount val="7"/>
                <c:pt idx="0">
                  <c:v>Jordbruk, skogbruk og fiske</c:v>
                </c:pt>
                <c:pt idx="1">
                  <c:v>Sekundærnæringar</c:v>
                </c:pt>
                <c:pt idx="2">
                  <c:v>Sørvisnæringar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'Ark2'!$C$39:$I$39</c:f>
              <c:numCache>
                <c:formatCode>General</c:formatCode>
                <c:ptCount val="7"/>
                <c:pt idx="0">
                  <c:v>23</c:v>
                </c:pt>
                <c:pt idx="1">
                  <c:v>24</c:v>
                </c:pt>
                <c:pt idx="2">
                  <c:v>32</c:v>
                </c:pt>
                <c:pt idx="3">
                  <c:v>36</c:v>
                </c:pt>
                <c:pt idx="4">
                  <c:v>73</c:v>
                </c:pt>
                <c:pt idx="5">
                  <c:v>206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D4-41F9-8ABC-284810FB69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9"/>
        <c:overlap val="-27"/>
        <c:axId val="612250655"/>
        <c:axId val="612249695"/>
      </c:barChart>
      <c:catAx>
        <c:axId val="61225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49695"/>
        <c:crosses val="autoZero"/>
        <c:auto val="1"/>
        <c:lblAlgn val="ctr"/>
        <c:lblOffset val="100"/>
        <c:noMultiLvlLbl val="0"/>
      </c:catAx>
      <c:valAx>
        <c:axId val="612249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sysselsette</a:t>
                </a:r>
              </a:p>
            </c:rich>
          </c:tx>
          <c:layout>
            <c:manualLayout>
              <c:xMode val="edge"/>
              <c:yMode val="edge"/>
              <c:x val="1.8305637491907938E-2"/>
              <c:y val="0.34632143609786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1225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Tal sysselsette etter sektor og næring, per 4. kvartal 2024</a:t>
            </a:r>
          </a:p>
        </c:rich>
      </c:tx>
      <c:layout>
        <c:manualLayout>
          <c:xMode val="edge"/>
          <c:yMode val="edge"/>
          <c:x val="0.12400826771653543"/>
          <c:y val="1.0551303094240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45613832020997369"/>
          <c:y val="9.3727308467262876E-2"/>
          <c:w val="0.51320748031496066"/>
          <c:h val="0.73242251072813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SysselEtterArbste!$C$5</c:f>
              <c:strCache>
                <c:ptCount val="1"/>
                <c:pt idx="0">
                  <c:v>Statsforvaltninga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SysselEtterArbste!$B$125:$B$131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SysselEtterArbste!$C$125:$C$131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8-40AC-ADE3-A14909B68517}"/>
            </c:ext>
          </c:extLst>
        </c:ser>
        <c:ser>
          <c:idx val="1"/>
          <c:order val="1"/>
          <c:tx>
            <c:strRef>
              <c:f>SysselEtterArbste!$D$5</c:f>
              <c:strCache>
                <c:ptCount val="1"/>
                <c:pt idx="0">
                  <c:v>Kommunal forvaltning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SysselEtterArbste!$B$125:$B$131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SysselEtterArbste!$D$125:$D$131</c:f>
              <c:numCache>
                <c:formatCode>0</c:formatCode>
                <c:ptCount val="7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51</c:v>
                </c:pt>
                <c:pt idx="4">
                  <c:v>59</c:v>
                </c:pt>
                <c:pt idx="5">
                  <c:v>199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98-40AC-ADE3-A14909B68517}"/>
            </c:ext>
          </c:extLst>
        </c:ser>
        <c:ser>
          <c:idx val="2"/>
          <c:order val="2"/>
          <c:tx>
            <c:strRef>
              <c:f>SysselEtterArbste!$E$5</c:f>
              <c:strCache>
                <c:ptCount val="1"/>
                <c:pt idx="0">
                  <c:v>Fylkeskommunal forvaltning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SysselEtterArbste!$B$125:$B$131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SysselEtterArbste!$E$125:$E$131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98-40AC-ADE3-A14909B68517}"/>
            </c:ext>
          </c:extLst>
        </c:ser>
        <c:ser>
          <c:idx val="3"/>
          <c:order val="3"/>
          <c:tx>
            <c:strRef>
              <c:f>SysselEtterArbste!$F$5</c:f>
              <c:strCache>
                <c:ptCount val="1"/>
                <c:pt idx="0">
                  <c:v>Offentlege eigde føretak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SysselEtterArbste!$B$125:$B$131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SysselEtterArbste!$F$125:$F$131</c:f>
              <c:numCache>
                <c:formatCode>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98-40AC-ADE3-A14909B68517}"/>
            </c:ext>
          </c:extLst>
        </c:ser>
        <c:ser>
          <c:idx val="4"/>
          <c:order val="4"/>
          <c:tx>
            <c:strRef>
              <c:f>SysselEtterArbste!$G$5</c:f>
              <c:strCache>
                <c:ptCount val="1"/>
                <c:pt idx="0">
                  <c:v>Privat sektor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SysselEtterArbste!$B$125:$B$131</c:f>
              <c:strCache>
                <c:ptCount val="7"/>
                <c:pt idx="0">
                  <c:v> Jordbruk, skogbruk og fiske</c:v>
                </c:pt>
                <c:pt idx="1">
                  <c:v> Sekundærnæringar</c:v>
                </c:pt>
                <c:pt idx="2">
                  <c:v>Varehandel, hotell og restaurant, samferdsel, finanstjen., forretningsmessig tjen., eiendom</c:v>
                </c:pt>
                <c:pt idx="3">
                  <c:v>Off.adm., forsvar, sosialforsikring</c:v>
                </c:pt>
                <c:pt idx="4">
                  <c:v>Undervisning</c:v>
                </c:pt>
                <c:pt idx="5">
                  <c:v>Helse- og sosialtenester</c:v>
                </c:pt>
                <c:pt idx="6">
                  <c:v>Personleg tenesteyting</c:v>
                </c:pt>
              </c:strCache>
            </c:strRef>
          </c:cat>
          <c:val>
            <c:numRef>
              <c:f>SysselEtterArbste!$G$125:$G$131</c:f>
              <c:numCache>
                <c:formatCode>0</c:formatCode>
                <c:ptCount val="7"/>
                <c:pt idx="0">
                  <c:v>95</c:v>
                </c:pt>
                <c:pt idx="1">
                  <c:v>168</c:v>
                </c:pt>
                <c:pt idx="2">
                  <c:v>146</c:v>
                </c:pt>
                <c:pt idx="3">
                  <c:v>0</c:v>
                </c:pt>
                <c:pt idx="4">
                  <c:v>34</c:v>
                </c:pt>
                <c:pt idx="5">
                  <c:v>73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98-40AC-ADE3-A14909B68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48737488"/>
        <c:axId val="1848730768"/>
      </c:barChart>
      <c:catAx>
        <c:axId val="184873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0768"/>
        <c:crosses val="autoZero"/>
        <c:auto val="1"/>
        <c:lblAlgn val="ctr"/>
        <c:lblOffset val="100"/>
        <c:noMultiLvlLbl val="0"/>
      </c:catAx>
      <c:valAx>
        <c:axId val="1848730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sysselsette</a:t>
                </a:r>
              </a:p>
            </c:rich>
          </c:tx>
          <c:layout>
            <c:manualLayout>
              <c:xMode val="edge"/>
              <c:yMode val="edge"/>
              <c:x val="0.68318990931820722"/>
              <c:y val="0.88181150539336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4873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518951126369869"/>
          <c:y val="0.9252653802874401"/>
          <c:w val="0.80545023696682472"/>
          <c:h val="6.1995764079737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4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EF-4704-8C11-1ED075C5B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SysselEtterArbste!$G$6:$G$20</c:f>
              <c:strCache>
                <c:ptCount val="15"/>
                <c:pt idx="0">
                  <c:v>Rogaland</c:v>
                </c:pt>
                <c:pt idx="1">
                  <c:v>Møre og Romsdal</c:v>
                </c:pt>
                <c:pt idx="2">
                  <c:v>Buskerud</c:v>
                </c:pt>
                <c:pt idx="3">
                  <c:v>Akershus</c:v>
                </c:pt>
                <c:pt idx="4">
                  <c:v>Telemark</c:v>
                </c:pt>
                <c:pt idx="5">
                  <c:v>Vestfold</c:v>
                </c:pt>
                <c:pt idx="6">
                  <c:v>Agder</c:v>
                </c:pt>
                <c:pt idx="7">
                  <c:v>Østfold</c:v>
                </c:pt>
                <c:pt idx="8">
                  <c:v>Innlandet</c:v>
                </c:pt>
                <c:pt idx="9">
                  <c:v>Vestland</c:v>
                </c:pt>
                <c:pt idx="10">
                  <c:v>Nordland</c:v>
                </c:pt>
                <c:pt idx="11">
                  <c:v>Finnmark </c:v>
                </c:pt>
                <c:pt idx="12">
                  <c:v>Trøndelag</c:v>
                </c:pt>
                <c:pt idx="13">
                  <c:v>Oslo</c:v>
                </c:pt>
                <c:pt idx="14">
                  <c:v>Troms </c:v>
                </c:pt>
              </c:strCache>
            </c:strRef>
          </c:cat>
          <c:val>
            <c:numRef>
              <c:f>SysselEtterArbste!$H$6:$H$20</c:f>
              <c:numCache>
                <c:formatCode>0.0</c:formatCode>
                <c:ptCount val="15"/>
                <c:pt idx="0">
                  <c:v>7.5735415447849634</c:v>
                </c:pt>
                <c:pt idx="1">
                  <c:v>8.7008236271011477</c:v>
                </c:pt>
                <c:pt idx="2">
                  <c:v>9.235943497012622</c:v>
                </c:pt>
                <c:pt idx="3">
                  <c:v>9.2374826443002469</c:v>
                </c:pt>
                <c:pt idx="4">
                  <c:v>9.4056768891256368</c:v>
                </c:pt>
                <c:pt idx="5">
                  <c:v>9.4914296311341495</c:v>
                </c:pt>
                <c:pt idx="6">
                  <c:v>9.7476523449604571</c:v>
                </c:pt>
                <c:pt idx="7">
                  <c:v>10.011048511585265</c:v>
                </c:pt>
                <c:pt idx="8">
                  <c:v>11.532823308442897</c:v>
                </c:pt>
                <c:pt idx="9">
                  <c:v>11.684865254909445</c:v>
                </c:pt>
                <c:pt idx="10">
                  <c:v>12.920621587568249</c:v>
                </c:pt>
                <c:pt idx="11">
                  <c:v>13.957643596615691</c:v>
                </c:pt>
                <c:pt idx="12">
                  <c:v>14.715698865855279</c:v>
                </c:pt>
                <c:pt idx="13">
                  <c:v>14.924964266479815</c:v>
                </c:pt>
                <c:pt idx="14">
                  <c:v>19.630661943522149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EF-4704-8C11-1ED075C5B2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3451535"/>
        <c:axId val="1203452495"/>
      </c:barChart>
      <c:catAx>
        <c:axId val="1203451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2495"/>
        <c:crosses val="autoZero"/>
        <c:auto val="1"/>
        <c:lblAlgn val="ctr"/>
        <c:lblOffset val="100"/>
        <c:noMultiLvlLbl val="0"/>
      </c:catAx>
      <c:valAx>
        <c:axId val="1203452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034515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Sysselsette i statsforvaltninga, i prosent, 2024</a:t>
            </a:r>
          </a:p>
        </c:rich>
      </c:tx>
      <c:layout>
        <c:manualLayout>
          <c:xMode val="edge"/>
          <c:yMode val="edge"/>
          <c:x val="0.19648239734495998"/>
          <c:y val="1.94594594594594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A6-4CCB-B97F-B05E8439513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7A6-4CCB-B97F-B05E84395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'Ark1'!$A$3:$A$31</c:f>
              <c:strCache>
                <c:ptCount val="29"/>
                <c:pt idx="0">
                  <c:v>Volda</c:v>
                </c:pt>
                <c:pt idx="1">
                  <c:v>Molde</c:v>
                </c:pt>
                <c:pt idx="2">
                  <c:v>Ålesund</c:v>
                </c:pt>
                <c:pt idx="3">
                  <c:v>Landet</c:v>
                </c:pt>
                <c:pt idx="4">
                  <c:v>Kristiansund</c:v>
                </c:pt>
                <c:pt idx="5">
                  <c:v>Møre og Romsdal</c:v>
                </c:pt>
                <c:pt idx="6">
                  <c:v>Aure</c:v>
                </c:pt>
                <c:pt idx="7">
                  <c:v>Ørsta</c:v>
                </c:pt>
                <c:pt idx="8">
                  <c:v>Rauma</c:v>
                </c:pt>
                <c:pt idx="9">
                  <c:v>Hustadvika</c:v>
                </c:pt>
                <c:pt idx="10">
                  <c:v>Sande </c:v>
                </c:pt>
                <c:pt idx="11">
                  <c:v>Tingvoll</c:v>
                </c:pt>
                <c:pt idx="12">
                  <c:v>Sunndal</c:v>
                </c:pt>
                <c:pt idx="13">
                  <c:v>Averøy</c:v>
                </c:pt>
                <c:pt idx="14">
                  <c:v>Ulstein</c:v>
                </c:pt>
                <c:pt idx="15">
                  <c:v>Sykkylven</c:v>
                </c:pt>
                <c:pt idx="16">
                  <c:v>Vestnes</c:v>
                </c:pt>
                <c:pt idx="17">
                  <c:v>Surnadal</c:v>
                </c:pt>
                <c:pt idx="18">
                  <c:v>Hareid</c:v>
                </c:pt>
                <c:pt idx="19">
                  <c:v>Fjord</c:v>
                </c:pt>
                <c:pt idx="20">
                  <c:v>Giske</c:v>
                </c:pt>
                <c:pt idx="21">
                  <c:v>Stranda</c:v>
                </c:pt>
                <c:pt idx="22">
                  <c:v>Gjemnes</c:v>
                </c:pt>
                <c:pt idx="23">
                  <c:v>Haram</c:v>
                </c:pt>
                <c:pt idx="24">
                  <c:v>Aukra</c:v>
                </c:pt>
                <c:pt idx="25">
                  <c:v>Herøy </c:v>
                </c:pt>
                <c:pt idx="26">
                  <c:v>Sula</c:v>
                </c:pt>
                <c:pt idx="27">
                  <c:v>Smøla</c:v>
                </c:pt>
                <c:pt idx="28">
                  <c:v>Vanylven</c:v>
                </c:pt>
              </c:strCache>
            </c:strRef>
          </c:cat>
          <c:val>
            <c:numRef>
              <c:f>'Ark1'!$B$3:$B$31</c:f>
              <c:numCache>
                <c:formatCode>0.0</c:formatCode>
                <c:ptCount val="29"/>
                <c:pt idx="0">
                  <c:v>20.681486880466473</c:v>
                </c:pt>
                <c:pt idx="1">
                  <c:v>15.777404066656475</c:v>
                </c:pt>
                <c:pt idx="2">
                  <c:v>14.077235889597093</c:v>
                </c:pt>
                <c:pt idx="3">
                  <c:v>11.623861416671643</c:v>
                </c:pt>
                <c:pt idx="4">
                  <c:v>11.485621640071679</c:v>
                </c:pt>
                <c:pt idx="5">
                  <c:v>8.6999999999999993</c:v>
                </c:pt>
                <c:pt idx="6">
                  <c:v>3.6855036855036856</c:v>
                </c:pt>
                <c:pt idx="7">
                  <c:v>3.3923941227312016</c:v>
                </c:pt>
                <c:pt idx="8">
                  <c:v>3.1103286384976525</c:v>
                </c:pt>
                <c:pt idx="9">
                  <c:v>2.6750261233019854</c:v>
                </c:pt>
                <c:pt idx="10">
                  <c:v>2.6132404181184667</c:v>
                </c:pt>
                <c:pt idx="11">
                  <c:v>2.3342670401493932</c:v>
                </c:pt>
                <c:pt idx="12">
                  <c:v>2.1855010660980811</c:v>
                </c:pt>
                <c:pt idx="13">
                  <c:v>2.1222410865874362</c:v>
                </c:pt>
                <c:pt idx="14">
                  <c:v>2.0626895854398382</c:v>
                </c:pt>
                <c:pt idx="15">
                  <c:v>2.0583190394511148</c:v>
                </c:pt>
                <c:pt idx="16">
                  <c:v>2.0127474002012748</c:v>
                </c:pt>
                <c:pt idx="17">
                  <c:v>1.7421602787456445</c:v>
                </c:pt>
                <c:pt idx="18">
                  <c:v>1.5167364016736402</c:v>
                </c:pt>
                <c:pt idx="19">
                  <c:v>1.326053042121685</c:v>
                </c:pt>
                <c:pt idx="20">
                  <c:v>1.2811387900355873</c:v>
                </c:pt>
                <c:pt idx="21">
                  <c:v>1.1070110701107012</c:v>
                </c:pt>
                <c:pt idx="22">
                  <c:v>1.0440835266821347</c:v>
                </c:pt>
                <c:pt idx="23">
                  <c:v>0.95556617295747726</c:v>
                </c:pt>
                <c:pt idx="24">
                  <c:v>0.9372746935832732</c:v>
                </c:pt>
                <c:pt idx="25">
                  <c:v>0.86411751998271769</c:v>
                </c:pt>
                <c:pt idx="26">
                  <c:v>0.85679314565483478</c:v>
                </c:pt>
                <c:pt idx="27">
                  <c:v>0.5565862708719852</c:v>
                </c:pt>
                <c:pt idx="28">
                  <c:v>0.47961630695443647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6-4CCB-B97F-B05E8439513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709941151"/>
        <c:axId val="1709939231"/>
      </c:barChart>
      <c:catAx>
        <c:axId val="17099411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39231"/>
        <c:crosses val="autoZero"/>
        <c:auto val="1"/>
        <c:lblAlgn val="ctr"/>
        <c:lblOffset val="100"/>
        <c:noMultiLvlLbl val="0"/>
      </c:catAx>
      <c:valAx>
        <c:axId val="17099392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09941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Elevar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på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vidaregåande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 </a:t>
            </a:r>
            <a:r>
              <a:rPr lang="nb-NO" sz="1600" b="1" i="0" u="none" strike="noStrike" kern="1200" spc="0" baseline="0" dirty="0" err="1">
                <a:solidFill>
                  <a:schemeClr val="tx2"/>
                </a:solidFill>
              </a:rPr>
              <a:t>skolar</a:t>
            </a:r>
            <a:r>
              <a:rPr lang="nb-NO" sz="1600" b="1" i="0" u="none" strike="noStrike" kern="1200" spc="0" baseline="0" dirty="0">
                <a:solidFill>
                  <a:schemeClr val="tx2"/>
                </a:solidFill>
              </a:rPr>
              <a:t>, skoleåret 2025/2026, etter skole og bustadkommune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Personer1!$B$4:$U$4</c:f>
              <c:strCache>
                <c:ptCount val="20"/>
                <c:pt idx="0">
                  <c:v>Atlanten vgs</c:v>
                </c:pt>
                <c:pt idx="1">
                  <c:v>Borgund vgs</c:v>
                </c:pt>
                <c:pt idx="2">
                  <c:v>Gjermundnes vgs</c:v>
                </c:pt>
                <c:pt idx="3">
                  <c:v>Haram vgs</c:v>
                </c:pt>
                <c:pt idx="4">
                  <c:v>Herøy vgs</c:v>
                </c:pt>
                <c:pt idx="5">
                  <c:v>Hustadvika vgs</c:v>
                </c:pt>
                <c:pt idx="6">
                  <c:v>Kristiansund vgs</c:v>
                </c:pt>
                <c:pt idx="7">
                  <c:v>Molde vgs</c:v>
                </c:pt>
                <c:pt idx="8">
                  <c:v>Rauma vgs</c:v>
                </c:pt>
                <c:pt idx="9">
                  <c:v>Romsdal vgs</c:v>
                </c:pt>
                <c:pt idx="10">
                  <c:v>Spjelkavik vgs</c:v>
                </c:pt>
                <c:pt idx="11">
                  <c:v>Stranda vgs</c:v>
                </c:pt>
                <c:pt idx="12">
                  <c:v>Sunndal vgs</c:v>
                </c:pt>
                <c:pt idx="13">
                  <c:v>Surnadal vgs</c:v>
                </c:pt>
                <c:pt idx="14">
                  <c:v>Sykkylven vgs</c:v>
                </c:pt>
                <c:pt idx="15">
                  <c:v>Tingvoll vgs</c:v>
                </c:pt>
                <c:pt idx="16">
                  <c:v>Ulstein vgs</c:v>
                </c:pt>
                <c:pt idx="17">
                  <c:v>Volda vgs</c:v>
                </c:pt>
                <c:pt idx="18">
                  <c:v>Ørsta vgs</c:v>
                </c:pt>
                <c:pt idx="19">
                  <c:v>Ålesund vgs</c:v>
                </c:pt>
              </c:strCache>
            </c:strRef>
          </c:cat>
          <c:val>
            <c:numRef>
              <c:f>Personer1!$B$22:$U$22</c:f>
              <c:numCache>
                <c:formatCode>General</c:formatCode>
                <c:ptCount val="20"/>
                <c:pt idx="0">
                  <c:v>13</c:v>
                </c:pt>
                <c:pt idx="1">
                  <c:v>7</c:v>
                </c:pt>
                <c:pt idx="2">
                  <c:v>8</c:v>
                </c:pt>
                <c:pt idx="5">
                  <c:v>2</c:v>
                </c:pt>
                <c:pt idx="6">
                  <c:v>23</c:v>
                </c:pt>
                <c:pt idx="7">
                  <c:v>17</c:v>
                </c:pt>
                <c:pt idx="9">
                  <c:v>25</c:v>
                </c:pt>
                <c:pt idx="11">
                  <c:v>1</c:v>
                </c:pt>
                <c:pt idx="15">
                  <c:v>1</c:v>
                </c:pt>
                <c:pt idx="1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81-4164-A106-06DB9B87A0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1597968"/>
        <c:axId val="361605168"/>
      </c:barChart>
      <c:catAx>
        <c:axId val="36159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605168"/>
        <c:crosses val="autoZero"/>
        <c:auto val="1"/>
        <c:lblAlgn val="ctr"/>
        <c:lblOffset val="100"/>
        <c:noMultiLvlLbl val="0"/>
      </c:catAx>
      <c:valAx>
        <c:axId val="36160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elevar</a:t>
                </a:r>
              </a:p>
            </c:rich>
          </c:tx>
          <c:layout>
            <c:manualLayout>
              <c:xMode val="edge"/>
              <c:yMode val="edge"/>
              <c:x val="4.9837555687686575E-3"/>
              <c:y val="0.418769666732818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6159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116556944"/>
        <c:axId val="1116558608"/>
      </c:barChart>
      <c:catAx>
        <c:axId val="111655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8608"/>
        <c:crosses val="autoZero"/>
        <c:auto val="1"/>
        <c:lblAlgn val="ctr"/>
        <c:lblOffset val="100"/>
        <c:noMultiLvlLbl val="0"/>
      </c:catAx>
      <c:valAx>
        <c:axId val="1116558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6556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6277452497925"/>
          <c:y val="5.9560190223281302E-2"/>
          <c:w val="0.77369510435127231"/>
          <c:h val="0.9093459633416622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1417363424"/>
        <c:axId val="1821838528"/>
      </c:barChart>
      <c:catAx>
        <c:axId val="141736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21838528"/>
        <c:crosses val="autoZero"/>
        <c:auto val="1"/>
        <c:lblAlgn val="ctr"/>
        <c:lblOffset val="100"/>
        <c:noMultiLvlLbl val="0"/>
      </c:catAx>
      <c:valAx>
        <c:axId val="182183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1736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0C-4AFE-8F27-3F7A94F77BA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0C-4AFE-8F27-3F7A94F77B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'Grunnlag - diagram'!$B$32:$B$60</c:f>
              <c:strCache>
                <c:ptCount val="29"/>
                <c:pt idx="0">
                  <c:v>Smøla</c:v>
                </c:pt>
                <c:pt idx="1">
                  <c:v>Ørsta</c:v>
                </c:pt>
                <c:pt idx="2">
                  <c:v>Herøy </c:v>
                </c:pt>
                <c:pt idx="3">
                  <c:v>Sula</c:v>
                </c:pt>
                <c:pt idx="4">
                  <c:v>Sunndal</c:v>
                </c:pt>
                <c:pt idx="5">
                  <c:v>Haram</c:v>
                </c:pt>
                <c:pt idx="6">
                  <c:v>Ulstein</c:v>
                </c:pt>
                <c:pt idx="7">
                  <c:v>Sande </c:v>
                </c:pt>
                <c:pt idx="8">
                  <c:v>Landet</c:v>
                </c:pt>
                <c:pt idx="9">
                  <c:v>Møre og Romsdal</c:v>
                </c:pt>
                <c:pt idx="10">
                  <c:v>Kristiansund</c:v>
                </c:pt>
                <c:pt idx="11">
                  <c:v>Fjord</c:v>
                </c:pt>
                <c:pt idx="12">
                  <c:v>Stranda</c:v>
                </c:pt>
                <c:pt idx="13">
                  <c:v>Averøy</c:v>
                </c:pt>
                <c:pt idx="14">
                  <c:v>Volda</c:v>
                </c:pt>
                <c:pt idx="15">
                  <c:v>Ålesund</c:v>
                </c:pt>
                <c:pt idx="16">
                  <c:v>Sykkylven</c:v>
                </c:pt>
                <c:pt idx="17">
                  <c:v>Rauma</c:v>
                </c:pt>
                <c:pt idx="18">
                  <c:v>Aukra</c:v>
                </c:pt>
                <c:pt idx="19">
                  <c:v>Hustadvika</c:v>
                </c:pt>
                <c:pt idx="20">
                  <c:v>Vanylven</c:v>
                </c:pt>
                <c:pt idx="21">
                  <c:v>Vestnes</c:v>
                </c:pt>
                <c:pt idx="22">
                  <c:v>Gjemnes</c:v>
                </c:pt>
                <c:pt idx="23">
                  <c:v>Molde</c:v>
                </c:pt>
                <c:pt idx="24">
                  <c:v>Aure</c:v>
                </c:pt>
                <c:pt idx="25">
                  <c:v>Tingvoll</c:v>
                </c:pt>
                <c:pt idx="26">
                  <c:v>Hareid</c:v>
                </c:pt>
                <c:pt idx="27">
                  <c:v>Giske</c:v>
                </c:pt>
                <c:pt idx="28">
                  <c:v>Surnadal</c:v>
                </c:pt>
              </c:strCache>
            </c:strRef>
          </c:cat>
          <c:val>
            <c:numRef>
              <c:f>'Grunnlag - diagram'!$C$32:$C$60</c:f>
              <c:numCache>
                <c:formatCode>0.0</c:formatCode>
                <c:ptCount val="29"/>
                <c:pt idx="0">
                  <c:v>66.666666666666671</c:v>
                </c:pt>
                <c:pt idx="1">
                  <c:v>71.165644171779135</c:v>
                </c:pt>
                <c:pt idx="2">
                  <c:v>74.107142857142861</c:v>
                </c:pt>
                <c:pt idx="3">
                  <c:v>76.288659793814432</c:v>
                </c:pt>
                <c:pt idx="4">
                  <c:v>76.744186046511629</c:v>
                </c:pt>
                <c:pt idx="5">
                  <c:v>77.868852459016395</c:v>
                </c:pt>
                <c:pt idx="6">
                  <c:v>80</c:v>
                </c:pt>
                <c:pt idx="7">
                  <c:v>81.818181818181813</c:v>
                </c:pt>
                <c:pt idx="8">
                  <c:v>82</c:v>
                </c:pt>
                <c:pt idx="9">
                  <c:v>82.5</c:v>
                </c:pt>
                <c:pt idx="10">
                  <c:v>84.098939929328623</c:v>
                </c:pt>
                <c:pt idx="11">
                  <c:v>84.6</c:v>
                </c:pt>
                <c:pt idx="12">
                  <c:v>85.245901639344268</c:v>
                </c:pt>
                <c:pt idx="13">
                  <c:v>85.526315789473685</c:v>
                </c:pt>
                <c:pt idx="14">
                  <c:v>85.5421686746988</c:v>
                </c:pt>
                <c:pt idx="15">
                  <c:v>85.6</c:v>
                </c:pt>
                <c:pt idx="16">
                  <c:v>85.714285714285708</c:v>
                </c:pt>
                <c:pt idx="17">
                  <c:v>86.04651162790698</c:v>
                </c:pt>
                <c:pt idx="18">
                  <c:v>86.04651162790698</c:v>
                </c:pt>
                <c:pt idx="19">
                  <c:v>87.5</c:v>
                </c:pt>
                <c:pt idx="20">
                  <c:v>88.461538461538467</c:v>
                </c:pt>
                <c:pt idx="21">
                  <c:v>88.607594936708864</c:v>
                </c:pt>
                <c:pt idx="22">
                  <c:v>90</c:v>
                </c:pt>
                <c:pt idx="23">
                  <c:v>90.5</c:v>
                </c:pt>
                <c:pt idx="24">
                  <c:v>90.909090909090907</c:v>
                </c:pt>
                <c:pt idx="25">
                  <c:v>93.023255813953483</c:v>
                </c:pt>
                <c:pt idx="26">
                  <c:v>93.61702127659575</c:v>
                </c:pt>
                <c:pt idx="27">
                  <c:v>94.117647058823536</c:v>
                </c:pt>
                <c:pt idx="28">
                  <c:v>95.081967213114751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0C-4AFE-8F27-3F7A94F77B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246644800"/>
        <c:axId val="1246645280"/>
      </c:barChart>
      <c:catAx>
        <c:axId val="124664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5280"/>
        <c:crosses val="autoZero"/>
        <c:auto val="1"/>
        <c:lblAlgn val="ctr"/>
        <c:lblOffset val="100"/>
        <c:noMultiLvlLbl val="0"/>
      </c:catAx>
      <c:valAx>
        <c:axId val="1246645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900"/>
                  <a:t>Prosent</a:t>
                </a:r>
              </a:p>
            </c:rich>
          </c:tx>
          <c:layout>
            <c:manualLayout>
              <c:xMode val="edge"/>
              <c:yMode val="edge"/>
              <c:x val="0.49524826200854632"/>
              <c:y val="0.95072765522630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6644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Bosatte!$C$6</c:f>
              <c:strCache>
                <c:ptCount val="1"/>
                <c:pt idx="0">
                  <c:v>Befolkninga eksklusive innvandrarar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Bosatte!$B$75:$B$78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Bosatte!$C$75:$C$78</c:f>
              <c:numCache>
                <c:formatCode>0</c:formatCode>
                <c:ptCount val="4"/>
                <c:pt idx="0">
                  <c:v>642</c:v>
                </c:pt>
                <c:pt idx="1">
                  <c:v>26</c:v>
                </c:pt>
                <c:pt idx="2">
                  <c:v>88</c:v>
                </c:pt>
                <c:pt idx="3">
                  <c:v>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29-463F-95A1-B7C3CDC9EAAC}"/>
            </c:ext>
          </c:extLst>
        </c:ser>
        <c:ser>
          <c:idx val="1"/>
          <c:order val="1"/>
          <c:tx>
            <c:strRef>
              <c:f>Bosatte!$D$6</c:f>
              <c:strCache>
                <c:ptCount val="1"/>
                <c:pt idx="0">
                  <c:v>Innvandrarar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Bosatte!$B$75:$B$78</c:f>
              <c:strCache>
                <c:ptCount val="4"/>
                <c:pt idx="0">
                  <c:v>15 år eller eldre</c:v>
                </c:pt>
                <c:pt idx="1">
                  <c:v>15-29 år</c:v>
                </c:pt>
                <c:pt idx="2">
                  <c:v>30-61 år</c:v>
                </c:pt>
                <c:pt idx="3">
                  <c:v>62 år eller eldre</c:v>
                </c:pt>
              </c:strCache>
            </c:strRef>
          </c:cat>
          <c:val>
            <c:numRef>
              <c:f>Bosatte!$D$75:$D$78</c:f>
              <c:numCache>
                <c:formatCode>0</c:formatCode>
                <c:ptCount val="4"/>
                <c:pt idx="0">
                  <c:v>109</c:v>
                </c:pt>
                <c:pt idx="1">
                  <c:v>47</c:v>
                </c:pt>
                <c:pt idx="2">
                  <c:v>44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29-463F-95A1-B7C3CDC9EA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53660991"/>
        <c:axId val="1353658591"/>
      </c:barChart>
      <c:catAx>
        <c:axId val="135366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58591"/>
        <c:crosses val="autoZero"/>
        <c:auto val="1"/>
        <c:lblAlgn val="ctr"/>
        <c:lblOffset val="100"/>
        <c:noMultiLvlLbl val="0"/>
      </c:catAx>
      <c:valAx>
        <c:axId val="1353658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1.340033500837521E-2"/>
              <c:y val="0.434895777680075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53660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 i="0">
                <a:solidFill>
                  <a:schemeClr val="tx2"/>
                </a:solidFill>
              </a:rPr>
              <a:t>Folketale</a:t>
            </a:r>
            <a:r>
              <a:rPr lang="nb-NO" sz="2400" b="1" i="0" baseline="0">
                <a:solidFill>
                  <a:schemeClr val="tx2"/>
                </a:solidFill>
              </a:rPr>
              <a:t>t aldersfordelt - framskriving</a:t>
            </a:r>
            <a:endParaRPr lang="nb-NO" sz="2400" b="1" i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26301108776414522"/>
          <c:y val="1.586474166386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0.10090771641924723"/>
          <c:y val="0.1358595476765069"/>
          <c:w val="0.87342527646015289"/>
          <c:h val="0.72947967643301104"/>
        </c:manualLayout>
      </c:layout>
      <c:lineChart>
        <c:grouping val="standard"/>
        <c:varyColors val="0"/>
        <c:ser>
          <c:idx val="0"/>
          <c:order val="0"/>
          <c:tx>
            <c:strRef>
              <c:f>Personer1!$B$107</c:f>
              <c:strCache>
                <c:ptCount val="1"/>
                <c:pt idx="0">
                  <c:v>0-19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Personer1!$C$107:$BA$107</c:f>
              <c:numCache>
                <c:formatCode>#,##0</c:formatCode>
                <c:ptCount val="51"/>
                <c:pt idx="0">
                  <c:v>881</c:v>
                </c:pt>
                <c:pt idx="1">
                  <c:v>865</c:v>
                </c:pt>
                <c:pt idx="2">
                  <c:v>841</c:v>
                </c:pt>
                <c:pt idx="3">
                  <c:v>815</c:v>
                </c:pt>
                <c:pt idx="4">
                  <c:v>804</c:v>
                </c:pt>
                <c:pt idx="5">
                  <c:v>795</c:v>
                </c:pt>
                <c:pt idx="6">
                  <c:v>765</c:v>
                </c:pt>
                <c:pt idx="7">
                  <c:v>760</c:v>
                </c:pt>
                <c:pt idx="8">
                  <c:v>723</c:v>
                </c:pt>
                <c:pt idx="9">
                  <c:v>705</c:v>
                </c:pt>
                <c:pt idx="10">
                  <c:v>701</c:v>
                </c:pt>
                <c:pt idx="11">
                  <c:v>679</c:v>
                </c:pt>
                <c:pt idx="12">
                  <c:v>653</c:v>
                </c:pt>
                <c:pt idx="13">
                  <c:v>678</c:v>
                </c:pt>
                <c:pt idx="14">
                  <c:v>675</c:v>
                </c:pt>
                <c:pt idx="15">
                  <c:v>694</c:v>
                </c:pt>
                <c:pt idx="16">
                  <c:v>685</c:v>
                </c:pt>
                <c:pt idx="17">
                  <c:v>690</c:v>
                </c:pt>
                <c:pt idx="18">
                  <c:v>677</c:v>
                </c:pt>
                <c:pt idx="19">
                  <c:v>669</c:v>
                </c:pt>
                <c:pt idx="20">
                  <c:v>660</c:v>
                </c:pt>
                <c:pt idx="21">
                  <c:v>646</c:v>
                </c:pt>
                <c:pt idx="22">
                  <c:v>625</c:v>
                </c:pt>
                <c:pt idx="23">
                  <c:v>629</c:v>
                </c:pt>
                <c:pt idx="24">
                  <c:v>617</c:v>
                </c:pt>
                <c:pt idx="25">
                  <c:v>616</c:v>
                </c:pt>
                <c:pt idx="26">
                  <c:v>628</c:v>
                </c:pt>
                <c:pt idx="27">
                  <c:v>643</c:v>
                </c:pt>
                <c:pt idx="28">
                  <c:v>642</c:v>
                </c:pt>
                <c:pt idx="29">
                  <c:v>652</c:v>
                </c:pt>
                <c:pt idx="30">
                  <c:v>635</c:v>
                </c:pt>
                <c:pt idx="31">
                  <c:v>640</c:v>
                </c:pt>
                <c:pt idx="32">
                  <c:v>645</c:v>
                </c:pt>
                <c:pt idx="33">
                  <c:v>645</c:v>
                </c:pt>
                <c:pt idx="34">
                  <c:v>617</c:v>
                </c:pt>
                <c:pt idx="35">
                  <c:v>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AD-4062-9735-130CFF777717}"/>
            </c:ext>
          </c:extLst>
        </c:ser>
        <c:ser>
          <c:idx val="1"/>
          <c:order val="1"/>
          <c:tx>
            <c:strRef>
              <c:f>Personer1!$B$108</c:f>
              <c:strCache>
                <c:ptCount val="1"/>
                <c:pt idx="0">
                  <c:v>0-19 år - framskriving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Personer1!$C$108:$BA$108</c:f>
              <c:numCache>
                <c:formatCode>General</c:formatCode>
                <c:ptCount val="51"/>
                <c:pt idx="36" formatCode="#,##0">
                  <c:v>583</c:v>
                </c:pt>
                <c:pt idx="37" formatCode="#,##0">
                  <c:v>562</c:v>
                </c:pt>
                <c:pt idx="38" formatCode="#,##0">
                  <c:v>559</c:v>
                </c:pt>
                <c:pt idx="39" formatCode="#,##0">
                  <c:v>550</c:v>
                </c:pt>
                <c:pt idx="40" formatCode="#,##0">
                  <c:v>553</c:v>
                </c:pt>
                <c:pt idx="41" formatCode="#,##0">
                  <c:v>556</c:v>
                </c:pt>
                <c:pt idx="42" formatCode="#,##0">
                  <c:v>557</c:v>
                </c:pt>
                <c:pt idx="43" formatCode="#,##0">
                  <c:v>551</c:v>
                </c:pt>
                <c:pt idx="44" formatCode="#,##0">
                  <c:v>551</c:v>
                </c:pt>
                <c:pt idx="45" formatCode="#,##0">
                  <c:v>554</c:v>
                </c:pt>
                <c:pt idx="46" formatCode="#,##0">
                  <c:v>556</c:v>
                </c:pt>
                <c:pt idx="47" formatCode="#,##0">
                  <c:v>557</c:v>
                </c:pt>
                <c:pt idx="48" formatCode="#,##0">
                  <c:v>557</c:v>
                </c:pt>
                <c:pt idx="49" formatCode="#,##0">
                  <c:v>556</c:v>
                </c:pt>
                <c:pt idx="50" formatCode="#,##0">
                  <c:v>561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AD-4062-9735-130CFF777717}"/>
            </c:ext>
          </c:extLst>
        </c:ser>
        <c:ser>
          <c:idx val="2"/>
          <c:order val="2"/>
          <c:tx>
            <c:strRef>
              <c:f>Personer1!$B$109</c:f>
              <c:strCache>
                <c:ptCount val="1"/>
                <c:pt idx="0">
                  <c:v>20-64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Personer1!$C$109:$BA$109</c:f>
              <c:numCache>
                <c:formatCode>#,##0</c:formatCode>
                <c:ptCount val="51"/>
                <c:pt idx="0">
                  <c:v>1427</c:v>
                </c:pt>
                <c:pt idx="1">
                  <c:v>1416</c:v>
                </c:pt>
                <c:pt idx="2">
                  <c:v>1425</c:v>
                </c:pt>
                <c:pt idx="3">
                  <c:v>1407</c:v>
                </c:pt>
                <c:pt idx="4">
                  <c:v>1438</c:v>
                </c:pt>
                <c:pt idx="5">
                  <c:v>1482</c:v>
                </c:pt>
                <c:pt idx="6">
                  <c:v>1488</c:v>
                </c:pt>
                <c:pt idx="7">
                  <c:v>1480</c:v>
                </c:pt>
                <c:pt idx="8">
                  <c:v>1485</c:v>
                </c:pt>
                <c:pt idx="9">
                  <c:v>1460</c:v>
                </c:pt>
                <c:pt idx="10">
                  <c:v>1482</c:v>
                </c:pt>
                <c:pt idx="11">
                  <c:v>1490</c:v>
                </c:pt>
                <c:pt idx="12">
                  <c:v>1502</c:v>
                </c:pt>
                <c:pt idx="13">
                  <c:v>1514</c:v>
                </c:pt>
                <c:pt idx="14">
                  <c:v>1514</c:v>
                </c:pt>
                <c:pt idx="15">
                  <c:v>1554</c:v>
                </c:pt>
                <c:pt idx="16">
                  <c:v>1538</c:v>
                </c:pt>
                <c:pt idx="17">
                  <c:v>1518</c:v>
                </c:pt>
                <c:pt idx="18">
                  <c:v>1520</c:v>
                </c:pt>
                <c:pt idx="19">
                  <c:v>1513</c:v>
                </c:pt>
                <c:pt idx="20">
                  <c:v>1494</c:v>
                </c:pt>
                <c:pt idx="21">
                  <c:v>1474</c:v>
                </c:pt>
                <c:pt idx="22">
                  <c:v>1475</c:v>
                </c:pt>
                <c:pt idx="23">
                  <c:v>1428</c:v>
                </c:pt>
                <c:pt idx="24">
                  <c:v>1439</c:v>
                </c:pt>
                <c:pt idx="25">
                  <c:v>1423</c:v>
                </c:pt>
                <c:pt idx="26">
                  <c:v>1409</c:v>
                </c:pt>
                <c:pt idx="27">
                  <c:v>1398</c:v>
                </c:pt>
                <c:pt idx="28">
                  <c:v>1403</c:v>
                </c:pt>
                <c:pt idx="29">
                  <c:v>1394</c:v>
                </c:pt>
                <c:pt idx="30">
                  <c:v>1379</c:v>
                </c:pt>
                <c:pt idx="31">
                  <c:v>1397</c:v>
                </c:pt>
                <c:pt idx="32">
                  <c:v>1401</c:v>
                </c:pt>
                <c:pt idx="33">
                  <c:v>1390</c:v>
                </c:pt>
                <c:pt idx="34">
                  <c:v>1429</c:v>
                </c:pt>
                <c:pt idx="35">
                  <c:v>1417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AD-4062-9735-130CFF777717}"/>
            </c:ext>
          </c:extLst>
        </c:ser>
        <c:ser>
          <c:idx val="3"/>
          <c:order val="3"/>
          <c:tx>
            <c:strRef>
              <c:f>Personer1!$B$110</c:f>
              <c:strCache>
                <c:ptCount val="1"/>
                <c:pt idx="0">
                  <c:v>20-64 år - framskriving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Personer1!$C$110:$BA$110</c:f>
              <c:numCache>
                <c:formatCode>General</c:formatCode>
                <c:ptCount val="51"/>
                <c:pt idx="36" formatCode="#,##0">
                  <c:v>1506</c:v>
                </c:pt>
                <c:pt idx="37" formatCode="#,##0">
                  <c:v>1527</c:v>
                </c:pt>
                <c:pt idx="38" formatCode="#,##0">
                  <c:v>1531</c:v>
                </c:pt>
                <c:pt idx="39" formatCode="#,##0">
                  <c:v>1547</c:v>
                </c:pt>
                <c:pt idx="40" formatCode="#,##0">
                  <c:v>1549</c:v>
                </c:pt>
                <c:pt idx="41" formatCode="#,##0">
                  <c:v>1545</c:v>
                </c:pt>
                <c:pt idx="42" formatCode="#,##0">
                  <c:v>1550</c:v>
                </c:pt>
                <c:pt idx="43" formatCode="#,##0">
                  <c:v>1552</c:v>
                </c:pt>
                <c:pt idx="44" formatCode="#,##0">
                  <c:v>1549</c:v>
                </c:pt>
                <c:pt idx="45" formatCode="#,##0">
                  <c:v>1556</c:v>
                </c:pt>
                <c:pt idx="46" formatCode="#,##0">
                  <c:v>1559</c:v>
                </c:pt>
                <c:pt idx="47" formatCode="#,##0">
                  <c:v>1549</c:v>
                </c:pt>
                <c:pt idx="48" formatCode="#,##0">
                  <c:v>1553</c:v>
                </c:pt>
                <c:pt idx="49" formatCode="#,##0">
                  <c:v>1553</c:v>
                </c:pt>
                <c:pt idx="50" formatCode="#,##0">
                  <c:v>1546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AD-4062-9735-130CFF777717}"/>
            </c:ext>
          </c:extLst>
        </c:ser>
        <c:ser>
          <c:idx val="4"/>
          <c:order val="4"/>
          <c:tx>
            <c:strRef>
              <c:f>Personer1!$B$111</c:f>
              <c:strCache>
                <c:ptCount val="1"/>
                <c:pt idx="0">
                  <c:v>65 år eller eldre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Personer1!$C$111:$BA$111</c:f>
              <c:numCache>
                <c:formatCode>#,##0</c:formatCode>
                <c:ptCount val="51"/>
                <c:pt idx="0">
                  <c:v>607</c:v>
                </c:pt>
                <c:pt idx="1">
                  <c:v>592</c:v>
                </c:pt>
                <c:pt idx="2">
                  <c:v>583</c:v>
                </c:pt>
                <c:pt idx="3">
                  <c:v>560</c:v>
                </c:pt>
                <c:pt idx="4">
                  <c:v>542</c:v>
                </c:pt>
                <c:pt idx="5">
                  <c:v>535</c:v>
                </c:pt>
                <c:pt idx="6">
                  <c:v>528</c:v>
                </c:pt>
                <c:pt idx="7">
                  <c:v>530</c:v>
                </c:pt>
                <c:pt idx="8">
                  <c:v>524</c:v>
                </c:pt>
                <c:pt idx="9">
                  <c:v>513</c:v>
                </c:pt>
                <c:pt idx="10">
                  <c:v>500</c:v>
                </c:pt>
                <c:pt idx="11">
                  <c:v>487</c:v>
                </c:pt>
                <c:pt idx="12">
                  <c:v>472</c:v>
                </c:pt>
                <c:pt idx="13">
                  <c:v>465</c:v>
                </c:pt>
                <c:pt idx="14">
                  <c:v>461</c:v>
                </c:pt>
                <c:pt idx="15">
                  <c:v>452</c:v>
                </c:pt>
                <c:pt idx="16">
                  <c:v>453</c:v>
                </c:pt>
                <c:pt idx="17">
                  <c:v>439</c:v>
                </c:pt>
                <c:pt idx="18">
                  <c:v>439</c:v>
                </c:pt>
                <c:pt idx="19">
                  <c:v>436</c:v>
                </c:pt>
                <c:pt idx="20">
                  <c:v>445</c:v>
                </c:pt>
                <c:pt idx="21">
                  <c:v>462</c:v>
                </c:pt>
                <c:pt idx="22">
                  <c:v>479</c:v>
                </c:pt>
                <c:pt idx="23">
                  <c:v>500</c:v>
                </c:pt>
                <c:pt idx="24">
                  <c:v>509</c:v>
                </c:pt>
                <c:pt idx="25">
                  <c:v>541</c:v>
                </c:pt>
                <c:pt idx="26">
                  <c:v>556</c:v>
                </c:pt>
                <c:pt idx="27">
                  <c:v>570</c:v>
                </c:pt>
                <c:pt idx="28">
                  <c:v>578</c:v>
                </c:pt>
                <c:pt idx="29">
                  <c:v>595</c:v>
                </c:pt>
                <c:pt idx="30">
                  <c:v>615</c:v>
                </c:pt>
                <c:pt idx="31">
                  <c:v>621</c:v>
                </c:pt>
                <c:pt idx="32">
                  <c:v>623</c:v>
                </c:pt>
                <c:pt idx="33">
                  <c:v>634</c:v>
                </c:pt>
                <c:pt idx="34">
                  <c:v>654</c:v>
                </c:pt>
                <c:pt idx="35">
                  <c:v>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AD-4062-9735-130CFF777717}"/>
            </c:ext>
          </c:extLst>
        </c:ser>
        <c:ser>
          <c:idx val="5"/>
          <c:order val="5"/>
          <c:tx>
            <c:strRef>
              <c:f>Personer1!$B$112</c:f>
              <c:strCache>
                <c:ptCount val="1"/>
                <c:pt idx="0">
                  <c:v>65år og eldre - framskriving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Personer1!$C$4:$BA$4</c:f>
              <c:numCache>
                <c:formatCode>General</c:formatCod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numCache>
            </c:numRef>
          </c:cat>
          <c:val>
            <c:numRef>
              <c:f>Personer1!$C$112:$BA$112</c:f>
              <c:numCache>
                <c:formatCode>General</c:formatCode>
                <c:ptCount val="51"/>
                <c:pt idx="36" formatCode="#,##0">
                  <c:v>678</c:v>
                </c:pt>
                <c:pt idx="37" formatCode="#,##0">
                  <c:v>691</c:v>
                </c:pt>
                <c:pt idx="38" formatCode="#,##0">
                  <c:v>702</c:v>
                </c:pt>
                <c:pt idx="39" formatCode="#,##0">
                  <c:v>705</c:v>
                </c:pt>
                <c:pt idx="40" formatCode="#,##0">
                  <c:v>709</c:v>
                </c:pt>
                <c:pt idx="41" formatCode="#,##0">
                  <c:v>720</c:v>
                </c:pt>
                <c:pt idx="42" formatCode="#,##0">
                  <c:v>723</c:v>
                </c:pt>
                <c:pt idx="43" formatCode="#,##0">
                  <c:v>737</c:v>
                </c:pt>
                <c:pt idx="44" formatCode="#,##0">
                  <c:v>749</c:v>
                </c:pt>
                <c:pt idx="45" formatCode="#,##0">
                  <c:v>749</c:v>
                </c:pt>
                <c:pt idx="46" formatCode="#,##0">
                  <c:v>753</c:v>
                </c:pt>
                <c:pt idx="47" formatCode="#,##0">
                  <c:v>770</c:v>
                </c:pt>
                <c:pt idx="48" formatCode="#,##0">
                  <c:v>773</c:v>
                </c:pt>
                <c:pt idx="49" formatCode="#,##0">
                  <c:v>782</c:v>
                </c:pt>
                <c:pt idx="50" formatCode="#,##0">
                  <c:v>790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CAD-4062-9735-130CFF777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48202272"/>
        <c:axId val="1263293360"/>
      </c:lineChart>
      <c:catAx>
        <c:axId val="124820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63293360"/>
        <c:crosses val="autoZero"/>
        <c:auto val="1"/>
        <c:lblAlgn val="ctr"/>
        <c:lblOffset val="100"/>
        <c:noMultiLvlLbl val="0"/>
      </c:catAx>
      <c:valAx>
        <c:axId val="126329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Tal personar</a:t>
                </a:r>
              </a:p>
            </c:rich>
          </c:tx>
          <c:layout>
            <c:manualLayout>
              <c:xMode val="edge"/>
              <c:yMode val="edge"/>
              <c:x val="8.6021515087236766E-3"/>
              <c:y val="0.3844040717485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4820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26077446191E-2"/>
          <c:y val="0.94607204720920468"/>
          <c:w val="0.89999994784510762"/>
          <c:h val="5.16169159887170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Bosatte!$D$72</c:f>
              <c:strCache>
                <c:ptCount val="1"/>
                <c:pt idx="0">
                  <c:v>15-29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Bosatte!$E$72:$Q$72</c:f>
              <c:numCache>
                <c:formatCode>0</c:formatCode>
                <c:ptCount val="13"/>
                <c:pt idx="0">
                  <c:v>32</c:v>
                </c:pt>
                <c:pt idx="1">
                  <c:v>53</c:v>
                </c:pt>
                <c:pt idx="2">
                  <c:v>43</c:v>
                </c:pt>
                <c:pt idx="3">
                  <c:v>41</c:v>
                </c:pt>
                <c:pt idx="4">
                  <c:v>49</c:v>
                </c:pt>
                <c:pt idx="5">
                  <c:v>52</c:v>
                </c:pt>
                <c:pt idx="6">
                  <c:v>61</c:v>
                </c:pt>
                <c:pt idx="7">
                  <c:v>60</c:v>
                </c:pt>
                <c:pt idx="8">
                  <c:v>67</c:v>
                </c:pt>
                <c:pt idx="9">
                  <c:v>63</c:v>
                </c:pt>
                <c:pt idx="10">
                  <c:v>69</c:v>
                </c:pt>
                <c:pt idx="11">
                  <c:v>61</c:v>
                </c:pt>
                <c:pt idx="12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348-48D4-B5E2-0FB9E7446415}"/>
            </c:ext>
          </c:extLst>
        </c:ser>
        <c:ser>
          <c:idx val="1"/>
          <c:order val="1"/>
          <c:tx>
            <c:strRef>
              <c:f>Bosatte!$D$73</c:f>
              <c:strCache>
                <c:ptCount val="1"/>
                <c:pt idx="0">
                  <c:v>15-19 år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Bosatte!$E$73:$Q$73</c:f>
              <c:numCache>
                <c:formatCode>0</c:formatCode>
                <c:ptCount val="13"/>
                <c:pt idx="0">
                  <c:v>3</c:v>
                </c:pt>
                <c:pt idx="1">
                  <c:v>14</c:v>
                </c:pt>
                <c:pt idx="2">
                  <c:v>0</c:v>
                </c:pt>
                <c:pt idx="3">
                  <c:v>3</c:v>
                </c:pt>
                <c:pt idx="4">
                  <c:v>8</c:v>
                </c:pt>
                <c:pt idx="5">
                  <c:v>10</c:v>
                </c:pt>
                <c:pt idx="6">
                  <c:v>25</c:v>
                </c:pt>
                <c:pt idx="7">
                  <c:v>19</c:v>
                </c:pt>
                <c:pt idx="8">
                  <c:v>23</c:v>
                </c:pt>
                <c:pt idx="9">
                  <c:v>21</c:v>
                </c:pt>
                <c:pt idx="10">
                  <c:v>35</c:v>
                </c:pt>
                <c:pt idx="11">
                  <c:v>22</c:v>
                </c:pt>
                <c:pt idx="12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348-48D4-B5E2-0FB9E7446415}"/>
            </c:ext>
          </c:extLst>
        </c:ser>
        <c:ser>
          <c:idx val="2"/>
          <c:order val="2"/>
          <c:tx>
            <c:strRef>
              <c:f>Bosatte!$D$74</c:f>
              <c:strCache>
                <c:ptCount val="1"/>
                <c:pt idx="0">
                  <c:v>20-24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Bosatte!$E$74:$Q$74</c:f>
              <c:numCache>
                <c:formatCode>0</c:formatCode>
                <c:ptCount val="13"/>
                <c:pt idx="0">
                  <c:v>14</c:v>
                </c:pt>
                <c:pt idx="1">
                  <c:v>17</c:v>
                </c:pt>
                <c:pt idx="2">
                  <c:v>16</c:v>
                </c:pt>
                <c:pt idx="3">
                  <c:v>14</c:v>
                </c:pt>
                <c:pt idx="4">
                  <c:v>16</c:v>
                </c:pt>
                <c:pt idx="5">
                  <c:v>23</c:v>
                </c:pt>
                <c:pt idx="6">
                  <c:v>15</c:v>
                </c:pt>
                <c:pt idx="7">
                  <c:v>22</c:v>
                </c:pt>
                <c:pt idx="8">
                  <c:v>26</c:v>
                </c:pt>
                <c:pt idx="9">
                  <c:v>22</c:v>
                </c:pt>
                <c:pt idx="10">
                  <c:v>22</c:v>
                </c:pt>
                <c:pt idx="11">
                  <c:v>26</c:v>
                </c:pt>
                <c:pt idx="12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48-48D4-B5E2-0FB9E7446415}"/>
            </c:ext>
          </c:extLst>
        </c:ser>
        <c:ser>
          <c:idx val="3"/>
          <c:order val="3"/>
          <c:tx>
            <c:strRef>
              <c:f>Bosatte!$D$75</c:f>
              <c:strCache>
                <c:ptCount val="1"/>
                <c:pt idx="0">
                  <c:v>25-29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Bosatte!$E$3:$Q$3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Bosatte!$E$75:$Q$75</c:f>
              <c:numCache>
                <c:formatCode>0</c:formatCode>
                <c:ptCount val="13"/>
                <c:pt idx="0">
                  <c:v>15</c:v>
                </c:pt>
                <c:pt idx="1">
                  <c:v>22</c:v>
                </c:pt>
                <c:pt idx="2">
                  <c:v>27</c:v>
                </c:pt>
                <c:pt idx="3">
                  <c:v>24</c:v>
                </c:pt>
                <c:pt idx="4">
                  <c:v>25</c:v>
                </c:pt>
                <c:pt idx="5">
                  <c:v>19</c:v>
                </c:pt>
                <c:pt idx="6">
                  <c:v>21</c:v>
                </c:pt>
                <c:pt idx="7">
                  <c:v>19</c:v>
                </c:pt>
                <c:pt idx="8">
                  <c:v>18</c:v>
                </c:pt>
                <c:pt idx="9">
                  <c:v>20</c:v>
                </c:pt>
                <c:pt idx="10">
                  <c:v>12</c:v>
                </c:pt>
                <c:pt idx="11">
                  <c:v>13</c:v>
                </c:pt>
                <c:pt idx="1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348-48D4-B5E2-0FB9E7446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6017120"/>
        <c:axId val="1305024064"/>
      </c:lineChart>
      <c:catAx>
        <c:axId val="206601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305024064"/>
        <c:crosses val="autoZero"/>
        <c:auto val="1"/>
        <c:lblAlgn val="ctr"/>
        <c:lblOffset val="100"/>
        <c:noMultiLvlLbl val="0"/>
      </c:catAx>
      <c:valAx>
        <c:axId val="1305024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3605408077305987E-2"/>
              <c:y val="0.394342638242368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66017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'[Andel av befolkninga (15 år og eldre) som er utanfor arbeid, utdanning og arbeidsmarkedstiltak, 2024.xlsx]Bosatte'!$A$36:$A$62</c:f>
              <c:strCache>
                <c:ptCount val="27"/>
                <c:pt idx="0">
                  <c:v>Vanylven</c:v>
                </c:pt>
                <c:pt idx="1">
                  <c:v>Tingvoll</c:v>
                </c:pt>
                <c:pt idx="2">
                  <c:v>Sande </c:v>
                </c:pt>
                <c:pt idx="3">
                  <c:v>Sunndal</c:v>
                </c:pt>
                <c:pt idx="4">
                  <c:v>Kristiansund</c:v>
                </c:pt>
                <c:pt idx="5">
                  <c:v>Smøla</c:v>
                </c:pt>
                <c:pt idx="6">
                  <c:v>Aure</c:v>
                </c:pt>
                <c:pt idx="7">
                  <c:v>Surnadal</c:v>
                </c:pt>
                <c:pt idx="8">
                  <c:v>Hareid</c:v>
                </c:pt>
                <c:pt idx="9">
                  <c:v>Vestnes</c:v>
                </c:pt>
                <c:pt idx="10">
                  <c:v>Haram</c:v>
                </c:pt>
                <c:pt idx="11">
                  <c:v>Averøy</c:v>
                </c:pt>
                <c:pt idx="12">
                  <c:v>Rauma</c:v>
                </c:pt>
                <c:pt idx="13">
                  <c:v>Fjord</c:v>
                </c:pt>
                <c:pt idx="14">
                  <c:v>Herøy </c:v>
                </c:pt>
                <c:pt idx="15">
                  <c:v>Gjemnes</c:v>
                </c:pt>
                <c:pt idx="16">
                  <c:v>Sykkylven</c:v>
                </c:pt>
                <c:pt idx="17">
                  <c:v>Ørsta</c:v>
                </c:pt>
                <c:pt idx="18">
                  <c:v>Stranda</c:v>
                </c:pt>
                <c:pt idx="19">
                  <c:v>Molde</c:v>
                </c:pt>
                <c:pt idx="20">
                  <c:v>Aukra</c:v>
                </c:pt>
                <c:pt idx="21">
                  <c:v>Hustadvika</c:v>
                </c:pt>
                <c:pt idx="22">
                  <c:v>Ulstein</c:v>
                </c:pt>
                <c:pt idx="23">
                  <c:v>Volda</c:v>
                </c:pt>
                <c:pt idx="24">
                  <c:v>Ålesund</c:v>
                </c:pt>
                <c:pt idx="25">
                  <c:v>Sula</c:v>
                </c:pt>
                <c:pt idx="26">
                  <c:v>Giske</c:v>
                </c:pt>
              </c:strCache>
            </c:strRef>
          </c:cat>
          <c:val>
            <c:numRef>
              <c:f>'[Andel av befolkninga (15 år og eldre) som er utanfor arbeid, utdanning og arbeidsmarkedstiltak, 2024.xlsx]Bosatte'!$B$36:$B$62</c:f>
              <c:numCache>
                <c:formatCode>0.0</c:formatCode>
                <c:ptCount val="27"/>
                <c:pt idx="0">
                  <c:v>39.419087136929463</c:v>
                </c:pt>
                <c:pt idx="1">
                  <c:v>37.608777903897085</c:v>
                </c:pt>
                <c:pt idx="2">
                  <c:v>37.047756874095512</c:v>
                </c:pt>
                <c:pt idx="3">
                  <c:v>36.672629695885512</c:v>
                </c:pt>
                <c:pt idx="4">
                  <c:v>36.459476220006678</c:v>
                </c:pt>
                <c:pt idx="5">
                  <c:v>35.89055793991416</c:v>
                </c:pt>
                <c:pt idx="6">
                  <c:v>35.854816824966079</c:v>
                </c:pt>
                <c:pt idx="7">
                  <c:v>35.22500995619275</c:v>
                </c:pt>
                <c:pt idx="8">
                  <c:v>34.554140127388536</c:v>
                </c:pt>
                <c:pt idx="9">
                  <c:v>34.159869494290376</c:v>
                </c:pt>
                <c:pt idx="10">
                  <c:v>33.987761346251915</c:v>
                </c:pt>
                <c:pt idx="11">
                  <c:v>33.977138352384706</c:v>
                </c:pt>
                <c:pt idx="12">
                  <c:v>33.606010016694491</c:v>
                </c:pt>
                <c:pt idx="13">
                  <c:v>33.101851851851855</c:v>
                </c:pt>
                <c:pt idx="14">
                  <c:v>33.010481623988326</c:v>
                </c:pt>
                <c:pt idx="15">
                  <c:v>32.538994800693239</c:v>
                </c:pt>
                <c:pt idx="16">
                  <c:v>32.383900928792571</c:v>
                </c:pt>
                <c:pt idx="17">
                  <c:v>32.276751557547271</c:v>
                </c:pt>
                <c:pt idx="18">
                  <c:v>32.124900767398785</c:v>
                </c:pt>
                <c:pt idx="19">
                  <c:v>31.73644079988491</c:v>
                </c:pt>
                <c:pt idx="20">
                  <c:v>31.312159127366058</c:v>
                </c:pt>
                <c:pt idx="21">
                  <c:v>30.438667024032878</c:v>
                </c:pt>
                <c:pt idx="22">
                  <c:v>29.759299781181618</c:v>
                </c:pt>
                <c:pt idx="23">
                  <c:v>29.616126956894703</c:v>
                </c:pt>
                <c:pt idx="24">
                  <c:v>28.635324118111352</c:v>
                </c:pt>
                <c:pt idx="25">
                  <c:v>28.439779854089338</c:v>
                </c:pt>
                <c:pt idx="26">
                  <c:v>27.977878615995461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3-43D3-AF5D-80F905B762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760374720"/>
        <c:axId val="1760375200"/>
      </c:barChart>
      <c:catAx>
        <c:axId val="1760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5200"/>
        <c:crosses val="autoZero"/>
        <c:auto val="1"/>
        <c:lblAlgn val="ctr"/>
        <c:lblOffset val="100"/>
        <c:noMultiLvlLbl val="0"/>
      </c:catAx>
      <c:valAx>
        <c:axId val="176037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8.8300230982743325E-3"/>
              <c:y val="0.448732144313770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60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Utdanningsnivået i befolkninga*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PersonerProsent!$B$90</c:f>
              <c:strCache>
                <c:ptCount val="1"/>
                <c:pt idx="0">
                  <c:v>Grunnskolenivå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PersonerProsent!$C$90:$AP$90</c:f>
              <c:numCache>
                <c:formatCode>0.0</c:formatCode>
                <c:ptCount val="40"/>
                <c:pt idx="0">
                  <c:v>49.6</c:v>
                </c:pt>
                <c:pt idx="1">
                  <c:v>48.8</c:v>
                </c:pt>
                <c:pt idx="2">
                  <c:v>49.4</c:v>
                </c:pt>
                <c:pt idx="3">
                  <c:v>48</c:v>
                </c:pt>
                <c:pt idx="4">
                  <c:v>46.4</c:v>
                </c:pt>
                <c:pt idx="5">
                  <c:v>45.6</c:v>
                </c:pt>
                <c:pt idx="6">
                  <c:v>44.9</c:v>
                </c:pt>
                <c:pt idx="7">
                  <c:v>43.1</c:v>
                </c:pt>
                <c:pt idx="8">
                  <c:v>41.5</c:v>
                </c:pt>
                <c:pt idx="9">
                  <c:v>40.700000000000003</c:v>
                </c:pt>
                <c:pt idx="10">
                  <c:v>39.799999999999997</c:v>
                </c:pt>
                <c:pt idx="11">
                  <c:v>39.1</c:v>
                </c:pt>
                <c:pt idx="12">
                  <c:v>39.9</c:v>
                </c:pt>
                <c:pt idx="13">
                  <c:v>39.200000000000003</c:v>
                </c:pt>
                <c:pt idx="14">
                  <c:v>38.700000000000003</c:v>
                </c:pt>
                <c:pt idx="15">
                  <c:v>37.5</c:v>
                </c:pt>
                <c:pt idx="16">
                  <c:v>37.1</c:v>
                </c:pt>
                <c:pt idx="17">
                  <c:v>36.200000000000003</c:v>
                </c:pt>
                <c:pt idx="18">
                  <c:v>35.299999999999997</c:v>
                </c:pt>
                <c:pt idx="19">
                  <c:v>34.9</c:v>
                </c:pt>
                <c:pt idx="20">
                  <c:v>34.5</c:v>
                </c:pt>
                <c:pt idx="21">
                  <c:v>34.200000000000003</c:v>
                </c:pt>
                <c:pt idx="22">
                  <c:v>33.4</c:v>
                </c:pt>
                <c:pt idx="23">
                  <c:v>31.6</c:v>
                </c:pt>
                <c:pt idx="24">
                  <c:v>31.5</c:v>
                </c:pt>
                <c:pt idx="25">
                  <c:v>31</c:v>
                </c:pt>
                <c:pt idx="26">
                  <c:v>30</c:v>
                </c:pt>
                <c:pt idx="27">
                  <c:v>29.1</c:v>
                </c:pt>
                <c:pt idx="28">
                  <c:v>28</c:v>
                </c:pt>
                <c:pt idx="29">
                  <c:v>28.1</c:v>
                </c:pt>
                <c:pt idx="30">
                  <c:v>27.8</c:v>
                </c:pt>
                <c:pt idx="31">
                  <c:v>26.8</c:v>
                </c:pt>
                <c:pt idx="32">
                  <c:v>27.7</c:v>
                </c:pt>
                <c:pt idx="33">
                  <c:v>26.8</c:v>
                </c:pt>
                <c:pt idx="34">
                  <c:v>27</c:v>
                </c:pt>
                <c:pt idx="35">
                  <c:v>26.5</c:v>
                </c:pt>
                <c:pt idx="36">
                  <c:v>26</c:v>
                </c:pt>
                <c:pt idx="37">
                  <c:v>27.5</c:v>
                </c:pt>
                <c:pt idx="38">
                  <c:v>26.2</c:v>
                </c:pt>
                <c:pt idx="39">
                  <c:v>25.9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E3-4B80-A49E-48E93B0CE21F}"/>
            </c:ext>
          </c:extLst>
        </c:ser>
        <c:ser>
          <c:idx val="1"/>
          <c:order val="1"/>
          <c:tx>
            <c:strRef>
              <c:f>PersonerProsent!$B$91</c:f>
              <c:strCache>
                <c:ptCount val="1"/>
                <c:pt idx="0">
                  <c:v>Videregående skolenivå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PersonerProsent!$C$91:$AP$91</c:f>
              <c:numCache>
                <c:formatCode>0.0</c:formatCode>
                <c:ptCount val="40"/>
                <c:pt idx="0">
                  <c:v>41.9</c:v>
                </c:pt>
                <c:pt idx="1">
                  <c:v>42.9</c:v>
                </c:pt>
                <c:pt idx="2">
                  <c:v>42.4</c:v>
                </c:pt>
                <c:pt idx="3">
                  <c:v>43.8</c:v>
                </c:pt>
                <c:pt idx="4">
                  <c:v>44.6</c:v>
                </c:pt>
                <c:pt idx="5">
                  <c:v>45</c:v>
                </c:pt>
                <c:pt idx="6">
                  <c:v>45.2</c:v>
                </c:pt>
                <c:pt idx="7">
                  <c:v>46.3</c:v>
                </c:pt>
                <c:pt idx="8">
                  <c:v>47.5</c:v>
                </c:pt>
                <c:pt idx="9">
                  <c:v>47.5</c:v>
                </c:pt>
                <c:pt idx="10">
                  <c:v>47.8</c:v>
                </c:pt>
                <c:pt idx="11">
                  <c:v>47.7</c:v>
                </c:pt>
                <c:pt idx="12">
                  <c:v>47.1</c:v>
                </c:pt>
                <c:pt idx="13">
                  <c:v>47.2</c:v>
                </c:pt>
                <c:pt idx="14">
                  <c:v>47.5</c:v>
                </c:pt>
                <c:pt idx="15">
                  <c:v>48.7</c:v>
                </c:pt>
                <c:pt idx="16">
                  <c:v>48.7</c:v>
                </c:pt>
                <c:pt idx="17">
                  <c:v>49.1</c:v>
                </c:pt>
                <c:pt idx="18">
                  <c:v>48.8</c:v>
                </c:pt>
                <c:pt idx="19">
                  <c:v>48.5</c:v>
                </c:pt>
                <c:pt idx="20">
                  <c:v>48.8</c:v>
                </c:pt>
                <c:pt idx="21">
                  <c:v>49</c:v>
                </c:pt>
                <c:pt idx="22">
                  <c:v>49.1</c:v>
                </c:pt>
                <c:pt idx="23">
                  <c:v>50.2</c:v>
                </c:pt>
                <c:pt idx="24">
                  <c:v>49.7</c:v>
                </c:pt>
                <c:pt idx="25">
                  <c:v>49.6</c:v>
                </c:pt>
                <c:pt idx="26">
                  <c:v>49.9</c:v>
                </c:pt>
                <c:pt idx="27">
                  <c:v>50</c:v>
                </c:pt>
                <c:pt idx="28">
                  <c:v>50.5</c:v>
                </c:pt>
                <c:pt idx="29">
                  <c:v>50.2</c:v>
                </c:pt>
                <c:pt idx="30">
                  <c:v>50.2</c:v>
                </c:pt>
                <c:pt idx="31">
                  <c:v>47.3</c:v>
                </c:pt>
                <c:pt idx="32">
                  <c:v>46.4</c:v>
                </c:pt>
                <c:pt idx="33">
                  <c:v>46.7</c:v>
                </c:pt>
                <c:pt idx="34">
                  <c:v>46.1</c:v>
                </c:pt>
                <c:pt idx="35">
                  <c:v>46.3</c:v>
                </c:pt>
                <c:pt idx="36">
                  <c:v>46.1</c:v>
                </c:pt>
                <c:pt idx="37">
                  <c:v>43.9</c:v>
                </c:pt>
                <c:pt idx="38">
                  <c:v>43</c:v>
                </c:pt>
                <c:pt idx="39">
                  <c:v>43.7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E3-4B80-A49E-48E93B0CE21F}"/>
            </c:ext>
          </c:extLst>
        </c:ser>
        <c:ser>
          <c:idx val="2"/>
          <c:order val="2"/>
          <c:tx>
            <c:strRef>
              <c:f>PersonerProsent!$B$92</c:f>
              <c:strCache>
                <c:ptCount val="1"/>
                <c:pt idx="0">
                  <c:v>Fagskolenivå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PersonerProsent!$C$92:$AP$92</c:f>
              <c:numCache>
                <c:formatCode>0.0</c:formatCode>
                <c:ptCount val="4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3.3</c:v>
                </c:pt>
                <c:pt idx="32">
                  <c:v>3.3</c:v>
                </c:pt>
                <c:pt idx="33">
                  <c:v>3.3</c:v>
                </c:pt>
                <c:pt idx="34">
                  <c:v>3.4</c:v>
                </c:pt>
                <c:pt idx="35">
                  <c:v>3.5</c:v>
                </c:pt>
                <c:pt idx="36">
                  <c:v>3.4</c:v>
                </c:pt>
                <c:pt idx="37">
                  <c:v>3.5</c:v>
                </c:pt>
                <c:pt idx="38">
                  <c:v>3.6</c:v>
                </c:pt>
                <c:pt idx="39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E3-4B80-A49E-48E93B0CE21F}"/>
            </c:ext>
          </c:extLst>
        </c:ser>
        <c:ser>
          <c:idx val="3"/>
          <c:order val="3"/>
          <c:tx>
            <c:strRef>
              <c:f>PersonerProsent!$B$93</c:f>
              <c:strCache>
                <c:ptCount val="1"/>
                <c:pt idx="0">
                  <c:v>Universitets- og høgskolenivå, kort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PersonerProsent!$C$93:$AP$93</c:f>
              <c:numCache>
                <c:formatCode>0.0</c:formatCode>
                <c:ptCount val="40"/>
                <c:pt idx="0">
                  <c:v>7.4</c:v>
                </c:pt>
                <c:pt idx="1">
                  <c:v>7.1</c:v>
                </c:pt>
                <c:pt idx="2">
                  <c:v>7.3</c:v>
                </c:pt>
                <c:pt idx="3">
                  <c:v>7.3</c:v>
                </c:pt>
                <c:pt idx="4">
                  <c:v>8</c:v>
                </c:pt>
                <c:pt idx="5">
                  <c:v>8.3000000000000007</c:v>
                </c:pt>
                <c:pt idx="6">
                  <c:v>8.6999999999999993</c:v>
                </c:pt>
                <c:pt idx="7">
                  <c:v>9.3000000000000007</c:v>
                </c:pt>
                <c:pt idx="8">
                  <c:v>9.8000000000000007</c:v>
                </c:pt>
                <c:pt idx="9">
                  <c:v>10.4</c:v>
                </c:pt>
                <c:pt idx="10">
                  <c:v>10.9</c:v>
                </c:pt>
                <c:pt idx="11">
                  <c:v>11.7</c:v>
                </c:pt>
                <c:pt idx="12">
                  <c:v>11.6</c:v>
                </c:pt>
                <c:pt idx="13">
                  <c:v>12.2</c:v>
                </c:pt>
                <c:pt idx="14">
                  <c:v>12.3</c:v>
                </c:pt>
                <c:pt idx="15">
                  <c:v>12.5</c:v>
                </c:pt>
                <c:pt idx="16">
                  <c:v>13.1</c:v>
                </c:pt>
                <c:pt idx="17">
                  <c:v>13.3</c:v>
                </c:pt>
                <c:pt idx="18">
                  <c:v>14.3</c:v>
                </c:pt>
                <c:pt idx="19">
                  <c:v>14.7</c:v>
                </c:pt>
                <c:pt idx="20">
                  <c:v>15</c:v>
                </c:pt>
                <c:pt idx="21">
                  <c:v>15</c:v>
                </c:pt>
                <c:pt idx="22">
                  <c:v>15.4</c:v>
                </c:pt>
                <c:pt idx="23">
                  <c:v>16.3</c:v>
                </c:pt>
                <c:pt idx="24">
                  <c:v>16.600000000000001</c:v>
                </c:pt>
                <c:pt idx="25">
                  <c:v>17.100000000000001</c:v>
                </c:pt>
                <c:pt idx="26">
                  <c:v>17.399999999999999</c:v>
                </c:pt>
                <c:pt idx="27">
                  <c:v>18.2</c:v>
                </c:pt>
                <c:pt idx="28">
                  <c:v>18.600000000000001</c:v>
                </c:pt>
                <c:pt idx="29">
                  <c:v>18.399999999999999</c:v>
                </c:pt>
                <c:pt idx="30">
                  <c:v>19.100000000000001</c:v>
                </c:pt>
                <c:pt idx="31">
                  <c:v>19.3</c:v>
                </c:pt>
                <c:pt idx="32">
                  <c:v>19.600000000000001</c:v>
                </c:pt>
                <c:pt idx="33">
                  <c:v>19.899999999999999</c:v>
                </c:pt>
                <c:pt idx="34">
                  <c:v>20.100000000000001</c:v>
                </c:pt>
                <c:pt idx="35">
                  <c:v>19.899999999999999</c:v>
                </c:pt>
                <c:pt idx="36">
                  <c:v>20.5</c:v>
                </c:pt>
                <c:pt idx="37">
                  <c:v>21.1</c:v>
                </c:pt>
                <c:pt idx="38">
                  <c:v>21.8</c:v>
                </c:pt>
                <c:pt idx="39">
                  <c:v>21.1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DE3-4B80-A49E-48E93B0CE21F}"/>
            </c:ext>
          </c:extLst>
        </c:ser>
        <c:ser>
          <c:idx val="4"/>
          <c:order val="4"/>
          <c:tx>
            <c:strRef>
              <c:f>PersonerProsent!$B$94</c:f>
              <c:strCache>
                <c:ptCount val="1"/>
                <c:pt idx="0">
                  <c:v>Universitets- og høgskolenivå, lang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PersonerProsent!$C$4:$AP$4</c:f>
              <c:numCache>
                <c:formatCode>General</c:formatCode>
                <c:ptCount val="40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2013</c:v>
                </c:pt>
                <c:pt idx="29">
                  <c:v>2014</c:v>
                </c:pt>
                <c:pt idx="30">
                  <c:v>2015</c:v>
                </c:pt>
                <c:pt idx="31">
                  <c:v>2016</c:v>
                </c:pt>
                <c:pt idx="32">
                  <c:v>2017</c:v>
                </c:pt>
                <c:pt idx="33">
                  <c:v>2018</c:v>
                </c:pt>
                <c:pt idx="34">
                  <c:v>2019</c:v>
                </c:pt>
                <c:pt idx="35">
                  <c:v>2020</c:v>
                </c:pt>
                <c:pt idx="36">
                  <c:v>2021</c:v>
                </c:pt>
                <c:pt idx="37">
                  <c:v>2022</c:v>
                </c:pt>
                <c:pt idx="38">
                  <c:v>2023</c:v>
                </c:pt>
                <c:pt idx="39">
                  <c:v>2024</c:v>
                </c:pt>
              </c:numCache>
            </c:numRef>
          </c:cat>
          <c:val>
            <c:numRef>
              <c:f>PersonerProsent!$C$94:$AP$94</c:f>
              <c:numCache>
                <c:formatCode>0.0</c:formatCode>
                <c:ptCount val="40"/>
                <c:pt idx="0">
                  <c:v>1.2</c:v>
                </c:pt>
                <c:pt idx="1">
                  <c:v>1.1000000000000001</c:v>
                </c:pt>
                <c:pt idx="2">
                  <c:v>1</c:v>
                </c:pt>
                <c:pt idx="3">
                  <c:v>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1.2</c:v>
                </c:pt>
                <c:pt idx="7">
                  <c:v>1.2</c:v>
                </c:pt>
                <c:pt idx="8">
                  <c:v>1.2</c:v>
                </c:pt>
                <c:pt idx="9">
                  <c:v>1.4</c:v>
                </c:pt>
                <c:pt idx="10">
                  <c:v>1.5</c:v>
                </c:pt>
                <c:pt idx="11">
                  <c:v>1.5</c:v>
                </c:pt>
                <c:pt idx="12">
                  <c:v>1.4</c:v>
                </c:pt>
                <c:pt idx="13">
                  <c:v>1.4</c:v>
                </c:pt>
                <c:pt idx="14">
                  <c:v>1.4</c:v>
                </c:pt>
                <c:pt idx="15">
                  <c:v>1.3</c:v>
                </c:pt>
                <c:pt idx="16">
                  <c:v>1.1000000000000001</c:v>
                </c:pt>
                <c:pt idx="17">
                  <c:v>1.4</c:v>
                </c:pt>
                <c:pt idx="18">
                  <c:v>1.6</c:v>
                </c:pt>
                <c:pt idx="19">
                  <c:v>1.8</c:v>
                </c:pt>
                <c:pt idx="20">
                  <c:v>1.7</c:v>
                </c:pt>
                <c:pt idx="21">
                  <c:v>1.8</c:v>
                </c:pt>
                <c:pt idx="22">
                  <c:v>2.1</c:v>
                </c:pt>
                <c:pt idx="23">
                  <c:v>1.9</c:v>
                </c:pt>
                <c:pt idx="24">
                  <c:v>2.2999999999999998</c:v>
                </c:pt>
                <c:pt idx="25">
                  <c:v>2.4</c:v>
                </c:pt>
                <c:pt idx="26">
                  <c:v>2.7</c:v>
                </c:pt>
                <c:pt idx="27">
                  <c:v>2.7</c:v>
                </c:pt>
                <c:pt idx="28">
                  <c:v>3</c:v>
                </c:pt>
                <c:pt idx="29">
                  <c:v>3.2</c:v>
                </c:pt>
                <c:pt idx="30">
                  <c:v>2.9</c:v>
                </c:pt>
                <c:pt idx="31">
                  <c:v>3.2</c:v>
                </c:pt>
                <c:pt idx="32">
                  <c:v>3</c:v>
                </c:pt>
                <c:pt idx="33">
                  <c:v>3.3</c:v>
                </c:pt>
                <c:pt idx="34">
                  <c:v>3.4</c:v>
                </c:pt>
                <c:pt idx="35">
                  <c:v>3.9</c:v>
                </c:pt>
                <c:pt idx="36">
                  <c:v>4.0999999999999996</c:v>
                </c:pt>
                <c:pt idx="37">
                  <c:v>4</c:v>
                </c:pt>
                <c:pt idx="38">
                  <c:v>5.3</c:v>
                </c:pt>
                <c:pt idx="39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DE3-4B80-A49E-48E93B0CE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5577471"/>
        <c:axId val="1975576031"/>
      </c:lineChart>
      <c:catAx>
        <c:axId val="197557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6031"/>
        <c:crosses val="autoZero"/>
        <c:auto val="1"/>
        <c:lblAlgn val="ctr"/>
        <c:lblOffset val="100"/>
        <c:noMultiLvlLbl val="0"/>
      </c:catAx>
      <c:valAx>
        <c:axId val="19755760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4.4004400440044002E-3"/>
              <c:y val="0.422068260206523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975577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>
                <a:solidFill>
                  <a:schemeClr val="tx2"/>
                </a:solidFill>
              </a:rPr>
              <a:t>Utdanningsnivået i befolkninga*, etter kjønn, 2006 og 2024</a:t>
            </a:r>
          </a:p>
        </c:rich>
      </c:tx>
      <c:layout>
        <c:manualLayout>
          <c:xMode val="edge"/>
          <c:yMode val="edge"/>
          <c:x val="0.18684464965439532"/>
          <c:y val="1.95121951219512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PersonerProsent!$C$4:$C$5</c:f>
              <c:strCache>
                <c:ptCount val="2"/>
                <c:pt idx="0">
                  <c:v>2006</c:v>
                </c:pt>
                <c:pt idx="1">
                  <c:v>Kvinner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PersonerProsent!$B$91:$B$95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PersonerProsent!$C$91:$C$95</c:f>
              <c:numCache>
                <c:formatCode>0.0</c:formatCode>
                <c:ptCount val="5"/>
                <c:pt idx="0">
                  <c:v>35.1</c:v>
                </c:pt>
                <c:pt idx="1">
                  <c:v>43.7</c:v>
                </c:pt>
                <c:pt idx="2">
                  <c:v>0</c:v>
                </c:pt>
                <c:pt idx="3">
                  <c:v>20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27-4163-8058-2BE7D3444E5D}"/>
            </c:ext>
          </c:extLst>
        </c:ser>
        <c:ser>
          <c:idx val="1"/>
          <c:order val="1"/>
          <c:tx>
            <c:strRef>
              <c:f>PersonerProsent!$D$4:$D$5</c:f>
              <c:strCache>
                <c:ptCount val="2"/>
                <c:pt idx="0">
                  <c:v>2006</c:v>
                </c:pt>
                <c:pt idx="1">
                  <c:v>Menn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PersonerProsent!$B$91:$B$95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PersonerProsent!$D$91:$D$95</c:f>
              <c:numCache>
                <c:formatCode>0.0</c:formatCode>
                <c:ptCount val="5"/>
                <c:pt idx="0">
                  <c:v>33.4</c:v>
                </c:pt>
                <c:pt idx="1">
                  <c:v>54</c:v>
                </c:pt>
                <c:pt idx="2">
                  <c:v>0</c:v>
                </c:pt>
                <c:pt idx="3">
                  <c:v>10.199999999999999</c:v>
                </c:pt>
                <c:pt idx="4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27-4163-8058-2BE7D3444E5D}"/>
            </c:ext>
          </c:extLst>
        </c:ser>
        <c:ser>
          <c:idx val="2"/>
          <c:order val="2"/>
          <c:tx>
            <c:strRef>
              <c:f>PersonerProsent!$E$4:$E$5</c:f>
              <c:strCache>
                <c:ptCount val="2"/>
                <c:pt idx="0">
                  <c:v>2024</c:v>
                </c:pt>
                <c:pt idx="1">
                  <c:v>Kvinner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PersonerProsent!$B$91:$B$95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PersonerProsent!$E$91:$E$95</c:f>
              <c:numCache>
                <c:formatCode>0.0</c:formatCode>
                <c:ptCount val="5"/>
                <c:pt idx="0">
                  <c:v>24.3</c:v>
                </c:pt>
                <c:pt idx="1">
                  <c:v>38.299999999999997</c:v>
                </c:pt>
                <c:pt idx="2">
                  <c:v>2.2999999999999998</c:v>
                </c:pt>
                <c:pt idx="3">
                  <c:v>27.8</c:v>
                </c:pt>
                <c:pt idx="4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27-4163-8058-2BE7D3444E5D}"/>
            </c:ext>
          </c:extLst>
        </c:ser>
        <c:ser>
          <c:idx val="3"/>
          <c:order val="3"/>
          <c:tx>
            <c:strRef>
              <c:f>PersonerProsent!$F$4:$F$5</c:f>
              <c:strCache>
                <c:ptCount val="2"/>
                <c:pt idx="0">
                  <c:v>2024</c:v>
                </c:pt>
                <c:pt idx="1">
                  <c:v>Menn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PersonerProsent!$B$91:$B$95</c:f>
              <c:strCache>
                <c:ptCount val="5"/>
                <c:pt idx="0">
                  <c:v>Grunnskolenivå</c:v>
                </c:pt>
                <c:pt idx="1">
                  <c:v>Videregående skolenivå</c:v>
                </c:pt>
                <c:pt idx="2">
                  <c:v>Fagskolenivå</c:v>
                </c:pt>
                <c:pt idx="3">
                  <c:v>Universitets- og høgskolenivå, kort</c:v>
                </c:pt>
                <c:pt idx="4">
                  <c:v>Universitets- og høgskolenivå, lang</c:v>
                </c:pt>
              </c:strCache>
            </c:strRef>
          </c:cat>
          <c:val>
            <c:numRef>
              <c:f>PersonerProsent!$F$91:$F$95</c:f>
              <c:numCache>
                <c:formatCode>0.0</c:formatCode>
                <c:ptCount val="5"/>
                <c:pt idx="0">
                  <c:v>27.4</c:v>
                </c:pt>
                <c:pt idx="1">
                  <c:v>48.8</c:v>
                </c:pt>
                <c:pt idx="2">
                  <c:v>4.9000000000000004</c:v>
                </c:pt>
                <c:pt idx="3">
                  <c:v>14.7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27-4163-8058-2BE7D3444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4632736"/>
        <c:axId val="1224633696"/>
      </c:barChart>
      <c:catAx>
        <c:axId val="12246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3696"/>
        <c:crosses val="autoZero"/>
        <c:auto val="1"/>
        <c:lblAlgn val="ctr"/>
        <c:lblOffset val="100"/>
        <c:noMultiLvlLbl val="0"/>
      </c:catAx>
      <c:valAx>
        <c:axId val="122463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9546247818499129E-2"/>
              <c:y val="0.38578153340588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246327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Median bruttoinntekt 2015 og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MedianBtoInnt!$A$73:$B$73</c:f>
              <c:strCache>
                <c:ptCount val="2"/>
                <c:pt idx="0">
                  <c:v>Gjemnes</c:v>
                </c:pt>
                <c:pt idx="1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MedianBtoInnt!$C$73:$F$73</c:f>
              <c:numCache>
                <c:formatCode>#,##0</c:formatCode>
                <c:ptCount val="4"/>
                <c:pt idx="0">
                  <c:v>366800</c:v>
                </c:pt>
                <c:pt idx="1">
                  <c:v>243600</c:v>
                </c:pt>
                <c:pt idx="2">
                  <c:v>456800</c:v>
                </c:pt>
                <c:pt idx="3">
                  <c:v>265500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7-4596-A087-1014961AF74E}"/>
            </c:ext>
          </c:extLst>
        </c:ser>
        <c:ser>
          <c:idx val="1"/>
          <c:order val="1"/>
          <c:tx>
            <c:strRef>
              <c:f>MedianBtoInnt!$A$74:$B$74</c:f>
              <c:strCache>
                <c:ptCount val="2"/>
                <c:pt idx="0">
                  <c:v>Gjemnes</c:v>
                </c:pt>
                <c:pt idx="1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MedianBtoInnt!$C$74:$F$74</c:f>
              <c:numCache>
                <c:formatCode>#,##0</c:formatCode>
                <c:ptCount val="4"/>
                <c:pt idx="0">
                  <c:v>463400</c:v>
                </c:pt>
                <c:pt idx="1">
                  <c:v>256200</c:v>
                </c:pt>
                <c:pt idx="2">
                  <c:v>595400</c:v>
                </c:pt>
                <c:pt idx="3">
                  <c:v>375200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B7-4596-A087-1014961AF74E}"/>
            </c:ext>
          </c:extLst>
        </c:ser>
        <c:ser>
          <c:idx val="2"/>
          <c:order val="2"/>
          <c:tx>
            <c:strRef>
              <c:f>MedianBtoInnt!$A$75:$B$75</c:f>
              <c:strCache>
                <c:ptCount val="2"/>
                <c:pt idx="0">
                  <c:v>Møre og Romsdal</c:v>
                </c:pt>
                <c:pt idx="1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MedianBtoInnt!$C$75:$F$75</c:f>
              <c:numCache>
                <c:formatCode>#,##0</c:formatCode>
                <c:ptCount val="4"/>
                <c:pt idx="0">
                  <c:v>366700</c:v>
                </c:pt>
                <c:pt idx="1">
                  <c:v>232300</c:v>
                </c:pt>
                <c:pt idx="2">
                  <c:v>464000</c:v>
                </c:pt>
                <c:pt idx="3">
                  <c:v>277100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B7-4596-A087-1014961AF74E}"/>
            </c:ext>
          </c:extLst>
        </c:ser>
        <c:ser>
          <c:idx val="3"/>
          <c:order val="3"/>
          <c:tx>
            <c:strRef>
              <c:f>MedianBtoInnt!$A$76:$B$76</c:f>
              <c:strCache>
                <c:ptCount val="2"/>
                <c:pt idx="0">
                  <c:v>Møre og Romsdal</c:v>
                </c:pt>
                <c:pt idx="1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MedianBtoInnt!$C$4:$F$4</c:f>
              <c:strCache>
                <c:ptCount val="4"/>
                <c:pt idx="0">
                  <c:v>Total</c:v>
                </c:pt>
                <c:pt idx="1">
                  <c:v>17-34 år</c:v>
                </c:pt>
                <c:pt idx="2">
                  <c:v>35-66 år</c:v>
                </c:pt>
                <c:pt idx="3">
                  <c:v>67 år eller eldre</c:v>
                </c:pt>
              </c:strCache>
            </c:strRef>
          </c:cat>
          <c:val>
            <c:numRef>
              <c:f>MedianBtoInnt!$C$76:$F$76</c:f>
              <c:numCache>
                <c:formatCode>#,##0</c:formatCode>
                <c:ptCount val="4"/>
                <c:pt idx="0">
                  <c:v>485400</c:v>
                </c:pt>
                <c:pt idx="1">
                  <c:v>338900</c:v>
                </c:pt>
                <c:pt idx="2">
                  <c:v>608900</c:v>
                </c:pt>
                <c:pt idx="3">
                  <c:v>384700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B7-4596-A087-1014961AF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1777775"/>
        <c:axId val="1471774895"/>
      </c:barChart>
      <c:catAx>
        <c:axId val="1471777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4895"/>
        <c:crosses val="autoZero"/>
        <c:auto val="1"/>
        <c:lblAlgn val="ctr"/>
        <c:lblOffset val="100"/>
        <c:noMultiLvlLbl val="0"/>
      </c:catAx>
      <c:valAx>
        <c:axId val="1471774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/>
                  <a:t>Kroner</a:t>
                </a:r>
              </a:p>
            </c:rich>
          </c:tx>
          <c:layout>
            <c:manualLayout>
              <c:xMode val="edge"/>
              <c:yMode val="edge"/>
              <c:x val="2.2736500203004467E-2"/>
              <c:y val="0.378223021035414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71777775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/>
      </a:pPr>
      <a:endParaRPr lang="nb-NO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Samla arealbruk og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arealressursar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, i prosent, kommune, fylket og landet, 2025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Areal!$A$57</c:f>
              <c:strCache>
                <c:ptCount val="1"/>
                <c:pt idx="0">
                  <c:v>Gjemnes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Areal!$B$57:$I$57</c:f>
              <c:numCache>
                <c:formatCode>0.0</c:formatCode>
                <c:ptCount val="8"/>
                <c:pt idx="0">
                  <c:v>1.9</c:v>
                </c:pt>
                <c:pt idx="1">
                  <c:v>6.8</c:v>
                </c:pt>
                <c:pt idx="2">
                  <c:v>52.3</c:v>
                </c:pt>
                <c:pt idx="3">
                  <c:v>28.7</c:v>
                </c:pt>
                <c:pt idx="4">
                  <c:v>7.2</c:v>
                </c:pt>
                <c:pt idx="5">
                  <c:v>0.1</c:v>
                </c:pt>
                <c:pt idx="6">
                  <c:v>0</c:v>
                </c:pt>
                <c:pt idx="7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7-41DD-952F-C8436B0C4022}"/>
            </c:ext>
          </c:extLst>
        </c:ser>
        <c:ser>
          <c:idx val="1"/>
          <c:order val="1"/>
          <c:tx>
            <c:strRef>
              <c:f>Areal!$A$58</c:f>
              <c:strCache>
                <c:ptCount val="1"/>
                <c:pt idx="0">
                  <c:v>Møre og Romsdal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Areal!$B$58:$I$58</c:f>
              <c:numCache>
                <c:formatCode>0.0</c:formatCode>
                <c:ptCount val="8"/>
                <c:pt idx="0">
                  <c:v>2.2000000000000002</c:v>
                </c:pt>
                <c:pt idx="1">
                  <c:v>4.2</c:v>
                </c:pt>
                <c:pt idx="2">
                  <c:v>30.9</c:v>
                </c:pt>
                <c:pt idx="3">
                  <c:v>41.1</c:v>
                </c:pt>
                <c:pt idx="4">
                  <c:v>3.8</c:v>
                </c:pt>
                <c:pt idx="5">
                  <c:v>13.6</c:v>
                </c:pt>
                <c:pt idx="6">
                  <c:v>0.5</c:v>
                </c:pt>
                <c:pt idx="7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07-41DD-952F-C8436B0C4022}"/>
            </c:ext>
          </c:extLst>
        </c:ser>
        <c:ser>
          <c:idx val="2"/>
          <c:order val="2"/>
          <c:tx>
            <c:strRef>
              <c:f>Areal!$A$59</c:f>
              <c:strCache>
                <c:ptCount val="1"/>
                <c:pt idx="0">
                  <c:v>Landet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Areal!$B$5:$I$5</c:f>
              <c:strCache>
                <c:ptCount val="8"/>
                <c:pt idx="0">
                  <c:v>Bebygd areal</c:v>
                </c:pt>
                <c:pt idx="1">
                  <c:v>Jordbruksareal</c:v>
                </c:pt>
                <c:pt idx="2">
                  <c:v>Skog</c:v>
                </c:pt>
                <c:pt idx="3">
                  <c:v>Open fastmark</c:v>
                </c:pt>
                <c:pt idx="4">
                  <c:v>Open myr</c:v>
                </c:pt>
                <c:pt idx="5">
                  <c:v>Bart fjell, grus- og blokkmark</c:v>
                </c:pt>
                <c:pt idx="6">
                  <c:v>Varig snø, is og bre</c:v>
                </c:pt>
                <c:pt idx="7">
                  <c:v>Ferskvatn</c:v>
                </c:pt>
              </c:strCache>
            </c:strRef>
          </c:cat>
          <c:val>
            <c:numRef>
              <c:f>Areal!$B$59:$I$59</c:f>
              <c:numCache>
                <c:formatCode>0.0</c:formatCode>
                <c:ptCount val="8"/>
                <c:pt idx="0">
                  <c:v>1.7</c:v>
                </c:pt>
                <c:pt idx="1">
                  <c:v>3.5</c:v>
                </c:pt>
                <c:pt idx="2">
                  <c:v>37.799999999999997</c:v>
                </c:pt>
                <c:pt idx="3">
                  <c:v>35.9</c:v>
                </c:pt>
                <c:pt idx="4">
                  <c:v>5.4</c:v>
                </c:pt>
                <c:pt idx="5">
                  <c:v>8.6999999999999993</c:v>
                </c:pt>
                <c:pt idx="6">
                  <c:v>0.8</c:v>
                </c:pt>
                <c:pt idx="7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07-41DD-952F-C8436B0C40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017203120"/>
        <c:axId val="1017186800"/>
      </c:barChart>
      <c:catAx>
        <c:axId val="101720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186800"/>
        <c:crosses val="autoZero"/>
        <c:auto val="1"/>
        <c:lblAlgn val="ctr"/>
        <c:lblOffset val="100"/>
        <c:noMultiLvlLbl val="0"/>
      </c:catAx>
      <c:valAx>
        <c:axId val="101718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Prosent</a:t>
                </a:r>
              </a:p>
            </c:rich>
          </c:tx>
          <c:layout>
            <c:manualLayout>
              <c:xMode val="edge"/>
              <c:yMode val="edge"/>
              <c:x val="1.0967489228358794E-2"/>
              <c:y val="0.426407150554221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1720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Samla arealbruk i kommunen, i km</a:t>
            </a:r>
            <a:r>
              <a:rPr lang="nb-NO" sz="2000" b="1" i="0" u="none" strike="noStrike" kern="1200" spc="0" baseline="-25000" dirty="0">
                <a:solidFill>
                  <a:schemeClr val="tx2"/>
                </a:solidFill>
                <a:effectLst/>
              </a:rPr>
              <a:t>2</a:t>
            </a:r>
            <a:r>
              <a:rPr lang="nb-NO" sz="2000" b="1" i="0" u="none" strike="noStrike" kern="1200" spc="0" baseline="0" dirty="0">
                <a:solidFill>
                  <a:schemeClr val="tx2"/>
                </a:solidFill>
                <a:effectLst/>
              </a:rPr>
              <a:t>, per 2025</a:t>
            </a:r>
            <a:endParaRPr lang="nb-NO" sz="20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Areal!$B$5:$S$5</c:f>
              <c:strCache>
                <c:ptCount val="18"/>
                <c:pt idx="0">
                  <c:v>Bustadar</c:v>
                </c:pt>
                <c:pt idx="1">
                  <c:v>Fritidsbustadar</c:v>
                </c:pt>
                <c:pt idx="2">
                  <c:v>Bebygd område for landbruk og fiske</c:v>
                </c:pt>
                <c:pt idx="3">
                  <c:v>Næring, offentleg og privat tenesteyting</c:v>
                </c:pt>
                <c:pt idx="4">
                  <c:v>Undervisning og barnehage</c:v>
                </c:pt>
                <c:pt idx="5">
                  <c:v>Helse- og sosialinstitusjoner</c:v>
                </c:pt>
                <c:pt idx="6">
                  <c:v>Kultur og religiøse aktivitetar</c:v>
                </c:pt>
                <c:pt idx="7">
                  <c:v>Transport, telekommunikasjon og teknisk infrastruktur</c:v>
                </c:pt>
                <c:pt idx="8">
                  <c:v>Beredskapstenester og Forsvaret</c:v>
                </c:pt>
                <c:pt idx="9">
                  <c:v>Grøne områder, idretts- og sportsområder</c:v>
                </c:pt>
                <c:pt idx="10">
                  <c:v>Uklassifisert busetnad og anlegg</c:v>
                </c:pt>
                <c:pt idx="11">
                  <c:v>Jordbruksareal</c:v>
                </c:pt>
                <c:pt idx="12">
                  <c:v>Skog</c:v>
                </c:pt>
                <c:pt idx="13">
                  <c:v>Open fastmark</c:v>
                </c:pt>
                <c:pt idx="14">
                  <c:v>Open myr</c:v>
                </c:pt>
                <c:pt idx="15">
                  <c:v>Bart fjell, grus- og blokkmark</c:v>
                </c:pt>
                <c:pt idx="16">
                  <c:v>Varig snø, is og bre</c:v>
                </c:pt>
                <c:pt idx="17">
                  <c:v>Ferskvatn</c:v>
                </c:pt>
              </c:strCache>
            </c:strRef>
          </c:cat>
          <c:val>
            <c:numRef>
              <c:f>Areal!$B$23:$S$23</c:f>
              <c:numCache>
                <c:formatCode>0.00</c:formatCode>
                <c:ptCount val="18"/>
                <c:pt idx="0">
                  <c:v>0.87</c:v>
                </c:pt>
                <c:pt idx="1">
                  <c:v>0.66</c:v>
                </c:pt>
                <c:pt idx="2">
                  <c:v>1.36</c:v>
                </c:pt>
                <c:pt idx="3">
                  <c:v>0.34</c:v>
                </c:pt>
                <c:pt idx="4">
                  <c:v>0.06</c:v>
                </c:pt>
                <c:pt idx="5">
                  <c:v>0.01</c:v>
                </c:pt>
                <c:pt idx="6">
                  <c:v>0.04</c:v>
                </c:pt>
                <c:pt idx="7">
                  <c:v>3.24</c:v>
                </c:pt>
                <c:pt idx="8">
                  <c:v>0</c:v>
                </c:pt>
                <c:pt idx="9">
                  <c:v>0.14000000000000001</c:v>
                </c:pt>
                <c:pt idx="10">
                  <c:v>0.37</c:v>
                </c:pt>
                <c:pt idx="11">
                  <c:v>25.92</c:v>
                </c:pt>
                <c:pt idx="12">
                  <c:v>199.52</c:v>
                </c:pt>
                <c:pt idx="13">
                  <c:v>109.65</c:v>
                </c:pt>
                <c:pt idx="14">
                  <c:v>27.53</c:v>
                </c:pt>
                <c:pt idx="15">
                  <c:v>0.25</c:v>
                </c:pt>
                <c:pt idx="16">
                  <c:v>0</c:v>
                </c:pt>
                <c:pt idx="17">
                  <c:v>11.66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6-4DF2-AD62-5A52A06B48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29956368"/>
        <c:axId val="929961168"/>
      </c:barChart>
      <c:catAx>
        <c:axId val="92995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61168"/>
        <c:crosses val="autoZero"/>
        <c:auto val="1"/>
        <c:lblAlgn val="ctr"/>
        <c:lblOffset val="100"/>
        <c:noMultiLvlLbl val="0"/>
      </c:catAx>
      <c:valAx>
        <c:axId val="9299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Km</a:t>
                </a:r>
                <a:r>
                  <a:rPr lang="nb-NO" sz="1200" baseline="-25000"/>
                  <a:t>2</a:t>
                </a:r>
                <a:endParaRPr lang="nb-NO" sz="1200"/>
              </a:p>
            </c:rich>
          </c:tx>
          <c:layout>
            <c:manualLayout>
              <c:xMode val="edge"/>
              <c:yMode val="edge"/>
              <c:x val="7.827789453830886E-3"/>
              <c:y val="0.331144023663708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995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Hushald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'Ark1'!$B$90:$B$94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'Ark1'!$C$90:$C$94</c:f>
              <c:numCache>
                <c:formatCode>0</c:formatCode>
                <c:ptCount val="5"/>
                <c:pt idx="0">
                  <c:v>346</c:v>
                </c:pt>
                <c:pt idx="1">
                  <c:v>292</c:v>
                </c:pt>
                <c:pt idx="2">
                  <c:v>277</c:v>
                </c:pt>
                <c:pt idx="3">
                  <c:v>107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1-4A29-8A34-A571A7DF82E4}"/>
            </c:ext>
          </c:extLst>
        </c:ser>
        <c:ser>
          <c:idx val="1"/>
          <c:order val="1"/>
          <c:tx>
            <c:strRef>
              <c:f>'Ark1'!$D$4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'Ark1'!$B$90:$B$94</c:f>
              <c:strCache>
                <c:ptCount val="5"/>
                <c:pt idx="0">
                  <c:v>Åleinebuande</c:v>
                </c:pt>
                <c:pt idx="1">
                  <c:v>Par utan heimebuande barn</c:v>
                </c:pt>
                <c:pt idx="2">
                  <c:v>Par/mor/far med barn under 18 år</c:v>
                </c:pt>
                <c:pt idx="3">
                  <c:v>Einfamiliehushald med vaksne barn (yngste barn 18 år og over)</c:v>
                </c:pt>
                <c:pt idx="4">
                  <c:v>Fleirfamiliehushald</c:v>
                </c:pt>
              </c:strCache>
            </c:strRef>
          </c:cat>
          <c:val>
            <c:numRef>
              <c:f>'Ark1'!$D$90:$D$94</c:f>
              <c:numCache>
                <c:formatCode>0</c:formatCode>
                <c:ptCount val="5"/>
                <c:pt idx="0">
                  <c:v>434</c:v>
                </c:pt>
                <c:pt idx="1">
                  <c:v>326</c:v>
                </c:pt>
                <c:pt idx="2">
                  <c:v>272</c:v>
                </c:pt>
                <c:pt idx="3">
                  <c:v>109</c:v>
                </c:pt>
                <c:pt idx="4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1-4A29-8A34-A571A7DF82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87463168"/>
        <c:axId val="1587463648"/>
      </c:barChart>
      <c:catAx>
        <c:axId val="158746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648"/>
        <c:crosses val="autoZero"/>
        <c:auto val="1"/>
        <c:lblAlgn val="ctr"/>
        <c:lblOffset val="100"/>
        <c:noMultiLvlLbl val="0"/>
      </c:catAx>
      <c:valAx>
        <c:axId val="1587463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Personar</a:t>
                </a:r>
              </a:p>
            </c:rich>
          </c:tx>
          <c:layout>
            <c:manualLayout>
              <c:xMode val="edge"/>
              <c:yMode val="edge"/>
              <c:x val="7.4571215510812828E-3"/>
              <c:y val="0.411619864721210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58746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Bustader etter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Boliger!$C$4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Boliger!$B$107:$B$112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Boliger!$C$107:$C$112</c:f>
              <c:numCache>
                <c:formatCode>0</c:formatCode>
                <c:ptCount val="6"/>
                <c:pt idx="0">
                  <c:v>1081</c:v>
                </c:pt>
                <c:pt idx="1">
                  <c:v>164</c:v>
                </c:pt>
                <c:pt idx="2">
                  <c:v>43</c:v>
                </c:pt>
                <c:pt idx="3">
                  <c:v>16</c:v>
                </c:pt>
                <c:pt idx="4">
                  <c:v>40</c:v>
                </c:pt>
                <c:pt idx="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B0-4789-8E90-7167CCF967CC}"/>
            </c:ext>
          </c:extLst>
        </c:ser>
        <c:ser>
          <c:idx val="1"/>
          <c:order val="1"/>
          <c:tx>
            <c:strRef>
              <c:f>Boliger!$D$4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Boliger!$B$107:$B$112</c:f>
              <c:strCache>
                <c:ptCount val="6"/>
                <c:pt idx="0">
                  <c:v>Einebustad</c:v>
                </c:pt>
                <c:pt idx="1">
                  <c:v>Tomannsbustad</c:v>
                </c:pt>
                <c:pt idx="2">
                  <c:v>Rekkehus, kjedehus og andre småhus</c:v>
                </c:pt>
                <c:pt idx="3">
                  <c:v>Bustadblokk</c:v>
                </c:pt>
                <c:pt idx="4">
                  <c:v>Bygning for bufellesskap</c:v>
                </c:pt>
                <c:pt idx="5">
                  <c:v>Andre bygningstypar</c:v>
                </c:pt>
              </c:strCache>
            </c:strRef>
          </c:cat>
          <c:val>
            <c:numRef>
              <c:f>Boliger!$D$107:$D$112</c:f>
              <c:numCache>
                <c:formatCode>0</c:formatCode>
                <c:ptCount val="6"/>
                <c:pt idx="0">
                  <c:v>1099</c:v>
                </c:pt>
                <c:pt idx="1">
                  <c:v>165</c:v>
                </c:pt>
                <c:pt idx="2">
                  <c:v>43</c:v>
                </c:pt>
                <c:pt idx="3">
                  <c:v>16</c:v>
                </c:pt>
                <c:pt idx="4">
                  <c:v>40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B0-4789-8E90-7167CCF967C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051297776"/>
        <c:axId val="1051298736"/>
      </c:barChart>
      <c:catAx>
        <c:axId val="105129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8736"/>
        <c:crosses val="autoZero"/>
        <c:auto val="1"/>
        <c:lblAlgn val="ctr"/>
        <c:lblOffset val="100"/>
        <c:noMultiLvlLbl val="0"/>
      </c:catAx>
      <c:valAx>
        <c:axId val="105129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9.3567262951268649E-3"/>
              <c:y val="0.405251661738114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5129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Igangsette og fullførte bustadar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Igangsatte!$B$38</c:f>
              <c:strCache>
                <c:ptCount val="1"/>
                <c:pt idx="0">
                  <c:v>Igangsette bustadar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Igangsatte!$C$38:$W$38</c:f>
              <c:numCache>
                <c:formatCode>0</c:formatCode>
                <c:ptCount val="21"/>
                <c:pt idx="0">
                  <c:v>10</c:v>
                </c:pt>
                <c:pt idx="1">
                  <c:v>17</c:v>
                </c:pt>
                <c:pt idx="2">
                  <c:v>4</c:v>
                </c:pt>
                <c:pt idx="3">
                  <c:v>7</c:v>
                </c:pt>
                <c:pt idx="4">
                  <c:v>24</c:v>
                </c:pt>
                <c:pt idx="5">
                  <c:v>4</c:v>
                </c:pt>
                <c:pt idx="6">
                  <c:v>5</c:v>
                </c:pt>
                <c:pt idx="7">
                  <c:v>11</c:v>
                </c:pt>
                <c:pt idx="8">
                  <c:v>14</c:v>
                </c:pt>
                <c:pt idx="9">
                  <c:v>11</c:v>
                </c:pt>
                <c:pt idx="10">
                  <c:v>2</c:v>
                </c:pt>
                <c:pt idx="11">
                  <c:v>13</c:v>
                </c:pt>
                <c:pt idx="12">
                  <c:v>3</c:v>
                </c:pt>
                <c:pt idx="13">
                  <c:v>9</c:v>
                </c:pt>
                <c:pt idx="14">
                  <c:v>8</c:v>
                </c:pt>
                <c:pt idx="15">
                  <c:v>6</c:v>
                </c:pt>
                <c:pt idx="16">
                  <c:v>6</c:v>
                </c:pt>
                <c:pt idx="17">
                  <c:v>5</c:v>
                </c:pt>
                <c:pt idx="18">
                  <c:v>4</c:v>
                </c:pt>
                <c:pt idx="19">
                  <c:v>2</c:v>
                </c:pt>
                <c:pt idx="2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84-4EFC-9E20-82A721778569}"/>
            </c:ext>
          </c:extLst>
        </c:ser>
        <c:ser>
          <c:idx val="1"/>
          <c:order val="1"/>
          <c:tx>
            <c:strRef>
              <c:f>Igangsatte!$B$39</c:f>
              <c:strCache>
                <c:ptCount val="1"/>
                <c:pt idx="0">
                  <c:v>Fullførte bustadar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Igangsatte!$C$3:$W$3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Igangsatte!$C$39:$W$39</c:f>
              <c:numCache>
                <c:formatCode>0</c:formatCode>
                <c:ptCount val="21"/>
                <c:pt idx="0">
                  <c:v>5</c:v>
                </c:pt>
                <c:pt idx="1">
                  <c:v>11</c:v>
                </c:pt>
                <c:pt idx="2">
                  <c:v>1</c:v>
                </c:pt>
                <c:pt idx="3">
                  <c:v>7</c:v>
                </c:pt>
                <c:pt idx="4">
                  <c:v>3</c:v>
                </c:pt>
                <c:pt idx="5">
                  <c:v>6</c:v>
                </c:pt>
                <c:pt idx="6">
                  <c:v>4</c:v>
                </c:pt>
                <c:pt idx="7">
                  <c:v>13</c:v>
                </c:pt>
                <c:pt idx="8">
                  <c:v>21</c:v>
                </c:pt>
                <c:pt idx="9">
                  <c:v>6</c:v>
                </c:pt>
                <c:pt idx="10">
                  <c:v>9</c:v>
                </c:pt>
                <c:pt idx="11">
                  <c:v>10</c:v>
                </c:pt>
                <c:pt idx="12">
                  <c:v>4</c:v>
                </c:pt>
                <c:pt idx="13">
                  <c:v>12</c:v>
                </c:pt>
                <c:pt idx="14">
                  <c:v>5</c:v>
                </c:pt>
                <c:pt idx="15">
                  <c:v>8</c:v>
                </c:pt>
                <c:pt idx="16">
                  <c:v>7</c:v>
                </c:pt>
                <c:pt idx="17">
                  <c:v>0</c:v>
                </c:pt>
                <c:pt idx="18">
                  <c:v>6</c:v>
                </c:pt>
                <c:pt idx="19">
                  <c:v>4</c:v>
                </c:pt>
                <c:pt idx="2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84-4EFC-9E20-82A7217785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3168079"/>
        <c:axId val="1283167119"/>
      </c:lineChart>
      <c:catAx>
        <c:axId val="128316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7119"/>
        <c:crosses val="autoZero"/>
        <c:auto val="1"/>
        <c:lblAlgn val="ctr"/>
        <c:lblOffset val="100"/>
        <c:noMultiLvlLbl val="0"/>
      </c:catAx>
      <c:valAx>
        <c:axId val="1283167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bustadar</a:t>
                </a:r>
              </a:p>
            </c:rich>
          </c:tx>
          <c:layout>
            <c:manualLayout>
              <c:xMode val="edge"/>
              <c:yMode val="edge"/>
              <c:x val="4.6326456749909518E-2"/>
              <c:y val="0.369567943261118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8316807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Folkevekst etter type 2010-2024</a:t>
            </a:r>
          </a:p>
        </c:rich>
      </c:tx>
      <c:layout>
        <c:manualLayout>
          <c:xMode val="edge"/>
          <c:yMode val="edge"/>
          <c:x val="0.33427353353406075"/>
          <c:y val="1.6528925619834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'Ark1'!$B$72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'Ark1'!$C$72:$Q$72</c:f>
              <c:numCache>
                <c:formatCode>General</c:formatCode>
                <c:ptCount val="15"/>
                <c:pt idx="0">
                  <c:v>-7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4</c:v>
                </c:pt>
                <c:pt idx="5">
                  <c:v>9</c:v>
                </c:pt>
                <c:pt idx="6">
                  <c:v>-10</c:v>
                </c:pt>
                <c:pt idx="7">
                  <c:v>4</c:v>
                </c:pt>
                <c:pt idx="8">
                  <c:v>0</c:v>
                </c:pt>
                <c:pt idx="9">
                  <c:v>-4</c:v>
                </c:pt>
                <c:pt idx="10">
                  <c:v>-3</c:v>
                </c:pt>
                <c:pt idx="11">
                  <c:v>4</c:v>
                </c:pt>
                <c:pt idx="12">
                  <c:v>-23</c:v>
                </c:pt>
                <c:pt idx="13">
                  <c:v>-4</c:v>
                </c:pt>
                <c:pt idx="14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1D-40CD-8896-A798130DBEA8}"/>
            </c:ext>
          </c:extLst>
        </c:ser>
        <c:ser>
          <c:idx val="1"/>
          <c:order val="1"/>
          <c:tx>
            <c:strRef>
              <c:f>'Ark1'!$B$73</c:f>
              <c:strCache>
                <c:ptCount val="1"/>
                <c:pt idx="0">
                  <c:v>Nettoinnvandring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'Ark1'!$C$73:$Q$73</c:f>
              <c:numCache>
                <c:formatCode>General</c:formatCode>
                <c:ptCount val="15"/>
                <c:pt idx="0">
                  <c:v>17</c:v>
                </c:pt>
                <c:pt idx="1">
                  <c:v>8</c:v>
                </c:pt>
                <c:pt idx="2">
                  <c:v>17</c:v>
                </c:pt>
                <c:pt idx="3">
                  <c:v>13</c:v>
                </c:pt>
                <c:pt idx="4">
                  <c:v>0</c:v>
                </c:pt>
                <c:pt idx="5">
                  <c:v>15</c:v>
                </c:pt>
                <c:pt idx="6">
                  <c:v>-14</c:v>
                </c:pt>
                <c:pt idx="7">
                  <c:v>10</c:v>
                </c:pt>
                <c:pt idx="8">
                  <c:v>20</c:v>
                </c:pt>
                <c:pt idx="9">
                  <c:v>2</c:v>
                </c:pt>
                <c:pt idx="10">
                  <c:v>10</c:v>
                </c:pt>
                <c:pt idx="11">
                  <c:v>4</c:v>
                </c:pt>
                <c:pt idx="12">
                  <c:v>18</c:v>
                </c:pt>
                <c:pt idx="13">
                  <c:v>10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1D-40CD-8896-A798130DBEA8}"/>
            </c:ext>
          </c:extLst>
        </c:ser>
        <c:ser>
          <c:idx val="2"/>
          <c:order val="2"/>
          <c:tx>
            <c:strRef>
              <c:f>'Ark1'!$B$74</c:f>
              <c:strCache>
                <c:ptCount val="1"/>
                <c:pt idx="0">
                  <c:v>Nettoflytting, innanlandsk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'Ark1'!$C$74:$Q$74</c:f>
              <c:numCache>
                <c:formatCode>General</c:formatCode>
                <c:ptCount val="15"/>
                <c:pt idx="0">
                  <c:v>-29</c:v>
                </c:pt>
                <c:pt idx="1">
                  <c:v>-7</c:v>
                </c:pt>
                <c:pt idx="2">
                  <c:v>-37</c:v>
                </c:pt>
                <c:pt idx="3">
                  <c:v>0</c:v>
                </c:pt>
                <c:pt idx="4">
                  <c:v>11</c:v>
                </c:pt>
                <c:pt idx="5">
                  <c:v>-11</c:v>
                </c:pt>
                <c:pt idx="6">
                  <c:v>43</c:v>
                </c:pt>
                <c:pt idx="7">
                  <c:v>-2</c:v>
                </c:pt>
                <c:pt idx="8">
                  <c:v>-2</c:v>
                </c:pt>
                <c:pt idx="9">
                  <c:v>-10</c:v>
                </c:pt>
                <c:pt idx="10">
                  <c:v>22</c:v>
                </c:pt>
                <c:pt idx="11">
                  <c:v>2</c:v>
                </c:pt>
                <c:pt idx="12">
                  <c:v>5</c:v>
                </c:pt>
                <c:pt idx="13">
                  <c:v>26</c:v>
                </c:pt>
                <c:pt idx="14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1D-40CD-8896-A798130DB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84638400"/>
        <c:axId val="1084638880"/>
      </c:barChart>
      <c:lineChart>
        <c:grouping val="standard"/>
        <c:varyColors val="0"/>
        <c:ser>
          <c:idx val="3"/>
          <c:order val="3"/>
          <c:tx>
            <c:strRef>
              <c:f>'Ark1'!$B$75</c:f>
              <c:strCache>
                <c:ptCount val="1"/>
                <c:pt idx="0">
                  <c:v>Folkevekst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'Ark1'!$C$3:$Q$3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'Ark1'!$C$75:$Q$75</c:f>
              <c:numCache>
                <c:formatCode>General</c:formatCode>
                <c:ptCount val="15"/>
                <c:pt idx="0">
                  <c:v>-17</c:v>
                </c:pt>
                <c:pt idx="1">
                  <c:v>-3</c:v>
                </c:pt>
                <c:pt idx="2">
                  <c:v>-22</c:v>
                </c:pt>
                <c:pt idx="3">
                  <c:v>8</c:v>
                </c:pt>
                <c:pt idx="4">
                  <c:v>15</c:v>
                </c:pt>
                <c:pt idx="5">
                  <c:v>13</c:v>
                </c:pt>
                <c:pt idx="6">
                  <c:v>18</c:v>
                </c:pt>
                <c:pt idx="7">
                  <c:v>12</c:v>
                </c:pt>
                <c:pt idx="8">
                  <c:v>18</c:v>
                </c:pt>
                <c:pt idx="9">
                  <c:v>-12</c:v>
                </c:pt>
                <c:pt idx="10">
                  <c:v>29</c:v>
                </c:pt>
                <c:pt idx="11">
                  <c:v>11</c:v>
                </c:pt>
                <c:pt idx="12">
                  <c:v>0</c:v>
                </c:pt>
                <c:pt idx="13">
                  <c:v>31</c:v>
                </c:pt>
                <c:pt idx="14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1D-40CD-8896-A798130DBE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4638400"/>
        <c:axId val="1084638880"/>
      </c:lineChart>
      <c:catAx>
        <c:axId val="108463840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880"/>
        <c:crosses val="autoZero"/>
        <c:auto val="1"/>
        <c:lblAlgn val="ctr"/>
        <c:lblOffset val="100"/>
        <c:noMultiLvlLbl val="0"/>
      </c:catAx>
      <c:valAx>
        <c:axId val="108463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Tap personar</a:t>
                </a:r>
              </a:p>
            </c:rich>
          </c:tx>
          <c:layout>
            <c:manualLayout>
              <c:xMode val="edge"/>
              <c:yMode val="edge"/>
              <c:x val="8.4726867335562991E-2"/>
              <c:y val="0.331871326001605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846384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Fødselsoverskot 1964-2024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ndard"/>
        <c:varyColors val="0"/>
        <c:ser>
          <c:idx val="2"/>
          <c:order val="2"/>
          <c:tx>
            <c:strRef>
              <c:f>Levende!$B$57</c:f>
              <c:strCache>
                <c:ptCount val="1"/>
                <c:pt idx="0">
                  <c:v>Fødselsoverskot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Levende!$C$57:$BK$57</c:f>
              <c:numCache>
                <c:formatCode>0</c:formatCode>
                <c:ptCount val="61"/>
                <c:pt idx="0">
                  <c:v>3</c:v>
                </c:pt>
                <c:pt idx="1">
                  <c:v>8</c:v>
                </c:pt>
                <c:pt idx="2">
                  <c:v>0</c:v>
                </c:pt>
                <c:pt idx="3">
                  <c:v>8</c:v>
                </c:pt>
                <c:pt idx="4">
                  <c:v>11</c:v>
                </c:pt>
                <c:pt idx="5">
                  <c:v>6</c:v>
                </c:pt>
                <c:pt idx="6">
                  <c:v>5</c:v>
                </c:pt>
                <c:pt idx="7">
                  <c:v>30</c:v>
                </c:pt>
                <c:pt idx="8">
                  <c:v>2</c:v>
                </c:pt>
                <c:pt idx="9">
                  <c:v>9</c:v>
                </c:pt>
                <c:pt idx="10">
                  <c:v>7</c:v>
                </c:pt>
                <c:pt idx="11">
                  <c:v>-2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8</c:v>
                </c:pt>
                <c:pt idx="16">
                  <c:v>16</c:v>
                </c:pt>
                <c:pt idx="17">
                  <c:v>2</c:v>
                </c:pt>
                <c:pt idx="18">
                  <c:v>21</c:v>
                </c:pt>
                <c:pt idx="19">
                  <c:v>1</c:v>
                </c:pt>
                <c:pt idx="20">
                  <c:v>17</c:v>
                </c:pt>
                <c:pt idx="21">
                  <c:v>-4</c:v>
                </c:pt>
                <c:pt idx="22">
                  <c:v>-15</c:v>
                </c:pt>
                <c:pt idx="23">
                  <c:v>-7</c:v>
                </c:pt>
                <c:pt idx="24">
                  <c:v>-3</c:v>
                </c:pt>
                <c:pt idx="25">
                  <c:v>-8</c:v>
                </c:pt>
                <c:pt idx="26">
                  <c:v>-27</c:v>
                </c:pt>
                <c:pt idx="27">
                  <c:v>-13</c:v>
                </c:pt>
                <c:pt idx="28">
                  <c:v>-34</c:v>
                </c:pt>
                <c:pt idx="29">
                  <c:v>-11</c:v>
                </c:pt>
                <c:pt idx="30">
                  <c:v>5</c:v>
                </c:pt>
                <c:pt idx="31">
                  <c:v>-19</c:v>
                </c:pt>
                <c:pt idx="32">
                  <c:v>-1</c:v>
                </c:pt>
                <c:pt idx="33">
                  <c:v>-7</c:v>
                </c:pt>
                <c:pt idx="34">
                  <c:v>0</c:v>
                </c:pt>
                <c:pt idx="35">
                  <c:v>-10</c:v>
                </c:pt>
                <c:pt idx="36">
                  <c:v>-10</c:v>
                </c:pt>
                <c:pt idx="37">
                  <c:v>9</c:v>
                </c:pt>
                <c:pt idx="38">
                  <c:v>-3</c:v>
                </c:pt>
                <c:pt idx="39">
                  <c:v>4</c:v>
                </c:pt>
                <c:pt idx="40">
                  <c:v>21</c:v>
                </c:pt>
                <c:pt idx="41">
                  <c:v>4</c:v>
                </c:pt>
                <c:pt idx="42">
                  <c:v>0</c:v>
                </c:pt>
                <c:pt idx="43">
                  <c:v>4</c:v>
                </c:pt>
                <c:pt idx="44">
                  <c:v>-6</c:v>
                </c:pt>
                <c:pt idx="45">
                  <c:v>3</c:v>
                </c:pt>
                <c:pt idx="46">
                  <c:v>-7</c:v>
                </c:pt>
                <c:pt idx="47">
                  <c:v>-4</c:v>
                </c:pt>
                <c:pt idx="48">
                  <c:v>-2</c:v>
                </c:pt>
                <c:pt idx="49">
                  <c:v>-5</c:v>
                </c:pt>
                <c:pt idx="50">
                  <c:v>4</c:v>
                </c:pt>
                <c:pt idx="51">
                  <c:v>9</c:v>
                </c:pt>
                <c:pt idx="52">
                  <c:v>-10</c:v>
                </c:pt>
                <c:pt idx="53">
                  <c:v>4</c:v>
                </c:pt>
                <c:pt idx="54">
                  <c:v>0</c:v>
                </c:pt>
                <c:pt idx="55">
                  <c:v>-4</c:v>
                </c:pt>
                <c:pt idx="56">
                  <c:v>-3</c:v>
                </c:pt>
                <c:pt idx="57">
                  <c:v>4</c:v>
                </c:pt>
                <c:pt idx="58">
                  <c:v>-23</c:v>
                </c:pt>
                <c:pt idx="59">
                  <c:v>-4</c:v>
                </c:pt>
                <c:pt idx="60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CF-405A-AE53-2C5570A81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03969920"/>
        <c:axId val="1003966080"/>
      </c:areaChart>
      <c:lineChart>
        <c:grouping val="standard"/>
        <c:varyColors val="0"/>
        <c:ser>
          <c:idx val="0"/>
          <c:order val="0"/>
          <c:tx>
            <c:strRef>
              <c:f>Levende!$B$55</c:f>
              <c:strCache>
                <c:ptCount val="1"/>
                <c:pt idx="0">
                  <c:v>Levandefødde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Levende!$C$55:$BK$55</c:f>
              <c:numCache>
                <c:formatCode>0</c:formatCode>
                <c:ptCount val="61"/>
                <c:pt idx="0">
                  <c:v>11</c:v>
                </c:pt>
                <c:pt idx="1">
                  <c:v>43</c:v>
                </c:pt>
                <c:pt idx="2">
                  <c:v>46</c:v>
                </c:pt>
                <c:pt idx="3">
                  <c:v>46</c:v>
                </c:pt>
                <c:pt idx="4">
                  <c:v>51</c:v>
                </c:pt>
                <c:pt idx="5">
                  <c:v>39</c:v>
                </c:pt>
                <c:pt idx="6">
                  <c:v>41</c:v>
                </c:pt>
                <c:pt idx="7">
                  <c:v>63</c:v>
                </c:pt>
                <c:pt idx="8">
                  <c:v>42</c:v>
                </c:pt>
                <c:pt idx="9">
                  <c:v>44</c:v>
                </c:pt>
                <c:pt idx="10">
                  <c:v>50</c:v>
                </c:pt>
                <c:pt idx="11">
                  <c:v>38</c:v>
                </c:pt>
                <c:pt idx="12">
                  <c:v>33</c:v>
                </c:pt>
                <c:pt idx="13">
                  <c:v>35</c:v>
                </c:pt>
                <c:pt idx="14">
                  <c:v>34</c:v>
                </c:pt>
                <c:pt idx="15">
                  <c:v>41</c:v>
                </c:pt>
                <c:pt idx="16">
                  <c:v>46</c:v>
                </c:pt>
                <c:pt idx="17">
                  <c:v>47</c:v>
                </c:pt>
                <c:pt idx="18">
                  <c:v>45</c:v>
                </c:pt>
                <c:pt idx="19">
                  <c:v>40</c:v>
                </c:pt>
                <c:pt idx="20">
                  <c:v>51</c:v>
                </c:pt>
                <c:pt idx="21">
                  <c:v>36</c:v>
                </c:pt>
                <c:pt idx="22">
                  <c:v>27</c:v>
                </c:pt>
                <c:pt idx="23">
                  <c:v>31</c:v>
                </c:pt>
                <c:pt idx="24">
                  <c:v>29</c:v>
                </c:pt>
                <c:pt idx="25">
                  <c:v>36</c:v>
                </c:pt>
                <c:pt idx="26">
                  <c:v>24</c:v>
                </c:pt>
                <c:pt idx="27">
                  <c:v>33</c:v>
                </c:pt>
                <c:pt idx="28">
                  <c:v>17</c:v>
                </c:pt>
                <c:pt idx="29">
                  <c:v>31</c:v>
                </c:pt>
                <c:pt idx="30">
                  <c:v>33</c:v>
                </c:pt>
                <c:pt idx="31">
                  <c:v>22</c:v>
                </c:pt>
                <c:pt idx="32">
                  <c:v>26</c:v>
                </c:pt>
                <c:pt idx="33">
                  <c:v>26</c:v>
                </c:pt>
                <c:pt idx="34">
                  <c:v>34</c:v>
                </c:pt>
                <c:pt idx="35">
                  <c:v>26</c:v>
                </c:pt>
                <c:pt idx="36">
                  <c:v>27</c:v>
                </c:pt>
                <c:pt idx="37">
                  <c:v>40</c:v>
                </c:pt>
                <c:pt idx="38">
                  <c:v>32</c:v>
                </c:pt>
                <c:pt idx="39">
                  <c:v>32</c:v>
                </c:pt>
                <c:pt idx="40">
                  <c:v>42</c:v>
                </c:pt>
                <c:pt idx="41">
                  <c:v>31</c:v>
                </c:pt>
                <c:pt idx="42">
                  <c:v>40</c:v>
                </c:pt>
                <c:pt idx="43">
                  <c:v>30</c:v>
                </c:pt>
                <c:pt idx="44">
                  <c:v>31</c:v>
                </c:pt>
                <c:pt idx="45">
                  <c:v>28</c:v>
                </c:pt>
                <c:pt idx="46">
                  <c:v>19</c:v>
                </c:pt>
                <c:pt idx="47">
                  <c:v>22</c:v>
                </c:pt>
                <c:pt idx="48">
                  <c:v>29</c:v>
                </c:pt>
                <c:pt idx="49">
                  <c:v>22</c:v>
                </c:pt>
                <c:pt idx="50">
                  <c:v>27</c:v>
                </c:pt>
                <c:pt idx="51">
                  <c:v>29</c:v>
                </c:pt>
                <c:pt idx="52">
                  <c:v>22</c:v>
                </c:pt>
                <c:pt idx="53">
                  <c:v>32</c:v>
                </c:pt>
                <c:pt idx="54">
                  <c:v>27</c:v>
                </c:pt>
                <c:pt idx="55">
                  <c:v>20</c:v>
                </c:pt>
                <c:pt idx="56">
                  <c:v>22</c:v>
                </c:pt>
                <c:pt idx="57">
                  <c:v>30</c:v>
                </c:pt>
                <c:pt idx="58">
                  <c:v>18</c:v>
                </c:pt>
                <c:pt idx="59">
                  <c:v>16</c:v>
                </c:pt>
                <c:pt idx="6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CF-405A-AE53-2C5570A812B1}"/>
            </c:ext>
          </c:extLst>
        </c:ser>
        <c:ser>
          <c:idx val="1"/>
          <c:order val="1"/>
          <c:tx>
            <c:strRef>
              <c:f>Levende!$B$56</c:f>
              <c:strCache>
                <c:ptCount val="1"/>
                <c:pt idx="0">
                  <c:v>Døde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Levende!$C$3:$BK$3</c:f>
              <c:numCache>
                <c:formatCode>General</c:formatCode>
                <c:ptCount val="61"/>
                <c:pt idx="0">
                  <c:v>1964</c:v>
                </c:pt>
                <c:pt idx="1">
                  <c:v>1965</c:v>
                </c:pt>
                <c:pt idx="2">
                  <c:v>1966</c:v>
                </c:pt>
                <c:pt idx="3">
                  <c:v>1967</c:v>
                </c:pt>
                <c:pt idx="4">
                  <c:v>1968</c:v>
                </c:pt>
                <c:pt idx="5">
                  <c:v>1969</c:v>
                </c:pt>
                <c:pt idx="6">
                  <c:v>1970</c:v>
                </c:pt>
                <c:pt idx="7">
                  <c:v>1971</c:v>
                </c:pt>
                <c:pt idx="8">
                  <c:v>1972</c:v>
                </c:pt>
                <c:pt idx="9">
                  <c:v>1973</c:v>
                </c:pt>
                <c:pt idx="10">
                  <c:v>1974</c:v>
                </c:pt>
                <c:pt idx="11">
                  <c:v>1975</c:v>
                </c:pt>
                <c:pt idx="12">
                  <c:v>1976</c:v>
                </c:pt>
                <c:pt idx="13">
                  <c:v>1977</c:v>
                </c:pt>
                <c:pt idx="14">
                  <c:v>1978</c:v>
                </c:pt>
                <c:pt idx="15">
                  <c:v>1979</c:v>
                </c:pt>
                <c:pt idx="16">
                  <c:v>1980</c:v>
                </c:pt>
                <c:pt idx="17">
                  <c:v>1981</c:v>
                </c:pt>
                <c:pt idx="18">
                  <c:v>1982</c:v>
                </c:pt>
                <c:pt idx="19">
                  <c:v>1983</c:v>
                </c:pt>
                <c:pt idx="20">
                  <c:v>1984</c:v>
                </c:pt>
                <c:pt idx="21">
                  <c:v>1985</c:v>
                </c:pt>
                <c:pt idx="22">
                  <c:v>1986</c:v>
                </c:pt>
                <c:pt idx="23">
                  <c:v>1987</c:v>
                </c:pt>
                <c:pt idx="24">
                  <c:v>1988</c:v>
                </c:pt>
                <c:pt idx="25">
                  <c:v>1989</c:v>
                </c:pt>
                <c:pt idx="26">
                  <c:v>1990</c:v>
                </c:pt>
                <c:pt idx="27">
                  <c:v>1991</c:v>
                </c:pt>
                <c:pt idx="28">
                  <c:v>1992</c:v>
                </c:pt>
                <c:pt idx="29">
                  <c:v>1993</c:v>
                </c:pt>
                <c:pt idx="30">
                  <c:v>1994</c:v>
                </c:pt>
                <c:pt idx="31">
                  <c:v>1995</c:v>
                </c:pt>
                <c:pt idx="32">
                  <c:v>1996</c:v>
                </c:pt>
                <c:pt idx="33">
                  <c:v>1997</c:v>
                </c:pt>
                <c:pt idx="34">
                  <c:v>1998</c:v>
                </c:pt>
                <c:pt idx="35">
                  <c:v>1999</c:v>
                </c:pt>
                <c:pt idx="36">
                  <c:v>2000</c:v>
                </c:pt>
                <c:pt idx="37">
                  <c:v>2001</c:v>
                </c:pt>
                <c:pt idx="38">
                  <c:v>2002</c:v>
                </c:pt>
                <c:pt idx="39">
                  <c:v>2003</c:v>
                </c:pt>
                <c:pt idx="40">
                  <c:v>2004</c:v>
                </c:pt>
                <c:pt idx="41">
                  <c:v>2005</c:v>
                </c:pt>
                <c:pt idx="42">
                  <c:v>2006</c:v>
                </c:pt>
                <c:pt idx="43">
                  <c:v>2007</c:v>
                </c:pt>
                <c:pt idx="44">
                  <c:v>2008</c:v>
                </c:pt>
                <c:pt idx="45">
                  <c:v>2009</c:v>
                </c:pt>
                <c:pt idx="46">
                  <c:v>2010</c:v>
                </c:pt>
                <c:pt idx="47">
                  <c:v>2011</c:v>
                </c:pt>
                <c:pt idx="48">
                  <c:v>2012</c:v>
                </c:pt>
                <c:pt idx="49">
                  <c:v>2013</c:v>
                </c:pt>
                <c:pt idx="50">
                  <c:v>2014</c:v>
                </c:pt>
                <c:pt idx="51">
                  <c:v>2015</c:v>
                </c:pt>
                <c:pt idx="52">
                  <c:v>2016</c:v>
                </c:pt>
                <c:pt idx="53">
                  <c:v>2017</c:v>
                </c:pt>
                <c:pt idx="54">
                  <c:v>2018</c:v>
                </c:pt>
                <c:pt idx="55">
                  <c:v>2019</c:v>
                </c:pt>
                <c:pt idx="56">
                  <c:v>2020</c:v>
                </c:pt>
                <c:pt idx="57">
                  <c:v>2021</c:v>
                </c:pt>
                <c:pt idx="58">
                  <c:v>2022</c:v>
                </c:pt>
                <c:pt idx="59">
                  <c:v>2023</c:v>
                </c:pt>
                <c:pt idx="60">
                  <c:v>2024</c:v>
                </c:pt>
              </c:numCache>
            </c:numRef>
          </c:cat>
          <c:val>
            <c:numRef>
              <c:f>Levende!$C$56:$BK$56</c:f>
              <c:numCache>
                <c:formatCode>0</c:formatCode>
                <c:ptCount val="61"/>
                <c:pt idx="0">
                  <c:v>8</c:v>
                </c:pt>
                <c:pt idx="1">
                  <c:v>35</c:v>
                </c:pt>
                <c:pt idx="2">
                  <c:v>46</c:v>
                </c:pt>
                <c:pt idx="3">
                  <c:v>38</c:v>
                </c:pt>
                <c:pt idx="4">
                  <c:v>40</c:v>
                </c:pt>
                <c:pt idx="5">
                  <c:v>33</c:v>
                </c:pt>
                <c:pt idx="6">
                  <c:v>36</c:v>
                </c:pt>
                <c:pt idx="7">
                  <c:v>33</c:v>
                </c:pt>
                <c:pt idx="8">
                  <c:v>40</c:v>
                </c:pt>
                <c:pt idx="9">
                  <c:v>35</c:v>
                </c:pt>
                <c:pt idx="10">
                  <c:v>43</c:v>
                </c:pt>
                <c:pt idx="11">
                  <c:v>40</c:v>
                </c:pt>
                <c:pt idx="12">
                  <c:v>31</c:v>
                </c:pt>
                <c:pt idx="13">
                  <c:v>33</c:v>
                </c:pt>
                <c:pt idx="14">
                  <c:v>32</c:v>
                </c:pt>
                <c:pt idx="15">
                  <c:v>33</c:v>
                </c:pt>
                <c:pt idx="16">
                  <c:v>30</c:v>
                </c:pt>
                <c:pt idx="17">
                  <c:v>45</c:v>
                </c:pt>
                <c:pt idx="18">
                  <c:v>24</c:v>
                </c:pt>
                <c:pt idx="19">
                  <c:v>39</c:v>
                </c:pt>
                <c:pt idx="20">
                  <c:v>34</c:v>
                </c:pt>
                <c:pt idx="21">
                  <c:v>40</c:v>
                </c:pt>
                <c:pt idx="22">
                  <c:v>42</c:v>
                </c:pt>
                <c:pt idx="23">
                  <c:v>38</c:v>
                </c:pt>
                <c:pt idx="24">
                  <c:v>32</c:v>
                </c:pt>
                <c:pt idx="25">
                  <c:v>44</c:v>
                </c:pt>
                <c:pt idx="26">
                  <c:v>51</c:v>
                </c:pt>
                <c:pt idx="27">
                  <c:v>46</c:v>
                </c:pt>
                <c:pt idx="28">
                  <c:v>51</c:v>
                </c:pt>
                <c:pt idx="29">
                  <c:v>42</c:v>
                </c:pt>
                <c:pt idx="30">
                  <c:v>28</c:v>
                </c:pt>
                <c:pt idx="31">
                  <c:v>41</c:v>
                </c:pt>
                <c:pt idx="32">
                  <c:v>27</c:v>
                </c:pt>
                <c:pt idx="33">
                  <c:v>33</c:v>
                </c:pt>
                <c:pt idx="34">
                  <c:v>34</c:v>
                </c:pt>
                <c:pt idx="35">
                  <c:v>36</c:v>
                </c:pt>
                <c:pt idx="36">
                  <c:v>37</c:v>
                </c:pt>
                <c:pt idx="37">
                  <c:v>31</c:v>
                </c:pt>
                <c:pt idx="38">
                  <c:v>35</c:v>
                </c:pt>
                <c:pt idx="39">
                  <c:v>28</c:v>
                </c:pt>
                <c:pt idx="40">
                  <c:v>21</c:v>
                </c:pt>
                <c:pt idx="41">
                  <c:v>27</c:v>
                </c:pt>
                <c:pt idx="42">
                  <c:v>40</c:v>
                </c:pt>
                <c:pt idx="43">
                  <c:v>26</c:v>
                </c:pt>
                <c:pt idx="44">
                  <c:v>37</c:v>
                </c:pt>
                <c:pt idx="45">
                  <c:v>25</c:v>
                </c:pt>
                <c:pt idx="46">
                  <c:v>26</c:v>
                </c:pt>
                <c:pt idx="47">
                  <c:v>26</c:v>
                </c:pt>
                <c:pt idx="48">
                  <c:v>31</c:v>
                </c:pt>
                <c:pt idx="49">
                  <c:v>27</c:v>
                </c:pt>
                <c:pt idx="50">
                  <c:v>23</c:v>
                </c:pt>
                <c:pt idx="51">
                  <c:v>20</c:v>
                </c:pt>
                <c:pt idx="52">
                  <c:v>32</c:v>
                </c:pt>
                <c:pt idx="53">
                  <c:v>28</c:v>
                </c:pt>
                <c:pt idx="54">
                  <c:v>27</c:v>
                </c:pt>
                <c:pt idx="55">
                  <c:v>24</c:v>
                </c:pt>
                <c:pt idx="56">
                  <c:v>25</c:v>
                </c:pt>
                <c:pt idx="57">
                  <c:v>26</c:v>
                </c:pt>
                <c:pt idx="58">
                  <c:v>41</c:v>
                </c:pt>
                <c:pt idx="59">
                  <c:v>20</c:v>
                </c:pt>
                <c:pt idx="60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CF-405A-AE53-2C5570A81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3969920"/>
        <c:axId val="1003966080"/>
      </c:lineChart>
      <c:catAx>
        <c:axId val="1003969920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6080"/>
        <c:crosses val="autoZero"/>
        <c:auto val="1"/>
        <c:lblAlgn val="ctr"/>
        <c:lblOffset val="100"/>
        <c:noMultiLvlLbl val="0"/>
      </c:catAx>
      <c:valAx>
        <c:axId val="100396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9.2868988391376448E-3"/>
              <c:y val="0.409180887089429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00396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Relativ del fødde av folketalet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Folkemengde!$B$3:$AF$3</c:f>
              <c:numCache>
                <c:formatCode>General</c:formatCode>
                <c:ptCount val="31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  <c:pt idx="28">
                  <c:v>2022</c:v>
                </c:pt>
                <c:pt idx="29">
                  <c:v>2023</c:v>
                </c:pt>
                <c:pt idx="30">
                  <c:v>2024</c:v>
                </c:pt>
              </c:numCache>
            </c:numRef>
          </c:cat>
          <c:val>
            <c:numRef>
              <c:f>Folkemengde!$B$21:$AF$21</c:f>
              <c:numCache>
                <c:formatCode>0.0</c:formatCode>
                <c:ptCount val="31"/>
                <c:pt idx="0">
                  <c:v>1.1853448275862069</c:v>
                </c:pt>
                <c:pt idx="1">
                  <c:v>0.78236130867709819</c:v>
                </c:pt>
                <c:pt idx="2">
                  <c:v>0.93491549802229412</c:v>
                </c:pt>
                <c:pt idx="3">
                  <c:v>0.93862815884476536</c:v>
                </c:pt>
                <c:pt idx="4">
                  <c:v>1.2445095168374818</c:v>
                </c:pt>
                <c:pt idx="5">
                  <c:v>0.970873786407767</c:v>
                </c:pt>
                <c:pt idx="6">
                  <c:v>1.0063361908311592</c:v>
                </c:pt>
                <c:pt idx="7">
                  <c:v>1.5060240963855422</c:v>
                </c:pt>
                <c:pt idx="8">
                  <c:v>1.2181195279786829</c:v>
                </c:pt>
                <c:pt idx="9">
                  <c:v>1.2043658261196839</c:v>
                </c:pt>
                <c:pt idx="10">
                  <c:v>1.5849056603773586</c:v>
                </c:pt>
                <c:pt idx="11">
                  <c:v>1.1481481481481481</c:v>
                </c:pt>
                <c:pt idx="12">
                  <c:v>1.4947683109118086</c:v>
                </c:pt>
                <c:pt idx="13">
                  <c:v>1.1333585190782018</c:v>
                </c:pt>
                <c:pt idx="14">
                  <c:v>1.1760242792109257</c:v>
                </c:pt>
                <c:pt idx="15">
                  <c:v>1.0695187165775402</c:v>
                </c:pt>
                <c:pt idx="16">
                  <c:v>0.73105040400153909</c:v>
                </c:pt>
                <c:pt idx="17">
                  <c:v>0.85205267234701787</c:v>
                </c:pt>
                <c:pt idx="18">
                  <c:v>1.1244668476153548</c:v>
                </c:pt>
                <c:pt idx="19">
                  <c:v>0.86038326163472822</c:v>
                </c:pt>
                <c:pt idx="20">
                  <c:v>1.0526315789473684</c:v>
                </c:pt>
                <c:pt idx="21">
                  <c:v>1.124031007751938</c:v>
                </c:pt>
                <c:pt idx="22">
                  <c:v>0.84843810258387964</c:v>
                </c:pt>
                <c:pt idx="23">
                  <c:v>1.2255840674071237</c:v>
                </c:pt>
                <c:pt idx="24">
                  <c:v>1.0293556995806328</c:v>
                </c:pt>
                <c:pt idx="25">
                  <c:v>0.75728890571753127</c:v>
                </c:pt>
                <c:pt idx="26">
                  <c:v>0.83682008368200833</c:v>
                </c:pt>
                <c:pt idx="27">
                  <c:v>1.1286681715575622</c:v>
                </c:pt>
                <c:pt idx="28">
                  <c:v>0.67440989134507301</c:v>
                </c:pt>
                <c:pt idx="29">
                  <c:v>0.59947545897339827</c:v>
                </c:pt>
                <c:pt idx="30">
                  <c:v>0.77777777777777779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C5-4265-9C65-CB409C50B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2890239"/>
        <c:axId val="672887359"/>
      </c:lineChart>
      <c:catAx>
        <c:axId val="67289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87359"/>
        <c:crosses val="autoZero"/>
        <c:auto val="1"/>
        <c:lblAlgn val="ctr"/>
        <c:lblOffset val="100"/>
        <c:noMultiLvlLbl val="0"/>
      </c:catAx>
      <c:valAx>
        <c:axId val="672887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Del </a:t>
                </a:r>
                <a:r>
                  <a:rPr lang="nb-NO" sz="1100" b="0" i="0" u="none" strike="noStrike" kern="1200" baseline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fødslar</a:t>
                </a: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av </a:t>
                </a:r>
                <a:r>
                  <a:rPr lang="nb-NO" sz="1100" b="0" i="0" u="none" strike="noStrike" kern="1200" baseline="0" err="1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folketalet</a:t>
                </a:r>
                <a:r>
                  <a:rPr lang="nb-NO" sz="11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</a:rPr>
                  <a:t> i prosent</a:t>
                </a:r>
              </a:p>
            </c:rich>
          </c:tx>
          <c:layout>
            <c:manualLayout>
              <c:xMode val="edge"/>
              <c:yMode val="edge"/>
              <c:x val="2.374592089018409E-3"/>
              <c:y val="0.298755247994174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72890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Folketalspyramide, befolkning etter kjønn og alder, 2025</a:t>
            </a:r>
            <a:r>
              <a:rPr lang="nb-NO" sz="2000" b="1" baseline="0">
                <a:solidFill>
                  <a:schemeClr val="tx2"/>
                </a:solidFill>
              </a:rPr>
              <a:t> og 2037</a:t>
            </a:r>
            <a:endParaRPr lang="nb-NO" sz="2000" b="1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15432178265166246"/>
          <c:y val="1.2806832461925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'Ark1'!$B$3</c:f>
              <c:strCache>
                <c:ptCount val="1"/>
                <c:pt idx="0">
                  <c:v>Menn 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'Ark1'!$B$4:$B$24</c:f>
              <c:numCache>
                <c:formatCode>0</c:formatCode>
                <c:ptCount val="21"/>
                <c:pt idx="0">
                  <c:v>51</c:v>
                </c:pt>
                <c:pt idx="1">
                  <c:v>77</c:v>
                </c:pt>
                <c:pt idx="2">
                  <c:v>74</c:v>
                </c:pt>
                <c:pt idx="3">
                  <c:v>110</c:v>
                </c:pt>
                <c:pt idx="4">
                  <c:v>96</c:v>
                </c:pt>
                <c:pt idx="5">
                  <c:v>60</c:v>
                </c:pt>
                <c:pt idx="6">
                  <c:v>67</c:v>
                </c:pt>
                <c:pt idx="7">
                  <c:v>83</c:v>
                </c:pt>
                <c:pt idx="8">
                  <c:v>89</c:v>
                </c:pt>
                <c:pt idx="9">
                  <c:v>73</c:v>
                </c:pt>
                <c:pt idx="10">
                  <c:v>92</c:v>
                </c:pt>
                <c:pt idx="11">
                  <c:v>90</c:v>
                </c:pt>
                <c:pt idx="12">
                  <c:v>85</c:v>
                </c:pt>
                <c:pt idx="13">
                  <c:v>79</c:v>
                </c:pt>
                <c:pt idx="14">
                  <c:v>96</c:v>
                </c:pt>
                <c:pt idx="15">
                  <c:v>102</c:v>
                </c:pt>
                <c:pt idx="16">
                  <c:v>37</c:v>
                </c:pt>
                <c:pt idx="17">
                  <c:v>20</c:v>
                </c:pt>
                <c:pt idx="18">
                  <c:v>7</c:v>
                </c:pt>
                <c:pt idx="19">
                  <c:v>1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3-4F6F-8056-03FCDF4E0BA8}"/>
            </c:ext>
          </c:extLst>
        </c:ser>
        <c:ser>
          <c:idx val="1"/>
          <c:order val="1"/>
          <c:tx>
            <c:strRef>
              <c:f>'Ark1'!$C$3</c:f>
              <c:strCache>
                <c:ptCount val="1"/>
                <c:pt idx="0">
                  <c:v>Kvinner 2025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'Ark1'!$A$4:$A$24</c:f>
              <c:strCache>
                <c:ptCount val="21"/>
                <c:pt idx="0">
                  <c:v>0-4 år</c:v>
                </c:pt>
                <c:pt idx="1">
                  <c:v>5-9 år</c:v>
                </c:pt>
                <c:pt idx="2">
                  <c:v>10-14 år</c:v>
                </c:pt>
                <c:pt idx="3">
                  <c:v>15-19 år</c:v>
                </c:pt>
                <c:pt idx="4">
                  <c:v>20-24 år</c:v>
                </c:pt>
                <c:pt idx="5">
                  <c:v>25-29 år</c:v>
                </c:pt>
                <c:pt idx="6">
                  <c:v>30-34 år</c:v>
                </c:pt>
                <c:pt idx="7">
                  <c:v>35-39 år</c:v>
                </c:pt>
                <c:pt idx="8">
                  <c:v>40-44 år</c:v>
                </c:pt>
                <c:pt idx="9">
                  <c:v>45-49 år</c:v>
                </c:pt>
                <c:pt idx="10">
                  <c:v>50-54 år</c:v>
                </c:pt>
                <c:pt idx="11">
                  <c:v>55-59 år</c:v>
                </c:pt>
                <c:pt idx="12">
                  <c:v>60-64 år</c:v>
                </c:pt>
                <c:pt idx="13">
                  <c:v>65-69 år</c:v>
                </c:pt>
                <c:pt idx="14">
                  <c:v>70-74 år</c:v>
                </c:pt>
                <c:pt idx="15">
                  <c:v>75-79 år</c:v>
                </c:pt>
                <c:pt idx="16">
                  <c:v>80-84 år</c:v>
                </c:pt>
                <c:pt idx="17">
                  <c:v>85-89 år</c:v>
                </c:pt>
                <c:pt idx="18">
                  <c:v>90-94 år</c:v>
                </c:pt>
                <c:pt idx="19">
                  <c:v>95-99 år</c:v>
                </c:pt>
                <c:pt idx="20">
                  <c:v>100 år eller eldre</c:v>
                </c:pt>
              </c:strCache>
            </c:strRef>
          </c:cat>
          <c:val>
            <c:numRef>
              <c:f>'Ark1'!$C$4:$C$24</c:f>
              <c:numCache>
                <c:formatCode>General</c:formatCode>
                <c:ptCount val="21"/>
                <c:pt idx="0">
                  <c:v>-57</c:v>
                </c:pt>
                <c:pt idx="1">
                  <c:v>-70</c:v>
                </c:pt>
                <c:pt idx="2">
                  <c:v>-87</c:v>
                </c:pt>
                <c:pt idx="3">
                  <c:v>-100</c:v>
                </c:pt>
                <c:pt idx="4">
                  <c:v>-81</c:v>
                </c:pt>
                <c:pt idx="5">
                  <c:v>-51</c:v>
                </c:pt>
                <c:pt idx="6">
                  <c:v>-79</c:v>
                </c:pt>
                <c:pt idx="7">
                  <c:v>-73</c:v>
                </c:pt>
                <c:pt idx="8">
                  <c:v>-81</c:v>
                </c:pt>
                <c:pt idx="9">
                  <c:v>-79</c:v>
                </c:pt>
                <c:pt idx="10">
                  <c:v>-90</c:v>
                </c:pt>
                <c:pt idx="11">
                  <c:v>-77</c:v>
                </c:pt>
                <c:pt idx="12">
                  <c:v>-71</c:v>
                </c:pt>
                <c:pt idx="13">
                  <c:v>-94</c:v>
                </c:pt>
                <c:pt idx="14">
                  <c:v>-78</c:v>
                </c:pt>
                <c:pt idx="15">
                  <c:v>-75</c:v>
                </c:pt>
                <c:pt idx="16">
                  <c:v>-45</c:v>
                </c:pt>
                <c:pt idx="17">
                  <c:v>-17</c:v>
                </c:pt>
                <c:pt idx="18">
                  <c:v>-13</c:v>
                </c:pt>
                <c:pt idx="19">
                  <c:v>0</c:v>
                </c:pt>
                <c:pt idx="20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73-4F6F-8056-03FCDF4E0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11802751"/>
        <c:axId val="1111804671"/>
      </c:barChart>
      <c:scatterChart>
        <c:scatterStyle val="smoothMarker"/>
        <c:varyColors val="0"/>
        <c:ser>
          <c:idx val="2"/>
          <c:order val="2"/>
          <c:tx>
            <c:strRef>
              <c:f>'Ark1'!$D$3</c:f>
              <c:strCache>
                <c:ptCount val="1"/>
                <c:pt idx="0">
                  <c:v>Menn 2037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'Ark1'!$D$4:$D$24</c:f>
              <c:numCache>
                <c:formatCode>0</c:formatCode>
                <c:ptCount val="21"/>
                <c:pt idx="0">
                  <c:v>75</c:v>
                </c:pt>
                <c:pt idx="1">
                  <c:v>72</c:v>
                </c:pt>
                <c:pt idx="2">
                  <c:v>62</c:v>
                </c:pt>
                <c:pt idx="3">
                  <c:v>78</c:v>
                </c:pt>
                <c:pt idx="4">
                  <c:v>83</c:v>
                </c:pt>
                <c:pt idx="5">
                  <c:v>79</c:v>
                </c:pt>
                <c:pt idx="6">
                  <c:v>89</c:v>
                </c:pt>
                <c:pt idx="7">
                  <c:v>84</c:v>
                </c:pt>
                <c:pt idx="8">
                  <c:v>81</c:v>
                </c:pt>
                <c:pt idx="9">
                  <c:v>90</c:v>
                </c:pt>
                <c:pt idx="10">
                  <c:v>95</c:v>
                </c:pt>
                <c:pt idx="11">
                  <c:v>85</c:v>
                </c:pt>
                <c:pt idx="12">
                  <c:v>85</c:v>
                </c:pt>
                <c:pt idx="13">
                  <c:v>94</c:v>
                </c:pt>
                <c:pt idx="14">
                  <c:v>78</c:v>
                </c:pt>
                <c:pt idx="15">
                  <c:v>73</c:v>
                </c:pt>
                <c:pt idx="16">
                  <c:v>62</c:v>
                </c:pt>
                <c:pt idx="17">
                  <c:v>58</c:v>
                </c:pt>
                <c:pt idx="18">
                  <c:v>20</c:v>
                </c:pt>
                <c:pt idx="19">
                  <c:v>3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373-4F6F-8056-03FCDF4E0BA8}"/>
            </c:ext>
          </c:extLst>
        </c:ser>
        <c:ser>
          <c:idx val="3"/>
          <c:order val="3"/>
          <c:tx>
            <c:strRef>
              <c:f>'Ark1'!$E$3</c:f>
              <c:strCache>
                <c:ptCount val="1"/>
                <c:pt idx="0">
                  <c:v>Kvinner 2037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'Ark1'!$E$4:$E$24</c:f>
              <c:numCache>
                <c:formatCode>General</c:formatCode>
                <c:ptCount val="21"/>
                <c:pt idx="0">
                  <c:v>-70</c:v>
                </c:pt>
                <c:pt idx="1">
                  <c:v>-69</c:v>
                </c:pt>
                <c:pt idx="2">
                  <c:v>-60</c:v>
                </c:pt>
                <c:pt idx="3">
                  <c:v>-71</c:v>
                </c:pt>
                <c:pt idx="4">
                  <c:v>-84</c:v>
                </c:pt>
                <c:pt idx="5">
                  <c:v>-70</c:v>
                </c:pt>
                <c:pt idx="6">
                  <c:v>-82</c:v>
                </c:pt>
                <c:pt idx="7">
                  <c:v>-86</c:v>
                </c:pt>
                <c:pt idx="8">
                  <c:v>-90</c:v>
                </c:pt>
                <c:pt idx="9">
                  <c:v>-98</c:v>
                </c:pt>
                <c:pt idx="10">
                  <c:v>-86</c:v>
                </c:pt>
                <c:pt idx="11">
                  <c:v>-93</c:v>
                </c:pt>
                <c:pt idx="12">
                  <c:v>-89</c:v>
                </c:pt>
                <c:pt idx="13">
                  <c:v>-92</c:v>
                </c:pt>
                <c:pt idx="14">
                  <c:v>-73</c:v>
                </c:pt>
                <c:pt idx="15">
                  <c:v>-85</c:v>
                </c:pt>
                <c:pt idx="16">
                  <c:v>-62</c:v>
                </c:pt>
                <c:pt idx="17">
                  <c:v>-47</c:v>
                </c:pt>
                <c:pt idx="18">
                  <c:v>-20</c:v>
                </c:pt>
                <c:pt idx="19">
                  <c:v>-3</c:v>
                </c:pt>
                <c:pt idx="20">
                  <c:v>0</c:v>
                </c:pt>
              </c:numCache>
            </c:numRef>
          </c:xVal>
          <c:yVal>
            <c:numRef>
              <c:f>'Ark1'!$F$4:$F$24</c:f>
              <c:numCache>
                <c:formatCode>General</c:formatCode>
                <c:ptCount val="2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373-4F6F-8056-03FCDF4E0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3472656"/>
        <c:axId val="1253478896"/>
      </c:scatterChart>
      <c:catAx>
        <c:axId val="11118027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4671"/>
        <c:crosses val="autoZero"/>
        <c:auto val="1"/>
        <c:lblAlgn val="ctr"/>
        <c:lblOffset val="100"/>
        <c:noMultiLvlLbl val="0"/>
      </c:catAx>
      <c:valAx>
        <c:axId val="111180467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;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11802751"/>
        <c:crosses val="autoZero"/>
        <c:crossBetween val="between"/>
      </c:valAx>
      <c:valAx>
        <c:axId val="1253478896"/>
        <c:scaling>
          <c:orientation val="minMax"/>
          <c:max val="21"/>
          <c:min val="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253472656"/>
        <c:crosses val="max"/>
        <c:crossBetween val="midCat"/>
      </c:valAx>
      <c:valAx>
        <c:axId val="125347265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1253478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400" b="1">
                <a:solidFill>
                  <a:schemeClr val="tx2"/>
                </a:solidFill>
              </a:rPr>
              <a:t>Personar over 67 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Personer1!$C$39:$AV$39</c:f>
              <c:numCache>
                <c:formatCode>0</c:formatCode>
                <c:ptCount val="46"/>
                <c:pt idx="0">
                  <c:v>496</c:v>
                </c:pt>
                <c:pt idx="1">
                  <c:v>487</c:v>
                </c:pt>
                <c:pt idx="2">
                  <c:v>478</c:v>
                </c:pt>
                <c:pt idx="3">
                  <c:v>474</c:v>
                </c:pt>
                <c:pt idx="4">
                  <c:v>473</c:v>
                </c:pt>
                <c:pt idx="5">
                  <c:v>459</c:v>
                </c:pt>
                <c:pt idx="6">
                  <c:v>440</c:v>
                </c:pt>
                <c:pt idx="7">
                  <c:v>439</c:v>
                </c:pt>
                <c:pt idx="8">
                  <c:v>432</c:v>
                </c:pt>
                <c:pt idx="9">
                  <c:v>417</c:v>
                </c:pt>
                <c:pt idx="10">
                  <c:v>418</c:v>
                </c:pt>
                <c:pt idx="11">
                  <c:v>419</c:v>
                </c:pt>
                <c:pt idx="12">
                  <c:v>397</c:v>
                </c:pt>
                <c:pt idx="13">
                  <c:v>395</c:v>
                </c:pt>
                <c:pt idx="14">
                  <c:v>385</c:v>
                </c:pt>
                <c:pt idx="15">
                  <c:v>390</c:v>
                </c:pt>
                <c:pt idx="16">
                  <c:v>396</c:v>
                </c:pt>
                <c:pt idx="17">
                  <c:v>402</c:v>
                </c:pt>
                <c:pt idx="18">
                  <c:v>415</c:v>
                </c:pt>
                <c:pt idx="19">
                  <c:v>428</c:v>
                </c:pt>
                <c:pt idx="20">
                  <c:v>458</c:v>
                </c:pt>
                <c:pt idx="21">
                  <c:v>475</c:v>
                </c:pt>
                <c:pt idx="22">
                  <c:v>492</c:v>
                </c:pt>
                <c:pt idx="23">
                  <c:v>499</c:v>
                </c:pt>
                <c:pt idx="24">
                  <c:v>518</c:v>
                </c:pt>
                <c:pt idx="25">
                  <c:v>536</c:v>
                </c:pt>
                <c:pt idx="26">
                  <c:v>552</c:v>
                </c:pt>
                <c:pt idx="27">
                  <c:v>565</c:v>
                </c:pt>
                <c:pt idx="28">
                  <c:v>563</c:v>
                </c:pt>
                <c:pt idx="29">
                  <c:v>579</c:v>
                </c:pt>
                <c:pt idx="30">
                  <c:v>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4C1-40ED-8DEB-39ACD4632C97}"/>
            </c:ext>
          </c:extLst>
        </c:ser>
        <c:ser>
          <c:idx val="1"/>
          <c:order val="1"/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Personer1!$C$4:$AV$4</c:f>
              <c:numCache>
                <c:formatCode>General</c:formatCode>
                <c:ptCount val="46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  <c:pt idx="22">
                  <c:v>2017</c:v>
                </c:pt>
                <c:pt idx="23">
                  <c:v>2018</c:v>
                </c:pt>
                <c:pt idx="24">
                  <c:v>2019</c:v>
                </c:pt>
                <c:pt idx="25">
                  <c:v>2020</c:v>
                </c:pt>
                <c:pt idx="26">
                  <c:v>2021</c:v>
                </c:pt>
                <c:pt idx="27">
                  <c:v>2022</c:v>
                </c:pt>
                <c:pt idx="28">
                  <c:v>2023</c:v>
                </c:pt>
                <c:pt idx="29">
                  <c:v>2024</c:v>
                </c:pt>
                <c:pt idx="30">
                  <c:v>2025</c:v>
                </c:pt>
                <c:pt idx="31">
                  <c:v>2026</c:v>
                </c:pt>
                <c:pt idx="32">
                  <c:v>2027</c:v>
                </c:pt>
                <c:pt idx="33">
                  <c:v>2028</c:v>
                </c:pt>
                <c:pt idx="34">
                  <c:v>2029</c:v>
                </c:pt>
                <c:pt idx="35">
                  <c:v>2030</c:v>
                </c:pt>
                <c:pt idx="36">
                  <c:v>2031</c:v>
                </c:pt>
                <c:pt idx="37">
                  <c:v>2032</c:v>
                </c:pt>
                <c:pt idx="38">
                  <c:v>2033</c:v>
                </c:pt>
                <c:pt idx="39">
                  <c:v>2034</c:v>
                </c:pt>
                <c:pt idx="40">
                  <c:v>2035</c:v>
                </c:pt>
                <c:pt idx="41">
                  <c:v>2036</c:v>
                </c:pt>
                <c:pt idx="42">
                  <c:v>2037</c:v>
                </c:pt>
                <c:pt idx="43">
                  <c:v>2038</c:v>
                </c:pt>
                <c:pt idx="44">
                  <c:v>2039</c:v>
                </c:pt>
                <c:pt idx="45">
                  <c:v>2040</c:v>
                </c:pt>
              </c:numCache>
            </c:numRef>
          </c:cat>
          <c:val>
            <c:numRef>
              <c:f>Personer1!$C$40:$AV$40</c:f>
              <c:numCache>
                <c:formatCode>General</c:formatCode>
                <c:ptCount val="46"/>
                <c:pt idx="31">
                  <c:v>608</c:v>
                </c:pt>
                <c:pt idx="32">
                  <c:v>621</c:v>
                </c:pt>
                <c:pt idx="33">
                  <c:v>630</c:v>
                </c:pt>
                <c:pt idx="34">
                  <c:v>646</c:v>
                </c:pt>
                <c:pt idx="35">
                  <c:v>651</c:v>
                </c:pt>
                <c:pt idx="36">
                  <c:v>651</c:v>
                </c:pt>
                <c:pt idx="37">
                  <c:v>657</c:v>
                </c:pt>
                <c:pt idx="38">
                  <c:v>663</c:v>
                </c:pt>
                <c:pt idx="39">
                  <c:v>671</c:v>
                </c:pt>
                <c:pt idx="40">
                  <c:v>682</c:v>
                </c:pt>
                <c:pt idx="41">
                  <c:v>687</c:v>
                </c:pt>
                <c:pt idx="42">
                  <c:v>693</c:v>
                </c:pt>
                <c:pt idx="43">
                  <c:v>693</c:v>
                </c:pt>
                <c:pt idx="44">
                  <c:v>708</c:v>
                </c:pt>
                <c:pt idx="45">
                  <c:v>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4C1-40ED-8DEB-39ACD4632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1207376"/>
        <c:axId val="691208336"/>
      </c:lineChart>
      <c:catAx>
        <c:axId val="69120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8336"/>
        <c:crosses val="autoZero"/>
        <c:auto val="1"/>
        <c:lblAlgn val="ctr"/>
        <c:lblOffset val="100"/>
        <c:noMultiLvlLbl val="0"/>
      </c:catAx>
      <c:valAx>
        <c:axId val="69120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6.9084628670120895E-3"/>
              <c:y val="0.401941388041334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91207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>
                <a:solidFill>
                  <a:schemeClr val="tx2"/>
                </a:solidFill>
              </a:rPr>
              <a:t>Talet på personar 67 år og eldre fordelt på alderskategoriar</a:t>
            </a:r>
          </a:p>
        </c:rich>
      </c:tx>
      <c:layout>
        <c:manualLayout>
          <c:xMode val="edge"/>
          <c:yMode val="edge"/>
          <c:x val="0.15904525017304591"/>
          <c:y val="1.6759821135816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Personer1!$C$55</c:f>
              <c:strCache>
                <c:ptCount val="1"/>
                <c:pt idx="0">
                  <c:v>67-79 år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Personer1!$D$55:$AM$55</c:f>
              <c:numCache>
                <c:formatCode>0</c:formatCode>
                <c:ptCount val="36"/>
                <c:pt idx="0">
                  <c:v>234</c:v>
                </c:pt>
                <c:pt idx="1">
                  <c:v>237</c:v>
                </c:pt>
                <c:pt idx="2">
                  <c:v>218</c:v>
                </c:pt>
                <c:pt idx="3">
                  <c:v>221</c:v>
                </c:pt>
                <c:pt idx="4">
                  <c:v>220</c:v>
                </c:pt>
                <c:pt idx="5">
                  <c:v>228</c:v>
                </c:pt>
                <c:pt idx="6">
                  <c:v>238</c:v>
                </c:pt>
                <c:pt idx="7">
                  <c:v>242</c:v>
                </c:pt>
                <c:pt idx="8">
                  <c:v>263</c:v>
                </c:pt>
                <c:pt idx="9">
                  <c:v>280</c:v>
                </c:pt>
                <c:pt idx="10">
                  <c:v>309</c:v>
                </c:pt>
                <c:pt idx="11">
                  <c:v>327</c:v>
                </c:pt>
                <c:pt idx="12">
                  <c:v>359</c:v>
                </c:pt>
                <c:pt idx="13">
                  <c:v>368</c:v>
                </c:pt>
                <c:pt idx="14">
                  <c:v>385</c:v>
                </c:pt>
                <c:pt idx="15">
                  <c:v>406</c:v>
                </c:pt>
                <c:pt idx="16">
                  <c:v>424</c:v>
                </c:pt>
                <c:pt idx="17">
                  <c:v>439</c:v>
                </c:pt>
                <c:pt idx="18">
                  <c:v>441</c:v>
                </c:pt>
                <c:pt idx="19">
                  <c:v>443</c:v>
                </c:pt>
                <c:pt idx="20">
                  <c:v>452</c:v>
                </c:pt>
                <c:pt idx="21" formatCode="General">
                  <c:v>451</c:v>
                </c:pt>
                <c:pt idx="22" formatCode="General">
                  <c:v>446</c:v>
                </c:pt>
                <c:pt idx="23" formatCode="General">
                  <c:v>433</c:v>
                </c:pt>
                <c:pt idx="24" formatCode="General">
                  <c:v>434</c:v>
                </c:pt>
                <c:pt idx="25" formatCode="General">
                  <c:v>427</c:v>
                </c:pt>
                <c:pt idx="26" formatCode="General">
                  <c:v>416</c:v>
                </c:pt>
                <c:pt idx="27" formatCode="General">
                  <c:v>406</c:v>
                </c:pt>
                <c:pt idx="28" formatCode="General">
                  <c:v>408</c:v>
                </c:pt>
                <c:pt idx="29" formatCode="General">
                  <c:v>404</c:v>
                </c:pt>
                <c:pt idx="30" formatCode="General">
                  <c:v>413</c:v>
                </c:pt>
                <c:pt idx="31" formatCode="General">
                  <c:v>416</c:v>
                </c:pt>
                <c:pt idx="32" formatCode="General">
                  <c:v>418</c:v>
                </c:pt>
                <c:pt idx="33" formatCode="General">
                  <c:v>414</c:v>
                </c:pt>
                <c:pt idx="34" formatCode="General">
                  <c:v>421</c:v>
                </c:pt>
                <c:pt idx="35" formatCode="General">
                  <c:v>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94-42F4-8A28-C8CD48CC3348}"/>
            </c:ext>
          </c:extLst>
        </c:ser>
        <c:ser>
          <c:idx val="1"/>
          <c:order val="1"/>
          <c:tx>
            <c:strRef>
              <c:f>Personer1!$C$56</c:f>
              <c:strCache>
                <c:ptCount val="1"/>
                <c:pt idx="0">
                  <c:v>80-89 år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Personer1!$D$56:$AM$56</c:f>
              <c:numCache>
                <c:formatCode>0</c:formatCode>
                <c:ptCount val="36"/>
                <c:pt idx="0">
                  <c:v>155</c:v>
                </c:pt>
                <c:pt idx="1">
                  <c:v>149</c:v>
                </c:pt>
                <c:pt idx="2">
                  <c:v>149</c:v>
                </c:pt>
                <c:pt idx="3">
                  <c:v>147</c:v>
                </c:pt>
                <c:pt idx="4">
                  <c:v>140</c:v>
                </c:pt>
                <c:pt idx="5">
                  <c:v>136</c:v>
                </c:pt>
                <c:pt idx="6">
                  <c:v>130</c:v>
                </c:pt>
                <c:pt idx="7">
                  <c:v>130</c:v>
                </c:pt>
                <c:pt idx="8">
                  <c:v>116</c:v>
                </c:pt>
                <c:pt idx="9">
                  <c:v>114</c:v>
                </c:pt>
                <c:pt idx="10">
                  <c:v>112</c:v>
                </c:pt>
                <c:pt idx="11">
                  <c:v>111</c:v>
                </c:pt>
                <c:pt idx="12">
                  <c:v>100</c:v>
                </c:pt>
                <c:pt idx="13">
                  <c:v>97</c:v>
                </c:pt>
                <c:pt idx="14">
                  <c:v>102</c:v>
                </c:pt>
                <c:pt idx="15">
                  <c:v>105</c:v>
                </c:pt>
                <c:pt idx="16">
                  <c:v>102</c:v>
                </c:pt>
                <c:pt idx="17">
                  <c:v>100</c:v>
                </c:pt>
                <c:pt idx="18">
                  <c:v>103</c:v>
                </c:pt>
                <c:pt idx="19">
                  <c:v>112</c:v>
                </c:pt>
                <c:pt idx="20">
                  <c:v>119</c:v>
                </c:pt>
                <c:pt idx="21" formatCode="General">
                  <c:v>133</c:v>
                </c:pt>
                <c:pt idx="22" formatCode="General">
                  <c:v>154</c:v>
                </c:pt>
                <c:pt idx="23" formatCode="General">
                  <c:v>172</c:v>
                </c:pt>
                <c:pt idx="24" formatCode="General">
                  <c:v>185</c:v>
                </c:pt>
                <c:pt idx="25" formatCode="General">
                  <c:v>201</c:v>
                </c:pt>
                <c:pt idx="26" formatCode="General">
                  <c:v>211</c:v>
                </c:pt>
                <c:pt idx="27" formatCode="General">
                  <c:v>226</c:v>
                </c:pt>
                <c:pt idx="28" formatCode="General">
                  <c:v>230</c:v>
                </c:pt>
                <c:pt idx="29" formatCode="General">
                  <c:v>235</c:v>
                </c:pt>
                <c:pt idx="30" formatCode="General">
                  <c:v>236</c:v>
                </c:pt>
                <c:pt idx="31" formatCode="General">
                  <c:v>229</c:v>
                </c:pt>
                <c:pt idx="32" formatCode="General">
                  <c:v>229</c:v>
                </c:pt>
                <c:pt idx="33" formatCode="General">
                  <c:v>225</c:v>
                </c:pt>
                <c:pt idx="34" formatCode="General">
                  <c:v>229</c:v>
                </c:pt>
                <c:pt idx="35" formatCode="General">
                  <c:v>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94-42F4-8A28-C8CD48CC3348}"/>
            </c:ext>
          </c:extLst>
        </c:ser>
        <c:ser>
          <c:idx val="2"/>
          <c:order val="2"/>
          <c:tx>
            <c:strRef>
              <c:f>Personer1!$C$57</c:f>
              <c:strCache>
                <c:ptCount val="1"/>
                <c:pt idx="0">
                  <c:v>90 år eller eldre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Personer1!$D$3:$AM$3</c:f>
              <c:numCache>
                <c:formatCode>General</c:formatCode>
                <c:ptCount val="3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</c:numCache>
            </c:numRef>
          </c:cat>
          <c:val>
            <c:numRef>
              <c:f>Personer1!$D$57:$AM$57</c:f>
              <c:numCache>
                <c:formatCode>0</c:formatCode>
                <c:ptCount val="36"/>
                <c:pt idx="0">
                  <c:v>29</c:v>
                </c:pt>
                <c:pt idx="1">
                  <c:v>33</c:v>
                </c:pt>
                <c:pt idx="2">
                  <c:v>30</c:v>
                </c:pt>
                <c:pt idx="3">
                  <c:v>27</c:v>
                </c:pt>
                <c:pt idx="4">
                  <c:v>25</c:v>
                </c:pt>
                <c:pt idx="5">
                  <c:v>26</c:v>
                </c:pt>
                <c:pt idx="6">
                  <c:v>28</c:v>
                </c:pt>
                <c:pt idx="7">
                  <c:v>30</c:v>
                </c:pt>
                <c:pt idx="8">
                  <c:v>36</c:v>
                </c:pt>
                <c:pt idx="9">
                  <c:v>34</c:v>
                </c:pt>
                <c:pt idx="10">
                  <c:v>37</c:v>
                </c:pt>
                <c:pt idx="11">
                  <c:v>37</c:v>
                </c:pt>
                <c:pt idx="12">
                  <c:v>33</c:v>
                </c:pt>
                <c:pt idx="13">
                  <c:v>34</c:v>
                </c:pt>
                <c:pt idx="14">
                  <c:v>31</c:v>
                </c:pt>
                <c:pt idx="15">
                  <c:v>25</c:v>
                </c:pt>
                <c:pt idx="16">
                  <c:v>26</c:v>
                </c:pt>
                <c:pt idx="17">
                  <c:v>26</c:v>
                </c:pt>
                <c:pt idx="18">
                  <c:v>19</c:v>
                </c:pt>
                <c:pt idx="19">
                  <c:v>24</c:v>
                </c:pt>
                <c:pt idx="20">
                  <c:v>22</c:v>
                </c:pt>
                <c:pt idx="21" formatCode="General">
                  <c:v>24</c:v>
                </c:pt>
                <c:pt idx="22" formatCode="General">
                  <c:v>21</c:v>
                </c:pt>
                <c:pt idx="23" formatCode="General">
                  <c:v>25</c:v>
                </c:pt>
                <c:pt idx="24" formatCode="General">
                  <c:v>27</c:v>
                </c:pt>
                <c:pt idx="25" formatCode="General">
                  <c:v>23</c:v>
                </c:pt>
                <c:pt idx="26" formatCode="General">
                  <c:v>24</c:v>
                </c:pt>
                <c:pt idx="27" formatCode="General">
                  <c:v>25</c:v>
                </c:pt>
                <c:pt idx="28" formatCode="General">
                  <c:v>25</c:v>
                </c:pt>
                <c:pt idx="29" formatCode="General">
                  <c:v>32</c:v>
                </c:pt>
                <c:pt idx="30" formatCode="General">
                  <c:v>33</c:v>
                </c:pt>
                <c:pt idx="31" formatCode="General">
                  <c:v>42</c:v>
                </c:pt>
                <c:pt idx="32" formatCode="General">
                  <c:v>46</c:v>
                </c:pt>
                <c:pt idx="33" formatCode="General">
                  <c:v>54</c:v>
                </c:pt>
                <c:pt idx="34" formatCode="General">
                  <c:v>58</c:v>
                </c:pt>
                <c:pt idx="35" formatCode="General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94-42F4-8A28-C8CD48CC3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8719295"/>
        <c:axId val="1458719775"/>
      </c:areaChart>
      <c:catAx>
        <c:axId val="14587192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775"/>
        <c:crosses val="autoZero"/>
        <c:auto val="1"/>
        <c:lblAlgn val="ctr"/>
        <c:lblOffset val="100"/>
        <c:noMultiLvlLbl val="0"/>
      </c:catAx>
      <c:valAx>
        <c:axId val="1458719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Tal personar</a:t>
                </a:r>
              </a:p>
            </c:rich>
          </c:tx>
          <c:layout>
            <c:manualLayout>
              <c:xMode val="edge"/>
              <c:yMode val="edge"/>
              <c:x val="1.18895966029724E-2"/>
              <c:y val="0.3879272423349315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58719295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0.74867</cdr:x>
      <cdr:y>0.13412</cdr:y>
    </cdr:from>
    <cdr:to>
      <cdr:x>0.75398</cdr:x>
      <cdr:y>0.82643</cdr:y>
    </cdr:to>
    <cdr:cxnSp macro="">
      <cdr:nvCxnSpPr>
        <cdr:cNvPr id="3" name="Rett linje 2">
          <a:extLst xmlns:a="http://schemas.openxmlformats.org/drawingml/2006/main">
            <a:ext uri="{FF2B5EF4-FFF2-40B4-BE49-F238E27FC236}">
              <a16:creationId xmlns:a16="http://schemas.microsoft.com/office/drawing/2014/main" id="{5C4D928A-E615-551C-0BB2-501CFF3A9EDC}"/>
            </a:ext>
          </a:extLst>
        </cdr:cNvPr>
        <cdr:cNvCxnSpPr/>
      </cdr:nvCxnSpPr>
      <cdr:spPr>
        <a:xfrm xmlns:a="http://schemas.openxmlformats.org/drawingml/2006/main" flipH="1" flipV="1">
          <a:off x="6724650" y="647699"/>
          <a:ext cx="47625" cy="3343275"/>
        </a:xfrm>
        <a:prstGeom xmlns:a="http://schemas.openxmlformats.org/drawingml/2006/main" prst="line">
          <a:avLst/>
        </a:prstGeom>
        <a:ln xmlns:a="http://schemas.openxmlformats.org/drawingml/2006/main" w="1587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5B170-0002-4E08-9F14-56A465469E5C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45CEB-8C93-4424-86BF-B97E0BFA25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9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312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769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13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2538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178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204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3078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00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796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976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8638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45CEB-8C93-4424-86BF-B97E0BFA253C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537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4F81B9-7D09-469D-A9F1-B4D4DE9EBC0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63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1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41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06935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44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1498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87658"/>
      </p:ext>
    </p:extLst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26588"/>
      </p:ext>
    </p:extLst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95813CF-DBD8-D3FA-C431-CAE43F212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69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315"/>
      </p:ext>
    </p:extLst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94886585"/>
      </p:ext>
    </p:extLst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01366"/>
      </p:ext>
    </p:extLst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2016"/>
      </p:ext>
    </p:extLst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944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52332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50374544"/>
      </p:ext>
    </p:extLst>
  </p:cSld>
  <p:clrMapOvr>
    <a:masterClrMapping/>
  </p:clrMapOvr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9072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30404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84376765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5168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4520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5647393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7220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84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7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44846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960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4108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8475DE0-4F72-9033-F38B-F0FC729D8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74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6177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766735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95503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77032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2814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24382260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0459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2301259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089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04192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0613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960214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5525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447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25827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617285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61845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6937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10707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15489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597275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85029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429623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7352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7262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3485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037435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55331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28798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593101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03918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23198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205502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02810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3860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6215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48526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21476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386860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597659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255388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69189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259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540755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23083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161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56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9694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22601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3403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6201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744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085851"/>
            <a:ext cx="10972800" cy="5040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062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243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4" y="6940"/>
            <a:ext cx="133089" cy="6858000"/>
          </a:xfrm>
          <a:prstGeom prst="rect">
            <a:avLst/>
          </a:prstGeom>
        </p:spPr>
      </p:pic>
      <p:pic>
        <p:nvPicPr>
          <p:cNvPr id="10" name="Bilde 9" descr="Skjermbilde 2014-03-26 kl. 10.24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40"/>
            <a:ext cx="133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862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4141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1AEA0A-9923-EFDE-6A69-F2535CD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4" y="1488231"/>
            <a:ext cx="10217781" cy="2397968"/>
          </a:xfrm>
          <a:prstGeom prst="rect">
            <a:avLst/>
          </a:prstGeom>
        </p:spPr>
      </p:pic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05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2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22165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451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171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479129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495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538585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8858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589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29176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91B867-874D-44D7-B915-C9E0A2C52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AB01F1-D23C-485A-9CC3-951A85E848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2078877-0306-41AA-AE55-AB8E3F4E9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61143D1-3D4F-4A19-97B0-C42ADED52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AF1A0-BB2B-40EB-ABB2-E27FD266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F0D5703-E586-4165-AB0A-880627F5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421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96558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250985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65940-9AE9-40B7-AAEA-27440A007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3311573-72CA-4C0C-8888-4B52A553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1CC4-9D11-4DFF-AF58-C665D5EFF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594914-2C55-4FED-8D93-06E48C21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74575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883E8C-5D54-4C69-8700-DB3B3C800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488640-C344-4AFE-9754-31E5E1828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0B709C6-EB34-4303-BCB4-C09FBF094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C765237-596F-403C-8DEC-711330D5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DA107D5-29F3-4BDF-BCC8-540C50CC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68A960E-719D-4B4D-9939-9EA3E89DB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7235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1A6BA9-3536-462A-B99A-87E4B7DC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BE3F446-9734-4330-962F-8E056D64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2D0E6D-3E4B-4322-B022-D87221A0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478336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llustrasjon">
            <a:extLst>
              <a:ext uri="{FF2B5EF4-FFF2-40B4-BE49-F238E27FC236}">
                <a16:creationId xmlns:a16="http://schemas.microsoft.com/office/drawing/2014/main" id="{55E1D034-8DB3-109F-5FB5-041986BBE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7"/>
          <a:stretch/>
        </p:blipFill>
        <p:spPr>
          <a:xfrm>
            <a:off x="0" y="4089662"/>
            <a:ext cx="12192000" cy="2540188"/>
          </a:xfrm>
          <a:prstGeom prst="rect">
            <a:avLst/>
          </a:prstGeom>
        </p:spPr>
      </p:pic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83709"/>
            <a:ext cx="9844315" cy="1105951"/>
          </a:xfrm>
        </p:spPr>
        <p:txBody>
          <a:bodyPr lIns="32400" tIns="18000" rIns="32400" bIns="18000">
            <a:noAutofit/>
          </a:bodyPr>
          <a:lstStyle>
            <a:lvl1pPr marL="0" indent="0" algn="l">
              <a:buNone/>
              <a:defRPr sz="2667">
                <a:solidFill>
                  <a:srgbClr val="F3F0A9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74EF3DF7-8CE1-FF19-F246-D22D370AEA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241536"/>
          </a:xfrm>
          <a:noFill/>
        </p:spPr>
        <p:txBody>
          <a:bodyPr wrap="square">
            <a:sp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Logo" descr="Møre og Romsdal fylkeskommune. Logo">
            <a:extLst>
              <a:ext uri="{FF2B5EF4-FFF2-40B4-BE49-F238E27FC236}">
                <a16:creationId xmlns:a16="http://schemas.microsoft.com/office/drawing/2014/main" id="{D55C4494-7BA0-78DC-E700-AE1F0FFB58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63363" y="798496"/>
            <a:ext cx="2116375" cy="59199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CD04D129-BEEE-EE7A-83EE-64D224C5AEA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33" y="1709271"/>
            <a:ext cx="10217782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0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a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5432956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D6FFD43-D7C1-642D-D638-F2B57FEE12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04871E3-5D1B-9D26-995A-94F674B743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5E8C933-91B2-9002-555C-A64A946E7E2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239937" y="1024466"/>
            <a:ext cx="5432952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40118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inndel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 descr="Møre og Romsdal fylkeskommune. Logo">
            <a:extLst>
              <a:ext uri="{FF2B5EF4-FFF2-40B4-BE49-F238E27FC236}">
                <a16:creationId xmlns:a16="http://schemas.microsoft.com/office/drawing/2014/main" id="{015C9290-562B-2429-BD2A-41440EED9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56503" y="3660078"/>
            <a:ext cx="2116375" cy="591993"/>
          </a:xfrm>
          <a:prstGeom prst="rect">
            <a:avLst/>
          </a:prstGeom>
        </p:spPr>
      </p:pic>
      <p:sp>
        <p:nvSpPr>
          <p:cNvPr id="5" name="Tittel 4">
            <a:extLst>
              <a:ext uri="{FF2B5EF4-FFF2-40B4-BE49-F238E27FC236}">
                <a16:creationId xmlns:a16="http://schemas.microsoft.com/office/drawing/2014/main" id="{791D6F78-437A-3F5A-E65C-F145C637DA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5520" y="4411762"/>
            <a:ext cx="5993777" cy="551769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Tema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00ACA4F-D36B-8645-2EA7-DF6FBFFCC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2572" y="4945556"/>
            <a:ext cx="5491163" cy="713048"/>
          </a:xfrm>
        </p:spPr>
        <p:txBody>
          <a:bodyPr>
            <a:noAutofit/>
          </a:bodyPr>
          <a:lstStyle>
            <a:lvl1pPr marL="0" indent="0" algn="l">
              <a:buNone/>
              <a:defRPr sz="1900">
                <a:solidFill>
                  <a:schemeClr val="bg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17" name="Plassholder for bilde">
            <a:extLst>
              <a:ext uri="{FF2B5EF4-FFF2-40B4-BE49-F238E27FC236}">
                <a16:creationId xmlns:a16="http://schemas.microsoft.com/office/drawing/2014/main" id="{B3302875-D3E8-0A43-D351-31B8708AFD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571750 h 5143500"/>
              <a:gd name="connsiteX3" fmla="*/ 4029075 w 9144000"/>
              <a:gd name="connsiteY3" fmla="*/ 2571750 h 5143500"/>
              <a:gd name="connsiteX4" fmla="*/ 4029075 w 9144000"/>
              <a:gd name="connsiteY4" fmla="*/ 4488656 h 5143500"/>
              <a:gd name="connsiteX5" fmla="*/ 9144000 w 9144000"/>
              <a:gd name="connsiteY5" fmla="*/ 4488656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571750"/>
                </a:lnTo>
                <a:lnTo>
                  <a:pt x="4029075" y="2571750"/>
                </a:lnTo>
                <a:lnTo>
                  <a:pt x="4029075" y="4488656"/>
                </a:lnTo>
                <a:lnTo>
                  <a:pt x="9144000" y="4488656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7000"/>
              </a:lnSpc>
              <a:spcBef>
                <a:spcPts val="2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Trykk på ikonet eller dra inn ei bildefil for å legge til et bilde. Juster utsnittet på Bildeformat-fanen &gt; Beskjær.</a:t>
            </a:r>
          </a:p>
        </p:txBody>
      </p:sp>
      <p:pic>
        <p:nvPicPr>
          <p:cNvPr id="15" name="Illustrasjon">
            <a:extLst>
              <a:ext uri="{FF2B5EF4-FFF2-40B4-BE49-F238E27FC236}">
                <a16:creationId xmlns:a16="http://schemas.microsoft.com/office/drawing/2014/main" id="{4382E488-FA9C-C459-A34A-D6CF9368E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101" y="5249747"/>
            <a:ext cx="6819900" cy="631568"/>
          </a:xfrm>
          <a:prstGeom prst="rect">
            <a:avLst/>
          </a:prstGeom>
        </p:spPr>
      </p:pic>
      <p:sp>
        <p:nvSpPr>
          <p:cNvPr id="2" name="Plassholder for tekst 12">
            <a:extLst>
              <a:ext uri="{FF2B5EF4-FFF2-40B4-BE49-F238E27FC236}">
                <a16:creationId xmlns:a16="http://schemas.microsoft.com/office/drawing/2014/main" id="{211B23B4-778F-46B9-BEB0-732DDD24F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FD6B8B7-E4FD-07B7-07AF-6BB9819D2D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94488"/>
      </p:ext>
    </p:extLst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11153779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03425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FD66988-A005-0085-3762-C8E7C9AD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5826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515064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496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1679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bb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325855"/>
            <a:ext cx="11153777" cy="402280"/>
          </a:xfrm>
        </p:spPr>
        <p:txBody>
          <a:bodyPr>
            <a:noAutofit/>
          </a:bodyPr>
          <a:lstStyle>
            <a:lvl1pPr algn="ctr">
              <a:defRPr sz="24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2" y="889001"/>
            <a:ext cx="5424489" cy="4452923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E10AB050-67B9-B7AD-2109-9C8D6CD8CC4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48400" y="889001"/>
            <a:ext cx="5424489" cy="4452924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tekst 12">
            <a:extLst>
              <a:ext uri="{FF2B5EF4-FFF2-40B4-BE49-F238E27FC236}">
                <a16:creationId xmlns:a16="http://schemas.microsoft.com/office/drawing/2014/main" id="{2983069F-5FCB-7598-4590-6216129F6F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373013F-8FD8-BF26-7FB5-B5E4373805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D86ADBA6-4443-E90A-420E-AE78BAE563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CA69A5DA-693F-0987-0DDE-AD18C580E3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48400" y="5487872"/>
            <a:ext cx="5424488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88467990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 m/info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8"/>
            <a:ext cx="8387823" cy="5015177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5CB27386-3E5F-A4D4-B60F-65F1330E4F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93201" y="1024466"/>
            <a:ext cx="2579689" cy="5015177"/>
          </a:xfrm>
          <a:solidFill>
            <a:schemeClr val="bg2"/>
          </a:solidFill>
        </p:spPr>
        <p:txBody>
          <a:bodyPr lIns="36000" tIns="18000" rIns="36000" bIns="18000"/>
          <a:lstStyle>
            <a:lvl4pPr>
              <a:defRPr sz="1400"/>
            </a:lvl4pPr>
            <a:lvl5pPr>
              <a:defRPr sz="1200"/>
            </a:lvl5pPr>
          </a:lstStyle>
          <a:p>
            <a:pPr lvl="3"/>
            <a:r>
              <a:rPr lang="nb-NO"/>
              <a:t>Forklaring i boks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E27305E-312F-685A-C4C0-50DEFA299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C6B09D-7588-E3E2-7C4F-2329B6988C7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11341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4">
            <a:extLst>
              <a:ext uri="{FF2B5EF4-FFF2-40B4-BE49-F238E27FC236}">
                <a16:creationId xmlns:a16="http://schemas.microsoft.com/office/drawing/2014/main" id="{12B4BFD6-CB0C-4DF8-2A3F-271EFE442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D59E3284-C89A-D962-3631-79EA8A0D96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18774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3ACDD6C-50ED-FB4E-334F-323D30F0DA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396778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7438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nn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47590835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21482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12861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6B95A1-263B-4893-8690-7F52045D0A6A}" type="datetimeFigureOut">
              <a:rPr lang="nb-NO" smtClean="0"/>
              <a:t>01.12.2025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90955198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09600" y="3821439"/>
            <a:ext cx="10668000" cy="14700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768567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kel figur m/forkla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450EE2A6-4E49-756F-4BB6-9F08E857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1153779" cy="551769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19A497-778F-C154-67ED-BA9E0DC9D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1" y="1024467"/>
            <a:ext cx="11153779" cy="4317456"/>
          </a:xfrm>
        </p:spPr>
        <p:txBody>
          <a:bodyPr lIns="36000" tIns="18000" rIns="36000" bIns="18000"/>
          <a:lstStyle>
            <a:lvl1pPr marL="0" indent="0">
              <a:lnSpc>
                <a:spcPct val="132000"/>
              </a:lnSpc>
              <a:spcBef>
                <a:spcPts val="3200"/>
              </a:spcBef>
              <a:buNone/>
              <a:defRPr sz="2000">
                <a:solidFill>
                  <a:schemeClr val="tx1"/>
                </a:solidFill>
              </a:defRPr>
            </a:lvl1pPr>
            <a:lvl2pPr marL="363591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2pPr>
            <a:lvl3pPr marL="590385" indent="-116997">
              <a:lnSpc>
                <a:spcPct val="132000"/>
              </a:lnSpc>
              <a:defRPr sz="2000">
                <a:solidFill>
                  <a:schemeClr val="tx1"/>
                </a:solidFill>
              </a:defRPr>
            </a:lvl3pPr>
            <a:lvl4pPr>
              <a:lnSpc>
                <a:spcPct val="132000"/>
              </a:lnSpc>
              <a:spcBef>
                <a:spcPts val="3200"/>
              </a:spcBef>
              <a:defRPr sz="2000">
                <a:solidFill>
                  <a:schemeClr val="tx1"/>
                </a:solidFill>
              </a:defRPr>
            </a:lvl4pPr>
            <a:lvl5pPr>
              <a:lnSpc>
                <a:spcPct val="132000"/>
              </a:lnSpc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12">
            <a:extLst>
              <a:ext uri="{FF2B5EF4-FFF2-40B4-BE49-F238E27FC236}">
                <a16:creationId xmlns:a16="http://schemas.microsoft.com/office/drawing/2014/main" id="{A48C92F8-2AC6-B458-8D79-5DC03BDD17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240130"/>
          </a:xfrm>
          <a:noFill/>
        </p:spPr>
        <p:txBody>
          <a:bodyPr wrap="square">
            <a:spAutoFit/>
          </a:bodyPr>
          <a:lstStyle>
            <a:lvl1pPr marL="0" indent="0" algn="l">
              <a:buNone/>
              <a:defRPr sz="1067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21F630B-B226-9740-FD19-E08C1C0D6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1" y="6185593"/>
            <a:ext cx="255925" cy="439455"/>
          </a:xfrm>
          <a:prstGeom prst="rect">
            <a:avLst/>
          </a:prstGeom>
        </p:spPr>
      </p:pic>
      <p:sp>
        <p:nvSpPr>
          <p:cNvPr id="2" name="Plassholder for tekst 7">
            <a:extLst>
              <a:ext uri="{FF2B5EF4-FFF2-40B4-BE49-F238E27FC236}">
                <a16:creationId xmlns:a16="http://schemas.microsoft.com/office/drawing/2014/main" id="{E1070A37-B11F-6252-BE28-F74877DFD0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112" y="5487872"/>
            <a:ext cx="11153779" cy="551771"/>
          </a:xfrm>
          <a:noFill/>
        </p:spPr>
        <p:txBody>
          <a:bodyPr lIns="36000" tIns="18000" rIns="36000" bIns="18000"/>
          <a:lstStyle>
            <a:lvl4pPr>
              <a:defRPr sz="933">
                <a:solidFill>
                  <a:schemeClr val="accent1"/>
                </a:solidFill>
              </a:defRPr>
            </a:lvl4pPr>
            <a:lvl5pPr>
              <a:defRPr sz="933">
                <a:solidFill>
                  <a:schemeClr val="accent1"/>
                </a:solidFill>
              </a:defRPr>
            </a:lvl5pPr>
          </a:lstStyle>
          <a:p>
            <a:pPr lvl="3"/>
            <a:r>
              <a:rPr lang="nb-NO"/>
              <a:t>Forklaring</a:t>
            </a:r>
          </a:p>
          <a:p>
            <a:pPr lvl="4"/>
            <a:r>
              <a:rPr lang="nb-NO"/>
              <a:t>Brødtekst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9132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09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61678B16-8C7A-F155-D5E0-A574A31A8DD6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2" r:id="rId10"/>
    <p:sldLayoutId id="2147483743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4" r:id="rId30"/>
    <p:sldLayoutId id="2147483769" r:id="rId31"/>
    <p:sldLayoutId id="2147483770" r:id="rId32"/>
    <p:sldLayoutId id="2147483771" r:id="rId33"/>
    <p:sldLayoutId id="2147483772" r:id="rId34"/>
    <p:sldLayoutId id="2147483773" r:id="rId35"/>
    <p:sldLayoutId id="2147483774" r:id="rId36"/>
    <p:sldLayoutId id="2147483775" r:id="rId37"/>
    <p:sldLayoutId id="2147483776" r:id="rId38"/>
    <p:sldLayoutId id="2147483777" r:id="rId39"/>
    <p:sldLayoutId id="2147483778" r:id="rId40"/>
    <p:sldLayoutId id="2147483779" r:id="rId41"/>
    <p:sldLayoutId id="2147483730" r:id="rId42"/>
    <p:sldLayoutId id="2147483864" r:id="rId43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264849" cy="7064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21960" y="6356351"/>
            <a:ext cx="5604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 descr="Skjermbilde 2014-03-26 kl. 10.24.1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833" y="0"/>
            <a:ext cx="133224" cy="68649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1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847" r:id="rId13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7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B296844-65C2-9D6F-2479-A39A6E1BC327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4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7CA69CC-CFB8-EE46-9B8D-A13AD01D484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olsToo_Slide" descr="ToolsToo_Slide">
            <a:extLst>
              <a:ext uri="{FF2B5EF4-FFF2-40B4-BE49-F238E27FC236}">
                <a16:creationId xmlns:a16="http://schemas.microsoft.com/office/drawing/2014/main" id="{41FBC90A-94BA-5F52-47EC-3B322993B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675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C9A1A07-6001-5AD3-663D-7759892A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586800"/>
            <a:ext cx="11153779" cy="1189717"/>
          </a:xfrm>
          <a:prstGeom prst="rect">
            <a:avLst/>
          </a:prstGeom>
        </p:spPr>
        <p:txBody>
          <a:bodyPr vert="horz" lIns="36000" tIns="18000" rIns="36000" bIns="18000" rtlCol="0" anchor="t" anchorCtr="0">
            <a:no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868F3CD-9B87-4D82-0BEB-B33A2AE17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1" y="1955585"/>
            <a:ext cx="11153779" cy="4084060"/>
          </a:xfrm>
          <a:prstGeom prst="rect">
            <a:avLst/>
          </a:prstGeom>
        </p:spPr>
        <p:txBody>
          <a:bodyPr vert="horz" lIns="36000" tIns="18000" rIns="36000" bIns="18000" rtlCol="0">
            <a:noAutofit/>
          </a:bodyPr>
          <a:lstStyle/>
          <a:p>
            <a:pPr lvl="0"/>
            <a:r>
              <a:rPr lang="nn-NO"/>
              <a:t>Klikk for å redigere tekststiler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97D07A-5F03-6800-7000-00BF455740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403476"/>
            <a:ext cx="72208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3E3C88-2302-45AB-B95A-487E36C94CAE}" type="datetimeFigureOut">
              <a:rPr lang="nn-NO" smtClean="0"/>
              <a:pPr/>
              <a:t>01.12.2025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9C1CAB-FC1B-3E70-6484-FEDED121F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84400" y="6403476"/>
            <a:ext cx="4114800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20ED513-5FC5-EA73-43D3-215E5A2C0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19111" y="6403476"/>
            <a:ext cx="609375" cy="16927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66EEC5-AE48-F448-820D-3D23083F56AA}" type="slidenum">
              <a:rPr lang="nn-NO" smtClean="0"/>
              <a:pPr/>
              <a:t>‹#›</a:t>
            </a:fld>
            <a:endParaRPr lang="nn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398E624-D547-5087-C94D-2AFB23DE5250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D375770-5E60-5D51-4F5A-E2024473E86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01" y="62630"/>
            <a:ext cx="2325608" cy="6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6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15" r:id="rId17"/>
    <p:sldLayoutId id="2147483927" r:id="rId18"/>
  </p:sldLayoutIdLst>
  <p:hf sldNum="0" hdr="0" ftr="0" dt="0"/>
  <p:txStyles>
    <p:titleStyle>
      <a:lvl1pPr algn="l" defTabSz="914377" rtl="0" eaLnBrk="1" latinLnBrk="0" hangingPunct="1">
        <a:lnSpc>
          <a:spcPct val="103000"/>
        </a:lnSpc>
        <a:spcBef>
          <a:spcPct val="0"/>
        </a:spcBef>
        <a:buNone/>
        <a:defRPr sz="325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11916" indent="-111916" algn="l" defTabSz="914377" rtl="0" eaLnBrk="1" latinLnBrk="0" hangingPunct="1">
        <a:lnSpc>
          <a:spcPct val="117000"/>
        </a:lnSpc>
        <a:spcBef>
          <a:spcPts val="21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358766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584185" indent="-111123" algn="l" defTabSz="914377" rtl="0" eaLnBrk="1" latinLnBrk="0" hangingPunct="1">
        <a:lnSpc>
          <a:spcPct val="117000"/>
        </a:lnSpc>
        <a:spcBef>
          <a:spcPts val="500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77" rtl="0" eaLnBrk="1" latinLnBrk="0" hangingPunct="1">
        <a:lnSpc>
          <a:spcPct val="117000"/>
        </a:lnSpc>
        <a:spcBef>
          <a:spcPts val="2100"/>
        </a:spcBef>
        <a:spcAft>
          <a:spcPts val="0"/>
        </a:spcAft>
        <a:buFont typeface="Arial" panose="020B0604020202020204" pitchFamily="34" charset="0"/>
        <a:buNone/>
        <a:defRPr sz="1653" kern="1200">
          <a:solidFill>
            <a:schemeClr val="tx1"/>
          </a:solidFill>
          <a:latin typeface="+mj-lt"/>
          <a:ea typeface="+mn-ea"/>
          <a:cs typeface="+mn-cs"/>
        </a:defRPr>
      </a:lvl4pPr>
      <a:lvl5pPr marL="0" indent="0" algn="l" defTabSz="914377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653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5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5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2.xml"/><Relationship Id="rId5" Type="http://schemas.openxmlformats.org/officeDocument/2006/relationships/chart" Target="../charts/char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8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9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5.xml"/><Relationship Id="rId6" Type="http://schemas.openxmlformats.org/officeDocument/2006/relationships/chart" Target="../charts/chart10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6.xml"/><Relationship Id="rId6" Type="http://schemas.openxmlformats.org/officeDocument/2006/relationships/chart" Target="../charts/chart1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23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3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chart" Target="../charts/chart14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2.xml"/><Relationship Id="rId5" Type="http://schemas.openxmlformats.org/officeDocument/2006/relationships/chart" Target="../charts/chart16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7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0.xml"/><Relationship Id="rId6" Type="http://schemas.openxmlformats.org/officeDocument/2006/relationships/chart" Target="../charts/chart18.xml"/><Relationship Id="rId5" Type="http://schemas.openxmlformats.org/officeDocument/2006/relationships/image" Target="../media/image16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image" Target="../media/image30.emf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16.xml"/><Relationship Id="rId5" Type="http://schemas.openxmlformats.org/officeDocument/2006/relationships/chart" Target="../charts/chart19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4.xml"/><Relationship Id="rId5" Type="http://schemas.openxmlformats.org/officeDocument/2006/relationships/chart" Target="../charts/chart20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6" Type="http://schemas.openxmlformats.org/officeDocument/2006/relationships/chart" Target="../charts/chart21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6.xml"/><Relationship Id="rId5" Type="http://schemas.openxmlformats.org/officeDocument/2006/relationships/chart" Target="../charts/chart2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6" Type="http://schemas.openxmlformats.org/officeDocument/2006/relationships/chart" Target="../charts/chart25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image" Target="../media/image23.em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chart" Target="../charts/chart26.xml"/><Relationship Id="rId9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29.xml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31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8.xml"/><Relationship Id="rId5" Type="http://schemas.openxmlformats.org/officeDocument/2006/relationships/chart" Target="../charts/chart3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3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34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5.xml"/><Relationship Id="rId4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6.x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3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2.xml"/><Relationship Id="rId6" Type="http://schemas.openxmlformats.org/officeDocument/2006/relationships/chart" Target="../charts/chart38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3.xml"/><Relationship Id="rId5" Type="http://schemas.openxmlformats.org/officeDocument/2006/relationships/chart" Target="../charts/chart39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ungdata.no/" TargetMode="External"/><Relationship Id="rId5" Type="http://schemas.openxmlformats.org/officeDocument/2006/relationships/hyperlink" Target="https://mrfylke.no/tenester/plan-okonomi-og-statistikk/analyse-statistikk-og-kart/folkehelsestatistikk/folkehelseundersokinga-2021/" TargetMode="External"/><Relationship Id="rId4" Type="http://schemas.openxmlformats.org/officeDocument/2006/relationships/hyperlink" Target="https://fylkesstatistikk-mr.webflow.io/kommunestatistikk/2022" TargetMode="Externa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5.em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1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chart" Target="../charts/chart3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6" Type="http://schemas.openxmlformats.org/officeDocument/2006/relationships/chart" Target="../charts/chart4.xml"/><Relationship Id="rId5" Type="http://schemas.openxmlformats.org/officeDocument/2006/relationships/image" Target="../media/image2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08B74CCD-3297-9786-3055-4646A5D22A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Gjemnes kommune 2025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4BC07F7-53EF-D563-58DD-E5B547833D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6085" y="6516688"/>
            <a:ext cx="7024915" cy="726925"/>
          </a:xfrm>
        </p:spPr>
        <p:txBody>
          <a:bodyPr/>
          <a:lstStyle/>
          <a:p>
            <a:r>
              <a:rPr lang="nb-NO" dirty="0"/>
              <a:t>Stab for strategi og styring</a:t>
            </a:r>
            <a:r>
              <a:rPr lang="nb-NO"/>
              <a:t>, haust </a:t>
            </a:r>
            <a:r>
              <a:rPr lang="nb-NO" dirty="0"/>
              <a:t>2025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7129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E407C4-23CD-510F-545E-4FD72DBD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Største flyttestraumar frå og til, 2019–2023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62760B4-EBAF-CF8B-AC20-164C846B32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066" y="5360609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/>
              <a:t>Utflytting frå kommunen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CFB21D5-0EA4-89F0-BDB3-45497948CB4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5359072"/>
            <a:ext cx="5424488" cy="404541"/>
          </a:xfrm>
        </p:spPr>
        <p:txBody>
          <a:bodyPr/>
          <a:lstStyle/>
          <a:p>
            <a:pPr marL="0" indent="0" algn="ctr">
              <a:buNone/>
            </a:pPr>
            <a:r>
              <a:rPr lang="nn-NO"/>
              <a:t>Tilflytting til kommunen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Panda analyse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Gjemnes kommune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C9174C34-63A9-704E-9DD4-619A7E7AB758}"/>
              </a:ext>
            </a:extLst>
          </p:cNvPr>
          <p:cNvSpPr/>
          <p:nvPr/>
        </p:nvSpPr>
        <p:spPr>
          <a:xfrm>
            <a:off x="3798047" y="5909753"/>
            <a:ext cx="233034" cy="221568"/>
          </a:xfrm>
          <a:prstGeom prst="rect">
            <a:avLst/>
          </a:prstGeom>
          <a:solidFill>
            <a:srgbClr val="B3E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393D6D01-125E-1721-8964-A9D81FE36825}"/>
              </a:ext>
            </a:extLst>
          </p:cNvPr>
          <p:cNvSpPr txBox="1"/>
          <p:nvPr/>
        </p:nvSpPr>
        <p:spPr>
          <a:xfrm>
            <a:off x="4031081" y="5892868"/>
            <a:ext cx="1695141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Møre og Romsdal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75760550-5D22-A78C-4240-DF400DDBFDD0}"/>
              </a:ext>
            </a:extLst>
          </p:cNvPr>
          <p:cNvSpPr/>
          <p:nvPr/>
        </p:nvSpPr>
        <p:spPr>
          <a:xfrm>
            <a:off x="5719382" y="5910579"/>
            <a:ext cx="233034" cy="221568"/>
          </a:xfrm>
          <a:prstGeom prst="rect">
            <a:avLst/>
          </a:prstGeom>
          <a:solidFill>
            <a:srgbClr val="F0F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E904174-F370-0C75-2A34-0B46B7F2FA7F}"/>
              </a:ext>
            </a:extLst>
          </p:cNvPr>
          <p:cNvSpPr txBox="1"/>
          <p:nvPr/>
        </p:nvSpPr>
        <p:spPr>
          <a:xfrm>
            <a:off x="5959606" y="5889650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Noreg elles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DEBC6C95-3DDA-02A4-869A-8C6D7F054541}"/>
              </a:ext>
            </a:extLst>
          </p:cNvPr>
          <p:cNvSpPr/>
          <p:nvPr/>
        </p:nvSpPr>
        <p:spPr>
          <a:xfrm>
            <a:off x="7150531" y="5913876"/>
            <a:ext cx="233034" cy="221568"/>
          </a:xfrm>
          <a:prstGeom prst="rect">
            <a:avLst/>
          </a:prstGeom>
          <a:solidFill>
            <a:srgbClr val="F6BF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54CA60-B40A-E87C-B3D0-1BFA80911F86}"/>
              </a:ext>
            </a:extLst>
          </p:cNvPr>
          <p:cNvSpPr txBox="1"/>
          <p:nvPr/>
        </p:nvSpPr>
        <p:spPr>
          <a:xfrm>
            <a:off x="7386526" y="5889657"/>
            <a:ext cx="157127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Utlandet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9" name="Plassholder for innhold 8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2A9D9B19-3942-C542-9E68-7B462D16CB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86" y="889000"/>
            <a:ext cx="4219741" cy="4452938"/>
          </a:xfrm>
        </p:spPr>
      </p:pic>
      <p:pic>
        <p:nvPicPr>
          <p:cNvPr id="16" name="Plassholder for innhold 15" descr="Et bilde som inneholder tekst, skjermbilde, sirkel, diagram&#10;&#10;Automatisk generert beskrivelse">
            <a:extLst>
              <a:ext uri="{FF2B5EF4-FFF2-40B4-BE49-F238E27FC236}">
                <a16:creationId xmlns:a16="http://schemas.microsoft.com/office/drawing/2014/main" id="{0D2D788D-2C8C-AFB5-757C-05ABD1104B1D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6854" y="925830"/>
            <a:ext cx="4447579" cy="4388792"/>
          </a:xfr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7" name="Tema">
            <a:extLst>
              <a:ext uri="{FF2B5EF4-FFF2-40B4-BE49-F238E27FC236}">
                <a16:creationId xmlns:a16="http://schemas.microsoft.com/office/drawing/2014/main" id="{1C1DFF1B-D5A7-9434-584F-32A7D2F1DB57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Demografi</a:t>
            </a:r>
          </a:p>
        </p:txBody>
      </p:sp>
      <p:pic>
        <p:nvPicPr>
          <p:cNvPr id="18" name="Bilde 17" descr="Bærekraftige byer og lokalsamfunn">
            <a:extLst>
              <a:ext uri="{FF2B5EF4-FFF2-40B4-BE49-F238E27FC236}">
                <a16:creationId xmlns:a16="http://schemas.microsoft.com/office/drawing/2014/main" id="{C5948485-B217-B12B-2878-31942ABC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Bilde 24" descr="Anstendig arbeid og økonomisk vekst">
            <a:extLst>
              <a:ext uri="{FF2B5EF4-FFF2-40B4-BE49-F238E27FC236}">
                <a16:creationId xmlns:a16="http://schemas.microsoft.com/office/drawing/2014/main" id="{C4F6A7E5-A5AC-C23E-4317-68E1F8E75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973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14D97C1-B349-8260-3B60-0F9AA28B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44E022FF-2C5E-5B74-37A5-4C822C5E3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6BE0E1-A2DC-3395-3229-C50564B51D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7983033"/>
              </p:ext>
            </p:extLst>
          </p:nvPr>
        </p:nvGraphicFramePr>
        <p:xfrm>
          <a:off x="276326" y="594360"/>
          <a:ext cx="11671833" cy="55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04338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E83D5FB8-FA16-D675-8537-F3AE5754F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B8F04A08-D316-B2A3-2FCB-4080DBEE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1C2170-2816-0E1F-D7F0-8B53B964A5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919654"/>
              </p:ext>
            </p:extLst>
          </p:nvPr>
        </p:nvGraphicFramePr>
        <p:xfrm>
          <a:off x="276326" y="762000"/>
          <a:ext cx="11467439" cy="5373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264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9304128" y="6391180"/>
            <a:ext cx="104258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128113" y="6500271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AF62834F-B280-B2A4-657E-6EE537FB1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206B8C5-62ED-0E86-4974-A3EDE1363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7F18F1B5-754E-5EEE-47FB-2D3E9E83A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8EA9527-DD02-5B22-6D45-F7FC91F29E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201771"/>
              </p:ext>
            </p:extLst>
          </p:nvPr>
        </p:nvGraphicFramePr>
        <p:xfrm>
          <a:off x="1390650" y="739471"/>
          <a:ext cx="9033510" cy="565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91724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87205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2FE35D6-4697-11DB-F6BF-35F53748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6D2B1D7-6786-26B8-8C2C-68F93294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F52B901F-B308-9A61-3695-D776B387C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E2AE738-3B80-9BA2-5EBA-9A7037E6AF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8203000"/>
              </p:ext>
            </p:extLst>
          </p:nvPr>
        </p:nvGraphicFramePr>
        <p:xfrm>
          <a:off x="320133" y="749767"/>
          <a:ext cx="11633734" cy="5252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86875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06789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2FE35D6-4697-11DB-F6BF-35F537486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76D2B1D7-6786-26B8-8C2C-68F93294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F52B901F-B308-9A61-3695-D776B387C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4F95EA-3F3B-A2E7-C690-7B87203F8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957696"/>
              </p:ext>
            </p:extLst>
          </p:nvPr>
        </p:nvGraphicFramePr>
        <p:xfrm>
          <a:off x="276326" y="1033272"/>
          <a:ext cx="11556009" cy="508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35854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27EE6F62-84B4-84C9-1F97-FC2307FAE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F750798-C8C8-7E1A-F691-8718B30E1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725D7FC-73BF-776B-DBC7-1D45A74C7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6A479B2-6D78-B180-BFFA-87008BD738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045498"/>
              </p:ext>
            </p:extLst>
          </p:nvPr>
        </p:nvGraphicFramePr>
        <p:xfrm>
          <a:off x="276325" y="731520"/>
          <a:ext cx="11571117" cy="548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18525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03914" y="609650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0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9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B9982D4B-9B16-8283-D4A0-688DCC38F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42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518124EB-25DE-2023-74B4-0923EBAD5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6285598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97F45F62-093F-370C-3C64-AA21289C9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15" y="628560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D011B36-E7FC-017E-522E-E8C19AE529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911912"/>
              </p:ext>
            </p:extLst>
          </p:nvPr>
        </p:nvGraphicFramePr>
        <p:xfrm>
          <a:off x="276326" y="755374"/>
          <a:ext cx="11341189" cy="540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43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600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EBB09985-AE79-7FB7-FC2B-9948692C8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13E277F5-C39E-5FF6-A510-AC7080D6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ED1816F4-DDD9-3667-361A-EFC965CB2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2BFD36E0-53B1-AADC-2A4C-C15B0F895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87C7578-BF15-1248-8FE8-6125F9AC23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492244"/>
              </p:ext>
            </p:extLst>
          </p:nvPr>
        </p:nvGraphicFramePr>
        <p:xfrm>
          <a:off x="365760" y="795131"/>
          <a:ext cx="11481683" cy="5341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79507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4E1F9455-B515-7ED4-BF3A-A8E8AA460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CDC93C6A-D54A-7F98-8044-3CF123AEB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God helse og livskvalitet - FNs bærekraftsmål">
            <a:extLst>
              <a:ext uri="{FF2B5EF4-FFF2-40B4-BE49-F238E27FC236}">
                <a16:creationId xmlns:a16="http://schemas.microsoft.com/office/drawing/2014/main" id="{C12F5FC9-6772-64C4-7209-C1418D1C7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6DE74F3E-F5FB-5BA2-9CA4-9741FCB71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1A1CDEB-26F7-130B-B2DD-D3974F367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4744161"/>
              </p:ext>
            </p:extLst>
          </p:nvPr>
        </p:nvGraphicFramePr>
        <p:xfrm>
          <a:off x="276326" y="659958"/>
          <a:ext cx="11435945" cy="536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054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9AB6143-243A-4F9C-B564-EEC41B7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b="1">
                <a:solidFill>
                  <a:schemeClr val="tx2"/>
                </a:solidFill>
              </a:rPr>
              <a:t>Innhald/tema</a:t>
            </a:r>
            <a:r>
              <a:rPr lang="nb-NO" b="1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4F4C0D45-F68A-4D95-8A5B-F54872D80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400" b="1">
                <a:solidFill>
                  <a:schemeClr val="tx2"/>
                </a:solidFill>
              </a:rPr>
              <a:t>Demografi</a:t>
            </a:r>
          </a:p>
          <a:p>
            <a:r>
              <a:rPr lang="nn-NO" sz="1800"/>
              <a:t>Folketal, folketalsvekst, befolkningssamansetning, innvandring og folketalsframskrivingar</a:t>
            </a:r>
          </a:p>
          <a:p>
            <a:pPr marL="0" indent="0">
              <a:buNone/>
            </a:pPr>
            <a:r>
              <a:rPr lang="nn-NO" sz="2400" b="1">
                <a:solidFill>
                  <a:schemeClr val="tx2"/>
                </a:solidFill>
              </a:rPr>
              <a:t>Næringsstruktur og sysselsetting</a:t>
            </a:r>
          </a:p>
          <a:p>
            <a:r>
              <a:rPr lang="nn-NO" sz="1800"/>
              <a:t>Sysselsetting, næringsstruktur, arbeidsplassdekning, pendling, sektorfordelt sysselsetting</a:t>
            </a:r>
          </a:p>
          <a:p>
            <a:pPr marL="0" indent="0">
              <a:buNone/>
            </a:pPr>
            <a:r>
              <a:rPr lang="nn-NO" sz="2400" b="1">
                <a:solidFill>
                  <a:schemeClr val="tx2"/>
                </a:solidFill>
              </a:rPr>
              <a:t>Vidaregåande utdanning</a:t>
            </a:r>
          </a:p>
          <a:p>
            <a:r>
              <a:rPr lang="nn-NO" sz="1800"/>
              <a:t>Elev- og gjennomføringsstatistikk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4EFE5988-A28B-4AA7-8200-90C020B0C5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>
                <a:solidFill>
                  <a:schemeClr val="tx2"/>
                </a:solidFill>
              </a:rPr>
              <a:t>Arbeidsmarknad og levekårsindikatorar</a:t>
            </a:r>
          </a:p>
          <a:p>
            <a:r>
              <a:rPr lang="nn-NO" sz="1800"/>
              <a:t>Bruttoinntekt, utdanningsnivå, </a:t>
            </a:r>
            <a:r>
              <a:rPr lang="nn-NO" sz="1800" err="1"/>
              <a:t>andel</a:t>
            </a:r>
            <a:r>
              <a:rPr lang="nn-NO" sz="1800"/>
              <a:t> utanfor utdanning, arbeid og arbeidsmarknadstiltak </a:t>
            </a:r>
          </a:p>
          <a:p>
            <a:pPr marL="0" indent="0">
              <a:buNone/>
            </a:pPr>
            <a:r>
              <a:rPr lang="nn-NO" sz="2400" b="1">
                <a:solidFill>
                  <a:schemeClr val="tx2"/>
                </a:solidFill>
              </a:rPr>
              <a:t>Bustadar, hushald og arealbruk</a:t>
            </a:r>
          </a:p>
          <a:p>
            <a:r>
              <a:rPr lang="nn-NO" sz="1800"/>
              <a:t>Bustadbygging, </a:t>
            </a:r>
            <a:r>
              <a:rPr lang="nn-NO" sz="1800" err="1"/>
              <a:t>hushaldningar</a:t>
            </a:r>
            <a:r>
              <a:rPr lang="nn-NO" sz="1800"/>
              <a:t>, samla arealbruk og arealressursar</a:t>
            </a:r>
          </a:p>
        </p:txBody>
      </p:sp>
      <p:pic>
        <p:nvPicPr>
          <p:cNvPr id="2" name="Bilde 1" descr="Utrydde fattigdom - FNs bærekraftsmål">
            <a:extLst>
              <a:ext uri="{FF2B5EF4-FFF2-40B4-BE49-F238E27FC236}">
                <a16:creationId xmlns:a16="http://schemas.microsoft.com/office/drawing/2014/main" id="{BFF082C9-4466-48A3-B6FB-D3C15E5B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8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BBE02D76-872D-43B8-B1BD-F20836DB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047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70329638-6105-4E5A-8DBD-BD4AC3E0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 descr="Likestilling mellom kjønnene - FNs bærekraftsmål">
            <a:extLst>
              <a:ext uri="{FF2B5EF4-FFF2-40B4-BE49-F238E27FC236}">
                <a16:creationId xmlns:a16="http://schemas.microsoft.com/office/drawing/2014/main" id="{E98C472A-2854-43F2-BAA0-50F70C011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35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de 7" descr="Anstendig arbeid og økonomisk vekst">
            <a:extLst>
              <a:ext uri="{FF2B5EF4-FFF2-40B4-BE49-F238E27FC236}">
                <a16:creationId xmlns:a16="http://schemas.microsoft.com/office/drawing/2014/main" id="{3EADE694-FC5A-4588-82D7-C8085B8F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91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Industri, innovasjon og infrastruktur">
            <a:extLst>
              <a:ext uri="{FF2B5EF4-FFF2-40B4-BE49-F238E27FC236}">
                <a16:creationId xmlns:a16="http://schemas.microsoft.com/office/drawing/2014/main" id="{3BE8E650-0F14-4321-8D0C-C6A4CBF9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73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Mindre ulikhet - FNs bærekraftsmål">
            <a:extLst>
              <a:ext uri="{FF2B5EF4-FFF2-40B4-BE49-F238E27FC236}">
                <a16:creationId xmlns:a16="http://schemas.microsoft.com/office/drawing/2014/main" id="{C2E074D1-F48A-4B78-95A4-7A07991E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735" y="628401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9580E79E-407F-45E2-9783-1E63593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84013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Stoppe klimaendringene - FNs bærekraftsmål">
            <a:extLst>
              <a:ext uri="{FF2B5EF4-FFF2-40B4-BE49-F238E27FC236}">
                <a16:creationId xmlns:a16="http://schemas.microsoft.com/office/drawing/2014/main" id="{F25AE3B7-25DF-4F82-9922-F069E50E7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C6558349-2272-4627-A27C-6A0BF9D75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35" y="628401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16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025445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3" name="Bilde 2" descr="Mindre ulikhet - FNs bærekraftsmål">
            <a:extLst>
              <a:ext uri="{FF2B5EF4-FFF2-40B4-BE49-F238E27FC236}">
                <a16:creationId xmlns:a16="http://schemas.microsoft.com/office/drawing/2014/main" id="{984095D6-9300-DF20-1E95-C8912C13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4070" y="629068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Anstendig arbeid og økonomisk vekst">
            <a:extLst>
              <a:ext uri="{FF2B5EF4-FFF2-40B4-BE49-F238E27FC236}">
                <a16:creationId xmlns:a16="http://schemas.microsoft.com/office/drawing/2014/main" id="{86A71F78-0FCE-E86E-8796-41609FE8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9901" y="6291021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4FF8F17A-0D2C-F230-EE16-0B344B1B2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054" y="6291019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B808017-8607-61CA-29E8-03610579F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5576" y="629102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664D06F-4B90-FBC0-CADF-5993EE8456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504361"/>
              </p:ext>
            </p:extLst>
          </p:nvPr>
        </p:nvGraphicFramePr>
        <p:xfrm>
          <a:off x="182879" y="842837"/>
          <a:ext cx="11736125" cy="5305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5476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008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558281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12" name="Bilde 11" descr="Likestilling mellom kjønnene - FNs bærekraftsmål">
            <a:extLst>
              <a:ext uri="{FF2B5EF4-FFF2-40B4-BE49-F238E27FC236}">
                <a16:creationId xmlns:a16="http://schemas.microsoft.com/office/drawing/2014/main" id="{31DA9FFA-73EA-0C81-C10C-43BF3F84B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101" y="628883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God helse og livskvalitet - FNs bærekraftsmål">
            <a:extLst>
              <a:ext uri="{FF2B5EF4-FFF2-40B4-BE49-F238E27FC236}">
                <a16:creationId xmlns:a16="http://schemas.microsoft.com/office/drawing/2014/main" id="{73B42728-B572-D3AE-29EC-7D42EFDB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253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B7A0C771-8EF5-D1FE-1743-6081236A9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600" y="628873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B4C1F7-AB74-BB26-9A85-BD44F7435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567588"/>
              </p:ext>
            </p:extLst>
          </p:nvPr>
        </p:nvGraphicFramePr>
        <p:xfrm>
          <a:off x="166976" y="834887"/>
          <a:ext cx="11879249" cy="5381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31569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C4F58C6C-8089-CE2C-F19D-5ECED7EE73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57078"/>
            <a:ext cx="8346950" cy="5900922"/>
          </a:xfrm>
          <a:prstGeom prst="rect">
            <a:avLst/>
          </a:prstGeom>
        </p:spPr>
      </p:pic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3" name="Tittel 17">
            <a:extLst>
              <a:ext uri="{FF2B5EF4-FFF2-40B4-BE49-F238E27FC236}">
                <a16:creationId xmlns:a16="http://schemas.microsoft.com/office/drawing/2014/main" id="{0792706F-0C42-99C0-09A6-EA61684B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400" b="1">
                <a:solidFill>
                  <a:schemeClr val="accent1"/>
                </a:solidFill>
              </a:rPr>
              <a:t>Endring i sysselsettinga, </a:t>
            </a:r>
            <a:r>
              <a:rPr lang="nb-NO" sz="2400" b="1" err="1">
                <a:solidFill>
                  <a:schemeClr val="accent1"/>
                </a:solidFill>
              </a:rPr>
              <a:t>frå</a:t>
            </a:r>
            <a:r>
              <a:rPr lang="nb-NO" sz="2400" b="1">
                <a:solidFill>
                  <a:schemeClr val="accent1"/>
                </a:solidFill>
              </a:rPr>
              <a:t> 4. kvartal 2023 til 4. kvartal 2024 </a:t>
            </a:r>
          </a:p>
        </p:txBody>
      </p:sp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8CF11634-DCBF-2A76-BD95-2BCC67202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Anstendig arbeid og økonomisk vekst">
            <a:extLst>
              <a:ext uri="{FF2B5EF4-FFF2-40B4-BE49-F238E27FC236}">
                <a16:creationId xmlns:a16="http://schemas.microsoft.com/office/drawing/2014/main" id="{894C8570-A454-09F2-6422-173044A9B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198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Et bilde som inneholder kart, tekst, atlas&#10;&#10;KI-generert innhold kan være feil.">
            <a:extLst>
              <a:ext uri="{FF2B5EF4-FFF2-40B4-BE49-F238E27FC236}">
                <a16:creationId xmlns:a16="http://schemas.microsoft.com/office/drawing/2014/main" id="{6E60116F-2D1B-3E83-5003-5E12A0186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908290"/>
            <a:ext cx="8415961" cy="5949710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BF405C72-3977-03E9-D8EA-67C66AC0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036" y="365125"/>
            <a:ext cx="9090660" cy="511176"/>
          </a:xfrm>
        </p:spPr>
        <p:txBody>
          <a:bodyPr>
            <a:normAutofit fontScale="90000"/>
          </a:bodyPr>
          <a:lstStyle/>
          <a:p>
            <a:pPr algn="ctr"/>
            <a:r>
              <a:rPr lang="nb-NO" sz="2400"/>
              <a:t>Arbeidsplassdekning, Møre og Romsdal per 4. kvartal 2024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0656ABA9-C818-0220-9859-9AC0E63D7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9E2B7DEE-FA55-92D8-E670-BA74171B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1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566834" y="622699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Det var ei endring i datagrunnlaget for sysselsettingstal frå 2015. Det gjer at tala frå før 2015 ikkje er direkte samanliknbare med tala frå 2015 og seinare.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8D7A6FAD-300B-85D3-ED28-F12658067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2198339-F7C6-13EB-77E8-DE42F0D04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8F44320-8E47-5B70-6045-E0F0486B70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276074"/>
              </p:ext>
            </p:extLst>
          </p:nvPr>
        </p:nvGraphicFramePr>
        <p:xfrm>
          <a:off x="276326" y="771277"/>
          <a:ext cx="11353148" cy="5392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8409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Gjemnes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76B7D8FD-D870-790E-0BEF-B630F295B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400290"/>
              </p:ext>
            </p:extLst>
          </p:nvPr>
        </p:nvGraphicFramePr>
        <p:xfrm>
          <a:off x="301659" y="868681"/>
          <a:ext cx="11669362" cy="5207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2097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63DCDA-986B-CF29-60DF-8DC8E3965B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E8E3E89-5A71-6918-D867-33E08DE8715A}"/>
              </a:ext>
            </a:extLst>
          </p:cNvPr>
          <p:cNvSpPr/>
          <p:nvPr/>
        </p:nvSpPr>
        <p:spPr>
          <a:xfrm>
            <a:off x="301658" y="6063171"/>
            <a:ext cx="6429080" cy="6722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Kjelde">
            <a:extLst>
              <a:ext uri="{FF2B5EF4-FFF2-40B4-BE49-F238E27FC236}">
                <a16:creationId xmlns:a16="http://schemas.microsoft.com/office/drawing/2014/main" id="{4C278F04-DF88-C898-7AD2-9F42E700F403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A57497C-C336-309F-8368-81574168E542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pic>
        <p:nvPicPr>
          <p:cNvPr id="13" name="Picture 27" descr="Kommunestatistikk logo.ai">
            <a:extLst>
              <a:ext uri="{FF2B5EF4-FFF2-40B4-BE49-F238E27FC236}">
                <a16:creationId xmlns:a16="http://schemas.microsoft.com/office/drawing/2014/main" id="{BC3CB229-35C9-453B-65E5-2C9D28D6B4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4" name="Region">
            <a:extLst>
              <a:ext uri="{FF2B5EF4-FFF2-40B4-BE49-F238E27FC236}">
                <a16:creationId xmlns:a16="http://schemas.microsoft.com/office/drawing/2014/main" id="{8E0A2A82-DA56-0A6A-19D6-44F8BF5C75B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Gjemnes kommune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FBD0259F-C5D3-B03F-B5D3-FC8E3BE96F7A}"/>
              </a:ext>
            </a:extLst>
          </p:cNvPr>
          <p:cNvSpPr/>
          <p:nvPr/>
        </p:nvSpPr>
        <p:spPr>
          <a:xfrm>
            <a:off x="10263788" y="703751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7E857F5F-B005-1109-7CBE-0D412D6F308B}"/>
              </a:ext>
            </a:extLst>
          </p:cNvPr>
          <p:cNvSpPr/>
          <p:nvPr/>
        </p:nvSpPr>
        <p:spPr>
          <a:xfrm>
            <a:off x="4485552" y="701080"/>
            <a:ext cx="1076720" cy="259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34" name="Tema">
            <a:extLst>
              <a:ext uri="{FF2B5EF4-FFF2-40B4-BE49-F238E27FC236}">
                <a16:creationId xmlns:a16="http://schemas.microsoft.com/office/drawing/2014/main" id="{E103F15F-CA41-3559-1ECE-83CFB14B7C7D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35" name="Bilde 34" descr="Bærekraftige byer og lokalsamfunn">
            <a:extLst>
              <a:ext uri="{FF2B5EF4-FFF2-40B4-BE49-F238E27FC236}">
                <a16:creationId xmlns:a16="http://schemas.microsoft.com/office/drawing/2014/main" id="{2690ADCD-B043-C9DF-AB35-BAF9CAF03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Bilde 35" descr="Anstendig arbeid og økonomisk vekst">
            <a:extLst>
              <a:ext uri="{FF2B5EF4-FFF2-40B4-BE49-F238E27FC236}">
                <a16:creationId xmlns:a16="http://schemas.microsoft.com/office/drawing/2014/main" id="{2A995BCC-8CB2-3B28-6FAE-5F723E47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99DB396D-C02F-91E7-A86D-C142D11AAA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949467"/>
              </p:ext>
            </p:extLst>
          </p:nvPr>
        </p:nvGraphicFramePr>
        <p:xfrm>
          <a:off x="144781" y="838200"/>
          <a:ext cx="11658600" cy="5224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95941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BBC54-E62B-ED52-AAA2-5D79960DE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46FDD419-3579-B440-3570-EAA853294448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04CFE23E-84F4-8F57-06F5-BF791E471AD1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38654021-E281-D32E-5ED7-C8152E1355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6FAD17A0-B134-4599-6C73-2D41E7A8994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Gjemnes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E1F5A591-21DA-B6DF-1D77-A1568450EDFB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32D53426-3A47-F467-1724-F3F841B55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8889A23B-2180-D130-272E-A36563872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F415434B-02F3-7A8B-4AD7-170F8157F0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453" y="302150"/>
            <a:ext cx="9117176" cy="60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98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AF2E2-8DAC-3035-DFB2-0719C5EBC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fo">
            <a:extLst>
              <a:ext uri="{FF2B5EF4-FFF2-40B4-BE49-F238E27FC236}">
                <a16:creationId xmlns:a16="http://schemas.microsoft.com/office/drawing/2014/main" id="{8C3ECE8F-B9CF-D191-AB88-4FB4AC87A86A}"/>
              </a:ext>
            </a:extLst>
          </p:cNvPr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Poppins SemiBold"/>
              <a:ea typeface="+mj-ea"/>
              <a:cs typeface="+mj-cs"/>
            </a:endParaRPr>
          </a:p>
        </p:txBody>
      </p:sp>
      <p:sp>
        <p:nvSpPr>
          <p:cNvPr id="7" name="Tema">
            <a:extLst>
              <a:ext uri="{FF2B5EF4-FFF2-40B4-BE49-F238E27FC236}">
                <a16:creationId xmlns:a16="http://schemas.microsoft.com/office/drawing/2014/main" id="{CA46CBE8-7EED-AD5D-D9E3-75AF07D207C1}"/>
              </a:ext>
            </a:extLst>
          </p:cNvPr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Næringsstruktur og sysselsetting</a:t>
            </a:r>
          </a:p>
        </p:txBody>
      </p:sp>
      <p:pic>
        <p:nvPicPr>
          <p:cNvPr id="8" name="Picture 27" descr="Kommunestatistikk logo.ai">
            <a:extLst>
              <a:ext uri="{FF2B5EF4-FFF2-40B4-BE49-F238E27FC236}">
                <a16:creationId xmlns:a16="http://schemas.microsoft.com/office/drawing/2014/main" id="{63F0620E-2584-7F34-C2D1-A83D03FB16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>
            <a:extLst>
              <a:ext uri="{FF2B5EF4-FFF2-40B4-BE49-F238E27FC236}">
                <a16:creationId xmlns:a16="http://schemas.microsoft.com/office/drawing/2014/main" id="{181E9D61-5004-33E7-9A51-7B62DD2686AD}"/>
              </a:ext>
            </a:extLst>
          </p:cNvPr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600" b="1" i="0" u="none" strike="noStrike" kern="1200" cap="none" spc="0" normalizeH="0" baseline="0" noProof="0" dirty="0">
                <a:ln>
                  <a:noFill/>
                </a:ln>
                <a:solidFill>
                  <a:srgbClr val="005686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Gjemnes kommune</a:t>
            </a:r>
          </a:p>
        </p:txBody>
      </p:sp>
      <p:sp>
        <p:nvSpPr>
          <p:cNvPr id="13" name="Kjelde">
            <a:extLst>
              <a:ext uri="{FF2B5EF4-FFF2-40B4-BE49-F238E27FC236}">
                <a16:creationId xmlns:a16="http://schemas.microsoft.com/office/drawing/2014/main" id="{1E77A35D-1883-5166-345D-EAA0A158751B}"/>
              </a:ext>
            </a:extLst>
          </p:cNvPr>
          <p:cNvSpPr txBox="1">
            <a:spLocks/>
          </p:cNvSpPr>
          <p:nvPr/>
        </p:nvSpPr>
        <p:spPr>
          <a:xfrm>
            <a:off x="7064352" y="6311900"/>
            <a:ext cx="366335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Kjelde: SSB</a:t>
            </a:r>
          </a:p>
        </p:txBody>
      </p:sp>
      <p:pic>
        <p:nvPicPr>
          <p:cNvPr id="14" name="Bilde 13" descr="Bærekraftige byer og lokalsamfunn">
            <a:extLst>
              <a:ext uri="{FF2B5EF4-FFF2-40B4-BE49-F238E27FC236}">
                <a16:creationId xmlns:a16="http://schemas.microsoft.com/office/drawing/2014/main" id="{E0216B07-6B6A-3B7C-12EC-D11D17DC1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8879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 descr="Anstendig arbeid og økonomisk vekst">
            <a:extLst>
              <a:ext uri="{FF2B5EF4-FFF2-40B4-BE49-F238E27FC236}">
                <a16:creationId xmlns:a16="http://schemas.microsoft.com/office/drawing/2014/main" id="{D8C5F073-B8B8-87A0-6FF8-EAD939364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3E245E4-683E-C354-2BF6-222889506A22}"/>
              </a:ext>
            </a:extLst>
          </p:cNvPr>
          <p:cNvGraphicFramePr>
            <a:graphicFrameLocks/>
          </p:cNvGraphicFramePr>
          <p:nvPr/>
        </p:nvGraphicFramePr>
        <p:xfrm>
          <a:off x="696000" y="729000"/>
          <a:ext cx="10800000" cy="54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61053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96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08D1C45-189E-DBE4-D34B-8B25366CB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A51086A-AC2F-3D9E-4A73-601FB6940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Et bilde som inneholder tekst, kart, diagram, atlas&#10;&#10;Automatisk generert beskrivelse">
            <a:extLst>
              <a:ext uri="{FF2B5EF4-FFF2-40B4-BE49-F238E27FC236}">
                <a16:creationId xmlns:a16="http://schemas.microsoft.com/office/drawing/2014/main" id="{4C23B4FA-84CB-A09D-6D7D-98E789692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17" y="321035"/>
            <a:ext cx="8599416" cy="607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3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atlas, diagram&#10;&#10;KI-generert innhold kan være feil.">
            <a:extLst>
              <a:ext uri="{FF2B5EF4-FFF2-40B4-BE49-F238E27FC236}">
                <a16:creationId xmlns:a16="http://schemas.microsoft.com/office/drawing/2014/main" id="{EDA02199-7D7F-74DC-9AA7-E7E809755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4" y="554578"/>
            <a:ext cx="8916293" cy="6303422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409465" y="63563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19644DC4-ECCB-7468-2672-0AD67E8F2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1EBC310-A0AD-76A6-79A0-52477A194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421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127749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91D2DEAA-22AD-C748-139C-9ACAD9897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AD662851-95C8-B421-5649-0D3A743ED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C037E5-9739-E1E8-3D37-B2EA633324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232430"/>
              </p:ext>
            </p:extLst>
          </p:nvPr>
        </p:nvGraphicFramePr>
        <p:xfrm>
          <a:off x="365760" y="874644"/>
          <a:ext cx="11497586" cy="5135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455374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3487919" y="6146276"/>
            <a:ext cx="6390078" cy="711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Sekundærnæringar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  <a:br>
              <a:rPr lang="nn-NO" sz="900">
                <a:solidFill>
                  <a:schemeClr val="bg1">
                    <a:lumMod val="50000"/>
                  </a:schemeClr>
                </a:solidFill>
              </a:rPr>
            </a:b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Industri, bygg og anlegg og kraft og vassforsyning.</a:t>
            </a:r>
          </a:p>
          <a:p>
            <a:pPr algn="l"/>
            <a:r>
              <a:rPr lang="nn-NO" sz="900" b="1">
                <a:solidFill>
                  <a:schemeClr val="bg1">
                    <a:lumMod val="50000"/>
                  </a:schemeClr>
                </a:solidFill>
              </a:rPr>
              <a:t>Sørvisnæringar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algn="l"/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Varehandel, hotell og restaurant, samferdsel og finans- og </a:t>
            </a:r>
            <a:r>
              <a:rPr lang="nn-NO" sz="900" err="1">
                <a:solidFill>
                  <a:schemeClr val="bg1">
                    <a:lumMod val="50000"/>
                  </a:schemeClr>
                </a:solidFill>
              </a:rPr>
              <a:t>forretningsmessig</a:t>
            </a:r>
            <a:r>
              <a:rPr lang="nn-NO" sz="900">
                <a:solidFill>
                  <a:schemeClr val="bg1">
                    <a:lumMod val="50000"/>
                  </a:schemeClr>
                </a:solidFill>
              </a:rPr>
              <a:t> tenesteytring.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6B13BAAD-0235-42AE-9AF4-E5A15F389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2712" y="6301404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Anstendig arbeid og økonomisk vekst">
            <a:extLst>
              <a:ext uri="{FF2B5EF4-FFF2-40B4-BE49-F238E27FC236}">
                <a16:creationId xmlns:a16="http://schemas.microsoft.com/office/drawing/2014/main" id="{77F090CF-FEFB-BF2F-CE64-DFA29E9DD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704" y="6301404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Bilde 12" descr="Likestilling mellom kjønnene - FNs bærekraftsmål">
            <a:extLst>
              <a:ext uri="{FF2B5EF4-FFF2-40B4-BE49-F238E27FC236}">
                <a16:creationId xmlns:a16="http://schemas.microsoft.com/office/drawing/2014/main" id="{2F67C260-9FE8-E941-9370-EECD6D898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8696" y="6301404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69B21B-6344-84DC-01C2-FF252D02E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568369"/>
              </p:ext>
            </p:extLst>
          </p:nvPr>
        </p:nvGraphicFramePr>
        <p:xfrm>
          <a:off x="276326" y="691763"/>
          <a:ext cx="11366385" cy="5512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06265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7DA297CB-E067-49AB-6DA6-685D4691A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Anstendig arbeid og økonomisk vekst">
            <a:extLst>
              <a:ext uri="{FF2B5EF4-FFF2-40B4-BE49-F238E27FC236}">
                <a16:creationId xmlns:a16="http://schemas.microsoft.com/office/drawing/2014/main" id="{9EC3DA36-9756-D7B6-CE58-1BDBD3D9F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9FDEB744-61F4-3505-965B-A6F7078B1DDB}"/>
              </a:ext>
            </a:extLst>
          </p:cNvPr>
          <p:cNvSpPr txBox="1"/>
          <p:nvPr/>
        </p:nvSpPr>
        <p:spPr>
          <a:xfrm>
            <a:off x="276326" y="228600"/>
            <a:ext cx="28326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1F58E9D-15F6-406C-8A1E-FBF247DBA4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035726"/>
              </p:ext>
            </p:extLst>
          </p:nvPr>
        </p:nvGraphicFramePr>
        <p:xfrm>
          <a:off x="1957180" y="438150"/>
          <a:ext cx="8039100" cy="5981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09053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7B95DBC-1695-DE03-FA01-DA2A4C55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Andel sysselsette i statsforvaltninga, 2024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7D2C3BB-7748-5C5F-8FA0-4DDCD4EB0F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pPr algn="l"/>
            <a:r>
              <a:rPr lang="nn-NO" sz="1600" b="1">
                <a:solidFill>
                  <a:schemeClr val="tx2"/>
                </a:solidFill>
              </a:rPr>
              <a:t>Gjemnes </a:t>
            </a:r>
            <a:r>
              <a:rPr lang="nn-NO" sz="1600" b="1" dirty="0">
                <a:solidFill>
                  <a:schemeClr val="tx2"/>
                </a:solidFill>
              </a:rPr>
              <a:t>kommune</a:t>
            </a:r>
          </a:p>
        </p:txBody>
      </p:sp>
      <p:pic>
        <p:nvPicPr>
          <p:cNvPr id="2" name="Bilde 1" descr="Bærekraftige byer og lokalsamfunn">
            <a:extLst>
              <a:ext uri="{FF2B5EF4-FFF2-40B4-BE49-F238E27FC236}">
                <a16:creationId xmlns:a16="http://schemas.microsoft.com/office/drawing/2014/main" id="{FD629E18-774E-9A9A-FE74-3A31BED3D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474" y="6296417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Anstendig arbeid og økonomisk vekst">
            <a:extLst>
              <a:ext uri="{FF2B5EF4-FFF2-40B4-BE49-F238E27FC236}">
                <a16:creationId xmlns:a16="http://schemas.microsoft.com/office/drawing/2014/main" id="{FAED3CE5-8082-560B-5469-1B4693F8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02" y="628909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D340651-2AF9-D703-AAE9-C2DBD5E9E279}"/>
              </a:ext>
            </a:extLst>
          </p:cNvPr>
          <p:cNvSpPr txBox="1"/>
          <p:nvPr/>
        </p:nvSpPr>
        <p:spPr>
          <a:xfrm>
            <a:off x="8878277" y="6353908"/>
            <a:ext cx="142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100" dirty="0"/>
              <a:t>Kjelde: SSB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D4474FA-19F9-8935-6CD1-1B1F1D7F90E3}"/>
              </a:ext>
            </a:extLst>
          </p:cNvPr>
          <p:cNvSpPr txBox="1"/>
          <p:nvPr/>
        </p:nvSpPr>
        <p:spPr>
          <a:xfrm>
            <a:off x="171937" y="125046"/>
            <a:ext cx="2336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Næringsstruktur og sysselsetting</a:t>
            </a:r>
          </a:p>
          <a:p>
            <a:endParaRPr lang="nn-NO" sz="1000" dirty="0"/>
          </a:p>
          <a:p>
            <a:endParaRPr lang="nn-NO" sz="1000" dirty="0"/>
          </a:p>
        </p:txBody>
      </p:sp>
      <p:graphicFrame>
        <p:nvGraphicFramePr>
          <p:cNvPr id="14" name="Plassholder for innhold 13">
            <a:extLst>
              <a:ext uri="{FF2B5EF4-FFF2-40B4-BE49-F238E27FC236}">
                <a16:creationId xmlns:a16="http://schemas.microsoft.com/office/drawing/2014/main" id="{3E9CBC65-66A2-22BD-5D9B-77A6E810CA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113" y="889000"/>
          <a:ext cx="5424487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Plassholder for innhold 16">
            <a:extLst>
              <a:ext uri="{FF2B5EF4-FFF2-40B4-BE49-F238E27FC236}">
                <a16:creationId xmlns:a16="http://schemas.microsoft.com/office/drawing/2014/main" id="{3F750201-D649-5E33-2294-470114654FBD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6248400" y="889000"/>
          <a:ext cx="5424488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75990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627770" y="6200052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Kjelde: Møre og Romsdal fylkeskommune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0" name="Tittel 6"/>
          <p:cNvSpPr txBox="1">
            <a:spLocks/>
          </p:cNvSpPr>
          <p:nvPr/>
        </p:nvSpPr>
        <p:spPr>
          <a:xfrm>
            <a:off x="2809101" y="6172200"/>
            <a:ext cx="5148119" cy="6201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900" dirty="0">
                <a:solidFill>
                  <a:schemeClr val="bg1">
                    <a:lumMod val="50000"/>
                  </a:schemeClr>
                </a:solidFill>
              </a:rPr>
              <a:t>Elevar busett i kommunen med ungdomsrett, per august 2025. Det kan vere elevar på skular i andre fylke som ikkje var registrert på dette tidspunktet. Utvalet er elevar i dei fylkeskommunale skulane – pbpbyk4 er ikkje inkludert i tala.</a:t>
            </a:r>
          </a:p>
        </p:txBody>
      </p:sp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3CC183B9-79EF-BCAD-38FD-C148617B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55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D7D98222-B2FA-5C13-4457-4601DAB12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05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9DA1AA0-FA98-3665-564E-99AA29CA3D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330413"/>
              </p:ext>
            </p:extLst>
          </p:nvPr>
        </p:nvGraphicFramePr>
        <p:xfrm>
          <a:off x="182880" y="755374"/>
          <a:ext cx="11799736" cy="5416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02716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66728"/>
            <a:ext cx="9147717" cy="929806"/>
          </a:xfrm>
        </p:spPr>
        <p:txBody>
          <a:bodyPr anchor="t" anchorCtr="0">
            <a:normAutofit/>
          </a:bodyPr>
          <a:lstStyle/>
          <a:p>
            <a:pPr algn="ctr"/>
            <a:r>
              <a:rPr lang="nn-NO" sz="2000" b="1" dirty="0">
                <a:solidFill>
                  <a:schemeClr val="tx2"/>
                </a:solidFill>
              </a:rPr>
              <a:t>Gjennomføring i vidaregåande etter heimkommune, 2018-kullet</a:t>
            </a:r>
            <a:br>
              <a:rPr lang="nn-NO" sz="2000" b="1" dirty="0">
                <a:solidFill>
                  <a:schemeClr val="tx2"/>
                </a:solidFill>
              </a:rPr>
            </a:br>
            <a:endParaRPr lang="nn-NO" sz="2000" b="1" dirty="0">
              <a:solidFill>
                <a:schemeClr val="tx2"/>
              </a:solidFill>
            </a:endParaRP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713992" y="6369907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43363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0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217633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Vidaregåande utdanning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11" name="Kjelde"/>
          <p:cNvSpPr txBox="1">
            <a:spLocks/>
          </p:cNvSpPr>
          <p:nvPr/>
        </p:nvSpPr>
        <p:spPr>
          <a:xfrm>
            <a:off x="4084856" y="780550"/>
            <a:ext cx="5040000" cy="19334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400" b="1">
                <a:solidFill>
                  <a:schemeClr val="tx2"/>
                </a:solidFill>
              </a:rPr>
              <a:t>Alle utdanningsprogram</a:t>
            </a:r>
          </a:p>
        </p:txBody>
      </p:sp>
      <p:sp>
        <p:nvSpPr>
          <p:cNvPr id="12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3" name="Tema"/>
          <p:cNvSpPr txBox="1">
            <a:spLocks/>
          </p:cNvSpPr>
          <p:nvPr/>
        </p:nvSpPr>
        <p:spPr>
          <a:xfrm>
            <a:off x="3188218" y="6388058"/>
            <a:ext cx="579650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Møre og Romsdal fylkeskommune mottar gjennomføringsstatistikken frå SSB i to kategoriar, «normert tid» og «meir enn normert tid» (+ 2 år). På bakgrunn av dette utarbeider fylkeskommunen gjennomføringstal etter 5/6 år for kommunane i fylket. Grunna omsyn til personvernet angir ikkje SSB tal der det er færre enn 3 elevar i ein av dei nemnte kategoriane. Verdien blir då sett til 0 dersom dette er tilfelle. Det betyr at tala for dei aller minste kommunane som har få elevar, kan vere unøyaktige som følgje av dette. </a:t>
            </a:r>
            <a:endParaRPr lang="nb-NO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C902947-D88F-44E1-8572-8B80FD075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379306"/>
              </p:ext>
            </p:extLst>
          </p:nvPr>
        </p:nvGraphicFramePr>
        <p:xfrm>
          <a:off x="4198619" y="1722221"/>
          <a:ext cx="4111977" cy="4742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Bilde 5" descr="God utdanning - FNs bærekraftsmål">
            <a:extLst>
              <a:ext uri="{FF2B5EF4-FFF2-40B4-BE49-F238E27FC236}">
                <a16:creationId xmlns:a16="http://schemas.microsoft.com/office/drawing/2014/main" id="{F3925090-0FFB-4E93-C933-37FA025C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442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Utrydde fattigdom - FNs bærekraftsmål">
            <a:extLst>
              <a:ext uri="{FF2B5EF4-FFF2-40B4-BE49-F238E27FC236}">
                <a16:creationId xmlns:a16="http://schemas.microsoft.com/office/drawing/2014/main" id="{2B844F10-0F3E-1C25-324E-1DA739FA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941" y="6293550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Mindre ulikhet - FNs bærekraftsmål">
            <a:extLst>
              <a:ext uri="{FF2B5EF4-FFF2-40B4-BE49-F238E27FC236}">
                <a16:creationId xmlns:a16="http://schemas.microsoft.com/office/drawing/2014/main" id="{69BCCE3C-4409-639E-5E17-5B28235C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43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ABD28BC7-8038-02BC-2AAC-F51C55B8C9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501073"/>
              </p:ext>
            </p:extLst>
          </p:nvPr>
        </p:nvGraphicFramePr>
        <p:xfrm>
          <a:off x="3374796" y="1168304"/>
          <a:ext cx="5923446" cy="5188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FC5FC88-D2C2-629F-E435-4D8D9E548F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4067587"/>
              </p:ext>
            </p:extLst>
          </p:nvPr>
        </p:nvGraphicFramePr>
        <p:xfrm>
          <a:off x="3323477" y="1042760"/>
          <a:ext cx="5801379" cy="523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162148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F1862-41A0-2674-5AF9-495646FE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173" y="198081"/>
            <a:ext cx="8447198" cy="835589"/>
          </a:xfrm>
        </p:spPr>
        <p:txBody>
          <a:bodyPr/>
          <a:lstStyle/>
          <a:p>
            <a:pPr algn="ctr"/>
            <a:r>
              <a:rPr lang="nb-NO" sz="2000" dirty="0">
                <a:solidFill>
                  <a:schemeClr val="tx2"/>
                </a:solidFill>
              </a:rPr>
              <a:t>Tal </a:t>
            </a:r>
            <a:r>
              <a:rPr lang="nb-NO" sz="2000" dirty="0" err="1">
                <a:solidFill>
                  <a:schemeClr val="tx2"/>
                </a:solidFill>
              </a:rPr>
              <a:t>personar</a:t>
            </a:r>
            <a:r>
              <a:rPr lang="nb-NO" sz="2000" dirty="0">
                <a:solidFill>
                  <a:schemeClr val="tx2"/>
                </a:solidFill>
              </a:rPr>
              <a:t> </a:t>
            </a:r>
            <a:r>
              <a:rPr lang="nb-NO" sz="2000" dirty="0" err="1">
                <a:solidFill>
                  <a:schemeClr val="tx2"/>
                </a:solidFill>
              </a:rPr>
              <a:t>utanfor</a:t>
            </a:r>
            <a:r>
              <a:rPr lang="nb-NO" sz="2000" dirty="0">
                <a:solidFill>
                  <a:schemeClr val="tx2"/>
                </a:solidFill>
              </a:rPr>
              <a:t> arbeid,</a:t>
            </a:r>
            <a:r>
              <a:rPr lang="nb-NO" sz="2000" baseline="0" dirty="0">
                <a:solidFill>
                  <a:schemeClr val="tx2"/>
                </a:solidFill>
              </a:rPr>
              <a:t> utdanning og </a:t>
            </a:r>
            <a:r>
              <a:rPr lang="nb-NO" sz="200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2000" baseline="0" dirty="0">
                <a:solidFill>
                  <a:schemeClr val="tx2"/>
                </a:solidFill>
              </a:rPr>
              <a:t>, 2024</a:t>
            </a:r>
            <a:endParaRPr lang="nb-NO" sz="2000" dirty="0"/>
          </a:p>
        </p:txBody>
      </p:sp>
      <p:pic>
        <p:nvPicPr>
          <p:cNvPr id="4" name="Bilde 3" descr="Anstendig arbeid og økonomisk vekst">
            <a:extLst>
              <a:ext uri="{FF2B5EF4-FFF2-40B4-BE49-F238E27FC236}">
                <a16:creationId xmlns:a16="http://schemas.microsoft.com/office/drawing/2014/main" id="{252BAC77-44CD-7A82-32B0-D6AC7F697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8A50A565-9C0C-2F9F-2D67-B3C7C7CF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Kommunestatistikk logo.ai">
            <a:extLst>
              <a:ext uri="{FF2B5EF4-FFF2-40B4-BE49-F238E27FC236}">
                <a16:creationId xmlns:a16="http://schemas.microsoft.com/office/drawing/2014/main" id="{C9E38DC6-527F-5A62-CE87-70CFEB9F30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F89C46A-D03D-363C-00B3-F492DF957026}"/>
              </a:ext>
            </a:extLst>
          </p:cNvPr>
          <p:cNvSpPr txBox="1"/>
          <p:nvPr/>
        </p:nvSpPr>
        <p:spPr>
          <a:xfrm>
            <a:off x="571498" y="638292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61BC46F-66EA-8AF7-4DDF-E00CC4B46CF2}"/>
              </a:ext>
            </a:extLst>
          </p:cNvPr>
          <p:cNvSpPr txBox="1"/>
          <p:nvPr/>
        </p:nvSpPr>
        <p:spPr>
          <a:xfrm>
            <a:off x="9401175" y="6382920"/>
            <a:ext cx="1533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Kjelde: SSB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D1FCFF2-1EFC-16AE-FCEA-FC0BDB8FB0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831963"/>
              </p:ext>
            </p:extLst>
          </p:nvPr>
        </p:nvGraphicFramePr>
        <p:xfrm>
          <a:off x="166977" y="946205"/>
          <a:ext cx="11744077" cy="520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492555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9F1862-41A0-2674-5AF9-495646FEA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98" y="785841"/>
            <a:ext cx="11153779" cy="306606"/>
          </a:xfrm>
        </p:spPr>
        <p:txBody>
          <a:bodyPr/>
          <a:lstStyle/>
          <a:p>
            <a:pPr algn="ctr" rtl="0"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Ungdom som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ikkje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er i arbeid, utdanning eller </a:t>
            </a:r>
            <a:r>
              <a:rPr lang="nb-NO" sz="1800" b="1" i="0" u="none" strike="noStrike" kern="1200" spc="0" baseline="0" dirty="0" err="1">
                <a:solidFill>
                  <a:schemeClr val="tx2"/>
                </a:solidFill>
              </a:rPr>
              <a:t>arbeidsmarknadstiltak</a:t>
            </a:r>
            <a:r>
              <a:rPr lang="nb-NO" sz="1800" b="1" i="0" u="none" strike="noStrike" kern="1200" spc="0" baseline="0" dirty="0">
                <a:solidFill>
                  <a:schemeClr val="tx2"/>
                </a:solidFill>
              </a:rPr>
              <a:t> (NEET)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E97CE40-7009-1B93-8C13-7321FEB244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n-NO" sz="1600"/>
              <a:t>Gjemnes kommune</a:t>
            </a:r>
          </a:p>
        </p:txBody>
      </p:sp>
      <p:pic>
        <p:nvPicPr>
          <p:cNvPr id="4" name="Bilde 3" descr="Anstendig arbeid og økonomisk vekst">
            <a:extLst>
              <a:ext uri="{FF2B5EF4-FFF2-40B4-BE49-F238E27FC236}">
                <a16:creationId xmlns:a16="http://schemas.microsoft.com/office/drawing/2014/main" id="{252BAC77-44CD-7A82-32B0-D6AC7F697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 descr="Mindre ulikhet - FNs bærekraftsmål">
            <a:extLst>
              <a:ext uri="{FF2B5EF4-FFF2-40B4-BE49-F238E27FC236}">
                <a16:creationId xmlns:a16="http://schemas.microsoft.com/office/drawing/2014/main" id="{8A50A565-9C0C-2F9F-2D67-B3C7C7CF0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49C3B5E-CBDE-06B8-6AB6-4DD40166888F}"/>
              </a:ext>
            </a:extLst>
          </p:cNvPr>
          <p:cNvSpPr txBox="1"/>
          <p:nvPr/>
        </p:nvSpPr>
        <p:spPr>
          <a:xfrm>
            <a:off x="9486900" y="6364100"/>
            <a:ext cx="2400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Kjelde: SSB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90733F-218C-6F71-7386-C6B7748A5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198048"/>
              </p:ext>
            </p:extLst>
          </p:nvPr>
        </p:nvGraphicFramePr>
        <p:xfrm>
          <a:off x="166977" y="1313653"/>
          <a:ext cx="11720223" cy="4784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6586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7BB3A1-785B-8590-5BBD-D399F086E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1" y="325854"/>
            <a:ext cx="10949345" cy="551769"/>
          </a:xfrm>
        </p:spPr>
        <p:txBody>
          <a:bodyPr/>
          <a:lstStyle/>
          <a:p>
            <a:r>
              <a:rPr lang="nb-NO" sz="2000" b="0" i="0" u="none" strike="noStrike" baseline="0" dirty="0">
                <a:effectLst/>
              </a:rPr>
              <a:t>Andel av befolkninga (15 år og eldre) som er </a:t>
            </a:r>
            <a:r>
              <a:rPr lang="nb-NO" sz="2000" b="0" i="0" u="none" strike="noStrike" baseline="0" dirty="0" err="1">
                <a:effectLst/>
              </a:rPr>
              <a:t>utanfor</a:t>
            </a:r>
            <a:r>
              <a:rPr lang="nb-NO" sz="2000" b="0" i="0" u="none" strike="noStrike" baseline="0">
                <a:effectLst/>
              </a:rPr>
              <a:t> arbeid, </a:t>
            </a:r>
            <a:br>
              <a:rPr lang="nb-NO" sz="2000" b="0" i="0" u="none" strike="noStrike" baseline="0">
                <a:effectLst/>
              </a:rPr>
            </a:br>
            <a:r>
              <a:rPr lang="nb-NO" sz="2000" b="0" i="0" u="none" strike="noStrike" baseline="0">
                <a:effectLst/>
              </a:rPr>
              <a:t>utdanning og arbeidsmarkedstiltak, 2024</a:t>
            </a:r>
            <a:br>
              <a:rPr lang="nb-NO" sz="2000" b="0"/>
            </a:br>
            <a:endParaRPr lang="nb-NO" sz="200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48E1769C-1DF5-19B0-9EF2-1C3EDAE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0535" y="6289905"/>
            <a:ext cx="5681132" cy="309888"/>
          </a:xfrm>
        </p:spPr>
        <p:txBody>
          <a:bodyPr/>
          <a:lstStyle/>
          <a:p>
            <a:r>
              <a:rPr lang="nb-NO" sz="1600"/>
              <a:t>Gjemnes kommune</a:t>
            </a: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5732A063-5388-ECC7-EB5A-87D326FEE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492" y="6289905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Mindre ulikhet - FNs bærekraftsmål">
            <a:extLst>
              <a:ext uri="{FF2B5EF4-FFF2-40B4-BE49-F238E27FC236}">
                <a16:creationId xmlns:a16="http://schemas.microsoft.com/office/drawing/2014/main" id="{547FC2AB-B688-3F47-CD80-F66A7BF90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9992" y="6289905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286C5B9-7A23-D040-372A-2E55CDCB89B4}"/>
              </a:ext>
            </a:extLst>
          </p:cNvPr>
          <p:cNvSpPr txBox="1"/>
          <p:nvPr/>
        </p:nvSpPr>
        <p:spPr>
          <a:xfrm>
            <a:off x="9729788" y="6393646"/>
            <a:ext cx="2000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/>
              <a:t>Kjelde: SSB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16D11985-59ED-4BB4-6822-F9A857C0C7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052376"/>
              </p:ext>
            </p:extLst>
          </p:nvPr>
        </p:nvGraphicFramePr>
        <p:xfrm>
          <a:off x="519113" y="1023938"/>
          <a:ext cx="11153775" cy="501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46934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8991600" y="6279069"/>
            <a:ext cx="1583664" cy="34416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Befolkninga er her rekna som dei som er 16 år og eldre, i.e. etter grunnskole. Fram til 2016 låg tala for fagskolen innarbeidd i tala for vidaregåande opplæring.</a:t>
            </a:r>
          </a:p>
        </p:txBody>
      </p:sp>
      <p:pic>
        <p:nvPicPr>
          <p:cNvPr id="2" name="Bilde 1" descr="God utdanning - FNs bærekraftsmål">
            <a:extLst>
              <a:ext uri="{FF2B5EF4-FFF2-40B4-BE49-F238E27FC236}">
                <a16:creationId xmlns:a16="http://schemas.microsoft.com/office/drawing/2014/main" id="{056046BD-AB34-AF20-D22B-DA7DC952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D3DB05D2-55E8-2D19-B936-E513E4F2E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07C334-6EDA-AF78-C756-74633440B2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83242"/>
              </p:ext>
            </p:extLst>
          </p:nvPr>
        </p:nvGraphicFramePr>
        <p:xfrm>
          <a:off x="276326" y="859537"/>
          <a:ext cx="11656594" cy="507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29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Et bilde som inneholder tekst, kart, diagram, atlas&#10;&#10;KI-generert innhold kan være feil.">
            <a:extLst>
              <a:ext uri="{FF2B5EF4-FFF2-40B4-BE49-F238E27FC236}">
                <a16:creationId xmlns:a16="http://schemas.microsoft.com/office/drawing/2014/main" id="{B8561561-1309-74B4-46D8-B20474386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44" y="730250"/>
            <a:ext cx="8667802" cy="6127750"/>
          </a:xfrm>
          <a:prstGeom prst="rect">
            <a:avLst/>
          </a:prstGeom>
        </p:spPr>
      </p:pic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9264849" cy="543279"/>
          </a:xfrm>
        </p:spPr>
        <p:txBody>
          <a:bodyPr>
            <a:noAutofit/>
          </a:bodyPr>
          <a:lstStyle/>
          <a:p>
            <a:r>
              <a:rPr lang="nn-NO" sz="2400">
                <a:solidFill>
                  <a:srgbClr val="005686"/>
                </a:solidFill>
              </a:rPr>
              <a:t>Folketalsutvikling per grunnkrets 2020 til 2025</a:t>
            </a:r>
          </a:p>
        </p:txBody>
      </p:sp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72D8EBD0-70CF-7373-23E4-777DB0ABF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Bærekraftige byer og lokalsamfunn">
            <a:extLst>
              <a:ext uri="{FF2B5EF4-FFF2-40B4-BE49-F238E27FC236}">
                <a16:creationId xmlns:a16="http://schemas.microsoft.com/office/drawing/2014/main" id="{614D1536-51CD-4949-D696-C45897947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5E7130B1-F123-B316-694B-EFF5D5C86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959292"/>
              </p:ext>
            </p:extLst>
          </p:nvPr>
        </p:nvGraphicFramePr>
        <p:xfrm>
          <a:off x="7283775" y="1936750"/>
          <a:ext cx="4188618" cy="3714750"/>
        </p:xfrm>
        <a:graphic>
          <a:graphicData uri="http://schemas.openxmlformats.org/drawingml/2006/table">
            <a:tbl>
              <a:tblPr/>
              <a:tblGrid>
                <a:gridCol w="850568">
                  <a:extLst>
                    <a:ext uri="{9D8B030D-6E8A-4147-A177-3AD203B41FA5}">
                      <a16:colId xmlns:a16="http://schemas.microsoft.com/office/drawing/2014/main" val="1710748794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1830173315"/>
                    </a:ext>
                  </a:extLst>
                </a:gridCol>
                <a:gridCol w="544746">
                  <a:extLst>
                    <a:ext uri="{9D8B030D-6E8A-4147-A177-3AD203B41FA5}">
                      <a16:colId xmlns:a16="http://schemas.microsoft.com/office/drawing/2014/main" val="2332894848"/>
                    </a:ext>
                  </a:extLst>
                </a:gridCol>
                <a:gridCol w="544746">
                  <a:extLst>
                    <a:ext uri="{9D8B030D-6E8A-4147-A177-3AD203B41FA5}">
                      <a16:colId xmlns:a16="http://schemas.microsoft.com/office/drawing/2014/main" val="63923060"/>
                    </a:ext>
                  </a:extLst>
                </a:gridCol>
                <a:gridCol w="1146833">
                  <a:extLst>
                    <a:ext uri="{9D8B030D-6E8A-4147-A177-3AD203B41FA5}">
                      <a16:colId xmlns:a16="http://schemas.microsoft.com/office/drawing/2014/main" val="3883042575"/>
                    </a:ext>
                  </a:extLst>
                </a:gridCol>
              </a:tblGrid>
              <a:tr h="24765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Grunnkrets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Folketal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41052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Nummer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Navn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Endring frå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3584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15570101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Storlandet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40033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15570102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Gjemnes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1372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15570103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Bergsøy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391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15570104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Bjerkely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43916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15570105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Gaupset - Astad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86709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15570106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Tøriset - Silset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6467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15570107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02388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15570201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Torvik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208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15570202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Øye - Heggem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66435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15570203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Kvalvåg - Hoem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79372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15570204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Fagerli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-4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9306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15570205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Flemma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93086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15570206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Angvik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944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449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6403807" y="6169146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Utdanningsnivå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*Befolkninga er her rekna som dei som er 16 år og eldre, i.e. etter grunnskole.</a:t>
            </a:r>
          </a:p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Fagskole er inkludert i vidaregåande skole.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B44D8A30-0AE8-1FF8-2FF4-C2F45B8F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04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Likestilling mellom kjønnene - FNs bærekraftsmål">
            <a:extLst>
              <a:ext uri="{FF2B5EF4-FFF2-40B4-BE49-F238E27FC236}">
                <a16:creationId xmlns:a16="http://schemas.microsoft.com/office/drawing/2014/main" id="{15246280-6FC8-95FF-5A96-3A88D41F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954" y="6293551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67AF994B-66BD-12BA-DC34-AD0399F91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651668"/>
              </p:ext>
            </p:extLst>
          </p:nvPr>
        </p:nvGraphicFramePr>
        <p:xfrm>
          <a:off x="135172" y="731520"/>
          <a:ext cx="11728174" cy="543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2965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008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Inntekt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2" name="Tema"/>
          <p:cNvSpPr txBox="1">
            <a:spLocks/>
          </p:cNvSpPr>
          <p:nvPr/>
        </p:nvSpPr>
        <p:spPr>
          <a:xfrm>
            <a:off x="3374796" y="6356349"/>
            <a:ext cx="5344998" cy="47308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n-NO" sz="1200" i="1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Bilde 1" descr="Anstendig arbeid og økonomisk vekst">
            <a:extLst>
              <a:ext uri="{FF2B5EF4-FFF2-40B4-BE49-F238E27FC236}">
                <a16:creationId xmlns:a16="http://schemas.microsoft.com/office/drawing/2014/main" id="{34062E6E-0669-2637-6C94-5231ECDDD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170" y="6285600"/>
            <a:ext cx="57201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15B7D65A-6F48-B0CE-52A4-96C170E3A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670" y="6285600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23765A-4B16-E0FE-C6C1-E1A98FAD94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793511"/>
              </p:ext>
            </p:extLst>
          </p:nvPr>
        </p:nvGraphicFramePr>
        <p:xfrm>
          <a:off x="198783" y="993913"/>
          <a:ext cx="11775881" cy="5225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89052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Livet på land - FNs bærekraftsmål">
            <a:extLst>
              <a:ext uri="{FF2B5EF4-FFF2-40B4-BE49-F238E27FC236}">
                <a16:creationId xmlns:a16="http://schemas.microsoft.com/office/drawing/2014/main" id="{7357ED96-B8E3-B386-2384-1976E7D0B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8EE679D7-D6A7-3AD4-A422-FFA606BE5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9769C37B-EBEB-6CF1-1FA6-998CC81B35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045F0CEA-C0F1-C8DF-0D19-56D39AB1CAD8}"/>
              </a:ext>
            </a:extLst>
          </p:cNvPr>
          <p:cNvSpPr txBox="1"/>
          <p:nvPr/>
        </p:nvSpPr>
        <p:spPr>
          <a:xfrm>
            <a:off x="570865" y="6382920"/>
            <a:ext cx="2600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B818C70-C58D-DE62-0756-DBE09E999DCC}"/>
              </a:ext>
            </a:extLst>
          </p:cNvPr>
          <p:cNvSpPr txBox="1"/>
          <p:nvPr/>
        </p:nvSpPr>
        <p:spPr>
          <a:xfrm>
            <a:off x="8877300" y="6295176"/>
            <a:ext cx="1600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/>
              <a:t>Kjelde: SSB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95CD22D-A8A0-E31F-AA4A-E6E00975D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727861"/>
              </p:ext>
            </p:extLst>
          </p:nvPr>
        </p:nvGraphicFramePr>
        <p:xfrm>
          <a:off x="182880" y="659959"/>
          <a:ext cx="11664563" cy="554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78246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EFA88D3B-64DA-42CF-2CF7-3DD87D6D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36" y="6295177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 descr="Stoppe klimaendringene - FNs bærekraftsmål">
            <a:extLst>
              <a:ext uri="{FF2B5EF4-FFF2-40B4-BE49-F238E27FC236}">
                <a16:creationId xmlns:a16="http://schemas.microsoft.com/office/drawing/2014/main" id="{DED93F35-077C-48FD-7918-23A0AD5E6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735" y="629517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7" descr="Kommunestatistikk logo.ai">
            <a:extLst>
              <a:ext uri="{FF2B5EF4-FFF2-40B4-BE49-F238E27FC236}">
                <a16:creationId xmlns:a16="http://schemas.microsoft.com/office/drawing/2014/main" id="{DF0A00A6-0FEE-6A31-2C1C-45F2ABC99A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837082B7-C82F-C31B-11A5-9C04962ADB2F}"/>
              </a:ext>
            </a:extLst>
          </p:cNvPr>
          <p:cNvSpPr txBox="1"/>
          <p:nvPr/>
        </p:nvSpPr>
        <p:spPr>
          <a:xfrm>
            <a:off x="618808" y="638292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E537673-0BC0-556A-82B9-1A2933CB8129}"/>
              </a:ext>
            </a:extLst>
          </p:cNvPr>
          <p:cNvSpPr txBox="1"/>
          <p:nvPr/>
        </p:nvSpPr>
        <p:spPr>
          <a:xfrm>
            <a:off x="8976360" y="6545580"/>
            <a:ext cx="16535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/>
              <a:t>Kjelde: SSB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618200F-B78F-959B-6B62-34A2C72CC3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332883"/>
              </p:ext>
            </p:extLst>
          </p:nvPr>
        </p:nvGraphicFramePr>
        <p:xfrm>
          <a:off x="151075" y="787179"/>
          <a:ext cx="11926956" cy="5406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43986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 descr="Et bilde som inneholder tekst, kart&#10;&#10;Beskrivelse som er generert med svært høy visshet">
            <a:extLst>
              <a:ext uri="{FF2B5EF4-FFF2-40B4-BE49-F238E27FC236}">
                <a16:creationId xmlns:a16="http://schemas.microsoft.com/office/drawing/2014/main" id="{F02A91DE-337E-4978-8B7B-03FA74E82D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2" y="317137"/>
            <a:ext cx="9958873" cy="5593909"/>
          </a:xfrm>
          <a:prstGeom prst="rect">
            <a:avLst/>
          </a:prstGeom>
        </p:spPr>
      </p:pic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3" name="Bilde 2" descr="Livet på land - FNs bærekraftsmål">
            <a:extLst>
              <a:ext uri="{FF2B5EF4-FFF2-40B4-BE49-F238E27FC236}">
                <a16:creationId xmlns:a16="http://schemas.microsoft.com/office/drawing/2014/main" id="{8EFF6DD6-93A7-E1DF-4591-B850C7E4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2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Stoppe klimaendringene - FNs bærekraftsmål">
            <a:extLst>
              <a:ext uri="{FF2B5EF4-FFF2-40B4-BE49-F238E27FC236}">
                <a16:creationId xmlns:a16="http://schemas.microsoft.com/office/drawing/2014/main" id="{197123AB-DDC2-75A7-65B4-EA6071DC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CD27B25E-0A70-58EF-7037-403705028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186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Industri, innovasjon og infrastruktur">
            <a:extLst>
              <a:ext uri="{FF2B5EF4-FFF2-40B4-BE49-F238E27FC236}">
                <a16:creationId xmlns:a16="http://schemas.microsoft.com/office/drawing/2014/main" id="{0CB58AF5-20CF-CB79-3636-4E61C8046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39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9609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78188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2C3B76E1-7A3E-341D-18B9-134CC504F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24B3169B-C3A1-6E0D-2505-770827383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4F40B7B-88A4-17F3-C989-A2CEC1F18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F5BD4C5-0F25-2821-9A87-3D30FDF59C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6566437"/>
              </p:ext>
            </p:extLst>
          </p:nvPr>
        </p:nvGraphicFramePr>
        <p:xfrm>
          <a:off x="190830" y="723569"/>
          <a:ext cx="11759979" cy="540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225922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115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681F5019-D0F8-49F7-9B74-938C320A3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Mindre ulikhet - FNs bærekraftsmål">
            <a:extLst>
              <a:ext uri="{FF2B5EF4-FFF2-40B4-BE49-F238E27FC236}">
                <a16:creationId xmlns:a16="http://schemas.microsoft.com/office/drawing/2014/main" id="{66D8D5AE-0BF3-6BD1-93B9-F1F3C5115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0098" y="6301502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BF07C902-64B9-99E7-A8D3-7C2FB2F9E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598" y="6301502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5E8A1F7-6021-26BD-E87B-05183A247B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949530"/>
              </p:ext>
            </p:extLst>
          </p:nvPr>
        </p:nvGraphicFramePr>
        <p:xfrm>
          <a:off x="159026" y="771277"/>
          <a:ext cx="11823589" cy="5432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117090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6866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Bustadar og hushald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11" name="Bilde 10" descr="Bærekraftige byer og lokalsamfunn">
            <a:extLst>
              <a:ext uri="{FF2B5EF4-FFF2-40B4-BE49-F238E27FC236}">
                <a16:creationId xmlns:a16="http://schemas.microsoft.com/office/drawing/2014/main" id="{87F6C61E-A6FC-896F-3182-A36146A5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87" y="6293551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Bilde 11" descr="Livet på land - FNs bærekraftsmål">
            <a:extLst>
              <a:ext uri="{FF2B5EF4-FFF2-40B4-BE49-F238E27FC236}">
                <a16:creationId xmlns:a16="http://schemas.microsoft.com/office/drawing/2014/main" id="{7F15BB81-9624-33B2-8FF4-C6044B57C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187" y="6293551"/>
            <a:ext cx="571764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4C5EF27-0284-DAF4-96F2-D4307B033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555495"/>
              </p:ext>
            </p:extLst>
          </p:nvPr>
        </p:nvGraphicFramePr>
        <p:xfrm>
          <a:off x="135172" y="787179"/>
          <a:ext cx="11839491" cy="5347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35429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6">
            <a:extLst>
              <a:ext uri="{FF2B5EF4-FFF2-40B4-BE49-F238E27FC236}">
                <a16:creationId xmlns:a16="http://schemas.microsoft.com/office/drawing/2014/main" id="{22BAAE80-FA0B-0C56-5536-45C0B8BF62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832"/>
            <a:ext cx="2715491" cy="3388168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FC6582-DFF0-D828-020A-1149F75CCC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44" y="3706490"/>
            <a:ext cx="5544817" cy="295010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17E532E9-297F-94C7-FE50-C422D1370D74}"/>
              </a:ext>
            </a:extLst>
          </p:cNvPr>
          <p:cNvSpPr txBox="1"/>
          <p:nvPr/>
        </p:nvSpPr>
        <p:spPr>
          <a:xfrm>
            <a:off x="608286" y="997847"/>
            <a:ext cx="35774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/>
              <a:t>Møre og Romsdal fylkeskommune gjennomførte i 2021 ei stor folkehelseundersøking. Statistikk frå undersøkinga er presentert i tidlegare utgåver av Kommunestatistikken:</a:t>
            </a:r>
          </a:p>
          <a:p>
            <a:endParaRPr lang="nn-NO" sz="1400"/>
          </a:p>
          <a:p>
            <a:r>
              <a:rPr lang="nn-NO" sz="1400">
                <a:hlinkClick r:id="rId4"/>
              </a:rPr>
              <a:t>Folkehelseundersøkinga - Kommunestatistikken</a:t>
            </a:r>
            <a:endParaRPr lang="nn-NO" sz="1400"/>
          </a:p>
          <a:p>
            <a:endParaRPr lang="nn-NO" sz="1400"/>
          </a:p>
          <a:p>
            <a:r>
              <a:rPr lang="nn-NO" sz="1400">
                <a:hlinkClick r:id="rId5"/>
              </a:rPr>
              <a:t>Folkehelseundersøkinga - </a:t>
            </a:r>
            <a:r>
              <a:rPr lang="nn-NO" sz="1400" err="1">
                <a:hlinkClick r:id="rId5"/>
              </a:rPr>
              <a:t>Mr</a:t>
            </a:r>
            <a:r>
              <a:rPr lang="nn-NO" sz="1400">
                <a:hlinkClick r:id="rId5"/>
              </a:rPr>
              <a:t>-fylke</a:t>
            </a:r>
            <a:endParaRPr lang="nn-NO" sz="1400"/>
          </a:p>
          <a:p>
            <a:endParaRPr lang="nn-NO" sz="1400"/>
          </a:p>
          <a:p>
            <a:endParaRPr lang="nn-NO" sz="1400"/>
          </a:p>
          <a:p>
            <a:endParaRPr lang="nn-NO" sz="1400"/>
          </a:p>
          <a:p>
            <a:endParaRPr lang="nn-NO" sz="140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EA964B8-CFDD-E9A3-D0E2-8B462B367FB6}"/>
              </a:ext>
            </a:extLst>
          </p:cNvPr>
          <p:cNvSpPr txBox="1"/>
          <p:nvPr/>
        </p:nvSpPr>
        <p:spPr>
          <a:xfrm>
            <a:off x="368660" y="4035445"/>
            <a:ext cx="51947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err="1"/>
              <a:t>Ungdata</a:t>
            </a:r>
            <a:r>
              <a:rPr lang="nn-NO" sz="1400"/>
              <a:t>-undersøkinga gir nyttig informasjon om unge og deira oppvekstvilkår:</a:t>
            </a:r>
          </a:p>
          <a:p>
            <a:endParaRPr lang="nn-NO" sz="1400"/>
          </a:p>
          <a:p>
            <a:r>
              <a:rPr lang="nn-NO" sz="1400"/>
              <a:t>Alle kommunane i Møre og Romsdal forutan Ålesund gjennomførte undersøkinga i 2024. Ålesund kommune gjennomførte i 2023. </a:t>
            </a:r>
          </a:p>
          <a:p>
            <a:endParaRPr lang="nn-NO" sz="1400"/>
          </a:p>
          <a:p>
            <a:r>
              <a:rPr lang="nn-NO" sz="1400">
                <a:hlinkClick r:id="rId6"/>
              </a:rPr>
              <a:t>https://www.ungdata.no/</a:t>
            </a:r>
            <a:endParaRPr lang="nn-NO" sz="1400"/>
          </a:p>
          <a:p>
            <a:endParaRPr lang="nn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E0B186-A36A-00E3-CFC0-4971F7D77911}"/>
              </a:ext>
            </a:extLst>
          </p:cNvPr>
          <p:cNvSpPr txBox="1"/>
          <p:nvPr/>
        </p:nvSpPr>
        <p:spPr>
          <a:xfrm>
            <a:off x="608286" y="204478"/>
            <a:ext cx="512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800" b="1">
                <a:solidFill>
                  <a:schemeClr val="tx2"/>
                </a:solidFill>
              </a:rPr>
              <a:t>Folkehelse og levekår</a:t>
            </a:r>
          </a:p>
        </p:txBody>
      </p:sp>
      <p:pic>
        <p:nvPicPr>
          <p:cNvPr id="4" name="Bilde 3" descr="Utrydde fattigdom - FNs bærekraftsmål">
            <a:extLst>
              <a:ext uri="{FF2B5EF4-FFF2-40B4-BE49-F238E27FC236}">
                <a16:creationId xmlns:a16="http://schemas.microsoft.com/office/drawing/2014/main" id="{5121820F-30C1-EF3F-8486-3FED7FB73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9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God helse og livskvalitet - FNs bærekraftsmål">
            <a:extLst>
              <a:ext uri="{FF2B5EF4-FFF2-40B4-BE49-F238E27FC236}">
                <a16:creationId xmlns:a16="http://schemas.microsoft.com/office/drawing/2014/main" id="{636B7EFF-DCF9-DA57-AAD4-83BEF38AC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381" y="1448716"/>
            <a:ext cx="572400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e 8" descr="Mindre ulikhet - FNs bærekraftsmål">
            <a:extLst>
              <a:ext uri="{FF2B5EF4-FFF2-40B4-BE49-F238E27FC236}">
                <a16:creationId xmlns:a16="http://schemas.microsoft.com/office/drawing/2014/main" id="{21349C20-BB14-D5B4-12ED-A42AA970B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322" y="1448716"/>
            <a:ext cx="572008" cy="5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02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3496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84E3F90-FD12-4C68-B046-18F5F526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2" y="586800"/>
            <a:ext cx="10582644" cy="573211"/>
          </a:xfrm>
        </p:spPr>
        <p:txBody>
          <a:bodyPr>
            <a:normAutofit/>
          </a:bodyPr>
          <a:lstStyle/>
          <a:p>
            <a:pPr algn="ctr"/>
            <a:r>
              <a:rPr lang="nn-NO" sz="2400" b="1">
                <a:solidFill>
                  <a:schemeClr val="accent1"/>
                </a:solidFill>
              </a:rPr>
              <a:t>Innbyggarar etter alder pr grunnkrins</a:t>
            </a:r>
            <a:endParaRPr lang="nb-NO" sz="2400" b="1">
              <a:solidFill>
                <a:schemeClr val="accent1"/>
              </a:solidFill>
            </a:endParaRP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7A2FDEF2-7D59-11AB-72A0-F55EDABE1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de 9" descr="Bærekraftige byer og lokalsamfunn">
            <a:extLst>
              <a:ext uri="{FF2B5EF4-FFF2-40B4-BE49-F238E27FC236}">
                <a16:creationId xmlns:a16="http://schemas.microsoft.com/office/drawing/2014/main" id="{8E14CF70-9A9D-21CB-3238-7C378AB05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E11CB272-0F0A-FA42-2AA7-F28E123C0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7887" y="1800225"/>
            <a:ext cx="78962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33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2" name="Bilde 1" descr="God helse og livskvalitet - FNs bærekraftsmål">
            <a:extLst>
              <a:ext uri="{FF2B5EF4-FFF2-40B4-BE49-F238E27FC236}">
                <a16:creationId xmlns:a16="http://schemas.microsoft.com/office/drawing/2014/main" id="{594955F7-9ED6-04B2-0D73-9E321E37C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AA1D5AF6-E2CB-922D-6EBE-94A358570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113EBAC-C36E-DAC0-6058-229A00B126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133100"/>
              </p:ext>
            </p:extLst>
          </p:nvPr>
        </p:nvGraphicFramePr>
        <p:xfrm>
          <a:off x="276326" y="868681"/>
          <a:ext cx="11557534" cy="5166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3189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01527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12015" y="6404442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0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utdanning - FNs bærekraftsmål">
            <a:extLst>
              <a:ext uri="{FF2B5EF4-FFF2-40B4-BE49-F238E27FC236}">
                <a16:creationId xmlns:a16="http://schemas.microsoft.com/office/drawing/2014/main" id="{2C462F17-D148-2ABA-AA3C-07B46363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906" y="6372409"/>
            <a:ext cx="490904" cy="4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C12D9104-4349-97D6-8D6A-E2015772D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1482" y="6372747"/>
            <a:ext cx="490903" cy="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e 10" descr="God helse og livskvalitet - FNs bærekraftsmål">
            <a:extLst>
              <a:ext uri="{FF2B5EF4-FFF2-40B4-BE49-F238E27FC236}">
                <a16:creationId xmlns:a16="http://schemas.microsoft.com/office/drawing/2014/main" id="{C55293CE-6D58-4C2B-E1AC-A4A987B86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001" y="6372744"/>
            <a:ext cx="490905" cy="49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C63BAA5-FDD8-959A-10EC-6030A76B5C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1064658"/>
              </p:ext>
            </p:extLst>
          </p:nvPr>
        </p:nvGraphicFramePr>
        <p:xfrm>
          <a:off x="276326" y="830580"/>
          <a:ext cx="11432483" cy="5323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79280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111240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sp>
        <p:nvSpPr>
          <p:cNvPr id="10" name="Tema"/>
          <p:cNvSpPr txBox="1">
            <a:spLocks/>
          </p:cNvSpPr>
          <p:nvPr/>
        </p:nvSpPr>
        <p:spPr>
          <a:xfrm>
            <a:off x="3008479" y="6377718"/>
            <a:ext cx="6249971" cy="44240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 i="1">
                <a:solidFill>
                  <a:schemeClr val="bg1">
                    <a:lumMod val="50000"/>
                  </a:schemeClr>
                </a:solidFill>
              </a:rPr>
              <a:t>SSB sitt framskrivingsalternativ MMMM (hovudalternativ) ligg til grunn for framskrivingane.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1D25DFD-4812-E57E-9A1B-D388FF3A6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5ED3BC05-B275-0432-419C-D904C4DD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975A0BB-D48E-8814-60D1-AF476058EA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9751702"/>
              </p:ext>
            </p:extLst>
          </p:nvPr>
        </p:nvGraphicFramePr>
        <p:xfrm>
          <a:off x="276326" y="658327"/>
          <a:ext cx="11504194" cy="549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12757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jelde"/>
          <p:cNvSpPr txBox="1">
            <a:spLocks/>
          </p:cNvSpPr>
          <p:nvPr/>
        </p:nvSpPr>
        <p:spPr>
          <a:xfrm>
            <a:off x="7502013" y="6356351"/>
            <a:ext cx="3752142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Kjelde: SSB</a:t>
            </a:r>
          </a:p>
        </p:txBody>
      </p:sp>
      <p:sp>
        <p:nvSpPr>
          <p:cNvPr id="5" name="Info"/>
          <p:cNvSpPr txBox="1">
            <a:spLocks/>
          </p:cNvSpPr>
          <p:nvPr/>
        </p:nvSpPr>
        <p:spPr>
          <a:xfrm>
            <a:off x="3264310" y="6356350"/>
            <a:ext cx="4237703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n-NO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ma"/>
          <p:cNvSpPr txBox="1">
            <a:spLocks/>
          </p:cNvSpPr>
          <p:nvPr/>
        </p:nvSpPr>
        <p:spPr>
          <a:xfrm>
            <a:off x="609599" y="0"/>
            <a:ext cx="3076281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1200">
                <a:solidFill>
                  <a:schemeClr val="bg1">
                    <a:lumMod val="50000"/>
                  </a:schemeClr>
                </a:solidFill>
              </a:rPr>
              <a:t>Demografi</a:t>
            </a:r>
          </a:p>
        </p:txBody>
      </p:sp>
      <p:pic>
        <p:nvPicPr>
          <p:cNvPr id="8" name="Picture 27" descr="Kommunestatistikk logo.ai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8" t="8422" r="3646" b="4513"/>
          <a:stretch/>
        </p:blipFill>
        <p:spPr>
          <a:xfrm>
            <a:off x="276326" y="6279069"/>
            <a:ext cx="281955" cy="442405"/>
          </a:xfrm>
          <a:prstGeom prst="rect">
            <a:avLst/>
          </a:prstGeom>
        </p:spPr>
      </p:pic>
      <p:sp>
        <p:nvSpPr>
          <p:cNvPr id="9" name="Region"/>
          <p:cNvSpPr txBox="1">
            <a:spLocks/>
          </p:cNvSpPr>
          <p:nvPr/>
        </p:nvSpPr>
        <p:spPr>
          <a:xfrm>
            <a:off x="609600" y="6356349"/>
            <a:ext cx="3302524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n-NO" sz="1600" b="1">
                <a:solidFill>
                  <a:schemeClr val="tx2"/>
                </a:solidFill>
              </a:rPr>
              <a:t>Gjemnes kommune</a:t>
            </a:r>
          </a:p>
        </p:txBody>
      </p:sp>
      <p:pic>
        <p:nvPicPr>
          <p:cNvPr id="3" name="Bilde 2" descr="God helse og livskvalitet - FNs bærekraftsmål">
            <a:extLst>
              <a:ext uri="{FF2B5EF4-FFF2-40B4-BE49-F238E27FC236}">
                <a16:creationId xmlns:a16="http://schemas.microsoft.com/office/drawing/2014/main" id="{D7FD17EF-B31C-A160-54AA-9B44D85A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395" y="6291375"/>
            <a:ext cx="573210" cy="57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Bærekraftige byer og lokalsamfunn">
            <a:extLst>
              <a:ext uri="{FF2B5EF4-FFF2-40B4-BE49-F238E27FC236}">
                <a16:creationId xmlns:a16="http://schemas.microsoft.com/office/drawing/2014/main" id="{F8ACAA41-4311-B6B1-D0EA-B5950E04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605" y="6291378"/>
            <a:ext cx="573207" cy="5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8009F68-55A8-FEAC-991E-FC183F9A5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240913"/>
              </p:ext>
            </p:extLst>
          </p:nvPr>
        </p:nvGraphicFramePr>
        <p:xfrm>
          <a:off x="276326" y="876300"/>
          <a:ext cx="11412754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484826465"/>
      </p:ext>
    </p:extLst>
  </p:cSld>
  <p:clrMapOvr>
    <a:masterClrMapping/>
  </p:clrMapOvr>
</p:sld>
</file>

<file path=ppt/theme/theme1.xml><?xml version="1.0" encoding="utf-8"?>
<a:theme xmlns:a="http://schemas.openxmlformats.org/drawingml/2006/main" name="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New Default Theme MRfylke" id="{D990CB14-07F9-478A-9857-ECB34F58FCE9}" vid="{EE9C3BDF-9FA0-4B7E-86CD-49A5435EA0A0}"/>
    </a:ext>
  </a:extLst>
</a:theme>
</file>

<file path=ppt/theme/theme2.xml><?xml version="1.0" encoding="utf-8"?>
<a:theme xmlns:a="http://schemas.openxmlformats.org/drawingml/2006/main" name="1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3.xml><?xml version="1.0" encoding="utf-8"?>
<a:theme xmlns:a="http://schemas.openxmlformats.org/drawingml/2006/main" name="1_My New Default Theme MRfylke">
  <a:themeElements>
    <a:clrScheme name="Egendefinert 2">
      <a:dk1>
        <a:sysClr val="windowText" lastClr="000000"/>
      </a:dk1>
      <a:lt1>
        <a:sysClr val="window" lastClr="FFFFFF"/>
      </a:lt1>
      <a:dk2>
        <a:srgbClr val="BED600"/>
      </a:dk2>
      <a:lt2>
        <a:srgbClr val="FFA02F"/>
      </a:lt2>
      <a:accent1>
        <a:srgbClr val="C2AF00"/>
      </a:accent1>
      <a:accent2>
        <a:srgbClr val="739ABC"/>
      </a:accent2>
      <a:accent3>
        <a:srgbClr val="73AF55"/>
      </a:accent3>
      <a:accent4>
        <a:srgbClr val="756E52"/>
      </a:accent4>
      <a:accent5>
        <a:srgbClr val="5A447A"/>
      </a:accent5>
      <a:accent6>
        <a:srgbClr val="D47600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5 Møre og Romsdal.potx" id="{5F11BA99-B56D-429E-B488-7C3DD9A1B23F}" vid="{92B5571E-957A-4139-B30C-721265889A52}"/>
    </a:ext>
  </a:extLst>
</a:theme>
</file>

<file path=ppt/theme/theme4.xml><?xml version="1.0" encoding="utf-8"?>
<a:theme xmlns:a="http://schemas.openxmlformats.org/drawingml/2006/main" name="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BA207228-7F62-4750-A72A-6BA961BD8841}"/>
    </a:ext>
  </a:extLst>
</a:theme>
</file>

<file path=ppt/theme/theme5.xml><?xml version="1.0" encoding="utf-8"?>
<a:theme xmlns:a="http://schemas.openxmlformats.org/drawingml/2006/main" name="2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6.xml><?xml version="1.0" encoding="utf-8"?>
<a:theme xmlns:a="http://schemas.openxmlformats.org/drawingml/2006/main" name="3_Møre og Romsdal fylkeskommune">
  <a:themeElements>
    <a:clrScheme name="Møre og Romsdal fylkeskommune">
      <a:dk1>
        <a:srgbClr val="000000"/>
      </a:dk1>
      <a:lt1>
        <a:srgbClr val="FFFFFF"/>
      </a:lt1>
      <a:dk2>
        <a:srgbClr val="005686"/>
      </a:dk2>
      <a:lt2>
        <a:srgbClr val="CFE4F4"/>
      </a:lt2>
      <a:accent1>
        <a:srgbClr val="005686"/>
      </a:accent1>
      <a:accent2>
        <a:srgbClr val="007FBA"/>
      </a:accent2>
      <a:accent3>
        <a:srgbClr val="551125"/>
      </a:accent3>
      <a:accent4>
        <a:srgbClr val="EE8076"/>
      </a:accent4>
      <a:accent5>
        <a:srgbClr val="82B962"/>
      </a:accent5>
      <a:accent6>
        <a:srgbClr val="CDE9E3"/>
      </a:accent6>
      <a:hlink>
        <a:srgbClr val="007FBA"/>
      </a:hlink>
      <a:folHlink>
        <a:srgbClr val="4D4D4D"/>
      </a:folHlink>
    </a:clrScheme>
    <a:fontScheme name="Poppins SemiBold+Regular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ørk blå 100">
      <a:srgbClr val="005686"/>
    </a:custClr>
    <a:custClr name="Logoblå 100">
      <a:srgbClr val="007FBA"/>
    </a:custClr>
    <a:custClr name="Fylkesvegbilar 100">
      <a:srgbClr val="C4D600"/>
    </a:custClr>
    <a:custClr name="Logogul 100">
      <a:srgbClr val="F0E991"/>
    </a:custClr>
    <a:custClr name="Marine mørk 100">
      <a:srgbClr val="0D6569"/>
    </a:custClr>
    <a:custClr name="Marine lys 100">
      <a:srgbClr val="CDE9E3"/>
    </a:custClr>
    <a:custClr name="Grønn mørk 100">
      <a:srgbClr val="284320"/>
    </a:custClr>
    <a:custClr name="Grønn lys 100">
      <a:srgbClr val="82B962"/>
    </a:custClr>
    <a:custClr name="Rød mørk 100">
      <a:srgbClr val="551125"/>
    </a:custClr>
    <a:custClr name="Rosa lys 100">
      <a:srgbClr val="EE8076"/>
    </a:custClr>
    <a:custClr name="Mørk blå 80">
      <a:srgbClr val="456896"/>
    </a:custClr>
    <a:custClr name="Logoblå 80">
      <a:srgbClr val="0098CB"/>
    </a:custClr>
    <a:custClr name="Fylkesvegbilar 80">
      <a:srgbClr val="D8DD4C"/>
    </a:custClr>
    <a:custClr name="Logogul 80">
      <a:srgbClr val="F3F0A9"/>
    </a:custClr>
    <a:custClr name="Marine mørk 80">
      <a:srgbClr val="4C7F85"/>
    </a:custClr>
    <a:custClr name="Marine lys 80">
      <a:srgbClr val="E0F0EC"/>
    </a:custClr>
    <a:custClr name="Grønn mørk 80">
      <a:srgbClr val="525F38"/>
    </a:custClr>
    <a:custClr name="Grønn lys 80">
      <a:srgbClr val="A4C577"/>
    </a:custClr>
    <a:custClr name="Rød mørk 80">
      <a:srgbClr val="763A40"/>
    </a:custClr>
    <a:custClr name="Rosa lys 80">
      <a:srgbClr val="F29D91"/>
    </a:custClr>
    <a:custClr name="Mørk blå 60">
      <a:srgbClr val="7588AE"/>
    </a:custClr>
    <a:custClr name="Logoblå 60">
      <a:srgbClr val="5BB0D9"/>
    </a:custClr>
    <a:custClr name="Fylkesvegbilar 60">
      <a:srgbClr val="E2E583"/>
    </a:custClr>
    <a:custClr name="Logogul 60">
      <a:srgbClr val="F6F4C1"/>
    </a:custClr>
    <a:custClr name="Marine mørk 60">
      <a:srgbClr val="799BA0"/>
    </a:custClr>
    <a:custClr name="Marine lys 60">
      <a:srgbClr val="E8F4F1"/>
    </a:custClr>
    <a:custClr name="Grønn mørk 60">
      <a:srgbClr val="787E5E"/>
    </a:custClr>
    <a:custClr name="Grønn lys 60">
      <a:srgbClr val="BDD39B"/>
    </a:custClr>
    <a:custClr name="Rød mørk 60">
      <a:srgbClr val="946264"/>
    </a:custClr>
    <a:custClr name="Rosa lys 60">
      <a:srgbClr val="F6B8AC"/>
    </a:custClr>
    <a:custClr name="Mørk blå 40">
      <a:srgbClr val="A4ADC9"/>
    </a:custClr>
    <a:custClr name="Logoblå 40">
      <a:srgbClr val="9BCAE7"/>
    </a:custClr>
    <a:custClr name="Fylkesvegbilar 40">
      <a:srgbClr val="ECEEB1"/>
    </a:custClr>
    <a:custClr name="Logogul 40">
      <a:srgbClr val="F9F8D7"/>
    </a:custClr>
    <a:custClr name="Marine mørk 40">
      <a:srgbClr val="A5B9BD"/>
    </a:custClr>
    <a:custClr name="Marine lys 40">
      <a:srgbClr val="F0F8F6"/>
    </a:custClr>
    <a:custClr name="Grønn mørk 40">
      <a:srgbClr val="A1A38C"/>
    </a:custClr>
    <a:custClr name="Grønn lys 40">
      <a:srgbClr val="D4E2BE"/>
    </a:custClr>
    <a:custClr name="Rød mørk 40">
      <a:srgbClr val="B49191"/>
    </a:custClr>
    <a:custClr name="Rosa lys 40">
      <a:srgbClr val="F9D1C8"/>
    </a:custClr>
    <a:custClr name="Mørk blå 20">
      <a:srgbClr val="D1D5E4"/>
    </a:custClr>
    <a:custClr name="Logoblå 20">
      <a:srgbClr val="CFE4F4"/>
    </a:custClr>
    <a:custClr name="Fylkesvegbilar 20">
      <a:srgbClr val="F6F7DB"/>
    </a:custClr>
    <a:custClr name="Logogul 20">
      <a:srgbClr val="FCFBEC"/>
    </a:custClr>
    <a:custClr name="Marine mørk 20">
      <a:srgbClr val="D1DBDD"/>
    </a:custClr>
    <a:custClr name="Marine lys 20">
      <a:srgbClr val="F8FBFB"/>
    </a:custClr>
    <a:custClr name="Grønn mørk 20">
      <a:srgbClr val="CECEC2"/>
    </a:custClr>
    <a:custClr name="Grønn lys 20">
      <a:srgbClr val="EAF1E0"/>
    </a:custClr>
    <a:custClr name="Rød mørk">
      <a:srgbClr val="D7C5C5"/>
    </a:custClr>
    <a:custClr name="Rosa lys">
      <a:srgbClr val="FCE8E4"/>
    </a:custClr>
  </a:custClrLst>
  <a:extLst>
    <a:ext uri="{05A4C25C-085E-4340-85A3-A5531E510DB2}">
      <thm15:themeFamily xmlns:thm15="http://schemas.microsoft.com/office/thememl/2012/main" name="15 Møre og Romsdal.potx" id="{5F11BA99-B56D-429E-B488-7C3DD9A1B23F}" vid="{19B7A0E4-F0D2-4206-B19F-D1ADC227B650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–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–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–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A72C300E137046AB6BF85576E267F6" ma:contentTypeVersion="15" ma:contentTypeDescription="Create a new document." ma:contentTypeScope="" ma:versionID="85cda3a610bb0fc0c3d74300e5e977e7">
  <xsd:schema xmlns:xsd="http://www.w3.org/2001/XMLSchema" xmlns:xs="http://www.w3.org/2001/XMLSchema" xmlns:p="http://schemas.microsoft.com/office/2006/metadata/properties" xmlns:ns2="5458b827-f267-438a-9c81-d6bdb027554a" xmlns:ns3="b8a0b916-e2a7-4629-bd1a-03fcd5ce5f35" targetNamespace="http://schemas.microsoft.com/office/2006/metadata/properties" ma:root="true" ma:fieldsID="a4e5c9183bc1625e7395767f6f634be6" ns2:_="" ns3:_="">
    <xsd:import namespace="5458b827-f267-438a-9c81-d6bdb027554a"/>
    <xsd:import namespace="b8a0b916-e2a7-4629-bd1a-03fcd5ce5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8b827-f267-438a-9c81-d6bdb02755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6854ff-9e12-4afe-8508-349422d8e7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0b916-e2a7-4629-bd1a-03fcd5ce5f3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02af3a1-e9ac-4d99-9304-6360ab9fd4f0}" ma:internalName="TaxCatchAll" ma:showField="CatchAllData" ma:web="b8a0b916-e2a7-4629-bd1a-03fcd5ce5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458b827-f267-438a-9c81-d6bdb027554a">
      <Terms xmlns="http://schemas.microsoft.com/office/infopath/2007/PartnerControls"/>
    </lcf76f155ced4ddcb4097134ff3c332f>
    <TaxCatchAll xmlns="b8a0b916-e2a7-4629-bd1a-03fcd5ce5f3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C18832-5972-42D1-9C3A-2852D52152D1}">
  <ds:schemaRefs>
    <ds:schemaRef ds:uri="5458b827-f267-438a-9c81-d6bdb027554a"/>
    <ds:schemaRef ds:uri="b8a0b916-e2a7-4629-bd1a-03fcd5ce5f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96E2186-57CA-45A8-BA02-442B90A29D45}">
  <ds:schemaRefs>
    <ds:schemaRef ds:uri="5458b827-f267-438a-9c81-d6bdb027554a"/>
    <ds:schemaRef ds:uri="b8a0b916-e2a7-4629-bd1a-03fcd5ce5f3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DEE25E-9F64-4A10-A1E6-C69BAF9D3C6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2a6c088-0e6f-41a1-9e73-32ad73ba3540}" enabled="1" method="Privileged" siteId="{b932ece7-9cdf-4d94-b4c1-15256e43c7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</TotalTime>
  <Words>1396</Words>
  <Application>Microsoft Office PowerPoint</Application>
  <PresentationFormat>Widescreen</PresentationFormat>
  <Paragraphs>340</Paragraphs>
  <Slides>48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48</vt:i4>
      </vt:variant>
    </vt:vector>
  </HeadingPairs>
  <TitlesOfParts>
    <vt:vector size="59" baseType="lpstr">
      <vt:lpstr>Arial</vt:lpstr>
      <vt:lpstr>Calibri</vt:lpstr>
      <vt:lpstr>Poppins</vt:lpstr>
      <vt:lpstr>Poppins SemiBold</vt:lpstr>
      <vt:lpstr>Wingdings</vt:lpstr>
      <vt:lpstr>My New Default Theme MRfylke</vt:lpstr>
      <vt:lpstr>1_Møre og Romsdal fylkeskommune</vt:lpstr>
      <vt:lpstr>1_My New Default Theme MRfylke</vt:lpstr>
      <vt:lpstr>Møre og Romsdal fylkeskommune</vt:lpstr>
      <vt:lpstr>2_Møre og Romsdal fylkeskommune</vt:lpstr>
      <vt:lpstr>3_Møre og Romsdal fylkeskommune</vt:lpstr>
      <vt:lpstr>PowerPoint-presentasjon</vt:lpstr>
      <vt:lpstr>Innhald/tema:</vt:lpstr>
      <vt:lpstr>PowerPoint-presentasjon</vt:lpstr>
      <vt:lpstr>Folketalsutvikling per grunnkrets 2020 til 2025</vt:lpstr>
      <vt:lpstr>Innbyggarar etter alder pr grunnkrins</vt:lpstr>
      <vt:lpstr>PowerPoint-presentasjon</vt:lpstr>
      <vt:lpstr>PowerPoint-presentasjon</vt:lpstr>
      <vt:lpstr>PowerPoint-presentasjon</vt:lpstr>
      <vt:lpstr>PowerPoint-presentasjon</vt:lpstr>
      <vt:lpstr>Største flyttestraumar frå og til, 2019–2023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 i sysselsettinga, frå 4. kvartal 2023 til 4. kvartal 2024 </vt:lpstr>
      <vt:lpstr>Arbeidsplassdekning, Møre og Romsdal per 4. kvartal 2024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Andel sysselsette i statsforvaltninga, 2024</vt:lpstr>
      <vt:lpstr>PowerPoint-presentasjon</vt:lpstr>
      <vt:lpstr>Gjennomføring i vidaregåande etter heimkommune, 2018-kullet </vt:lpstr>
      <vt:lpstr>Tal personar utanfor arbeid, utdanning og arbeidsmarknadstiltak, 2024</vt:lpstr>
      <vt:lpstr>Ungdom som ikkje er i arbeid, utdanning eller arbeidsmarknadstiltak (NEET)</vt:lpstr>
      <vt:lpstr>Andel av befolkninga (15 år og eldre) som er utanfor arbeid,  utdanning og arbeidsmarkedstiltak, 2024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Møre og Romsdal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Fylkesstatistikk 2020</dc:title>
  <dc:creator>Trygve.Grydeland@mrfylke.no</dc:creator>
  <cp:lastModifiedBy>Paul Magne Eidhammer</cp:lastModifiedBy>
  <cp:revision>1</cp:revision>
  <cp:lastPrinted>2017-04-11T08:01:33Z</cp:lastPrinted>
  <dcterms:created xsi:type="dcterms:W3CDTF">2016-10-18T07:53:03Z</dcterms:created>
  <dcterms:modified xsi:type="dcterms:W3CDTF">2025-12-01T12:16:08Z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0x01010075A72C300E137046AB6BF85576E267F6</vt:lpwstr>
  </property>
  <property fmtid="{D5CDD505-2E9C-101B-9397-08002B2CF9AE}" pid="3" name="MSIP_Label_d2a6c088-0e6f-41a1-9e73-32ad73ba3540_Enabled">
    <vt:lpwstr>true</vt:lpwstr>
  </property>
  <property fmtid="{D5CDD505-2E9C-101B-9397-08002B2CF9AE}" pid="4" name="MSIP_Label_d2a6c088-0e6f-41a1-9e73-32ad73ba3540_SetDate">
    <vt:lpwstr>2020-06-03T09:10:04Z</vt:lpwstr>
  </property>
  <property fmtid="{D5CDD505-2E9C-101B-9397-08002B2CF9AE}" pid="5" name="MSIP_Label_d2a6c088-0e6f-41a1-9e73-32ad73ba3540_Method">
    <vt:lpwstr>Privileged</vt:lpwstr>
  </property>
  <property fmtid="{D5CDD505-2E9C-101B-9397-08002B2CF9AE}" pid="6" name="MSIP_Label_d2a6c088-0e6f-41a1-9e73-32ad73ba3540_Name">
    <vt:lpwstr>Public</vt:lpwstr>
  </property>
  <property fmtid="{D5CDD505-2E9C-101B-9397-08002B2CF9AE}" pid="7" name="MSIP_Label_d2a6c088-0e6f-41a1-9e73-32ad73ba3540_SiteId">
    <vt:lpwstr>b932ece7-9cdf-4d94-b4c1-15256e43c7ea</vt:lpwstr>
  </property>
  <property fmtid="{D5CDD505-2E9C-101B-9397-08002B2CF9AE}" pid="8" name="MSIP_Label_d2a6c088-0e6f-41a1-9e73-32ad73ba3540_ActionId">
    <vt:lpwstr>cf6e3c58-a665-406e-b4c3-0000dbf32d23</vt:lpwstr>
  </property>
  <property fmtid="{D5CDD505-2E9C-101B-9397-08002B2CF9AE}" pid="9" name="MSIP_Label_d2a6c088-0e6f-41a1-9e73-32ad73ba3540_ContentBits">
    <vt:lpwstr>0</vt:lpwstr>
  </property>
</Properties>
</file>