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0.xml" ContentType="application/vnd.openxmlformats-officedocument.presentationml.notesSl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1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2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3.xml" ContentType="application/vnd.openxmlformats-officedocument.presentationml.notesSl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4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5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7.xml" ContentType="application/vnd.openxmlformats-officedocument.presentationml.notesSlid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872" r:id="rId5"/>
    <p:sldMasterId id="2147483888" r:id="rId6"/>
    <p:sldMasterId id="2147483955" r:id="rId7"/>
    <p:sldMasterId id="2147483973" r:id="rId8"/>
    <p:sldMasterId id="2147483990" r:id="rId9"/>
    <p:sldMasterId id="2147484035" r:id="rId10"/>
  </p:sldMasterIdLst>
  <p:notesMasterIdLst>
    <p:notesMasterId r:id="rId57"/>
  </p:notesMasterIdLst>
  <p:sldIdLst>
    <p:sldId id="403" r:id="rId11"/>
    <p:sldId id="497" r:id="rId12"/>
    <p:sldId id="464" r:id="rId13"/>
    <p:sldId id="414" r:id="rId14"/>
    <p:sldId id="415" r:id="rId15"/>
    <p:sldId id="416" r:id="rId16"/>
    <p:sldId id="473" r:id="rId17"/>
    <p:sldId id="417" r:id="rId18"/>
    <p:sldId id="418" r:id="rId19"/>
    <p:sldId id="502" r:id="rId20"/>
    <p:sldId id="419" r:id="rId21"/>
    <p:sldId id="420" r:id="rId22"/>
    <p:sldId id="421" r:id="rId23"/>
    <p:sldId id="500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80" r:id="rId34"/>
    <p:sldId id="501" r:id="rId35"/>
    <p:sldId id="534" r:id="rId36"/>
    <p:sldId id="562" r:id="rId37"/>
    <p:sldId id="435" r:id="rId38"/>
    <p:sldId id="436" r:id="rId39"/>
    <p:sldId id="437" r:id="rId40"/>
    <p:sldId id="438" r:id="rId41"/>
    <p:sldId id="504" r:id="rId42"/>
    <p:sldId id="440" r:id="rId43"/>
    <p:sldId id="460" r:id="rId44"/>
    <p:sldId id="486" r:id="rId45"/>
    <p:sldId id="498" r:id="rId46"/>
    <p:sldId id="485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agne Eidhammer" initials="PME" lastIdx="1" clrIdx="0">
    <p:extLst>
      <p:ext uri="{19B8F6BF-5375-455C-9EA6-DF929625EA0E}">
        <p15:presenceInfo xmlns:p15="http://schemas.microsoft.com/office/powerpoint/2012/main" userId="S::paul.magne.eidhammer@mrfylke.no::e3d4e6bb-f754-4b2e-bd11-72ddaaf566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F25B2D-0301-4A65-BFCA-7716ED0B1A94}" v="8" dt="2025-12-01T07:57:22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5-12-01T07:57:45.308" v="193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3:50:55.451" v="161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3:50:55.451" v="161" actId="20577"/>
          <ac:spMkLst>
            <pc:docMk/>
            <pc:sldMk cId="1687129943" sldId="403"/>
            <ac:spMk id="6" creationId="{4F960142-0D59-4B71-186A-B35FC342F632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4:06:53.160" v="30" actId="6549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4:06:53.160" v="30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4:06:28.591" v="6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16:40.301" v="105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9:16:40.301" v="105" actId="14100"/>
          <ac:graphicFrameMkLst>
            <pc:docMk/>
            <pc:sldMk cId="1629652571" sldId="443"/>
            <ac:graphicFrameMk id="10" creationId="{A6756545-9BD4-E0A1-07EC-7959B5E1739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23:40.025" v="151" actId="113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1:23:40.025" v="151" actId="113"/>
          <ac:graphicFrameMkLst>
            <pc:docMk/>
            <pc:sldMk cId="3622592231" sldId="447"/>
            <ac:graphicFrameMk id="11" creationId="{9F98C10A-82AE-23DF-2C78-0DE9032361D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3:06:09.250" v="156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3:06:09.250" v="156" actId="14100"/>
          <ac:graphicFrameMkLst>
            <pc:docMk/>
            <pc:sldMk cId="3311709056" sldId="448"/>
            <ac:graphicFrameMk id="11" creationId="{E893E8BF-7EB8-FDED-4EA0-8512FA07DC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8:21:18.240" v="166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8:21:18.240" v="166" actId="14100"/>
          <ac:graphicFrameMkLst>
            <pc:docMk/>
            <pc:sldMk cId="4035429007" sldId="449"/>
            <ac:graphicFrameMk id="10" creationId="{65F0A0A3-9E81-1688-0C93-3E8C878F8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07:57:45.308" v="193" actId="1076"/>
        <pc:sldMkLst>
          <pc:docMk/>
          <pc:sldMk cId="1662856386" sldId="460"/>
        </pc:sldMkLst>
        <pc:spChg chg="mod">
          <ac:chgData name="Paul Magne Eidhammer" userId="e3d4e6bb-f754-4b2e-bd11-72ddaaf5666f" providerId="ADAL" clId="{835BCC08-B0CB-4400-B3F8-7FFC689D382E}" dt="2025-11-28T09:10:47.978" v="170" actId="6549"/>
          <ac:spMkLst>
            <pc:docMk/>
            <pc:sldMk cId="1662856386" sldId="460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07:57:27.795" v="188" actId="1076"/>
          <ac:spMkLst>
            <pc:docMk/>
            <pc:sldMk cId="1662856386" sldId="460"/>
            <ac:spMk id="11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07:57:45.308" v="193" actId="1076"/>
          <ac:spMkLst>
            <pc:docMk/>
            <pc:sldMk cId="1662856386" sldId="460"/>
            <ac:spMk id="15" creationId="{DCEED481-A4B0-A67D-E4B3-575804DA17D3}"/>
          </ac:spMkLst>
        </pc:spChg>
        <pc:graphicFrameChg chg="mod">
          <ac:chgData name="Paul Magne Eidhammer" userId="e3d4e6bb-f754-4b2e-bd11-72ddaaf5666f" providerId="ADAL" clId="{835BCC08-B0CB-4400-B3F8-7FFC689D382E}" dt="2025-12-01T07:57:41.212" v="192" actId="1076"/>
          <ac:graphicFrameMkLst>
            <pc:docMk/>
            <pc:sldMk cId="1662856386" sldId="460"/>
            <ac:graphicFrameMk id="14" creationId="{FC902947-D88F-44E1-8572-8B80FD0750C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12-01T07:57:34.905" v="190" actId="14100"/>
          <ac:graphicFrameMkLst>
            <pc:docMk/>
            <pc:sldMk cId="1662856386" sldId="460"/>
            <ac:graphicFrameMk id="17" creationId="{9FC5FC88-D2C2-629F-E435-4D8D9E548F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9:20:55.199" v="120" actId="255"/>
        <pc:sldMkLst>
          <pc:docMk/>
          <pc:sldMk cId="2557452492" sldId="481"/>
        </pc:sldMkLst>
        <pc:graphicFrameChg chg="add mod">
          <ac:chgData name="Paul Magne Eidhammer" userId="e3d4e6bb-f754-4b2e-bd11-72ddaaf5666f" providerId="ADAL" clId="{835BCC08-B0CB-4400-B3F8-7FFC689D382E}" dt="2025-11-24T09:20:55.199" v="120" actId="255"/>
          <ac:graphicFrameMkLst>
            <pc:docMk/>
            <pc:sldMk cId="2557452492" sldId="481"/>
            <ac:graphicFrameMk id="11" creationId="{D556D85B-8A62-8EC8-E9D3-57C9A57DAF0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24:57.227" v="133" actId="1076"/>
        <pc:sldMkLst>
          <pc:docMk/>
          <pc:sldMk cId="2595095037" sldId="482"/>
        </pc:sldMkLst>
        <pc:spChg chg="mod">
          <ac:chgData name="Paul Magne Eidhammer" userId="e3d4e6bb-f754-4b2e-bd11-72ddaaf5666f" providerId="ADAL" clId="{835BCC08-B0CB-4400-B3F8-7FFC689D382E}" dt="2025-11-24T12:24:57.227" v="133" actId="1076"/>
          <ac:spMkLst>
            <pc:docMk/>
            <pc:sldMk cId="2595095037" sldId="482"/>
            <ac:spMk id="11" creationId="{9D351806-7875-C914-3C2A-BEFFF3E075BA}"/>
          </ac:spMkLst>
        </pc:spChg>
        <pc:graphicFrameChg chg="add mod">
          <ac:chgData name="Paul Magne Eidhammer" userId="e3d4e6bb-f754-4b2e-bd11-72ddaaf5666f" providerId="ADAL" clId="{835BCC08-B0CB-4400-B3F8-7FFC689D382E}" dt="2025-11-24T12:24:46.957" v="130" actId="14100"/>
          <ac:graphicFrameMkLst>
            <pc:docMk/>
            <pc:sldMk cId="2595095037" sldId="482"/>
            <ac:graphicFrameMk id="6" creationId="{331AF9DA-3B33-9A35-8839-A60B945FCBA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09:37:01.346" v="144" actId="14100"/>
        <pc:sldMkLst>
          <pc:docMk/>
          <pc:sldMk cId="1962597809" sldId="483"/>
        </pc:sldMkLst>
        <pc:spChg chg="mod">
          <ac:chgData name="Paul Magne Eidhammer" userId="e3d4e6bb-f754-4b2e-bd11-72ddaaf5666f" providerId="ADAL" clId="{835BCC08-B0CB-4400-B3F8-7FFC689D382E}" dt="2025-11-25T09:36:52.315" v="142" actId="6549"/>
          <ac:spMkLst>
            <pc:docMk/>
            <pc:sldMk cId="1962597809" sldId="483"/>
            <ac:spMk id="5" creationId="{01DD7B6F-96BE-BE5F-732D-41188075EF47}"/>
          </ac:spMkLst>
        </pc:spChg>
        <pc:graphicFrameChg chg="add mod">
          <ac:chgData name="Paul Magne Eidhammer" userId="e3d4e6bb-f754-4b2e-bd11-72ddaaf5666f" providerId="ADAL" clId="{835BCC08-B0CB-4400-B3F8-7FFC689D382E}" dt="2025-11-25T09:37:01.346" v="144" actId="14100"/>
          <ac:graphicFrameMkLst>
            <pc:docMk/>
            <pc:sldMk cId="1962597809" sldId="483"/>
            <ac:graphicFrameMk id="7" creationId="{C254B359-9C6A-B56E-465C-1B8D23B0F48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44:12.341" v="62" actId="14100"/>
        <pc:sldMkLst>
          <pc:docMk/>
          <pc:sldMk cId="4246934732" sldId="485"/>
        </pc:sldMkLst>
        <pc:graphicFrameChg chg="add mod">
          <ac:chgData name="Paul Magne Eidhammer" userId="e3d4e6bb-f754-4b2e-bd11-72ddaaf5666f" providerId="ADAL" clId="{835BCC08-B0CB-4400-B3F8-7FFC689D382E}" dt="2025-11-18T09:44:12.341" v="62" actId="14100"/>
          <ac:graphicFrameMkLst>
            <pc:docMk/>
            <pc:sldMk cId="4246934732" sldId="485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55:14.756" v="47" actId="1076"/>
        <pc:sldMkLst>
          <pc:docMk/>
          <pc:sldMk cId="2869640324" sldId="486"/>
        </pc:sldMkLst>
        <pc:spChg chg="mod">
          <ac:chgData name="Paul Magne Eidhammer" userId="e3d4e6bb-f754-4b2e-bd11-72ddaaf5666f" providerId="ADAL" clId="{835BCC08-B0CB-4400-B3F8-7FFC689D382E}" dt="2025-11-10T09:55:14.756" v="47" actId="1076"/>
          <ac:spMkLst>
            <pc:docMk/>
            <pc:sldMk cId="2869640324" sldId="486"/>
            <ac:spMk id="2" creationId="{8B03DFBF-FB25-D2C2-8CE0-065B1FE0DE89}"/>
          </ac:spMkLst>
        </pc:spChg>
        <pc:graphicFrameChg chg="add mod">
          <ac:chgData name="Paul Magne Eidhammer" userId="e3d4e6bb-f754-4b2e-bd11-72ddaaf5666f" providerId="ADAL" clId="{835BCC08-B0CB-4400-B3F8-7FFC689D382E}" dt="2025-11-10T09:55:08.479" v="46"/>
          <ac:graphicFrameMkLst>
            <pc:docMk/>
            <pc:sldMk cId="2869640324" sldId="486"/>
            <ac:graphicFrameMk id="13" creationId="{77A7F5B8-B1F2-99E9-33F0-C084818D30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34:53.629" v="56" actId="14100"/>
        <pc:sldMkLst>
          <pc:docMk/>
          <pc:sldMk cId="2348965219" sldId="498"/>
        </pc:sldMkLst>
        <pc:spChg chg="mod">
          <ac:chgData name="Paul Magne Eidhammer" userId="e3d4e6bb-f754-4b2e-bd11-72ddaaf5666f" providerId="ADAL" clId="{835BCC08-B0CB-4400-B3F8-7FFC689D382E}" dt="2025-11-18T09:34:53.629" v="56" actId="14100"/>
          <ac:spMkLst>
            <pc:docMk/>
            <pc:sldMk cId="2348965219" sldId="498"/>
            <ac:spMk id="2" creationId="{8B03DFBF-FB25-D2C2-8CE0-065B1FE0DE89}"/>
          </ac:spMkLst>
        </pc:spChg>
        <pc:graphicFrameChg chg="add mod">
          <ac:chgData name="Paul Magne Eidhammer" userId="e3d4e6bb-f754-4b2e-bd11-72ddaaf5666f" providerId="ADAL" clId="{835BCC08-B0CB-4400-B3F8-7FFC689D382E}" dt="2025-11-18T09:34:36.658" v="52" actId="14100"/>
          <ac:graphicFrameMkLst>
            <pc:docMk/>
            <pc:sldMk cId="2348965219" sldId="498"/>
            <ac:graphicFrameMk id="10" creationId="{7617D336-EF28-C4A7-0326-7294FB74376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3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4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jommar02\Downloads\13470_20250428-12241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Befolkningsutviklinga</a:t>
            </a:r>
            <a:r>
              <a:rPr lang="nb-NO" sz="2400" b="1" baseline="0">
                <a:solidFill>
                  <a:schemeClr val="tx2"/>
                </a:solidFill>
              </a:rPr>
              <a:t> 2010-2015</a:t>
            </a:r>
            <a:endParaRPr lang="nb-NO" sz="24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972817991659672"/>
          <c:y val="1.457630758614449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Personer1!$B$10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Personer1!$C$9:$R$9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Personer1!$C$10:$R$10</c:f>
              <c:numCache>
                <c:formatCode>General</c:formatCode>
                <c:ptCount val="16"/>
                <c:pt idx="0">
                  <c:v>232014</c:v>
                </c:pt>
                <c:pt idx="1">
                  <c:v>231880</c:v>
                </c:pt>
                <c:pt idx="2">
                  <c:v>231976</c:v>
                </c:pt>
                <c:pt idx="3">
                  <c:v>231928</c:v>
                </c:pt>
                <c:pt idx="4">
                  <c:v>231787</c:v>
                </c:pt>
                <c:pt idx="5">
                  <c:v>231761</c:v>
                </c:pt>
                <c:pt idx="6">
                  <c:v>231418</c:v>
                </c:pt>
                <c:pt idx="7">
                  <c:v>231024</c:v>
                </c:pt>
                <c:pt idx="8">
                  <c:v>230477</c:v>
                </c:pt>
                <c:pt idx="9">
                  <c:v>230054</c:v>
                </c:pt>
                <c:pt idx="10">
                  <c:v>229640</c:v>
                </c:pt>
                <c:pt idx="11">
                  <c:v>229555</c:v>
                </c:pt>
                <c:pt idx="12">
                  <c:v>229571</c:v>
                </c:pt>
                <c:pt idx="13">
                  <c:v>229151</c:v>
                </c:pt>
                <c:pt idx="14">
                  <c:v>228299</c:v>
                </c:pt>
                <c:pt idx="15">
                  <c:v>227902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F-4EF2-8366-7AA9FFB7B7BA}"/>
            </c:ext>
          </c:extLst>
        </c:ser>
        <c:ser>
          <c:idx val="1"/>
          <c:order val="1"/>
          <c:tx>
            <c:strRef>
              <c:f>Personer1!$B$11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Personer1!$C$9:$R$9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Personer1!$C$11:$R$11</c:f>
              <c:numCache>
                <c:formatCode>General</c:formatCode>
                <c:ptCount val="16"/>
                <c:pt idx="0">
                  <c:v>16784</c:v>
                </c:pt>
                <c:pt idx="1">
                  <c:v>19509</c:v>
                </c:pt>
                <c:pt idx="2">
                  <c:v>22143</c:v>
                </c:pt>
                <c:pt idx="3">
                  <c:v>25047</c:v>
                </c:pt>
                <c:pt idx="4">
                  <c:v>27339</c:v>
                </c:pt>
                <c:pt idx="5">
                  <c:v>29578</c:v>
                </c:pt>
                <c:pt idx="6">
                  <c:v>31489</c:v>
                </c:pt>
                <c:pt idx="7">
                  <c:v>32823</c:v>
                </c:pt>
                <c:pt idx="8">
                  <c:v>33944</c:v>
                </c:pt>
                <c:pt idx="9">
                  <c:v>34916</c:v>
                </c:pt>
                <c:pt idx="10">
                  <c:v>35598</c:v>
                </c:pt>
                <c:pt idx="11">
                  <c:v>35989</c:v>
                </c:pt>
                <c:pt idx="12">
                  <c:v>36277</c:v>
                </c:pt>
                <c:pt idx="13">
                  <c:v>39214</c:v>
                </c:pt>
                <c:pt idx="14">
                  <c:v>42325</c:v>
                </c:pt>
                <c:pt idx="15">
                  <c:v>44511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F-4EF2-8366-7AA9FFB7B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3786672"/>
        <c:axId val="1163790512"/>
      </c:barChart>
      <c:catAx>
        <c:axId val="116378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3790512"/>
        <c:crosses val="autoZero"/>
        <c:auto val="1"/>
        <c:lblAlgn val="ctr"/>
        <c:lblOffset val="100"/>
        <c:noMultiLvlLbl val="0"/>
      </c:catAx>
      <c:valAx>
        <c:axId val="1163790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4745872450631273E-3"/>
              <c:y val="0.3846838667864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6378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Tal personar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Personer1!$D$10:$AM$10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Personer1!$D$11:$AM$11</c:f>
              <c:numCache>
                <c:formatCode>0.0</c:formatCode>
                <c:ptCount val="36"/>
                <c:pt idx="0">
                  <c:v>3.5785192262996151</c:v>
                </c:pt>
                <c:pt idx="1">
                  <c:v>3.5698725852856557</c:v>
                </c:pt>
                <c:pt idx="2">
                  <c:v>3.5665711507956814</c:v>
                </c:pt>
                <c:pt idx="3">
                  <c:v>3.568954555857895</c:v>
                </c:pt>
                <c:pt idx="4">
                  <c:v>3.559177016685485</c:v>
                </c:pt>
                <c:pt idx="5">
                  <c:v>3.5352726735307156</c:v>
                </c:pt>
                <c:pt idx="6">
                  <c:v>3.4859290207943139</c:v>
                </c:pt>
                <c:pt idx="7">
                  <c:v>3.4232958521905474</c:v>
                </c:pt>
                <c:pt idx="8">
                  <c:v>3.3714201291026455</c:v>
                </c:pt>
                <c:pt idx="9">
                  <c:v>3.3057424953511023</c:v>
                </c:pt>
                <c:pt idx="10">
                  <c:v>3.2498433617802744</c:v>
                </c:pt>
                <c:pt idx="11">
                  <c:v>3.1782841258476182</c:v>
                </c:pt>
                <c:pt idx="12">
                  <c:v>3.1071325737320556</c:v>
                </c:pt>
                <c:pt idx="13">
                  <c:v>3.0199951915371055</c:v>
                </c:pt>
                <c:pt idx="14">
                  <c:v>2.9452304079835634</c:v>
                </c:pt>
                <c:pt idx="15">
                  <c:v>2.8714888579121234</c:v>
                </c:pt>
                <c:pt idx="16">
                  <c:v>2.80028698147665</c:v>
                </c:pt>
                <c:pt idx="17">
                  <c:v>2.7221141079970175</c:v>
                </c:pt>
                <c:pt idx="18">
                  <c:v>2.6857860693857916</c:v>
                </c:pt>
                <c:pt idx="19">
                  <c:v>2.6426605344761507</c:v>
                </c:pt>
                <c:pt idx="20">
                  <c:v>2.5990623934538015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2C-4467-A9F0-447100555D8F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Personer1!$D$10:$AM$10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Personer1!$D$12:$AM$12</c:f>
              <c:numCache>
                <c:formatCode>General</c:formatCode>
                <c:ptCount val="36"/>
                <c:pt idx="20" formatCode="0.0">
                  <c:v>2.5990623934538015</c:v>
                </c:pt>
                <c:pt idx="21" formatCode="0.0">
                  <c:v>2.5679903326508007</c:v>
                </c:pt>
                <c:pt idx="22" formatCode="0.0">
                  <c:v>2.5242361248597636</c:v>
                </c:pt>
                <c:pt idx="23" formatCode="0.0">
                  <c:v>2.4815920075253821</c:v>
                </c:pt>
                <c:pt idx="24" formatCode="0.0">
                  <c:v>2.4420824156532288</c:v>
                </c:pt>
                <c:pt idx="25" formatCode="0.0">
                  <c:v>2.4058173703977248</c:v>
                </c:pt>
                <c:pt idx="26" formatCode="0.0">
                  <c:v>2.3639202349667645</c:v>
                </c:pt>
                <c:pt idx="27" formatCode="0.0">
                  <c:v>2.3241828474039807</c:v>
                </c:pt>
                <c:pt idx="28" formatCode="0.0">
                  <c:v>2.2781715413601291</c:v>
                </c:pt>
                <c:pt idx="29" formatCode="0.0">
                  <c:v>2.227528213557183</c:v>
                </c:pt>
                <c:pt idx="30" formatCode="0.0">
                  <c:v>2.1783819628647216</c:v>
                </c:pt>
                <c:pt idx="31" formatCode="0.0">
                  <c:v>2.1374909498729435</c:v>
                </c:pt>
                <c:pt idx="32" formatCode="0.0">
                  <c:v>2.100230914561612</c:v>
                </c:pt>
                <c:pt idx="33" formatCode="0.0">
                  <c:v>2.0649892283047007</c:v>
                </c:pt>
                <c:pt idx="34" formatCode="0.0">
                  <c:v>2.0384526006424712</c:v>
                </c:pt>
                <c:pt idx="35" formatCode="0.0">
                  <c:v>2.0134492706513347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2C-4467-A9F0-447100555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368591"/>
        <c:axId val="256373391"/>
      </c:lineChart>
      <c:catAx>
        <c:axId val="25636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6373391"/>
        <c:crosses val="autoZero"/>
        <c:auto val="1"/>
        <c:lblAlgn val="ctr"/>
        <c:lblOffset val="100"/>
        <c:noMultiLvlLbl val="0"/>
      </c:catAx>
      <c:valAx>
        <c:axId val="25637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7429345722028649E-3"/>
              <c:y val="0.426624664027279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6368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dirty="0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605895660640454"/>
          <c:y val="1.1174654416873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7-4CA8-8520-41658F060357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7-4CA8-8520-41658F0603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Innvandarar</a:t>
            </a:r>
            <a:r>
              <a:rPr lang="nb-NO" sz="2400" b="1" baseline="0">
                <a:solidFill>
                  <a:schemeClr val="tx2"/>
                </a:solidFill>
              </a:rPr>
              <a:t> etter region/verdsdel - utvalde år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Personer!$A$5:$AD$6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Personer!$A$7:$AD$7</c:f>
              <c:numCache>
                <c:formatCode>0</c:formatCode>
                <c:ptCount val="30"/>
                <c:pt idx="0">
                  <c:v>16801</c:v>
                </c:pt>
                <c:pt idx="1">
                  <c:v>18799</c:v>
                </c:pt>
                <c:pt idx="2">
                  <c:v>19280</c:v>
                </c:pt>
                <c:pt idx="3">
                  <c:v>21626</c:v>
                </c:pt>
                <c:pt idx="4">
                  <c:v>24438</c:v>
                </c:pt>
                <c:pt idx="5">
                  <c:v>2244</c:v>
                </c:pt>
                <c:pt idx="6">
                  <c:v>3351</c:v>
                </c:pt>
                <c:pt idx="7">
                  <c:v>3316</c:v>
                </c:pt>
                <c:pt idx="8">
                  <c:v>3380</c:v>
                </c:pt>
                <c:pt idx="9">
                  <c:v>3408</c:v>
                </c:pt>
                <c:pt idx="10">
                  <c:v>4788</c:v>
                </c:pt>
                <c:pt idx="11">
                  <c:v>7211</c:v>
                </c:pt>
                <c:pt idx="12">
                  <c:v>7459</c:v>
                </c:pt>
                <c:pt idx="13">
                  <c:v>7712</c:v>
                </c:pt>
                <c:pt idx="14">
                  <c:v>7799</c:v>
                </c:pt>
                <c:pt idx="15">
                  <c:v>285</c:v>
                </c:pt>
                <c:pt idx="16">
                  <c:v>316</c:v>
                </c:pt>
                <c:pt idx="17">
                  <c:v>317</c:v>
                </c:pt>
                <c:pt idx="18">
                  <c:v>318</c:v>
                </c:pt>
                <c:pt idx="19">
                  <c:v>323</c:v>
                </c:pt>
                <c:pt idx="20">
                  <c:v>634</c:v>
                </c:pt>
                <c:pt idx="21">
                  <c:v>760</c:v>
                </c:pt>
                <c:pt idx="22">
                  <c:v>805</c:v>
                </c:pt>
                <c:pt idx="23">
                  <c:v>838</c:v>
                </c:pt>
                <c:pt idx="24">
                  <c:v>860</c:v>
                </c:pt>
                <c:pt idx="25">
                  <c:v>68</c:v>
                </c:pt>
                <c:pt idx="26">
                  <c:v>74</c:v>
                </c:pt>
                <c:pt idx="27">
                  <c:v>73</c:v>
                </c:pt>
                <c:pt idx="28">
                  <c:v>74</c:v>
                </c:pt>
                <c:pt idx="29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B-4525-B600-F904237C44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527456224"/>
        <c:axId val="527459584"/>
      </c:barChart>
      <c:catAx>
        <c:axId val="52745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59584"/>
        <c:crosses val="autoZero"/>
        <c:auto val="1"/>
        <c:lblAlgn val="ctr"/>
        <c:lblOffset val="100"/>
        <c:noMultiLvlLbl val="0"/>
      </c:catAx>
      <c:valAx>
        <c:axId val="5274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3478270014736879E-3"/>
              <c:y val="0.38367584662057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5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Møre og Romsdal, 2025 (15 største populasjonane)</a:t>
            </a:r>
            <a:endParaRPr lang="nb-NO" sz="1800"/>
          </a:p>
        </c:rich>
      </c:tx>
      <c:layout>
        <c:manualLayout>
          <c:xMode val="edge"/>
          <c:yMode val="edge"/>
          <c:x val="0.14785550704944439"/>
          <c:y val="2.8525118643666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'[Tal innvandrarar etter land, Møre og Romsdal, 2024 (15 største populasjonane) - fylkestal.xlsx]Personer1'!$B$7:$B$21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Litauen</c:v>
                </c:pt>
                <c:pt idx="3">
                  <c:v>Tyskland</c:v>
                </c:pt>
                <c:pt idx="4">
                  <c:v>Syria</c:v>
                </c:pt>
                <c:pt idx="5">
                  <c:v>Thailand</c:v>
                </c:pt>
                <c:pt idx="6">
                  <c:v>Filippinene</c:v>
                </c:pt>
                <c:pt idx="7">
                  <c:v>Eritrea</c:v>
                </c:pt>
                <c:pt idx="8">
                  <c:v>Latvia</c:v>
                </c:pt>
                <c:pt idx="9">
                  <c:v>Romania</c:v>
                </c:pt>
                <c:pt idx="10">
                  <c:v>Russland</c:v>
                </c:pt>
                <c:pt idx="11">
                  <c:v>Sverige</c:v>
                </c:pt>
                <c:pt idx="12">
                  <c:v>Storbritannia</c:v>
                </c:pt>
                <c:pt idx="13">
                  <c:v>Nederland</c:v>
                </c:pt>
                <c:pt idx="14">
                  <c:v>Bulgaria</c:v>
                </c:pt>
              </c:strCache>
            </c:strRef>
          </c:cat>
          <c:val>
            <c:numRef>
              <c:f>'[Tal innvandrarar etter land, Møre og Romsdal, 2024 (15 største populasjonane) - fylkestal.xlsx]Personer1'!$C$7:$C$21</c:f>
              <c:numCache>
                <c:formatCode>0</c:formatCode>
                <c:ptCount val="15"/>
                <c:pt idx="0">
                  <c:v>6215</c:v>
                </c:pt>
                <c:pt idx="1">
                  <c:v>5869</c:v>
                </c:pt>
                <c:pt idx="2">
                  <c:v>3285</c:v>
                </c:pt>
                <c:pt idx="3">
                  <c:v>1616</c:v>
                </c:pt>
                <c:pt idx="4">
                  <c:v>1509</c:v>
                </c:pt>
                <c:pt idx="5">
                  <c:v>1397</c:v>
                </c:pt>
                <c:pt idx="6">
                  <c:v>1374</c:v>
                </c:pt>
                <c:pt idx="7">
                  <c:v>1167</c:v>
                </c:pt>
                <c:pt idx="8">
                  <c:v>1165</c:v>
                </c:pt>
                <c:pt idx="9">
                  <c:v>1023</c:v>
                </c:pt>
                <c:pt idx="10">
                  <c:v>924</c:v>
                </c:pt>
                <c:pt idx="11">
                  <c:v>834</c:v>
                </c:pt>
                <c:pt idx="12">
                  <c:v>516</c:v>
                </c:pt>
                <c:pt idx="13">
                  <c:v>499</c:v>
                </c:pt>
                <c:pt idx="14">
                  <c:v>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9-4506-9665-8137018617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7"/>
        <c:axId val="1433647072"/>
        <c:axId val="1433648512"/>
      </c:barChart>
      <c:catAx>
        <c:axId val="143364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3648512"/>
        <c:crosses val="autoZero"/>
        <c:auto val="1"/>
        <c:lblAlgn val="ctr"/>
        <c:lblOffset val="100"/>
        <c:noMultiLvlLbl val="0"/>
      </c:catAx>
      <c:valAx>
        <c:axId val="143364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821072196791E-2"/>
              <c:y val="0.401362712503966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364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A-4233-855D-0BCF9C75634A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CA-4233-855D-0BCF9C75634A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CA-4233-855D-0BCF9C7563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2039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Personer1!$C$13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Personer1!$D$12:$AW$12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Personer1!$D$13:$AW$13</c:f>
              <c:numCache>
                <c:formatCode>0.0</c:formatCode>
                <c:ptCount val="46"/>
                <c:pt idx="0">
                  <c:v>88.325839724940494</c:v>
                </c:pt>
                <c:pt idx="1">
                  <c:v>89.637583892617442</c:v>
                </c:pt>
                <c:pt idx="2">
                  <c:v>89.647999124103578</c:v>
                </c:pt>
                <c:pt idx="3">
                  <c:v>90.266577060931894</c:v>
                </c:pt>
                <c:pt idx="4">
                  <c:v>91.080894215256976</c:v>
                </c:pt>
                <c:pt idx="5">
                  <c:v>90.93116929273782</c:v>
                </c:pt>
                <c:pt idx="6">
                  <c:v>90.795868772782512</c:v>
                </c:pt>
                <c:pt idx="7">
                  <c:v>91.660348749052318</c:v>
                </c:pt>
                <c:pt idx="8">
                  <c:v>92.447363337840443</c:v>
                </c:pt>
                <c:pt idx="9">
                  <c:v>93.355656227430899</c:v>
                </c:pt>
                <c:pt idx="10">
                  <c:v>93.399959755852166</c:v>
                </c:pt>
                <c:pt idx="11">
                  <c:v>92.721774193548384</c:v>
                </c:pt>
                <c:pt idx="12">
                  <c:v>92.042153617509967</c:v>
                </c:pt>
                <c:pt idx="13">
                  <c:v>91.195433176628612</c:v>
                </c:pt>
                <c:pt idx="14">
                  <c:v>90.376841830747168</c:v>
                </c:pt>
                <c:pt idx="15">
                  <c:v>91.409507923269402</c:v>
                </c:pt>
                <c:pt idx="16">
                  <c:v>91.320848628134129</c:v>
                </c:pt>
                <c:pt idx="17">
                  <c:v>90.145590181686913</c:v>
                </c:pt>
                <c:pt idx="18">
                  <c:v>90.398678933710784</c:v>
                </c:pt>
                <c:pt idx="19">
                  <c:v>90.317506554034381</c:v>
                </c:pt>
                <c:pt idx="20">
                  <c:v>89.89533011272141</c:v>
                </c:pt>
                <c:pt idx="21">
                  <c:v>89.018625049837681</c:v>
                </c:pt>
                <c:pt idx="22">
                  <c:v>89.420941752547961</c:v>
                </c:pt>
                <c:pt idx="23">
                  <c:v>89.91475636447413</c:v>
                </c:pt>
                <c:pt idx="24">
                  <c:v>89.312082503222783</c:v>
                </c:pt>
                <c:pt idx="25">
                  <c:v>88.622123323768804</c:v>
                </c:pt>
                <c:pt idx="26">
                  <c:v>88.347908295911139</c:v>
                </c:pt>
                <c:pt idx="27">
                  <c:v>89.161468330134355</c:v>
                </c:pt>
                <c:pt idx="28">
                  <c:v>89.27095189600432</c:v>
                </c:pt>
                <c:pt idx="29">
                  <c:v>89.203454894433776</c:v>
                </c:pt>
                <c:pt idx="30">
                  <c:v>89.203084832904892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D9-4913-B03A-FECBFE00F22E}"/>
            </c:ext>
          </c:extLst>
        </c:ser>
        <c:ser>
          <c:idx val="1"/>
          <c:order val="1"/>
          <c:tx>
            <c:strRef>
              <c:f>Personer1!$C$14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Personer1!$D$12:$AW$12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Personer1!$D$14:$AW$14</c:f>
              <c:numCache>
                <c:formatCode>General</c:formatCode>
                <c:ptCount val="46"/>
                <c:pt idx="30" formatCode="0.0">
                  <c:v>89.203084832904892</c:v>
                </c:pt>
                <c:pt idx="31" formatCode="0.0">
                  <c:v>90.495073299687576</c:v>
                </c:pt>
                <c:pt idx="32" formatCode="0.0">
                  <c:v>90.933932475103234</c:v>
                </c:pt>
                <c:pt idx="33" formatCode="0.0">
                  <c:v>90.461969770843481</c:v>
                </c:pt>
                <c:pt idx="34" formatCode="0.0">
                  <c:v>90.325530358449157</c:v>
                </c:pt>
                <c:pt idx="35" formatCode="0.0">
                  <c:v>89.841752891052948</c:v>
                </c:pt>
                <c:pt idx="36" formatCode="0.0">
                  <c:v>90.253925417075564</c:v>
                </c:pt>
                <c:pt idx="37" formatCode="0.0">
                  <c:v>89.688763631907847</c:v>
                </c:pt>
                <c:pt idx="38" formatCode="0.0">
                  <c:v>89.618657036175549</c:v>
                </c:pt>
                <c:pt idx="39" formatCode="0.0">
                  <c:v>89.525740262931564</c:v>
                </c:pt>
                <c:pt idx="40" formatCode="0.0">
                  <c:v>89.144940071666866</c:v>
                </c:pt>
                <c:pt idx="41" formatCode="0.0">
                  <c:v>89.006080158828638</c:v>
                </c:pt>
                <c:pt idx="42" formatCode="0.0">
                  <c:v>88.972009226357457</c:v>
                </c:pt>
                <c:pt idx="43" formatCode="0.0">
                  <c:v>88.976130653266324</c:v>
                </c:pt>
                <c:pt idx="44" formatCode="0.0">
                  <c:v>88.833935704774589</c:v>
                </c:pt>
                <c:pt idx="45" formatCode="0.0">
                  <c:v>89.055752497582986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D9-4913-B03A-FECBFE00F22E}"/>
            </c:ext>
          </c:extLst>
        </c:ser>
        <c:ser>
          <c:idx val="2"/>
          <c:order val="2"/>
          <c:tx>
            <c:strRef>
              <c:f>Personer1!$C$15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Personer1!$D$12:$AW$12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Personer1!$D$15:$AW$15</c:f>
              <c:numCache>
                <c:formatCode>0.0</c:formatCode>
                <c:ptCount val="46"/>
                <c:pt idx="0">
                  <c:v>93.441846700207165</c:v>
                </c:pt>
                <c:pt idx="1">
                  <c:v>93.024219814058156</c:v>
                </c:pt>
                <c:pt idx="2">
                  <c:v>91.96980504041845</c:v>
                </c:pt>
                <c:pt idx="3">
                  <c:v>91.630634365930234</c:v>
                </c:pt>
                <c:pt idx="4">
                  <c:v>91.546149323927111</c:v>
                </c:pt>
                <c:pt idx="5">
                  <c:v>91.480812903977167</c:v>
                </c:pt>
                <c:pt idx="6">
                  <c:v>91.361529548088058</c:v>
                </c:pt>
                <c:pt idx="7">
                  <c:v>91.921067904817178</c:v>
                </c:pt>
                <c:pt idx="8">
                  <c:v>92.302341757477393</c:v>
                </c:pt>
                <c:pt idx="9">
                  <c:v>92.544013058178848</c:v>
                </c:pt>
                <c:pt idx="10">
                  <c:v>93.530072742326581</c:v>
                </c:pt>
                <c:pt idx="11">
                  <c:v>94.713629772837109</c:v>
                </c:pt>
                <c:pt idx="12">
                  <c:v>94.592438006383503</c:v>
                </c:pt>
                <c:pt idx="13">
                  <c:v>95.165299527715632</c:v>
                </c:pt>
                <c:pt idx="14">
                  <c:v>94.320105322550305</c:v>
                </c:pt>
                <c:pt idx="15">
                  <c:v>91.758275883485496</c:v>
                </c:pt>
                <c:pt idx="16">
                  <c:v>91.181570473123614</c:v>
                </c:pt>
                <c:pt idx="17">
                  <c:v>90.426581186043649</c:v>
                </c:pt>
                <c:pt idx="18">
                  <c:v>89.469521839639853</c:v>
                </c:pt>
                <c:pt idx="19">
                  <c:v>90.15800265347967</c:v>
                </c:pt>
                <c:pt idx="20">
                  <c:v>89.745727386411005</c:v>
                </c:pt>
                <c:pt idx="21">
                  <c:v>89.58247695108345</c:v>
                </c:pt>
                <c:pt idx="22">
                  <c:v>90.349593019851255</c:v>
                </c:pt>
                <c:pt idx="23">
                  <c:v>90.669689570980111</c:v>
                </c:pt>
                <c:pt idx="24">
                  <c:v>90.694042799305947</c:v>
                </c:pt>
                <c:pt idx="25">
                  <c:v>91.592253276122008</c:v>
                </c:pt>
                <c:pt idx="26">
                  <c:v>91.712866712866713</c:v>
                </c:pt>
                <c:pt idx="27">
                  <c:v>92.155958011304648</c:v>
                </c:pt>
                <c:pt idx="28">
                  <c:v>93.83679559279237</c:v>
                </c:pt>
                <c:pt idx="29">
                  <c:v>94.613543091655274</c:v>
                </c:pt>
                <c:pt idx="30">
                  <c:v>94.516823382802755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D9-4913-B03A-FECBFE00F22E}"/>
            </c:ext>
          </c:extLst>
        </c:ser>
        <c:ser>
          <c:idx val="3"/>
          <c:order val="3"/>
          <c:tx>
            <c:strRef>
              <c:f>Personer1!$C$16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Personer1!$D$12:$AW$12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Personer1!$D$16:$AW$16</c:f>
              <c:numCache>
                <c:formatCode>General</c:formatCode>
                <c:ptCount val="46"/>
                <c:pt idx="30" formatCode="0.0">
                  <c:v>94.516823382802755</c:v>
                </c:pt>
                <c:pt idx="31" formatCode="0.0">
                  <c:v>94.185458021706125</c:v>
                </c:pt>
                <c:pt idx="32" formatCode="0.0">
                  <c:v>94.139833370862419</c:v>
                </c:pt>
                <c:pt idx="33" formatCode="0.0">
                  <c:v>94.263356415019985</c:v>
                </c:pt>
                <c:pt idx="34" formatCode="0.0">
                  <c:v>94.20413260672116</c:v>
                </c:pt>
                <c:pt idx="35" formatCode="0.0">
                  <c:v>93.870233352305064</c:v>
                </c:pt>
                <c:pt idx="36" formatCode="0.0">
                  <c:v>93.162344339083745</c:v>
                </c:pt>
                <c:pt idx="37" formatCode="0.0">
                  <c:v>93.233429394812688</c:v>
                </c:pt>
                <c:pt idx="38" formatCode="0.0">
                  <c:v>92.898172323759781</c:v>
                </c:pt>
                <c:pt idx="39" formatCode="0.0">
                  <c:v>93.019044280873928</c:v>
                </c:pt>
                <c:pt idx="40" formatCode="0.0">
                  <c:v>92.998709980063339</c:v>
                </c:pt>
                <c:pt idx="41" formatCode="0.0">
                  <c:v>93.619791666666657</c:v>
                </c:pt>
                <c:pt idx="42" formatCode="0.0">
                  <c:v>93.702710753649086</c:v>
                </c:pt>
                <c:pt idx="43" formatCode="0.0">
                  <c:v>93.393859753912309</c:v>
                </c:pt>
                <c:pt idx="44" formatCode="0.0">
                  <c:v>93.353654892116438</c:v>
                </c:pt>
                <c:pt idx="45" formatCode="0.0">
                  <c:v>93.140945211208702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D9-4913-B03A-FECBFE00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869232"/>
        <c:axId val="735864912"/>
      </c:lineChart>
      <c:catAx>
        <c:axId val="73586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5864912"/>
        <c:crosses val="autoZero"/>
        <c:auto val="1"/>
        <c:lblAlgn val="ctr"/>
        <c:lblOffset val="100"/>
        <c:noMultiLvlLbl val="0"/>
      </c:catAx>
      <c:valAx>
        <c:axId val="73586491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7.6189500173649664E-3"/>
              <c:y val="0.355585541866908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586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4070-8C34-AFA9DD511D7C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4070-8C34-AFA9DD511D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Møre og Romsdal, hovudstraumar, sortert etter innpendling, topp 15 kommunar, per 4. kvartal 2024</a:t>
            </a:r>
            <a:endParaRPr lang="nb-NO" sz="1800" b="1" i="0" u="none" strike="noStrike" kern="1200" spc="0" baseline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'MR-I'!$M$8</c:f>
              <c:strCache>
                <c:ptCount val="1"/>
                <c:pt idx="0">
                  <c:v>Møre og Romsdal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'MR-I'!$L$9:$L$23</c:f>
              <c:strCache>
                <c:ptCount val="15"/>
                <c:pt idx="0">
                  <c:v>Trondheim</c:v>
                </c:pt>
                <c:pt idx="1">
                  <c:v>Oslo</c:v>
                </c:pt>
                <c:pt idx="2">
                  <c:v>Bergen</c:v>
                </c:pt>
                <c:pt idx="3">
                  <c:v>Heim</c:v>
                </c:pt>
                <c:pt idx="4">
                  <c:v>Rindal</c:v>
                </c:pt>
                <c:pt idx="5">
                  <c:v>Stad</c:v>
                </c:pt>
                <c:pt idx="6">
                  <c:v>Stavanger</c:v>
                </c:pt>
                <c:pt idx="7">
                  <c:v>Øygarden</c:v>
                </c:pt>
                <c:pt idx="8">
                  <c:v>Stryn</c:v>
                </c:pt>
                <c:pt idx="9">
                  <c:v>Kinn</c:v>
                </c:pt>
                <c:pt idx="10">
                  <c:v>Kristiansand</c:v>
                </c:pt>
                <c:pt idx="11">
                  <c:v>Bærum</c:v>
                </c:pt>
                <c:pt idx="12">
                  <c:v>Orkland</c:v>
                </c:pt>
                <c:pt idx="13">
                  <c:v>Sunnfjord</c:v>
                </c:pt>
                <c:pt idx="14">
                  <c:v>Haugesund</c:v>
                </c:pt>
              </c:strCache>
            </c:strRef>
          </c:cat>
          <c:val>
            <c:numRef>
              <c:f>'MR-I'!$M$9:$M$23</c:f>
              <c:numCache>
                <c:formatCode>General</c:formatCode>
                <c:ptCount val="15"/>
                <c:pt idx="0">
                  <c:v>-1428</c:v>
                </c:pt>
                <c:pt idx="1">
                  <c:v>-2152</c:v>
                </c:pt>
                <c:pt idx="2">
                  <c:v>-1446</c:v>
                </c:pt>
                <c:pt idx="3">
                  <c:v>-156</c:v>
                </c:pt>
                <c:pt idx="4">
                  <c:v>-84</c:v>
                </c:pt>
                <c:pt idx="5">
                  <c:v>-208</c:v>
                </c:pt>
                <c:pt idx="6">
                  <c:v>-442</c:v>
                </c:pt>
                <c:pt idx="7">
                  <c:v>-54</c:v>
                </c:pt>
                <c:pt idx="8">
                  <c:v>-246</c:v>
                </c:pt>
                <c:pt idx="9">
                  <c:v>-157</c:v>
                </c:pt>
                <c:pt idx="10">
                  <c:v>-175</c:v>
                </c:pt>
                <c:pt idx="11">
                  <c:v>-251</c:v>
                </c:pt>
                <c:pt idx="12">
                  <c:v>-98</c:v>
                </c:pt>
                <c:pt idx="13">
                  <c:v>-71</c:v>
                </c:pt>
                <c:pt idx="14">
                  <c:v>-113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D-45F4-B5BA-079943C11481}"/>
            </c:ext>
          </c:extLst>
        </c:ser>
        <c:ser>
          <c:idx val="1"/>
          <c:order val="1"/>
          <c:tx>
            <c:strRef>
              <c:f>'MR-I'!$N$8</c:f>
              <c:strCache>
                <c:ptCount val="1"/>
                <c:pt idx="0">
                  <c:v>Møre og Romsdal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'MR-I'!$L$9:$L$23</c:f>
              <c:strCache>
                <c:ptCount val="15"/>
                <c:pt idx="0">
                  <c:v>Trondheim</c:v>
                </c:pt>
                <c:pt idx="1">
                  <c:v>Oslo</c:v>
                </c:pt>
                <c:pt idx="2">
                  <c:v>Bergen</c:v>
                </c:pt>
                <c:pt idx="3">
                  <c:v>Heim</c:v>
                </c:pt>
                <c:pt idx="4">
                  <c:v>Rindal</c:v>
                </c:pt>
                <c:pt idx="5">
                  <c:v>Stad</c:v>
                </c:pt>
                <c:pt idx="6">
                  <c:v>Stavanger</c:v>
                </c:pt>
                <c:pt idx="7">
                  <c:v>Øygarden</c:v>
                </c:pt>
                <c:pt idx="8">
                  <c:v>Stryn</c:v>
                </c:pt>
                <c:pt idx="9">
                  <c:v>Kinn</c:v>
                </c:pt>
                <c:pt idx="10">
                  <c:v>Kristiansand</c:v>
                </c:pt>
                <c:pt idx="11">
                  <c:v>Bærum</c:v>
                </c:pt>
                <c:pt idx="12">
                  <c:v>Orkland</c:v>
                </c:pt>
                <c:pt idx="13">
                  <c:v>Sunnfjord</c:v>
                </c:pt>
                <c:pt idx="14">
                  <c:v>Haugesund</c:v>
                </c:pt>
              </c:strCache>
            </c:strRef>
          </c:cat>
          <c:val>
            <c:numRef>
              <c:f>'MR-I'!$N$9:$N$23</c:f>
              <c:numCache>
                <c:formatCode>General</c:formatCode>
                <c:ptCount val="15"/>
                <c:pt idx="0">
                  <c:v>659</c:v>
                </c:pt>
                <c:pt idx="1">
                  <c:v>632</c:v>
                </c:pt>
                <c:pt idx="2">
                  <c:v>377</c:v>
                </c:pt>
                <c:pt idx="3">
                  <c:v>247</c:v>
                </c:pt>
                <c:pt idx="4">
                  <c:v>231</c:v>
                </c:pt>
                <c:pt idx="5">
                  <c:v>220</c:v>
                </c:pt>
                <c:pt idx="6">
                  <c:v>130</c:v>
                </c:pt>
                <c:pt idx="7">
                  <c:v>124</c:v>
                </c:pt>
                <c:pt idx="8">
                  <c:v>124</c:v>
                </c:pt>
                <c:pt idx="9">
                  <c:v>95</c:v>
                </c:pt>
                <c:pt idx="10">
                  <c:v>93</c:v>
                </c:pt>
                <c:pt idx="11">
                  <c:v>86</c:v>
                </c:pt>
                <c:pt idx="12">
                  <c:v>84</c:v>
                </c:pt>
                <c:pt idx="13">
                  <c:v>82</c:v>
                </c:pt>
                <c:pt idx="1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D-45F4-B5BA-079943C11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Møre og Romsdal, hovudstraumar, sortert etter utpendling, topp 15 kommunar, per 4. kvartal 2024</a:t>
            </a:r>
            <a:endParaRPr lang="nb-NO" sz="1800" b="1" i="0" u="none" strike="noStrike" kern="1200" spc="0" baseline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'MR-U'!$M$8</c:f>
              <c:strCache>
                <c:ptCount val="1"/>
                <c:pt idx="0">
                  <c:v>Møre og Romsdal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'MR-U'!$L$9:$L$23</c:f>
              <c:strCache>
                <c:ptCount val="15"/>
                <c:pt idx="0">
                  <c:v>Oslo</c:v>
                </c:pt>
                <c:pt idx="1">
                  <c:v>Bergen</c:v>
                </c:pt>
                <c:pt idx="2">
                  <c:v>Trondheim</c:v>
                </c:pt>
                <c:pt idx="3">
                  <c:v>Sokkelen sør for 62 grader N</c:v>
                </c:pt>
                <c:pt idx="4">
                  <c:v>Stavanger</c:v>
                </c:pt>
                <c:pt idx="5">
                  <c:v>Sola</c:v>
                </c:pt>
                <c:pt idx="6">
                  <c:v>Bærum</c:v>
                </c:pt>
                <c:pt idx="7">
                  <c:v>Stryn</c:v>
                </c:pt>
                <c:pt idx="8">
                  <c:v>Sandnes</c:v>
                </c:pt>
                <c:pt idx="9">
                  <c:v>Stad</c:v>
                </c:pt>
                <c:pt idx="10">
                  <c:v>Kristiansand</c:v>
                </c:pt>
                <c:pt idx="11">
                  <c:v>Kinn</c:v>
                </c:pt>
                <c:pt idx="12">
                  <c:v>Heim</c:v>
                </c:pt>
                <c:pt idx="13">
                  <c:v>Frøya</c:v>
                </c:pt>
                <c:pt idx="14">
                  <c:v>Haugesund</c:v>
                </c:pt>
              </c:strCache>
            </c:strRef>
          </c:cat>
          <c:val>
            <c:numRef>
              <c:f>'MR-U'!$M$9:$M$23</c:f>
              <c:numCache>
                <c:formatCode>General</c:formatCode>
                <c:ptCount val="15"/>
                <c:pt idx="0">
                  <c:v>-2152</c:v>
                </c:pt>
                <c:pt idx="1">
                  <c:v>-1446</c:v>
                </c:pt>
                <c:pt idx="2">
                  <c:v>-1428</c:v>
                </c:pt>
                <c:pt idx="3">
                  <c:v>-605</c:v>
                </c:pt>
                <c:pt idx="4">
                  <c:v>-442</c:v>
                </c:pt>
                <c:pt idx="5">
                  <c:v>-311</c:v>
                </c:pt>
                <c:pt idx="6">
                  <c:v>-251</c:v>
                </c:pt>
                <c:pt idx="7">
                  <c:v>-246</c:v>
                </c:pt>
                <c:pt idx="8">
                  <c:v>-227</c:v>
                </c:pt>
                <c:pt idx="9">
                  <c:v>-208</c:v>
                </c:pt>
                <c:pt idx="10">
                  <c:v>-175</c:v>
                </c:pt>
                <c:pt idx="11">
                  <c:v>-157</c:v>
                </c:pt>
                <c:pt idx="12">
                  <c:v>-156</c:v>
                </c:pt>
                <c:pt idx="13">
                  <c:v>-129</c:v>
                </c:pt>
                <c:pt idx="14">
                  <c:v>-113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0-40AD-9168-AC2D73B180EA}"/>
            </c:ext>
          </c:extLst>
        </c:ser>
        <c:ser>
          <c:idx val="1"/>
          <c:order val="1"/>
          <c:tx>
            <c:strRef>
              <c:f>'MR-U'!$N$8</c:f>
              <c:strCache>
                <c:ptCount val="1"/>
                <c:pt idx="0">
                  <c:v>Møre og Romsdal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'MR-U'!$L$9:$L$23</c:f>
              <c:strCache>
                <c:ptCount val="15"/>
                <c:pt idx="0">
                  <c:v>Oslo</c:v>
                </c:pt>
                <c:pt idx="1">
                  <c:v>Bergen</c:v>
                </c:pt>
                <c:pt idx="2">
                  <c:v>Trondheim</c:v>
                </c:pt>
                <c:pt idx="3">
                  <c:v>Sokkelen sør for 62 grader N</c:v>
                </c:pt>
                <c:pt idx="4">
                  <c:v>Stavanger</c:v>
                </c:pt>
                <c:pt idx="5">
                  <c:v>Sola</c:v>
                </c:pt>
                <c:pt idx="6">
                  <c:v>Bærum</c:v>
                </c:pt>
                <c:pt idx="7">
                  <c:v>Stryn</c:v>
                </c:pt>
                <c:pt idx="8">
                  <c:v>Sandnes</c:v>
                </c:pt>
                <c:pt idx="9">
                  <c:v>Stad</c:v>
                </c:pt>
                <c:pt idx="10">
                  <c:v>Kristiansand</c:v>
                </c:pt>
                <c:pt idx="11">
                  <c:v>Kinn</c:v>
                </c:pt>
                <c:pt idx="12">
                  <c:v>Heim</c:v>
                </c:pt>
                <c:pt idx="13">
                  <c:v>Frøya</c:v>
                </c:pt>
                <c:pt idx="14">
                  <c:v>Haugesund</c:v>
                </c:pt>
              </c:strCache>
            </c:strRef>
          </c:cat>
          <c:val>
            <c:numRef>
              <c:f>'MR-U'!$N$9:$N$23</c:f>
              <c:numCache>
                <c:formatCode>General</c:formatCode>
                <c:ptCount val="15"/>
                <c:pt idx="0">
                  <c:v>632</c:v>
                </c:pt>
                <c:pt idx="1">
                  <c:v>377</c:v>
                </c:pt>
                <c:pt idx="2">
                  <c:v>659</c:v>
                </c:pt>
                <c:pt idx="4">
                  <c:v>130</c:v>
                </c:pt>
                <c:pt idx="5">
                  <c:v>22</c:v>
                </c:pt>
                <c:pt idx="6">
                  <c:v>86</c:v>
                </c:pt>
                <c:pt idx="7">
                  <c:v>124</c:v>
                </c:pt>
                <c:pt idx="8">
                  <c:v>63</c:v>
                </c:pt>
                <c:pt idx="9">
                  <c:v>220</c:v>
                </c:pt>
                <c:pt idx="10">
                  <c:v>93</c:v>
                </c:pt>
                <c:pt idx="11">
                  <c:v>95</c:v>
                </c:pt>
                <c:pt idx="12">
                  <c:v>247</c:v>
                </c:pt>
                <c:pt idx="13">
                  <c:v>20</c:v>
                </c:pt>
                <c:pt idx="1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0-40AD-9168-AC2D73B18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Møre og Romsdal: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'Ark1'!$B$83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'Ark1'!$C$1:$P$1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'Ark1'!$C$83:$P$83</c:f>
              <c:numCache>
                <c:formatCode>General</c:formatCode>
                <c:ptCount val="14"/>
                <c:pt idx="0">
                  <c:v>1669</c:v>
                </c:pt>
                <c:pt idx="1">
                  <c:v>1290</c:v>
                </c:pt>
                <c:pt idx="2">
                  <c:v>774</c:v>
                </c:pt>
                <c:pt idx="3">
                  <c:v>1270</c:v>
                </c:pt>
                <c:pt idx="4">
                  <c:v>-3846</c:v>
                </c:pt>
                <c:pt idx="5">
                  <c:v>-808</c:v>
                </c:pt>
                <c:pt idx="6">
                  <c:v>749</c:v>
                </c:pt>
                <c:pt idx="7">
                  <c:v>1338</c:v>
                </c:pt>
                <c:pt idx="8">
                  <c:v>503</c:v>
                </c:pt>
                <c:pt idx="9">
                  <c:v>-1636</c:v>
                </c:pt>
                <c:pt idx="10">
                  <c:v>2986</c:v>
                </c:pt>
                <c:pt idx="11">
                  <c:v>1637</c:v>
                </c:pt>
                <c:pt idx="12">
                  <c:v>779</c:v>
                </c:pt>
                <c:pt idx="13">
                  <c:v>860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3-4C79-992B-7541BA11A671}"/>
            </c:ext>
          </c:extLst>
        </c:ser>
        <c:ser>
          <c:idx val="1"/>
          <c:order val="1"/>
          <c:tx>
            <c:strRef>
              <c:f>'Ark1'!$B$84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'Ark1'!$C$1:$P$1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'Ark1'!$C$84:$P$84</c:f>
              <c:numCache>
                <c:formatCode>General</c:formatCode>
                <c:ptCount val="14"/>
                <c:pt idx="0">
                  <c:v>1773</c:v>
                </c:pt>
                <c:pt idx="1">
                  <c:v>1183</c:v>
                </c:pt>
                <c:pt idx="2">
                  <c:v>827</c:v>
                </c:pt>
                <c:pt idx="3">
                  <c:v>1298</c:v>
                </c:pt>
                <c:pt idx="4">
                  <c:v>-3623</c:v>
                </c:pt>
                <c:pt idx="5">
                  <c:v>-493</c:v>
                </c:pt>
                <c:pt idx="6">
                  <c:v>244</c:v>
                </c:pt>
                <c:pt idx="7">
                  <c:v>1403</c:v>
                </c:pt>
                <c:pt idx="8">
                  <c:v>422</c:v>
                </c:pt>
                <c:pt idx="9">
                  <c:v>-1238</c:v>
                </c:pt>
                <c:pt idx="10">
                  <c:v>2989</c:v>
                </c:pt>
                <c:pt idx="11">
                  <c:v>1391</c:v>
                </c:pt>
                <c:pt idx="12">
                  <c:v>977</c:v>
                </c:pt>
                <c:pt idx="13">
                  <c:v>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3-4C79-992B-7541BA11A671}"/>
            </c:ext>
          </c:extLst>
        </c:ser>
        <c:ser>
          <c:idx val="2"/>
          <c:order val="2"/>
          <c:tx>
            <c:strRef>
              <c:f>'Ark1'!$B$85</c:f>
              <c:strCache>
                <c:ptCount val="1"/>
                <c:pt idx="0">
                  <c:v>Endring i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'Ark1'!$C$1:$P$1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'Ark1'!$C$85:$P$85</c:f>
              <c:numCache>
                <c:formatCode>General</c:formatCode>
                <c:ptCount val="14"/>
                <c:pt idx="0">
                  <c:v>2591</c:v>
                </c:pt>
                <c:pt idx="1">
                  <c:v>2730</c:v>
                </c:pt>
                <c:pt idx="2">
                  <c:v>2856</c:v>
                </c:pt>
                <c:pt idx="3">
                  <c:v>2151</c:v>
                </c:pt>
                <c:pt idx="4">
                  <c:v>2213</c:v>
                </c:pt>
                <c:pt idx="5">
                  <c:v>1568</c:v>
                </c:pt>
                <c:pt idx="6">
                  <c:v>940</c:v>
                </c:pt>
                <c:pt idx="7">
                  <c:v>574</c:v>
                </c:pt>
                <c:pt idx="8">
                  <c:v>549</c:v>
                </c:pt>
                <c:pt idx="9">
                  <c:v>268</c:v>
                </c:pt>
                <c:pt idx="10">
                  <c:v>306</c:v>
                </c:pt>
                <c:pt idx="11">
                  <c:v>304</c:v>
                </c:pt>
                <c:pt idx="12">
                  <c:v>2517</c:v>
                </c:pt>
                <c:pt idx="13">
                  <c:v>2259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F3-4C79-992B-7541BA11A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</a:t>
                </a:r>
                <a:r>
                  <a:rPr lang="nb-NO" err="1"/>
                  <a:t>personar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Personer1!$B$5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Personer1!$C$5:$AQ$5</c:f>
              <c:numCache>
                <c:formatCode>0</c:formatCode>
                <c:ptCount val="41"/>
                <c:pt idx="0">
                  <c:v>16526</c:v>
                </c:pt>
                <c:pt idx="1">
                  <c:v>16435</c:v>
                </c:pt>
                <c:pt idx="2">
                  <c:v>16248</c:v>
                </c:pt>
                <c:pt idx="3">
                  <c:v>16221</c:v>
                </c:pt>
                <c:pt idx="4">
                  <c:v>16186</c:v>
                </c:pt>
                <c:pt idx="5">
                  <c:v>16110</c:v>
                </c:pt>
                <c:pt idx="6">
                  <c:v>16170</c:v>
                </c:pt>
                <c:pt idx="7">
                  <c:v>16089</c:v>
                </c:pt>
                <c:pt idx="8">
                  <c:v>15812</c:v>
                </c:pt>
                <c:pt idx="9">
                  <c:v>15532</c:v>
                </c:pt>
                <c:pt idx="10">
                  <c:v>15312</c:v>
                </c:pt>
                <c:pt idx="11">
                  <c:v>15095</c:v>
                </c:pt>
                <c:pt idx="12">
                  <c:v>14934</c:v>
                </c:pt>
                <c:pt idx="13">
                  <c:v>14777</c:v>
                </c:pt>
                <c:pt idx="14">
                  <c:v>14893</c:v>
                </c:pt>
                <c:pt idx="15">
                  <c:v>14866</c:v>
                </c:pt>
                <c:pt idx="16">
                  <c:v>15073</c:v>
                </c:pt>
                <c:pt idx="17">
                  <c:v>15130</c:v>
                </c:pt>
                <c:pt idx="18">
                  <c:v>15400</c:v>
                </c:pt>
                <c:pt idx="19">
                  <c:v>15437</c:v>
                </c:pt>
                <c:pt idx="20">
                  <c:v>15381</c:v>
                </c:pt>
                <c:pt idx="21">
                  <c:v>15008</c:v>
                </c:pt>
                <c:pt idx="22">
                  <c:v>14846</c:v>
                </c:pt>
                <c:pt idx="23">
                  <c:v>14669</c:v>
                </c:pt>
                <c:pt idx="24">
                  <c:v>14382</c:v>
                </c:pt>
                <c:pt idx="25">
                  <c:v>14134</c:v>
                </c:pt>
                <c:pt idx="26">
                  <c:v>13917</c:v>
                </c:pt>
                <c:pt idx="27">
                  <c:v>13643</c:v>
                </c:pt>
                <c:pt idx="28">
                  <c:v>13872</c:v>
                </c:pt>
                <c:pt idx="29">
                  <c:v>13624</c:v>
                </c:pt>
                <c:pt idx="30">
                  <c:v>13291</c:v>
                </c:pt>
                <c:pt idx="31" formatCode="General">
                  <c:v>13203</c:v>
                </c:pt>
                <c:pt idx="32" formatCode="General">
                  <c:v>13114</c:v>
                </c:pt>
                <c:pt idx="33" formatCode="General">
                  <c:v>12814</c:v>
                </c:pt>
                <c:pt idx="34" formatCode="General">
                  <c:v>12892</c:v>
                </c:pt>
                <c:pt idx="35" formatCode="General">
                  <c:v>13038</c:v>
                </c:pt>
                <c:pt idx="36" formatCode="General">
                  <c:v>13184</c:v>
                </c:pt>
                <c:pt idx="37" formatCode="General">
                  <c:v>13301</c:v>
                </c:pt>
                <c:pt idx="38" formatCode="General">
                  <c:v>13413</c:v>
                </c:pt>
                <c:pt idx="39" formatCode="General">
                  <c:v>13515</c:v>
                </c:pt>
                <c:pt idx="40" formatCode="General">
                  <c:v>13626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7A-4602-A4F8-0FDE5216CB32}"/>
            </c:ext>
          </c:extLst>
        </c:ser>
        <c:ser>
          <c:idx val="1"/>
          <c:order val="1"/>
          <c:tx>
            <c:strRef>
              <c:f>Personer1!$B$6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Personer1!$C$6:$AQ$6</c:f>
              <c:numCache>
                <c:formatCode>0</c:formatCode>
                <c:ptCount val="41"/>
                <c:pt idx="0">
                  <c:v>22162</c:v>
                </c:pt>
                <c:pt idx="1">
                  <c:v>22360</c:v>
                </c:pt>
                <c:pt idx="2">
                  <c:v>22584</c:v>
                </c:pt>
                <c:pt idx="3">
                  <c:v>22850</c:v>
                </c:pt>
                <c:pt idx="4">
                  <c:v>23021</c:v>
                </c:pt>
                <c:pt idx="5">
                  <c:v>23297</c:v>
                </c:pt>
                <c:pt idx="6">
                  <c:v>23603</c:v>
                </c:pt>
                <c:pt idx="7">
                  <c:v>23649</c:v>
                </c:pt>
                <c:pt idx="8">
                  <c:v>23701</c:v>
                </c:pt>
                <c:pt idx="9">
                  <c:v>23490</c:v>
                </c:pt>
                <c:pt idx="10">
                  <c:v>23193</c:v>
                </c:pt>
                <c:pt idx="11">
                  <c:v>23122</c:v>
                </c:pt>
                <c:pt idx="12">
                  <c:v>23058</c:v>
                </c:pt>
                <c:pt idx="13">
                  <c:v>23013</c:v>
                </c:pt>
                <c:pt idx="14">
                  <c:v>22841</c:v>
                </c:pt>
                <c:pt idx="15">
                  <c:v>22615</c:v>
                </c:pt>
                <c:pt idx="16">
                  <c:v>22542</c:v>
                </c:pt>
                <c:pt idx="17">
                  <c:v>22498</c:v>
                </c:pt>
                <c:pt idx="18">
                  <c:v>22299</c:v>
                </c:pt>
                <c:pt idx="19">
                  <c:v>22335</c:v>
                </c:pt>
                <c:pt idx="20">
                  <c:v>22381</c:v>
                </c:pt>
                <c:pt idx="21">
                  <c:v>22721</c:v>
                </c:pt>
                <c:pt idx="22">
                  <c:v>22729</c:v>
                </c:pt>
                <c:pt idx="23">
                  <c:v>22696</c:v>
                </c:pt>
                <c:pt idx="24">
                  <c:v>22730</c:v>
                </c:pt>
                <c:pt idx="25">
                  <c:v>22498</c:v>
                </c:pt>
                <c:pt idx="26">
                  <c:v>22141</c:v>
                </c:pt>
                <c:pt idx="27">
                  <c:v>21826</c:v>
                </c:pt>
                <c:pt idx="28">
                  <c:v>21708</c:v>
                </c:pt>
                <c:pt idx="29">
                  <c:v>21780</c:v>
                </c:pt>
                <c:pt idx="30">
                  <c:v>21567</c:v>
                </c:pt>
                <c:pt idx="31" formatCode="General">
                  <c:v>21366</c:v>
                </c:pt>
                <c:pt idx="32" formatCode="General">
                  <c:v>21025</c:v>
                </c:pt>
                <c:pt idx="33" formatCode="General">
                  <c:v>20990</c:v>
                </c:pt>
                <c:pt idx="34" formatCode="General">
                  <c:v>20597</c:v>
                </c:pt>
                <c:pt idx="35" formatCode="General">
                  <c:v>20135</c:v>
                </c:pt>
                <c:pt idx="36" formatCode="General">
                  <c:v>19757</c:v>
                </c:pt>
                <c:pt idx="37" formatCode="General">
                  <c:v>19483</c:v>
                </c:pt>
                <c:pt idx="38" formatCode="General">
                  <c:v>19345</c:v>
                </c:pt>
                <c:pt idx="39" formatCode="General">
                  <c:v>19283</c:v>
                </c:pt>
                <c:pt idx="40" formatCode="General">
                  <c:v>19062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7A-4602-A4F8-0FDE5216CB32}"/>
            </c:ext>
          </c:extLst>
        </c:ser>
        <c:ser>
          <c:idx val="2"/>
          <c:order val="2"/>
          <c:tx>
            <c:strRef>
              <c:f>Personer1!$B$7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Personer1!$C$7:$AQ$7</c:f>
              <c:numCache>
                <c:formatCode>0</c:formatCode>
                <c:ptCount val="41"/>
                <c:pt idx="0">
                  <c:v>9646</c:v>
                </c:pt>
                <c:pt idx="1">
                  <c:v>9561</c:v>
                </c:pt>
                <c:pt idx="2">
                  <c:v>9553</c:v>
                </c:pt>
                <c:pt idx="3">
                  <c:v>9651</c:v>
                </c:pt>
                <c:pt idx="4">
                  <c:v>9570</c:v>
                </c:pt>
                <c:pt idx="5">
                  <c:v>9518</c:v>
                </c:pt>
                <c:pt idx="6">
                  <c:v>9449</c:v>
                </c:pt>
                <c:pt idx="7">
                  <c:v>9579</c:v>
                </c:pt>
                <c:pt idx="8">
                  <c:v>9901</c:v>
                </c:pt>
                <c:pt idx="9">
                  <c:v>10306</c:v>
                </c:pt>
                <c:pt idx="10">
                  <c:v>10496</c:v>
                </c:pt>
                <c:pt idx="11">
                  <c:v>10367</c:v>
                </c:pt>
                <c:pt idx="12">
                  <c:v>10276</c:v>
                </c:pt>
                <c:pt idx="13">
                  <c:v>10154</c:v>
                </c:pt>
                <c:pt idx="14">
                  <c:v>10111</c:v>
                </c:pt>
                <c:pt idx="15">
                  <c:v>10253</c:v>
                </c:pt>
                <c:pt idx="16">
                  <c:v>10280</c:v>
                </c:pt>
                <c:pt idx="17">
                  <c:v>10256</c:v>
                </c:pt>
                <c:pt idx="18">
                  <c:v>10177</c:v>
                </c:pt>
                <c:pt idx="19">
                  <c:v>10134</c:v>
                </c:pt>
                <c:pt idx="20">
                  <c:v>10194</c:v>
                </c:pt>
                <c:pt idx="21">
                  <c:v>9938</c:v>
                </c:pt>
                <c:pt idx="22">
                  <c:v>9859</c:v>
                </c:pt>
                <c:pt idx="23">
                  <c:v>9862</c:v>
                </c:pt>
                <c:pt idx="24">
                  <c:v>9928</c:v>
                </c:pt>
                <c:pt idx="25">
                  <c:v>9855</c:v>
                </c:pt>
                <c:pt idx="26">
                  <c:v>9784</c:v>
                </c:pt>
                <c:pt idx="27">
                  <c:v>9857</c:v>
                </c:pt>
                <c:pt idx="28">
                  <c:v>10185</c:v>
                </c:pt>
                <c:pt idx="29">
                  <c:v>10211</c:v>
                </c:pt>
                <c:pt idx="30">
                  <c:v>10193</c:v>
                </c:pt>
                <c:pt idx="31" formatCode="General">
                  <c:v>10036</c:v>
                </c:pt>
                <c:pt idx="32" formatCode="General">
                  <c:v>9955</c:v>
                </c:pt>
                <c:pt idx="33" formatCode="General">
                  <c:v>9742</c:v>
                </c:pt>
                <c:pt idx="34" formatCode="General">
                  <c:v>9588</c:v>
                </c:pt>
                <c:pt idx="35" formatCode="General">
                  <c:v>9515</c:v>
                </c:pt>
                <c:pt idx="36" formatCode="General">
                  <c:v>9490</c:v>
                </c:pt>
                <c:pt idx="37" formatCode="General">
                  <c:v>9390</c:v>
                </c:pt>
                <c:pt idx="38" formatCode="General">
                  <c:v>9166</c:v>
                </c:pt>
                <c:pt idx="39" formatCode="General">
                  <c:v>8946</c:v>
                </c:pt>
                <c:pt idx="40" formatCode="General">
                  <c:v>8982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7A-4602-A4F8-0FDE5216CB32}"/>
            </c:ext>
          </c:extLst>
        </c:ser>
        <c:ser>
          <c:idx val="3"/>
          <c:order val="3"/>
          <c:tx>
            <c:strRef>
              <c:f>Personer1!$B$8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Personer1!$C$8:$AQ$8</c:f>
              <c:numCache>
                <c:formatCode>0</c:formatCode>
                <c:ptCount val="41"/>
                <c:pt idx="0">
                  <c:v>12988</c:v>
                </c:pt>
                <c:pt idx="1">
                  <c:v>13028</c:v>
                </c:pt>
                <c:pt idx="2">
                  <c:v>12987</c:v>
                </c:pt>
                <c:pt idx="3">
                  <c:v>12947</c:v>
                </c:pt>
                <c:pt idx="4">
                  <c:v>12976</c:v>
                </c:pt>
                <c:pt idx="5">
                  <c:v>12873</c:v>
                </c:pt>
                <c:pt idx="6">
                  <c:v>12843</c:v>
                </c:pt>
                <c:pt idx="7">
                  <c:v>12885</c:v>
                </c:pt>
                <c:pt idx="8">
                  <c:v>12877</c:v>
                </c:pt>
                <c:pt idx="9">
                  <c:v>12732</c:v>
                </c:pt>
                <c:pt idx="10">
                  <c:v>12858</c:v>
                </c:pt>
                <c:pt idx="11">
                  <c:v>13112</c:v>
                </c:pt>
                <c:pt idx="12">
                  <c:v>13445</c:v>
                </c:pt>
                <c:pt idx="13">
                  <c:v>13850</c:v>
                </c:pt>
                <c:pt idx="14">
                  <c:v>13900</c:v>
                </c:pt>
                <c:pt idx="15">
                  <c:v>13928</c:v>
                </c:pt>
                <c:pt idx="16">
                  <c:v>13856</c:v>
                </c:pt>
                <c:pt idx="17">
                  <c:v>13732</c:v>
                </c:pt>
                <c:pt idx="18">
                  <c:v>13922</c:v>
                </c:pt>
                <c:pt idx="19">
                  <c:v>13930</c:v>
                </c:pt>
                <c:pt idx="20">
                  <c:v>13925</c:v>
                </c:pt>
                <c:pt idx="21">
                  <c:v>14058</c:v>
                </c:pt>
                <c:pt idx="22">
                  <c:v>13949</c:v>
                </c:pt>
                <c:pt idx="23">
                  <c:v>13855</c:v>
                </c:pt>
                <c:pt idx="24">
                  <c:v>13642</c:v>
                </c:pt>
                <c:pt idx="25">
                  <c:v>13447</c:v>
                </c:pt>
                <c:pt idx="26">
                  <c:v>13322</c:v>
                </c:pt>
                <c:pt idx="27">
                  <c:v>13167</c:v>
                </c:pt>
                <c:pt idx="28">
                  <c:v>13374</c:v>
                </c:pt>
                <c:pt idx="29">
                  <c:v>13546</c:v>
                </c:pt>
                <c:pt idx="30">
                  <c:v>13738</c:v>
                </c:pt>
                <c:pt idx="31" formatCode="General">
                  <c:v>13776</c:v>
                </c:pt>
                <c:pt idx="32" formatCode="General">
                  <c:v>13750</c:v>
                </c:pt>
                <c:pt idx="33" formatCode="General">
                  <c:v>13695</c:v>
                </c:pt>
                <c:pt idx="34" formatCode="General">
                  <c:v>13585</c:v>
                </c:pt>
                <c:pt idx="35" formatCode="General">
                  <c:v>13310</c:v>
                </c:pt>
                <c:pt idx="36" formatCode="General">
                  <c:v>13096</c:v>
                </c:pt>
                <c:pt idx="37" formatCode="General">
                  <c:v>12913</c:v>
                </c:pt>
                <c:pt idx="38" formatCode="General">
                  <c:v>12779</c:v>
                </c:pt>
                <c:pt idx="39" formatCode="General">
                  <c:v>12654</c:v>
                </c:pt>
                <c:pt idx="40" formatCode="General">
                  <c:v>12562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7A-4602-A4F8-0FDE5216C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2722960"/>
        <c:axId val="1002723920"/>
      </c:lineChart>
      <c:catAx>
        <c:axId val="100272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2723920"/>
        <c:crosses val="autoZero"/>
        <c:auto val="1"/>
        <c:lblAlgn val="ctr"/>
        <c:lblOffset val="100"/>
        <c:noMultiLvlLbl val="0"/>
      </c:catAx>
      <c:valAx>
        <c:axId val="100272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8287789304787311E-3"/>
              <c:y val="0.383839879899849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272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595959"/>
                </a:solidFill>
                <a:latin typeface="Aptos Narrow"/>
              </a:defRPr>
            </a:pPr>
            <a:r>
              <a:rPr lang="nb-NO" sz="2400" b="1" i="0" u="none" strike="noStrike" kern="1200" cap="none" spc="0" baseline="0">
                <a:solidFill>
                  <a:schemeClr val="accent1"/>
                </a:solidFill>
                <a:uFillTx/>
                <a:latin typeface="Aptos Narrow"/>
              </a:rPr>
              <a:t>Næringsstruktur i fylket og landet, per 4. kvartal 2024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rgbClr val="15608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404040"/>
                    </a:solidFill>
                    <a:latin typeface="Aptos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'Ark1'!$B$4:$H$4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1-410D-82C7-1B316C8284D9}"/>
            </c:ext>
          </c:extLst>
        </c:ser>
        <c:ser>
          <c:idx val="1"/>
          <c:order val="1"/>
          <c:tx>
            <c:strRef>
              <c:f>'Ark1'!$A$5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rgbClr val="E9713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100" b="0" i="0" u="none" strike="noStrike" kern="1200" baseline="0">
                    <a:solidFill>
                      <a:srgbClr val="404040"/>
                    </a:solidFill>
                    <a:latin typeface="Aptos Narrow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'Ark1'!$B$5:$H$5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1-410D-82C7-1B316C828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805744"/>
        <c:axId val="291807664"/>
      </c:barChart>
      <c:valAx>
        <c:axId val="29180766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595959"/>
                    </a:solidFill>
                    <a:latin typeface="Aptos Narrow"/>
                  </a:defRPr>
                </a:pPr>
                <a:r>
                  <a:rPr lang="nb-NO" sz="1100" b="0" i="0" u="none" strike="noStrike" kern="1200" cap="none" spc="0" baseline="0" dirty="0">
                    <a:solidFill>
                      <a:srgbClr val="595959"/>
                    </a:solidFill>
                    <a:uFillTx/>
                    <a:latin typeface="Aptos Narrow"/>
                  </a:rPr>
                  <a:t>Prosent</a:t>
                </a:r>
              </a:p>
            </c:rich>
          </c:tx>
          <c:layout>
            <c:manualLayout>
              <c:xMode val="edge"/>
              <c:yMode val="edge"/>
              <c:x val="3.9042302963546906E-3"/>
              <c:y val="0.42570275070137187"/>
            </c:manualLayout>
          </c:layout>
          <c:overlay val="0"/>
          <c:spPr>
            <a:noFill/>
            <a:ln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291805744"/>
        <c:crosses val="autoZero"/>
        <c:crossBetween val="between"/>
      </c:valAx>
      <c:catAx>
        <c:axId val="2918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595959"/>
                </a:solidFill>
                <a:latin typeface="Aptos Narrow"/>
              </a:defRPr>
            </a:pPr>
            <a:endParaRPr lang="nb-NO"/>
          </a:p>
        </c:txPr>
        <c:crossAx val="2918076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sz="1100" b="0" i="0" u="none" strike="noStrike" kern="1200" baseline="0">
              <a:solidFill>
                <a:srgbClr val="595959"/>
              </a:solidFill>
              <a:latin typeface="Aptos Narrow"/>
            </a:defRPr>
          </a:pPr>
          <a:endParaRPr lang="nb-NO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nb-NO" sz="1000" b="0" i="0" u="none" strike="noStrike" kern="1200" baseline="0">
          <a:solidFill>
            <a:srgbClr val="000000"/>
          </a:solidFill>
          <a:latin typeface="Aptos Narrow"/>
        </a:defRPr>
      </a:pPr>
      <a:endParaRPr lang="nb-N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layout>
        <c:manualLayout>
          <c:xMode val="edge"/>
          <c:yMode val="edge"/>
          <c:x val="0.14196246818815056"/>
          <c:y val="9.13429562385143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'[Tal sysselsette med arbeidsstad i kommunen, etter kjønn per 4. kvartal 2024 - fylkestal.xlsx]Diagram'!$C$6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'[Tal sysselsette med arbeidsstad i kommunen, etter kjønn per 4. kvartal 2024 - fylkestal.xlsx]Diagram'!$D$4:$J$4</c:f>
              <c:strCache>
                <c:ptCount val="7"/>
                <c:pt idx="0">
                  <c:v> 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 Undervisning</c:v>
                </c:pt>
                <c:pt idx="5">
                  <c:v>Helse- og sosialteenester</c:v>
                </c:pt>
                <c:pt idx="6">
                  <c:v> Personleg tenesteyting</c:v>
                </c:pt>
              </c:strCache>
            </c:strRef>
          </c:cat>
          <c:val>
            <c:numRef>
              <c:f>'[Tal sysselsette med arbeidsstad i kommunen, etter kjønn per 4. kvartal 2024 - fylkestal.xlsx]Diagram'!$D$6:$J$6</c:f>
              <c:numCache>
                <c:formatCode>General</c:formatCode>
                <c:ptCount val="7"/>
                <c:pt idx="0">
                  <c:v>4536</c:v>
                </c:pt>
                <c:pt idx="1">
                  <c:v>28243</c:v>
                </c:pt>
                <c:pt idx="2">
                  <c:v>25053</c:v>
                </c:pt>
                <c:pt idx="3">
                  <c:v>2893</c:v>
                </c:pt>
                <c:pt idx="4">
                  <c:v>3044</c:v>
                </c:pt>
                <c:pt idx="5">
                  <c:v>5380</c:v>
                </c:pt>
                <c:pt idx="6">
                  <c:v>1721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4-4B11-9142-EC213901467E}"/>
            </c:ext>
          </c:extLst>
        </c:ser>
        <c:ser>
          <c:idx val="0"/>
          <c:order val="1"/>
          <c:tx>
            <c:strRef>
              <c:f>'[Tal sysselsette med arbeidsstad i kommunen, etter kjønn per 4. kvartal 2024 - fylkestal.xlsx]Diagram'!$C$5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'[Tal sysselsette med arbeidsstad i kommunen, etter kjønn per 4. kvartal 2024 - fylkestal.xlsx]Diagram'!$D$4:$J$4</c:f>
              <c:strCache>
                <c:ptCount val="7"/>
                <c:pt idx="0">
                  <c:v> 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 Undervisning</c:v>
                </c:pt>
                <c:pt idx="5">
                  <c:v>Helse- og sosialteenester</c:v>
                </c:pt>
                <c:pt idx="6">
                  <c:v> Personleg tenesteyting</c:v>
                </c:pt>
              </c:strCache>
            </c:strRef>
          </c:cat>
          <c:val>
            <c:numRef>
              <c:f>'[Tal sysselsette med arbeidsstad i kommunen, etter kjønn per 4. kvartal 2024 - fylkestal.xlsx]Diagram'!$D$5:$J$5</c:f>
              <c:numCache>
                <c:formatCode>General</c:formatCode>
                <c:ptCount val="7"/>
                <c:pt idx="0">
                  <c:v>923</c:v>
                </c:pt>
                <c:pt idx="1">
                  <c:v>6507</c:v>
                </c:pt>
                <c:pt idx="2">
                  <c:v>16635</c:v>
                </c:pt>
                <c:pt idx="3">
                  <c:v>3722</c:v>
                </c:pt>
                <c:pt idx="4">
                  <c:v>7322</c:v>
                </c:pt>
                <c:pt idx="5">
                  <c:v>24606</c:v>
                </c:pt>
                <c:pt idx="6">
                  <c:v>2371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4-4B11-9142-EC21390146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3575007"/>
        <c:axId val="1603598527"/>
      </c:barChart>
      <c:catAx>
        <c:axId val="1603575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3598527"/>
        <c:crosses val="autoZero"/>
        <c:auto val="1"/>
        <c:lblAlgn val="ctr"/>
        <c:lblOffset val="100"/>
        <c:noMultiLvlLbl val="0"/>
      </c:catAx>
      <c:valAx>
        <c:axId val="160359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1462820946026064E-3"/>
              <c:y val="0.4158457257980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0357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  <a:p>
            <a:pPr>
              <a:defRPr/>
            </a:pPr>
            <a:endParaRPr lang="nb-NO" sz="2000" b="0" i="0" u="none" strike="noStrike" kern="1200" spc="0" baseline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9169107006278305"/>
          <c:y val="1.03459413971664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SysselEtterArbste!$B$6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SysselEtterArbste!$A$7:$A$13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SysselEtterArbste!$B$7:$B$13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277</c:v>
                </c:pt>
                <c:pt idx="3">
                  <c:v>3407</c:v>
                </c:pt>
                <c:pt idx="4">
                  <c:v>1143</c:v>
                </c:pt>
                <c:pt idx="5">
                  <c:v>6700</c:v>
                </c:pt>
                <c:pt idx="6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8-4A93-B29B-7968DF5E3AFB}"/>
            </c:ext>
          </c:extLst>
        </c:ser>
        <c:ser>
          <c:idx val="1"/>
          <c:order val="1"/>
          <c:tx>
            <c:strRef>
              <c:f>SysselEtterArbste!$C$6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SysselEtterArbste!$A$7:$A$13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SysselEtterArbste!$C$7:$C$13</c:f>
              <c:numCache>
                <c:formatCode>0</c:formatCode>
                <c:ptCount val="7"/>
                <c:pt idx="0">
                  <c:v>0</c:v>
                </c:pt>
                <c:pt idx="1">
                  <c:v>658</c:v>
                </c:pt>
                <c:pt idx="2">
                  <c:v>1104</c:v>
                </c:pt>
                <c:pt idx="3">
                  <c:v>2585</c:v>
                </c:pt>
                <c:pt idx="4">
                  <c:v>6318</c:v>
                </c:pt>
                <c:pt idx="5">
                  <c:v>17339</c:v>
                </c:pt>
                <c:pt idx="6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18-4A93-B29B-7968DF5E3AFB}"/>
            </c:ext>
          </c:extLst>
        </c:ser>
        <c:ser>
          <c:idx val="2"/>
          <c:order val="2"/>
          <c:tx>
            <c:strRef>
              <c:f>SysselEtterArbste!$D$6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SysselEtterArbste!$A$7:$A$13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SysselEtterArbste!$D$7:$D$13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624</c:v>
                </c:pt>
                <c:pt idx="4">
                  <c:v>1727</c:v>
                </c:pt>
                <c:pt idx="5">
                  <c:v>197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18-4A93-B29B-7968DF5E3AFB}"/>
            </c:ext>
          </c:extLst>
        </c:ser>
        <c:ser>
          <c:idx val="3"/>
          <c:order val="3"/>
          <c:tx>
            <c:strRef>
              <c:f>SysselEtterArbste!$E$6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SysselEtterArbste!$A$7:$A$13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SysselEtterArbste!$E$7:$E$13</c:f>
              <c:numCache>
                <c:formatCode>0</c:formatCode>
                <c:ptCount val="7"/>
                <c:pt idx="0">
                  <c:v>12</c:v>
                </c:pt>
                <c:pt idx="1">
                  <c:v>2843</c:v>
                </c:pt>
                <c:pt idx="2">
                  <c:v>1923</c:v>
                </c:pt>
                <c:pt idx="3">
                  <c:v>0</c:v>
                </c:pt>
                <c:pt idx="4">
                  <c:v>85</c:v>
                </c:pt>
                <c:pt idx="5">
                  <c:v>800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18-4A93-B29B-7968DF5E3AFB}"/>
            </c:ext>
          </c:extLst>
        </c:ser>
        <c:ser>
          <c:idx val="4"/>
          <c:order val="4"/>
          <c:tx>
            <c:strRef>
              <c:f>SysselEtterArbste!$F$6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SysselEtterArbste!$A$7:$A$13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SysselEtterArbste!$F$7:$F$13</c:f>
              <c:numCache>
                <c:formatCode>0</c:formatCode>
                <c:ptCount val="7"/>
                <c:pt idx="0">
                  <c:v>5448</c:v>
                </c:pt>
                <c:pt idx="1">
                  <c:v>31251</c:v>
                </c:pt>
                <c:pt idx="2">
                  <c:v>38385</c:v>
                </c:pt>
                <c:pt idx="3">
                  <c:v>0</c:v>
                </c:pt>
                <c:pt idx="4">
                  <c:v>1092</c:v>
                </c:pt>
                <c:pt idx="5">
                  <c:v>4948</c:v>
                </c:pt>
                <c:pt idx="6">
                  <c:v>3178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18-4A93-B29B-7968DF5E3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9005888"/>
        <c:axId val="1408988608"/>
      </c:barChart>
      <c:catAx>
        <c:axId val="140900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8988608"/>
        <c:crosses val="autoZero"/>
        <c:auto val="1"/>
        <c:lblAlgn val="ctr"/>
        <c:lblOffset val="100"/>
        <c:noMultiLvlLbl val="0"/>
      </c:catAx>
      <c:valAx>
        <c:axId val="140898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00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skoleåret 2025/2026, etter skole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Personer1!$B$33:$U$33</c:f>
              <c:numCache>
                <c:formatCode>#,##0</c:formatCode>
                <c:ptCount val="20"/>
                <c:pt idx="0">
                  <c:v>489</c:v>
                </c:pt>
                <c:pt idx="1">
                  <c:v>946</c:v>
                </c:pt>
                <c:pt idx="2">
                  <c:v>118</c:v>
                </c:pt>
                <c:pt idx="3">
                  <c:v>242</c:v>
                </c:pt>
                <c:pt idx="4">
                  <c:v>267</c:v>
                </c:pt>
                <c:pt idx="5">
                  <c:v>299</c:v>
                </c:pt>
                <c:pt idx="6">
                  <c:v>774</c:v>
                </c:pt>
                <c:pt idx="7">
                  <c:v>728</c:v>
                </c:pt>
                <c:pt idx="8">
                  <c:v>178</c:v>
                </c:pt>
                <c:pt idx="9">
                  <c:v>909</c:v>
                </c:pt>
                <c:pt idx="10">
                  <c:v>727</c:v>
                </c:pt>
                <c:pt idx="11">
                  <c:v>121</c:v>
                </c:pt>
                <c:pt idx="12">
                  <c:v>191</c:v>
                </c:pt>
                <c:pt idx="13">
                  <c:v>224</c:v>
                </c:pt>
                <c:pt idx="14">
                  <c:v>245</c:v>
                </c:pt>
                <c:pt idx="15">
                  <c:v>64</c:v>
                </c:pt>
                <c:pt idx="16">
                  <c:v>562</c:v>
                </c:pt>
                <c:pt idx="17">
                  <c:v>461</c:v>
                </c:pt>
                <c:pt idx="18">
                  <c:v>368</c:v>
                </c:pt>
                <c:pt idx="19">
                  <c:v>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B-4C2F-8865-46258582C7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88-462D-88DC-3B69A763BB1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88-462D-88DC-3B69A763BB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88-462D-88DC-3B69A763B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059240206735094"/>
              <c:y val="0.9413780143903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'[Tal personar utanfor arbeid, utdanning og arbeidsmarknadstiltak, 2024, Møre og Romsdal.xlsx]Bosatte'!$C$6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'[Tal personar utanfor arbeid, utdanning og arbeidsmarknadstiltak, 2024, Møre og Romsdal.xlsx]Bosatte'!$B$7:$B$10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'[Tal personar utanfor arbeid, utdanning og arbeidsmarknadstiltak, 2024, Møre og Romsdal.xlsx]Bosatte'!$C$7:$C$10</c:f>
              <c:numCache>
                <c:formatCode>0</c:formatCode>
                <c:ptCount val="4"/>
                <c:pt idx="0">
                  <c:v>63563</c:v>
                </c:pt>
                <c:pt idx="1">
                  <c:v>2737</c:v>
                </c:pt>
                <c:pt idx="2">
                  <c:v>11565</c:v>
                </c:pt>
                <c:pt idx="3">
                  <c:v>49261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D-45CD-8E56-00D307BA4B4D}"/>
            </c:ext>
          </c:extLst>
        </c:ser>
        <c:ser>
          <c:idx val="1"/>
          <c:order val="1"/>
          <c:tx>
            <c:strRef>
              <c:f>'[Tal personar utanfor arbeid, utdanning og arbeidsmarknadstiltak, 2024, Møre og Romsdal.xlsx]Bosatte'!$D$6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'[Tal personar utanfor arbeid, utdanning og arbeidsmarknadstiltak, 2024, Møre og Romsdal.xlsx]Bosatte'!$B$7:$B$10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'[Tal personar utanfor arbeid, utdanning og arbeidsmarknadstiltak, 2024, Møre og Romsdal.xlsx]Bosatte'!$D$7:$D$10</c:f>
              <c:numCache>
                <c:formatCode>0</c:formatCode>
                <c:ptCount val="4"/>
                <c:pt idx="0">
                  <c:v>9355</c:v>
                </c:pt>
                <c:pt idx="1">
                  <c:v>1672</c:v>
                </c:pt>
                <c:pt idx="2">
                  <c:v>5310</c:v>
                </c:pt>
                <c:pt idx="3">
                  <c:v>2373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D-45CD-8E56-00D307BA4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1901952"/>
        <c:axId val="481902912"/>
      </c:barChart>
      <c:catAx>
        <c:axId val="4819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1902912"/>
        <c:crosses val="autoZero"/>
        <c:auto val="1"/>
        <c:lblAlgn val="ctr"/>
        <c:lblOffset val="100"/>
        <c:noMultiLvlLbl val="0"/>
      </c:catAx>
      <c:valAx>
        <c:axId val="48190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4.3182037165068968E-3"/>
              <c:y val="0.381800564980535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190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'[Ungdom som ikkje er i arbeid, utdanning eller arbeidsmarknadstiltak (NEET), Møre og Romsdal.xlsx]Bosatte'!$D$4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'[Ungdom som ikkje er i arbeid, utdanning eller arbeidsmarknadstiltak (NEET), Møre og Romsdal.xlsx]Bosatte'!$E$3:$Q$3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'[Ungdom som ikkje er i arbeid, utdanning eller arbeidsmarknadstiltak (NEET), Møre og Romsdal.xlsx]Bosatte'!$E$4:$Q$4</c:f>
              <c:numCache>
                <c:formatCode>0</c:formatCode>
                <c:ptCount val="13"/>
                <c:pt idx="0">
                  <c:v>4400</c:v>
                </c:pt>
                <c:pt idx="1">
                  <c:v>4851</c:v>
                </c:pt>
                <c:pt idx="2">
                  <c:v>4985</c:v>
                </c:pt>
                <c:pt idx="3">
                  <c:v>5731</c:v>
                </c:pt>
                <c:pt idx="4">
                  <c:v>5541</c:v>
                </c:pt>
                <c:pt idx="5">
                  <c:v>5107</c:v>
                </c:pt>
                <c:pt idx="6">
                  <c:v>4970</c:v>
                </c:pt>
                <c:pt idx="7">
                  <c:v>4772</c:v>
                </c:pt>
                <c:pt idx="8">
                  <c:v>4636</c:v>
                </c:pt>
                <c:pt idx="9">
                  <c:v>4086</c:v>
                </c:pt>
                <c:pt idx="10">
                  <c:v>4140</c:v>
                </c:pt>
                <c:pt idx="11">
                  <c:v>4369</c:v>
                </c:pt>
                <c:pt idx="12">
                  <c:v>4412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B1-4B47-AE52-78C54867D143}"/>
            </c:ext>
          </c:extLst>
        </c:ser>
        <c:ser>
          <c:idx val="1"/>
          <c:order val="1"/>
          <c:tx>
            <c:strRef>
              <c:f>'[Ungdom som ikkje er i arbeid, utdanning eller arbeidsmarknadstiltak (NEET), Møre og Romsdal.xlsx]Bosatte'!$D$5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'[Ungdom som ikkje er i arbeid, utdanning eller arbeidsmarknadstiltak (NEET), Møre og Romsdal.xlsx]Bosatte'!$E$3:$Q$3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'[Ungdom som ikkje er i arbeid, utdanning eller arbeidsmarknadstiltak (NEET), Møre og Romsdal.xlsx]Bosatte'!$E$5:$Q$5</c:f>
              <c:numCache>
                <c:formatCode>0</c:formatCode>
                <c:ptCount val="13"/>
                <c:pt idx="0">
                  <c:v>636</c:v>
                </c:pt>
                <c:pt idx="1">
                  <c:v>697</c:v>
                </c:pt>
                <c:pt idx="2">
                  <c:v>799</c:v>
                </c:pt>
                <c:pt idx="3">
                  <c:v>872</c:v>
                </c:pt>
                <c:pt idx="4">
                  <c:v>795</c:v>
                </c:pt>
                <c:pt idx="5">
                  <c:v>756</c:v>
                </c:pt>
                <c:pt idx="6">
                  <c:v>764</c:v>
                </c:pt>
                <c:pt idx="7">
                  <c:v>669</c:v>
                </c:pt>
                <c:pt idx="8">
                  <c:v>582</c:v>
                </c:pt>
                <c:pt idx="9">
                  <c:v>600</c:v>
                </c:pt>
                <c:pt idx="10">
                  <c:v>621</c:v>
                </c:pt>
                <c:pt idx="11">
                  <c:v>685</c:v>
                </c:pt>
                <c:pt idx="12">
                  <c:v>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B1-4B47-AE52-78C54867D143}"/>
            </c:ext>
          </c:extLst>
        </c:ser>
        <c:ser>
          <c:idx val="2"/>
          <c:order val="2"/>
          <c:tx>
            <c:strRef>
              <c:f>'[Ungdom som ikkje er i arbeid, utdanning eller arbeidsmarknadstiltak (NEET), Møre og Romsdal.xlsx]Bosatte'!$D$6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'[Ungdom som ikkje er i arbeid, utdanning eller arbeidsmarknadstiltak (NEET), Møre og Romsdal.xlsx]Bosatte'!$E$3:$Q$3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'[Ungdom som ikkje er i arbeid, utdanning eller arbeidsmarknadstiltak (NEET), Møre og Romsdal.xlsx]Bosatte'!$E$6:$Q$6</c:f>
              <c:numCache>
                <c:formatCode>0</c:formatCode>
                <c:ptCount val="13"/>
                <c:pt idx="0">
                  <c:v>1786</c:v>
                </c:pt>
                <c:pt idx="1">
                  <c:v>1986</c:v>
                </c:pt>
                <c:pt idx="2">
                  <c:v>1948</c:v>
                </c:pt>
                <c:pt idx="3">
                  <c:v>2255</c:v>
                </c:pt>
                <c:pt idx="4">
                  <c:v>2150</c:v>
                </c:pt>
                <c:pt idx="5">
                  <c:v>1915</c:v>
                </c:pt>
                <c:pt idx="6">
                  <c:v>1873</c:v>
                </c:pt>
                <c:pt idx="7">
                  <c:v>1822</c:v>
                </c:pt>
                <c:pt idx="8">
                  <c:v>1746</c:v>
                </c:pt>
                <c:pt idx="9">
                  <c:v>1502</c:v>
                </c:pt>
                <c:pt idx="10">
                  <c:v>1576</c:v>
                </c:pt>
                <c:pt idx="11">
                  <c:v>1634</c:v>
                </c:pt>
                <c:pt idx="12">
                  <c:v>1589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B1-4B47-AE52-78C54867D143}"/>
            </c:ext>
          </c:extLst>
        </c:ser>
        <c:ser>
          <c:idx val="3"/>
          <c:order val="3"/>
          <c:tx>
            <c:strRef>
              <c:f>'[Ungdom som ikkje er i arbeid, utdanning eller arbeidsmarknadstiltak (NEET), Møre og Romsdal.xlsx]Bosatte'!$D$7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'[Ungdom som ikkje er i arbeid, utdanning eller arbeidsmarknadstiltak (NEET), Møre og Romsdal.xlsx]Bosatte'!$E$3:$Q$3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'[Ungdom som ikkje er i arbeid, utdanning eller arbeidsmarknadstiltak (NEET), Møre og Romsdal.xlsx]Bosatte'!$E$7:$Q$7</c:f>
              <c:numCache>
                <c:formatCode>0</c:formatCode>
                <c:ptCount val="13"/>
                <c:pt idx="0">
                  <c:v>1978</c:v>
                </c:pt>
                <c:pt idx="1">
                  <c:v>2168</c:v>
                </c:pt>
                <c:pt idx="2">
                  <c:v>2238</c:v>
                </c:pt>
                <c:pt idx="3">
                  <c:v>2604</c:v>
                </c:pt>
                <c:pt idx="4">
                  <c:v>2596</c:v>
                </c:pt>
                <c:pt idx="5">
                  <c:v>2436</c:v>
                </c:pt>
                <c:pt idx="6">
                  <c:v>2333</c:v>
                </c:pt>
                <c:pt idx="7">
                  <c:v>2281</c:v>
                </c:pt>
                <c:pt idx="8">
                  <c:v>2308</c:v>
                </c:pt>
                <c:pt idx="9">
                  <c:v>1984</c:v>
                </c:pt>
                <c:pt idx="10">
                  <c:v>1943</c:v>
                </c:pt>
                <c:pt idx="11">
                  <c:v>2050</c:v>
                </c:pt>
                <c:pt idx="12">
                  <c:v>2011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B1-4B47-AE52-78C54867D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8312608"/>
        <c:axId val="484709696"/>
      </c:lineChart>
      <c:catAx>
        <c:axId val="3783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4709696"/>
        <c:crosses val="autoZero"/>
        <c:auto val="1"/>
        <c:lblAlgn val="ctr"/>
        <c:lblOffset val="100"/>
        <c:noMultiLvlLbl val="0"/>
      </c:catAx>
      <c:valAx>
        <c:axId val="4847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83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</a:t>
            </a:r>
            <a:r>
              <a:rPr lang="nb-NO" sz="2000" b="1" baseline="0">
                <a:solidFill>
                  <a:schemeClr val="tx2"/>
                </a:solidFill>
              </a:rPr>
              <a:t> aldersfordelt - framskriving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Personer1!$B$5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Personer1!$C$5:$BA$5</c:f>
              <c:numCache>
                <c:formatCode>0</c:formatCode>
                <c:ptCount val="51"/>
                <c:pt idx="0">
                  <c:v>66952</c:v>
                </c:pt>
                <c:pt idx="1">
                  <c:v>66237</c:v>
                </c:pt>
                <c:pt idx="2">
                  <c:v>65706</c:v>
                </c:pt>
                <c:pt idx="3">
                  <c:v>65231</c:v>
                </c:pt>
                <c:pt idx="4">
                  <c:v>64855</c:v>
                </c:pt>
                <c:pt idx="5">
                  <c:v>64383</c:v>
                </c:pt>
                <c:pt idx="6">
                  <c:v>64476</c:v>
                </c:pt>
                <c:pt idx="7">
                  <c:v>64569</c:v>
                </c:pt>
                <c:pt idx="8">
                  <c:v>64725</c:v>
                </c:pt>
                <c:pt idx="9">
                  <c:v>64822</c:v>
                </c:pt>
                <c:pt idx="10">
                  <c:v>64974</c:v>
                </c:pt>
                <c:pt idx="11">
                  <c:v>65142</c:v>
                </c:pt>
                <c:pt idx="12">
                  <c:v>65192</c:v>
                </c:pt>
                <c:pt idx="13">
                  <c:v>65096</c:v>
                </c:pt>
                <c:pt idx="14">
                  <c:v>64947</c:v>
                </c:pt>
                <c:pt idx="15">
                  <c:v>64794</c:v>
                </c:pt>
                <c:pt idx="16">
                  <c:v>64507</c:v>
                </c:pt>
                <c:pt idx="17">
                  <c:v>64365</c:v>
                </c:pt>
                <c:pt idx="18">
                  <c:v>64602</c:v>
                </c:pt>
                <c:pt idx="19">
                  <c:v>64556</c:v>
                </c:pt>
                <c:pt idx="20">
                  <c:v>64675</c:v>
                </c:pt>
                <c:pt idx="21">
                  <c:v>64568</c:v>
                </c:pt>
                <c:pt idx="22">
                  <c:v>64510</c:v>
                </c:pt>
                <c:pt idx="23">
                  <c:v>64650</c:v>
                </c:pt>
                <c:pt idx="24">
                  <c:v>64627</c:v>
                </c:pt>
                <c:pt idx="25">
                  <c:v>64635</c:v>
                </c:pt>
                <c:pt idx="26">
                  <c:v>64497</c:v>
                </c:pt>
                <c:pt idx="27">
                  <c:v>64150</c:v>
                </c:pt>
                <c:pt idx="28">
                  <c:v>63775</c:v>
                </c:pt>
                <c:pt idx="29">
                  <c:v>63349</c:v>
                </c:pt>
                <c:pt idx="30">
                  <c:v>62492</c:v>
                </c:pt>
                <c:pt idx="31">
                  <c:v>61613</c:v>
                </c:pt>
                <c:pt idx="32">
                  <c:v>61195</c:v>
                </c:pt>
                <c:pt idx="33">
                  <c:v>61515</c:v>
                </c:pt>
                <c:pt idx="34">
                  <c:v>61528</c:v>
                </c:pt>
                <c:pt idx="35">
                  <c:v>61292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2-4265-A7AF-34EC5259FE92}"/>
            </c:ext>
          </c:extLst>
        </c:ser>
        <c:ser>
          <c:idx val="1"/>
          <c:order val="1"/>
          <c:tx>
            <c:strRef>
              <c:f>Personer1!$B$6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Personer1!$C$6:$BA$6</c:f>
              <c:numCache>
                <c:formatCode>General</c:formatCode>
                <c:ptCount val="51"/>
                <c:pt idx="36">
                  <c:v>60844</c:v>
                </c:pt>
                <c:pt idx="37">
                  <c:v>60343</c:v>
                </c:pt>
                <c:pt idx="38">
                  <c:v>59765</c:v>
                </c:pt>
                <c:pt idx="39">
                  <c:v>59210</c:v>
                </c:pt>
                <c:pt idx="40">
                  <c:v>58566</c:v>
                </c:pt>
                <c:pt idx="41">
                  <c:v>58116</c:v>
                </c:pt>
                <c:pt idx="42">
                  <c:v>57699</c:v>
                </c:pt>
                <c:pt idx="43">
                  <c:v>57338</c:v>
                </c:pt>
                <c:pt idx="44">
                  <c:v>57051</c:v>
                </c:pt>
                <c:pt idx="45">
                  <c:v>56907</c:v>
                </c:pt>
                <c:pt idx="46">
                  <c:v>56771</c:v>
                </c:pt>
                <c:pt idx="47">
                  <c:v>56605</c:v>
                </c:pt>
                <c:pt idx="48">
                  <c:v>56495</c:v>
                </c:pt>
                <c:pt idx="49">
                  <c:v>56425</c:v>
                </c:pt>
                <c:pt idx="50">
                  <c:v>56439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42-4265-A7AF-34EC5259FE92}"/>
            </c:ext>
          </c:extLst>
        </c:ser>
        <c:ser>
          <c:idx val="2"/>
          <c:order val="2"/>
          <c:tx>
            <c:strRef>
              <c:f>Personer1!$B$7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Personer1!$C$7:$BA$7</c:f>
              <c:numCache>
                <c:formatCode>0</c:formatCode>
                <c:ptCount val="51"/>
                <c:pt idx="0">
                  <c:v>128741</c:v>
                </c:pt>
                <c:pt idx="1">
                  <c:v>129337</c:v>
                </c:pt>
                <c:pt idx="2">
                  <c:v>130187</c:v>
                </c:pt>
                <c:pt idx="3">
                  <c:v>131254</c:v>
                </c:pt>
                <c:pt idx="4">
                  <c:v>131938</c:v>
                </c:pt>
                <c:pt idx="5">
                  <c:v>132801</c:v>
                </c:pt>
                <c:pt idx="6">
                  <c:v>133619</c:v>
                </c:pt>
                <c:pt idx="7">
                  <c:v>134117</c:v>
                </c:pt>
                <c:pt idx="8">
                  <c:v>134541</c:v>
                </c:pt>
                <c:pt idx="9">
                  <c:v>135358</c:v>
                </c:pt>
                <c:pt idx="10">
                  <c:v>136123</c:v>
                </c:pt>
                <c:pt idx="11">
                  <c:v>136848</c:v>
                </c:pt>
                <c:pt idx="12">
                  <c:v>137115</c:v>
                </c:pt>
                <c:pt idx="13">
                  <c:v>137889</c:v>
                </c:pt>
                <c:pt idx="14">
                  <c:v>138513</c:v>
                </c:pt>
                <c:pt idx="15">
                  <c:v>138571</c:v>
                </c:pt>
                <c:pt idx="16">
                  <c:v>138968</c:v>
                </c:pt>
                <c:pt idx="17">
                  <c:v>139403</c:v>
                </c:pt>
                <c:pt idx="18">
                  <c:v>140342</c:v>
                </c:pt>
                <c:pt idx="19">
                  <c:v>141851</c:v>
                </c:pt>
                <c:pt idx="20">
                  <c:v>143525</c:v>
                </c:pt>
                <c:pt idx="21">
                  <c:v>145175</c:v>
                </c:pt>
                <c:pt idx="22">
                  <c:v>146743</c:v>
                </c:pt>
                <c:pt idx="23">
                  <c:v>148329</c:v>
                </c:pt>
                <c:pt idx="24">
                  <c:v>149327</c:v>
                </c:pt>
                <c:pt idx="25">
                  <c:v>150419</c:v>
                </c:pt>
                <c:pt idx="26">
                  <c:v>150924</c:v>
                </c:pt>
                <c:pt idx="27">
                  <c:v>151075</c:v>
                </c:pt>
                <c:pt idx="28">
                  <c:v>150734</c:v>
                </c:pt>
                <c:pt idx="29">
                  <c:v>150516</c:v>
                </c:pt>
                <c:pt idx="30">
                  <c:v>150377</c:v>
                </c:pt>
                <c:pt idx="31">
                  <c:v>150269</c:v>
                </c:pt>
                <c:pt idx="32">
                  <c:v>149670</c:v>
                </c:pt>
                <c:pt idx="33">
                  <c:v>150729</c:v>
                </c:pt>
                <c:pt idx="34">
                  <c:v>151694</c:v>
                </c:pt>
                <c:pt idx="35">
                  <c:v>152461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42-4265-A7AF-34EC5259FE92}"/>
            </c:ext>
          </c:extLst>
        </c:ser>
        <c:ser>
          <c:idx val="3"/>
          <c:order val="3"/>
          <c:tx>
            <c:strRef>
              <c:f>Personer1!$B$8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Personer1!$C$8:$BA$8</c:f>
              <c:numCache>
                <c:formatCode>General</c:formatCode>
                <c:ptCount val="51"/>
                <c:pt idx="36">
                  <c:v>153006</c:v>
                </c:pt>
                <c:pt idx="37">
                  <c:v>152999</c:v>
                </c:pt>
                <c:pt idx="38">
                  <c:v>153010</c:v>
                </c:pt>
                <c:pt idx="39">
                  <c:v>153016</c:v>
                </c:pt>
                <c:pt idx="40">
                  <c:v>153099</c:v>
                </c:pt>
                <c:pt idx="41">
                  <c:v>152922</c:v>
                </c:pt>
                <c:pt idx="42">
                  <c:v>152736</c:v>
                </c:pt>
                <c:pt idx="43">
                  <c:v>152355</c:v>
                </c:pt>
                <c:pt idx="44">
                  <c:v>151786</c:v>
                </c:pt>
                <c:pt idx="45">
                  <c:v>151110</c:v>
                </c:pt>
                <c:pt idx="46">
                  <c:v>150567</c:v>
                </c:pt>
                <c:pt idx="47">
                  <c:v>150072</c:v>
                </c:pt>
                <c:pt idx="48">
                  <c:v>149530</c:v>
                </c:pt>
                <c:pt idx="49">
                  <c:v>149123</c:v>
                </c:pt>
                <c:pt idx="50">
                  <c:v>148659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42-4265-A7AF-34EC5259FE92}"/>
            </c:ext>
          </c:extLst>
        </c:ser>
        <c:ser>
          <c:idx val="4"/>
          <c:order val="4"/>
          <c:tx>
            <c:strRef>
              <c:f>Personer1!$B$9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Personer1!$C$9:$BA$9</c:f>
              <c:numCache>
                <c:formatCode>0</c:formatCode>
                <c:ptCount val="51"/>
                <c:pt idx="0">
                  <c:v>39473</c:v>
                </c:pt>
                <c:pt idx="1">
                  <c:v>39553</c:v>
                </c:pt>
                <c:pt idx="2">
                  <c:v>39724</c:v>
                </c:pt>
                <c:pt idx="3">
                  <c:v>39778</c:v>
                </c:pt>
                <c:pt idx="4">
                  <c:v>39887</c:v>
                </c:pt>
                <c:pt idx="5">
                  <c:v>39981</c:v>
                </c:pt>
                <c:pt idx="6">
                  <c:v>39973</c:v>
                </c:pt>
                <c:pt idx="7">
                  <c:v>39932</c:v>
                </c:pt>
                <c:pt idx="8">
                  <c:v>39816</c:v>
                </c:pt>
                <c:pt idx="9">
                  <c:v>39568</c:v>
                </c:pt>
                <c:pt idx="10">
                  <c:v>39342</c:v>
                </c:pt>
                <c:pt idx="11">
                  <c:v>39125</c:v>
                </c:pt>
                <c:pt idx="12">
                  <c:v>38863</c:v>
                </c:pt>
                <c:pt idx="13">
                  <c:v>38648</c:v>
                </c:pt>
                <c:pt idx="14">
                  <c:v>38481</c:v>
                </c:pt>
                <c:pt idx="15">
                  <c:v>38723</c:v>
                </c:pt>
                <c:pt idx="16">
                  <c:v>38928</c:v>
                </c:pt>
                <c:pt idx="17">
                  <c:v>39086</c:v>
                </c:pt>
                <c:pt idx="18">
                  <c:v>39323</c:v>
                </c:pt>
                <c:pt idx="19">
                  <c:v>39855</c:v>
                </c:pt>
                <c:pt idx="20">
                  <c:v>40598</c:v>
                </c:pt>
                <c:pt idx="21">
                  <c:v>41646</c:v>
                </c:pt>
                <c:pt idx="22">
                  <c:v>42866</c:v>
                </c:pt>
                <c:pt idx="23">
                  <c:v>43996</c:v>
                </c:pt>
                <c:pt idx="24">
                  <c:v>45172</c:v>
                </c:pt>
                <c:pt idx="25">
                  <c:v>46285</c:v>
                </c:pt>
                <c:pt idx="26">
                  <c:v>47486</c:v>
                </c:pt>
                <c:pt idx="27">
                  <c:v>48622</c:v>
                </c:pt>
                <c:pt idx="28">
                  <c:v>49912</c:v>
                </c:pt>
                <c:pt idx="29">
                  <c:v>51105</c:v>
                </c:pt>
                <c:pt idx="30">
                  <c:v>52369</c:v>
                </c:pt>
                <c:pt idx="31">
                  <c:v>53662</c:v>
                </c:pt>
                <c:pt idx="32">
                  <c:v>54983</c:v>
                </c:pt>
                <c:pt idx="33">
                  <c:v>56121</c:v>
                </c:pt>
                <c:pt idx="34">
                  <c:v>57402</c:v>
                </c:pt>
                <c:pt idx="35">
                  <c:v>58660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42-4265-A7AF-34EC5259FE92}"/>
            </c:ext>
          </c:extLst>
        </c:ser>
        <c:ser>
          <c:idx val="5"/>
          <c:order val="5"/>
          <c:tx>
            <c:strRef>
              <c:f>Personer1!$B$10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Personer1!$C$10:$BA$10</c:f>
              <c:numCache>
                <c:formatCode>General</c:formatCode>
                <c:ptCount val="51"/>
                <c:pt idx="36">
                  <c:v>59582</c:v>
                </c:pt>
                <c:pt idx="37">
                  <c:v>60612</c:v>
                </c:pt>
                <c:pt idx="38">
                  <c:v>61658</c:v>
                </c:pt>
                <c:pt idx="39">
                  <c:v>62658</c:v>
                </c:pt>
                <c:pt idx="40">
                  <c:v>63637</c:v>
                </c:pt>
                <c:pt idx="41">
                  <c:v>64690</c:v>
                </c:pt>
                <c:pt idx="42">
                  <c:v>65716</c:v>
                </c:pt>
                <c:pt idx="43">
                  <c:v>66876</c:v>
                </c:pt>
                <c:pt idx="44">
                  <c:v>68141</c:v>
                </c:pt>
                <c:pt idx="45">
                  <c:v>69368</c:v>
                </c:pt>
                <c:pt idx="46">
                  <c:v>70441</c:v>
                </c:pt>
                <c:pt idx="47">
                  <c:v>71455</c:v>
                </c:pt>
                <c:pt idx="48">
                  <c:v>72412</c:v>
                </c:pt>
                <c:pt idx="49">
                  <c:v>73155</c:v>
                </c:pt>
                <c:pt idx="50">
                  <c:v>73833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42-4265-A7AF-34EC5259F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004959"/>
        <c:axId val="1676028479"/>
      </c:lineChart>
      <c:catAx>
        <c:axId val="16760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6028479"/>
        <c:crosses val="autoZero"/>
        <c:auto val="1"/>
        <c:lblAlgn val="ctr"/>
        <c:lblOffset val="100"/>
        <c:noMultiLvlLbl val="0"/>
      </c:catAx>
      <c:valAx>
        <c:axId val="1676028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7390761548064924E-3"/>
              <c:y val="0.389614720325587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600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820432854665672E-2"/>
          <c:y val="0.9444821185514628"/>
          <c:w val="0.89999994769675695"/>
          <c:h val="5.0955073043556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Andel av befolkninga (15 år og eldre) som er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  <a:effectLst/>
              </a:rPr>
              <a:t>utanfor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 arbeid, </a:t>
            </a:r>
            <a:b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</a:b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utdanning og arbeidsmarkedstiltak, 2024</a:t>
            </a:r>
            <a:endParaRPr lang="nb-NO" sz="1400" b="1" i="0" u="none" strike="noStrike" kern="1200" spc="0" baseline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1773364131032443E-2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Utdanningsnivå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PersonerProsent!$C$4:$AP$4</c:f>
              <c:strCache>
                <c:ptCount val="4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</c:strCache>
            </c:strRef>
          </c:cat>
          <c:val>
            <c:numRef>
              <c:f>PersonerProsent!$C$5:$AP$5</c:f>
              <c:numCache>
                <c:formatCode>0.0</c:formatCode>
                <c:ptCount val="40"/>
                <c:pt idx="0">
                  <c:v>49.1</c:v>
                </c:pt>
                <c:pt idx="1">
                  <c:v>48.4</c:v>
                </c:pt>
                <c:pt idx="2">
                  <c:v>47.7</c:v>
                </c:pt>
                <c:pt idx="3">
                  <c:v>47.2</c:v>
                </c:pt>
                <c:pt idx="4">
                  <c:v>46.3</c:v>
                </c:pt>
                <c:pt idx="5">
                  <c:v>45.4</c:v>
                </c:pt>
                <c:pt idx="6">
                  <c:v>44.3</c:v>
                </c:pt>
                <c:pt idx="7">
                  <c:v>43.1</c:v>
                </c:pt>
                <c:pt idx="8">
                  <c:v>41.9</c:v>
                </c:pt>
                <c:pt idx="9">
                  <c:v>40.6</c:v>
                </c:pt>
                <c:pt idx="10">
                  <c:v>39.6</c:v>
                </c:pt>
                <c:pt idx="11">
                  <c:v>38.6</c:v>
                </c:pt>
                <c:pt idx="12">
                  <c:v>38.5</c:v>
                </c:pt>
                <c:pt idx="13">
                  <c:v>38.1</c:v>
                </c:pt>
                <c:pt idx="14">
                  <c:v>37.5</c:v>
                </c:pt>
                <c:pt idx="15">
                  <c:v>36.700000000000003</c:v>
                </c:pt>
                <c:pt idx="16">
                  <c:v>36.299999999999997</c:v>
                </c:pt>
                <c:pt idx="17">
                  <c:v>35.6</c:v>
                </c:pt>
                <c:pt idx="18">
                  <c:v>34.9</c:v>
                </c:pt>
                <c:pt idx="19">
                  <c:v>34.4</c:v>
                </c:pt>
                <c:pt idx="20">
                  <c:v>33.799999999999997</c:v>
                </c:pt>
                <c:pt idx="21">
                  <c:v>33.1</c:v>
                </c:pt>
                <c:pt idx="22">
                  <c:v>32.9</c:v>
                </c:pt>
                <c:pt idx="23">
                  <c:v>32.5</c:v>
                </c:pt>
                <c:pt idx="24">
                  <c:v>31.7</c:v>
                </c:pt>
                <c:pt idx="25">
                  <c:v>31.2</c:v>
                </c:pt>
                <c:pt idx="26">
                  <c:v>30.6</c:v>
                </c:pt>
                <c:pt idx="27">
                  <c:v>30</c:v>
                </c:pt>
                <c:pt idx="28">
                  <c:v>29.5</c:v>
                </c:pt>
                <c:pt idx="29">
                  <c:v>29.1</c:v>
                </c:pt>
                <c:pt idx="30">
                  <c:v>28.3</c:v>
                </c:pt>
                <c:pt idx="31">
                  <c:v>28</c:v>
                </c:pt>
                <c:pt idx="32">
                  <c:v>27.6</c:v>
                </c:pt>
                <c:pt idx="33">
                  <c:v>27.2</c:v>
                </c:pt>
                <c:pt idx="34">
                  <c:v>26.8</c:v>
                </c:pt>
                <c:pt idx="35">
                  <c:v>26.3</c:v>
                </c:pt>
                <c:pt idx="36">
                  <c:v>25.6</c:v>
                </c:pt>
                <c:pt idx="37">
                  <c:v>25.1</c:v>
                </c:pt>
                <c:pt idx="38">
                  <c:v>24.5</c:v>
                </c:pt>
                <c:pt idx="39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8-4825-8F1D-A457949CC807}"/>
            </c:ext>
          </c:extLst>
        </c:ser>
        <c:ser>
          <c:idx val="1"/>
          <c:order val="1"/>
          <c:tx>
            <c:strRef>
              <c:f>PersonerProsent!$B$6</c:f>
              <c:strCache>
                <c:ptCount val="1"/>
                <c:pt idx="0">
                  <c:v>Vidaregåande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PersonerProsent!$C$4:$AP$4</c:f>
              <c:strCache>
                <c:ptCount val="4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</c:strCache>
            </c:strRef>
          </c:cat>
          <c:val>
            <c:numRef>
              <c:f>PersonerProsent!$C$6:$AP$6</c:f>
              <c:numCache>
                <c:formatCode>0.0</c:formatCode>
                <c:ptCount val="40"/>
                <c:pt idx="0">
                  <c:v>41.2</c:v>
                </c:pt>
                <c:pt idx="1">
                  <c:v>41.7</c:v>
                </c:pt>
                <c:pt idx="2">
                  <c:v>42.1</c:v>
                </c:pt>
                <c:pt idx="3">
                  <c:v>42.4</c:v>
                </c:pt>
                <c:pt idx="4">
                  <c:v>42.8</c:v>
                </c:pt>
                <c:pt idx="5">
                  <c:v>43.3</c:v>
                </c:pt>
                <c:pt idx="6">
                  <c:v>43.8</c:v>
                </c:pt>
                <c:pt idx="7">
                  <c:v>44.5</c:v>
                </c:pt>
                <c:pt idx="8">
                  <c:v>45</c:v>
                </c:pt>
                <c:pt idx="9">
                  <c:v>45.6</c:v>
                </c:pt>
                <c:pt idx="10">
                  <c:v>46.1</c:v>
                </c:pt>
                <c:pt idx="11">
                  <c:v>46.5</c:v>
                </c:pt>
                <c:pt idx="12">
                  <c:v>46</c:v>
                </c:pt>
                <c:pt idx="13">
                  <c:v>45.8</c:v>
                </c:pt>
                <c:pt idx="14">
                  <c:v>46.1</c:v>
                </c:pt>
                <c:pt idx="15">
                  <c:v>46.6</c:v>
                </c:pt>
                <c:pt idx="16">
                  <c:v>46.7</c:v>
                </c:pt>
                <c:pt idx="17">
                  <c:v>47</c:v>
                </c:pt>
                <c:pt idx="18">
                  <c:v>47.2</c:v>
                </c:pt>
                <c:pt idx="19">
                  <c:v>47.1</c:v>
                </c:pt>
                <c:pt idx="20">
                  <c:v>46.9</c:v>
                </c:pt>
                <c:pt idx="21">
                  <c:v>46.9</c:v>
                </c:pt>
                <c:pt idx="22">
                  <c:v>46.5</c:v>
                </c:pt>
                <c:pt idx="23">
                  <c:v>46.4</c:v>
                </c:pt>
                <c:pt idx="24">
                  <c:v>46.6</c:v>
                </c:pt>
                <c:pt idx="25">
                  <c:v>46.5</c:v>
                </c:pt>
                <c:pt idx="26">
                  <c:v>46.4</c:v>
                </c:pt>
                <c:pt idx="27">
                  <c:v>46.3</c:v>
                </c:pt>
                <c:pt idx="28">
                  <c:v>46.1</c:v>
                </c:pt>
                <c:pt idx="29">
                  <c:v>46</c:v>
                </c:pt>
                <c:pt idx="30">
                  <c:v>45.8</c:v>
                </c:pt>
                <c:pt idx="31">
                  <c:v>45.4</c:v>
                </c:pt>
                <c:pt idx="32">
                  <c:v>41.4</c:v>
                </c:pt>
                <c:pt idx="33">
                  <c:v>41.2</c:v>
                </c:pt>
                <c:pt idx="34">
                  <c:v>41</c:v>
                </c:pt>
                <c:pt idx="35">
                  <c:v>41</c:v>
                </c:pt>
                <c:pt idx="36">
                  <c:v>41</c:v>
                </c:pt>
                <c:pt idx="37">
                  <c:v>40.799999999999997</c:v>
                </c:pt>
                <c:pt idx="38">
                  <c:v>40.4</c:v>
                </c:pt>
                <c:pt idx="39">
                  <c:v>40.1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8-4825-8F1D-A457949CC807}"/>
            </c:ext>
          </c:extLst>
        </c:ser>
        <c:ser>
          <c:idx val="2"/>
          <c:order val="2"/>
          <c:tx>
            <c:strRef>
              <c:f>PersonerProsent!$B$7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PersonerProsent!$C$4:$AP$4</c:f>
              <c:strCache>
                <c:ptCount val="4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</c:strCache>
            </c:strRef>
          </c:cat>
          <c:val>
            <c:numRef>
              <c:f>PersonerProsent!$C$7:$AP$7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3.8</c:v>
                </c:pt>
                <c:pt idx="33">
                  <c:v>3.8</c:v>
                </c:pt>
                <c:pt idx="34">
                  <c:v>3.8</c:v>
                </c:pt>
                <c:pt idx="35">
                  <c:v>3.9</c:v>
                </c:pt>
                <c:pt idx="36">
                  <c:v>4</c:v>
                </c:pt>
                <c:pt idx="37">
                  <c:v>4.0999999999999996</c:v>
                </c:pt>
                <c:pt idx="38">
                  <c:v>4.0999999999999996</c:v>
                </c:pt>
                <c:pt idx="39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8-4825-8F1D-A457949CC807}"/>
            </c:ext>
          </c:extLst>
        </c:ser>
        <c:ser>
          <c:idx val="3"/>
          <c:order val="3"/>
          <c:tx>
            <c:strRef>
              <c:f>PersonerProsent!$B$8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PersonerProsent!$C$4:$AP$4</c:f>
              <c:strCache>
                <c:ptCount val="4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</c:strCache>
            </c:strRef>
          </c:cat>
          <c:val>
            <c:numRef>
              <c:f>PersonerProsent!$C$8:$AP$8</c:f>
              <c:numCache>
                <c:formatCode>0.0</c:formatCode>
                <c:ptCount val="40"/>
                <c:pt idx="0">
                  <c:v>8.1999999999999993</c:v>
                </c:pt>
                <c:pt idx="1">
                  <c:v>8.4</c:v>
                </c:pt>
                <c:pt idx="2">
                  <c:v>8.6999999999999993</c:v>
                </c:pt>
                <c:pt idx="3">
                  <c:v>8.9</c:v>
                </c:pt>
                <c:pt idx="4">
                  <c:v>9.3000000000000007</c:v>
                </c:pt>
                <c:pt idx="5">
                  <c:v>9.6999999999999993</c:v>
                </c:pt>
                <c:pt idx="6">
                  <c:v>10.3</c:v>
                </c:pt>
                <c:pt idx="7">
                  <c:v>10.8</c:v>
                </c:pt>
                <c:pt idx="8">
                  <c:v>11.3</c:v>
                </c:pt>
                <c:pt idx="9">
                  <c:v>11.9</c:v>
                </c:pt>
                <c:pt idx="10">
                  <c:v>12.5</c:v>
                </c:pt>
                <c:pt idx="11">
                  <c:v>13</c:v>
                </c:pt>
                <c:pt idx="12">
                  <c:v>13.5</c:v>
                </c:pt>
                <c:pt idx="13">
                  <c:v>14</c:v>
                </c:pt>
                <c:pt idx="14">
                  <c:v>14.3</c:v>
                </c:pt>
                <c:pt idx="15">
                  <c:v>14.4</c:v>
                </c:pt>
                <c:pt idx="16">
                  <c:v>14.6</c:v>
                </c:pt>
                <c:pt idx="17">
                  <c:v>14.9</c:v>
                </c:pt>
                <c:pt idx="18">
                  <c:v>15.3</c:v>
                </c:pt>
                <c:pt idx="19">
                  <c:v>15.8</c:v>
                </c:pt>
                <c:pt idx="20">
                  <c:v>16.399999999999999</c:v>
                </c:pt>
                <c:pt idx="21">
                  <c:v>17.100000000000001</c:v>
                </c:pt>
                <c:pt idx="22">
                  <c:v>17.5</c:v>
                </c:pt>
                <c:pt idx="23">
                  <c:v>17.899999999999999</c:v>
                </c:pt>
                <c:pt idx="24">
                  <c:v>18.3</c:v>
                </c:pt>
                <c:pt idx="25">
                  <c:v>18.7</c:v>
                </c:pt>
                <c:pt idx="26">
                  <c:v>19.2</c:v>
                </c:pt>
                <c:pt idx="27">
                  <c:v>19.7</c:v>
                </c:pt>
                <c:pt idx="28">
                  <c:v>20.100000000000001</c:v>
                </c:pt>
                <c:pt idx="29">
                  <c:v>20.399999999999999</c:v>
                </c:pt>
                <c:pt idx="30">
                  <c:v>20.8</c:v>
                </c:pt>
                <c:pt idx="31">
                  <c:v>21.2</c:v>
                </c:pt>
                <c:pt idx="32">
                  <c:v>21.7</c:v>
                </c:pt>
                <c:pt idx="33">
                  <c:v>22.1</c:v>
                </c:pt>
                <c:pt idx="34">
                  <c:v>22.4</c:v>
                </c:pt>
                <c:pt idx="35">
                  <c:v>22.7</c:v>
                </c:pt>
                <c:pt idx="36">
                  <c:v>23.2</c:v>
                </c:pt>
                <c:pt idx="37">
                  <c:v>23.5</c:v>
                </c:pt>
                <c:pt idx="38">
                  <c:v>23.9</c:v>
                </c:pt>
                <c:pt idx="39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8-4825-8F1D-A457949CC807}"/>
            </c:ext>
          </c:extLst>
        </c:ser>
        <c:ser>
          <c:idx val="4"/>
          <c:order val="4"/>
          <c:tx>
            <c:strRef>
              <c:f>PersonerProsent!$B$9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PersonerProsent!$C$4:$AP$4</c:f>
              <c:strCache>
                <c:ptCount val="40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  <c:pt idx="38">
                  <c:v>2022</c:v>
                </c:pt>
                <c:pt idx="39">
                  <c:v>2023</c:v>
                </c:pt>
              </c:strCache>
            </c:strRef>
          </c:cat>
          <c:val>
            <c:numRef>
              <c:f>PersonerProsent!$C$9:$AP$9</c:f>
              <c:numCache>
                <c:formatCode>0.0</c:formatCode>
                <c:ptCount val="40"/>
                <c:pt idx="0">
                  <c:v>1.4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1.6</c:v>
                </c:pt>
                <c:pt idx="5">
                  <c:v>1.6</c:v>
                </c:pt>
                <c:pt idx="6">
                  <c:v>1.7</c:v>
                </c:pt>
                <c:pt idx="7">
                  <c:v>1.7</c:v>
                </c:pt>
                <c:pt idx="8">
                  <c:v>1.8</c:v>
                </c:pt>
                <c:pt idx="9">
                  <c:v>1.8</c:v>
                </c:pt>
                <c:pt idx="10">
                  <c:v>1.9</c:v>
                </c:pt>
                <c:pt idx="11">
                  <c:v>2</c:v>
                </c:pt>
                <c:pt idx="12">
                  <c:v>2.1</c:v>
                </c:pt>
                <c:pt idx="13">
                  <c:v>2.1</c:v>
                </c:pt>
                <c:pt idx="14">
                  <c:v>2.2000000000000002</c:v>
                </c:pt>
                <c:pt idx="15">
                  <c:v>2.2999999999999998</c:v>
                </c:pt>
                <c:pt idx="16">
                  <c:v>2.4</c:v>
                </c:pt>
                <c:pt idx="17">
                  <c:v>2.5</c:v>
                </c:pt>
                <c:pt idx="18">
                  <c:v>2.6</c:v>
                </c:pt>
                <c:pt idx="19">
                  <c:v>2.7</c:v>
                </c:pt>
                <c:pt idx="20">
                  <c:v>2.8</c:v>
                </c:pt>
                <c:pt idx="21">
                  <c:v>2.9</c:v>
                </c:pt>
                <c:pt idx="22">
                  <c:v>3.1</c:v>
                </c:pt>
                <c:pt idx="23">
                  <c:v>3.2</c:v>
                </c:pt>
                <c:pt idx="24">
                  <c:v>3.4</c:v>
                </c:pt>
                <c:pt idx="25">
                  <c:v>3.6</c:v>
                </c:pt>
                <c:pt idx="26">
                  <c:v>3.8</c:v>
                </c:pt>
                <c:pt idx="27">
                  <c:v>4</c:v>
                </c:pt>
                <c:pt idx="28">
                  <c:v>4.3</c:v>
                </c:pt>
                <c:pt idx="29">
                  <c:v>4.5</c:v>
                </c:pt>
                <c:pt idx="30">
                  <c:v>5.0999999999999996</c:v>
                </c:pt>
                <c:pt idx="31">
                  <c:v>5.4</c:v>
                </c:pt>
                <c:pt idx="32">
                  <c:v>5.5</c:v>
                </c:pt>
                <c:pt idx="33">
                  <c:v>5.7</c:v>
                </c:pt>
                <c:pt idx="34">
                  <c:v>5.9</c:v>
                </c:pt>
                <c:pt idx="35">
                  <c:v>6</c:v>
                </c:pt>
                <c:pt idx="36">
                  <c:v>6.2</c:v>
                </c:pt>
                <c:pt idx="37">
                  <c:v>6.5</c:v>
                </c:pt>
                <c:pt idx="38">
                  <c:v>7</c:v>
                </c:pt>
                <c:pt idx="39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28-4825-8F1D-A457949CC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5527311"/>
        <c:axId val="445525871"/>
      </c:lineChart>
      <c:catAx>
        <c:axId val="44552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5525871"/>
        <c:crosses val="autoZero"/>
        <c:auto val="1"/>
        <c:lblAlgn val="ctr"/>
        <c:lblOffset val="100"/>
        <c:noMultiLvlLbl val="0"/>
      </c:catAx>
      <c:valAx>
        <c:axId val="445525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3.2801753955919418E-3"/>
              <c:y val="0.37724662806823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552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Møre og Romsdal*, etter kjønn, 2006 og 2024</a:t>
            </a:r>
          </a:p>
        </c:rich>
      </c:tx>
      <c:layout>
        <c:manualLayout>
          <c:xMode val="edge"/>
          <c:yMode val="edge"/>
          <c:x val="0.12555310890817648"/>
          <c:y val="1.4732965009208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Videregåande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PersonerProsent!$C$6:$C$10</c:f>
              <c:numCache>
                <c:formatCode>0.0</c:formatCode>
                <c:ptCount val="5"/>
                <c:pt idx="0">
                  <c:v>33.9</c:v>
                </c:pt>
                <c:pt idx="1">
                  <c:v>43.5</c:v>
                </c:pt>
                <c:pt idx="2">
                  <c:v>0</c:v>
                </c:pt>
                <c:pt idx="3">
                  <c:v>20.5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E-4686-B052-994494A0B718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Videregåande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PersonerProsent!$D$6:$D$10</c:f>
              <c:numCache>
                <c:formatCode>0.0</c:formatCode>
                <c:ptCount val="5"/>
                <c:pt idx="0">
                  <c:v>31.9</c:v>
                </c:pt>
                <c:pt idx="1">
                  <c:v>49.6</c:v>
                </c:pt>
                <c:pt idx="2">
                  <c:v>0</c:v>
                </c:pt>
                <c:pt idx="3">
                  <c:v>14.5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3E-4686-B052-994494A0B718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Videregåande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PersonerProsent!$E$6:$E$10</c:f>
              <c:numCache>
                <c:formatCode>0.0</c:formatCode>
                <c:ptCount val="5"/>
                <c:pt idx="0">
                  <c:v>23</c:v>
                </c:pt>
                <c:pt idx="1">
                  <c:v>36</c:v>
                </c:pt>
                <c:pt idx="2">
                  <c:v>2.2999999999999998</c:v>
                </c:pt>
                <c:pt idx="3">
                  <c:v>30.2</c:v>
                </c:pt>
                <c:pt idx="4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3E-4686-B052-994494A0B718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Videregåande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PersonerProsent!$F$6:$F$10</c:f>
              <c:numCache>
                <c:formatCode>0.0</c:formatCode>
                <c:ptCount val="5"/>
                <c:pt idx="0">
                  <c:v>24.6</c:v>
                </c:pt>
                <c:pt idx="1">
                  <c:v>43.6</c:v>
                </c:pt>
                <c:pt idx="2">
                  <c:v>6.2</c:v>
                </c:pt>
                <c:pt idx="3">
                  <c:v>18.399999999999999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3E-4686-B052-994494A0B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1260224"/>
        <c:axId val="931260704"/>
      </c:barChart>
      <c:catAx>
        <c:axId val="93126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1260704"/>
        <c:crosses val="autoZero"/>
        <c:auto val="1"/>
        <c:lblAlgn val="ctr"/>
        <c:lblOffset val="100"/>
        <c:noMultiLvlLbl val="0"/>
      </c:catAx>
      <c:valAx>
        <c:axId val="93126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31260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Median bruttoinntekt 2015 og 2023</a:t>
            </a:r>
          </a:p>
        </c:rich>
      </c:tx>
      <c:layout>
        <c:manualLayout>
          <c:xMode val="edge"/>
          <c:yMode val="edge"/>
          <c:x val="0.27841333392647954"/>
          <c:y val="1.9284850914436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MedianBtoInnt!$A$5:$B$5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MedianBtoInnt!$C$5:$F$5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0-45E3-AC2F-D91D7AF94960}"/>
            </c:ext>
          </c:extLst>
        </c:ser>
        <c:ser>
          <c:idx val="1"/>
          <c:order val="1"/>
          <c:tx>
            <c:strRef>
              <c:f>MedianBtoInnt!$A$6:$B$6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MedianBtoInnt!$C$6:$F$6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0-45E3-AC2F-D91D7AF94960}"/>
            </c:ext>
          </c:extLst>
        </c:ser>
        <c:ser>
          <c:idx val="2"/>
          <c:order val="2"/>
          <c:tx>
            <c:strRef>
              <c:f>MedianBtoInnt!$A$7:$B$7</c:f>
              <c:strCache>
                <c:ptCount val="2"/>
                <c:pt idx="0">
                  <c:v>Landet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MedianBtoInnt!$C$7:$F$7</c:f>
              <c:numCache>
                <c:formatCode>#,##0</c:formatCode>
                <c:ptCount val="4"/>
                <c:pt idx="0">
                  <c:v>374200</c:v>
                </c:pt>
                <c:pt idx="1">
                  <c:v>232200</c:v>
                </c:pt>
                <c:pt idx="2">
                  <c:v>467100</c:v>
                </c:pt>
                <c:pt idx="3">
                  <c:v>298900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C0-45E3-AC2F-D91D7AF94960}"/>
            </c:ext>
          </c:extLst>
        </c:ser>
        <c:ser>
          <c:idx val="3"/>
          <c:order val="3"/>
          <c:tx>
            <c:strRef>
              <c:f>MedianBtoInnt!$A$8:$B$8</c:f>
              <c:strCache>
                <c:ptCount val="2"/>
                <c:pt idx="0">
                  <c:v>Landet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Totalt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MedianBtoInnt!$C$8:$F$8</c:f>
              <c:numCache>
                <c:formatCode>#,##0</c:formatCode>
                <c:ptCount val="4"/>
                <c:pt idx="0">
                  <c:v>499000</c:v>
                </c:pt>
                <c:pt idx="1">
                  <c:v>345900</c:v>
                </c:pt>
                <c:pt idx="2">
                  <c:v>618200</c:v>
                </c:pt>
                <c:pt idx="3">
                  <c:v>405600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C0-45E3-AC2F-D91D7AF94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6691424"/>
        <c:axId val="73669190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MedianBtoInnt!$A$9:$B$9</c15:sqref>
                        </c15:formulaRef>
                      </c:ext>
                    </c:extLst>
                    <c:strCache>
                      <c:ptCount val="2"/>
                      <c:pt idx="0">
                        <c:v>Landet</c:v>
                      </c:pt>
                      <c:pt idx="1">
                        <c:v>2023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MedianBtoInnt!$C$4:$F$4</c15:sqref>
                        </c15:formulaRef>
                      </c:ext>
                    </c:extLst>
                    <c:strCache>
                      <c:ptCount val="4"/>
                      <c:pt idx="0">
                        <c:v>Totalt</c:v>
                      </c:pt>
                      <c:pt idx="1">
                        <c:v>17-34 år</c:v>
                      </c:pt>
                      <c:pt idx="2">
                        <c:v>35-66 år</c:v>
                      </c:pt>
                      <c:pt idx="3">
                        <c:v>67 år eller eldre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MedianBtoInnt!$C$9:$F$9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4DC0-45E3-AC2F-D91D7AF94960}"/>
                  </c:ext>
                </c:extLst>
              </c15:ser>
            </c15:filteredBarSeries>
          </c:ext>
        </c:extLst>
      </c:barChart>
      <c:catAx>
        <c:axId val="7366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6691904"/>
        <c:crosses val="autoZero"/>
        <c:auto val="1"/>
        <c:lblAlgn val="ctr"/>
        <c:lblOffset val="100"/>
        <c:noMultiLvlLbl val="0"/>
      </c:catAx>
      <c:valAx>
        <c:axId val="73669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4.5672191528545118E-2"/>
              <c:y val="0.273241339015522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366914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90243165170534E-2"/>
          <c:y val="3.4855160653449277E-2"/>
          <c:w val="0.91523300047044998"/>
          <c:h val="0.78104064153140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Areal!$A$6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Areal!$B$6:$I$6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D-4F40-AED7-9FC198D26383}"/>
            </c:ext>
          </c:extLst>
        </c:ser>
        <c:ser>
          <c:idx val="1"/>
          <c:order val="1"/>
          <c:tx>
            <c:strRef>
              <c:f>Areal!$A$7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Areal!$B$7:$I$7</c:f>
              <c:numCache>
                <c:formatCode>General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D-4F40-AED7-9FC198D263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5435616"/>
        <c:axId val="1265444736"/>
      </c:barChart>
      <c:catAx>
        <c:axId val="126543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5444736"/>
        <c:crosses val="autoZero"/>
        <c:auto val="1"/>
        <c:lblAlgn val="ctr"/>
        <c:lblOffset val="100"/>
        <c:noMultiLvlLbl val="0"/>
      </c:catAx>
      <c:valAx>
        <c:axId val="126544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396361273554255E-2"/>
              <c:y val="0.40461398179354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54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Areal!$A$6:$A$23</c:f>
              <c:strCache>
                <c:ptCount val="18"/>
                <c:pt idx="0">
                  <c:v>0pen fastmark</c:v>
                </c:pt>
                <c:pt idx="1">
                  <c:v>Skog</c:v>
                </c:pt>
                <c:pt idx="2">
                  <c:v>Bart fjell, grus- og blokkmark</c:v>
                </c:pt>
                <c:pt idx="3">
                  <c:v>Jordbruksareal</c:v>
                </c:pt>
                <c:pt idx="4">
                  <c:v>Open myr</c:v>
                </c:pt>
                <c:pt idx="5">
                  <c:v>Ferskvatn</c:v>
                </c:pt>
                <c:pt idx="6">
                  <c:v>Transport, telekommunikasjon og teknisk infrastruktur</c:v>
                </c:pt>
                <c:pt idx="7">
                  <c:v>Bustadar</c:v>
                </c:pt>
                <c:pt idx="8">
                  <c:v>Varig snø, is og bre</c:v>
                </c:pt>
                <c:pt idx="9">
                  <c:v>Næring, offentleg og privat tenesteyting</c:v>
                </c:pt>
                <c:pt idx="10">
                  <c:v>Bebygd område for landbruk og fiske</c:v>
                </c:pt>
                <c:pt idx="11">
                  <c:v>Fritidsbustadar</c:v>
                </c:pt>
                <c:pt idx="12">
                  <c:v>Uklassifisert bebyggelse og anlegg</c:v>
                </c:pt>
                <c:pt idx="13">
                  <c:v>Grønne område, idretts- og sportsområde</c:v>
                </c:pt>
                <c:pt idx="14">
                  <c:v>Undervisning og barnehage</c:v>
                </c:pt>
                <c:pt idx="15">
                  <c:v>Kultur og religiøse aktivitetar</c:v>
                </c:pt>
                <c:pt idx="16">
                  <c:v>Helse- og sosialinstitusjonar</c:v>
                </c:pt>
                <c:pt idx="17">
                  <c:v>Beredskapstenester og Forsvaret</c:v>
                </c:pt>
              </c:strCache>
            </c:strRef>
          </c:cat>
          <c:val>
            <c:numRef>
              <c:f>Areal!$B$6:$B$23</c:f>
              <c:numCache>
                <c:formatCode>0.00</c:formatCode>
                <c:ptCount val="18"/>
                <c:pt idx="0">
                  <c:v>5891.69</c:v>
                </c:pt>
                <c:pt idx="1">
                  <c:v>4435.51</c:v>
                </c:pt>
                <c:pt idx="2">
                  <c:v>1944.81</c:v>
                </c:pt>
                <c:pt idx="3">
                  <c:v>608.07000000000005</c:v>
                </c:pt>
                <c:pt idx="4">
                  <c:v>543.84</c:v>
                </c:pt>
                <c:pt idx="5">
                  <c:v>543.32000000000005</c:v>
                </c:pt>
                <c:pt idx="6">
                  <c:v>113.02</c:v>
                </c:pt>
                <c:pt idx="7">
                  <c:v>75.099999999999994</c:v>
                </c:pt>
                <c:pt idx="8">
                  <c:v>66.239999999999995</c:v>
                </c:pt>
                <c:pt idx="9">
                  <c:v>36.53</c:v>
                </c:pt>
                <c:pt idx="10">
                  <c:v>35.89</c:v>
                </c:pt>
                <c:pt idx="11">
                  <c:v>18.440000000000001</c:v>
                </c:pt>
                <c:pt idx="12">
                  <c:v>18.32</c:v>
                </c:pt>
                <c:pt idx="13">
                  <c:v>14.37</c:v>
                </c:pt>
                <c:pt idx="14">
                  <c:v>3.12</c:v>
                </c:pt>
                <c:pt idx="15">
                  <c:v>1.52</c:v>
                </c:pt>
                <c:pt idx="16">
                  <c:v>1.46</c:v>
                </c:pt>
                <c:pt idx="1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5-4EBD-BB72-4C26D9BBD7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8284688"/>
        <c:axId val="1318274608"/>
      </c:barChart>
      <c:catAx>
        <c:axId val="131828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8274608"/>
        <c:crosses val="autoZero"/>
        <c:auto val="1"/>
        <c:lblAlgn val="ctr"/>
        <c:lblOffset val="100"/>
        <c:noMultiLvlLbl val="0"/>
      </c:catAx>
      <c:valAx>
        <c:axId val="131827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9649552005763864E-3"/>
              <c:y val="0.29952816393571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1828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 err="1">
                <a:solidFill>
                  <a:schemeClr val="tx2"/>
                </a:solidFill>
              </a:rPr>
              <a:t>Hushald</a:t>
            </a:r>
            <a:r>
              <a:rPr lang="nb-NO" sz="2000" b="1" dirty="0">
                <a:solidFill>
                  <a:schemeClr val="tx2"/>
                </a:solidFill>
              </a:rPr>
              <a:t>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Husholdninger!$C$20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Husholdninger!$B$21:$B$25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Husholdninger!$C$21:$C$25</c:f>
              <c:numCache>
                <c:formatCode>#,##0</c:formatCode>
                <c:ptCount val="5"/>
                <c:pt idx="0">
                  <c:v>40152</c:v>
                </c:pt>
                <c:pt idx="1">
                  <c:v>27810</c:v>
                </c:pt>
                <c:pt idx="2">
                  <c:v>29998</c:v>
                </c:pt>
                <c:pt idx="3">
                  <c:v>9355</c:v>
                </c:pt>
                <c:pt idx="4">
                  <c:v>5308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7-43D6-B20B-969B760D662B}"/>
            </c:ext>
          </c:extLst>
        </c:ser>
        <c:ser>
          <c:idx val="1"/>
          <c:order val="1"/>
          <c:tx>
            <c:strRef>
              <c:f>Husholdninger!$D$20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Husholdninger!$B$21:$B$25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Husholdninger!$D$21:$D$25</c:f>
              <c:numCache>
                <c:formatCode>#,##0</c:formatCode>
                <c:ptCount val="5"/>
                <c:pt idx="0">
                  <c:v>49419</c:v>
                </c:pt>
                <c:pt idx="1">
                  <c:v>31728</c:v>
                </c:pt>
                <c:pt idx="2">
                  <c:v>28619</c:v>
                </c:pt>
                <c:pt idx="3">
                  <c:v>10102</c:v>
                </c:pt>
                <c:pt idx="4">
                  <c:v>5297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7-43D6-B20B-969B760D66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0448624"/>
        <c:axId val="1230456784"/>
      </c:barChart>
      <c:catAx>
        <c:axId val="123044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0456784"/>
        <c:crosses val="autoZero"/>
        <c:auto val="1"/>
        <c:lblAlgn val="ctr"/>
        <c:lblOffset val="100"/>
        <c:noMultiLvlLbl val="0"/>
      </c:catAx>
      <c:valAx>
        <c:axId val="123045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9.4674556213017753E-3"/>
              <c:y val="0.384079325414873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3044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layout>
        <c:manualLayout>
          <c:xMode val="edge"/>
          <c:yMode val="edge"/>
          <c:x val="0.37678733031674211"/>
          <c:y val="1.0256410256410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Boliger!$B$5:$B$10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Boliger!$C$5:$C$10</c:f>
              <c:numCache>
                <c:formatCode>0</c:formatCode>
                <c:ptCount val="6"/>
                <c:pt idx="0">
                  <c:v>79735</c:v>
                </c:pt>
                <c:pt idx="1">
                  <c:v>14867</c:v>
                </c:pt>
                <c:pt idx="2">
                  <c:v>16760</c:v>
                </c:pt>
                <c:pt idx="3">
                  <c:v>13821</c:v>
                </c:pt>
                <c:pt idx="4">
                  <c:v>2909</c:v>
                </c:pt>
                <c:pt idx="5">
                  <c:v>4996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3-4C12-A248-9EF990CB575A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Boliger!$B$5:$B$10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Boliger!$D$5:$D$10</c:f>
              <c:numCache>
                <c:formatCode>0</c:formatCode>
                <c:ptCount val="6"/>
                <c:pt idx="0">
                  <c:v>80757</c:v>
                </c:pt>
                <c:pt idx="1">
                  <c:v>15542</c:v>
                </c:pt>
                <c:pt idx="2">
                  <c:v>17919</c:v>
                </c:pt>
                <c:pt idx="3">
                  <c:v>15369</c:v>
                </c:pt>
                <c:pt idx="4">
                  <c:v>3353</c:v>
                </c:pt>
                <c:pt idx="5">
                  <c:v>4793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3-4C12-A248-9EF990CB57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224883392"/>
        <c:axId val="1224882432"/>
      </c:barChart>
      <c:catAx>
        <c:axId val="12248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882432"/>
        <c:crosses val="autoZero"/>
        <c:auto val="1"/>
        <c:lblAlgn val="ctr"/>
        <c:lblOffset val="100"/>
        <c:noMultiLvlLbl val="0"/>
      </c:catAx>
      <c:valAx>
        <c:axId val="122488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7.5414781297134239E-3"/>
              <c:y val="0.40651463759337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88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Igangsatte!$B$4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Igangsatte!$C$4:$W$4</c:f>
              <c:numCache>
                <c:formatCode>0</c:formatCode>
                <c:ptCount val="21"/>
                <c:pt idx="0">
                  <c:v>1255</c:v>
                </c:pt>
                <c:pt idx="1">
                  <c:v>1186</c:v>
                </c:pt>
                <c:pt idx="2">
                  <c:v>1461</c:v>
                </c:pt>
                <c:pt idx="3">
                  <c:v>1488</c:v>
                </c:pt>
                <c:pt idx="4">
                  <c:v>1194</c:v>
                </c:pt>
                <c:pt idx="5">
                  <c:v>1227</c:v>
                </c:pt>
                <c:pt idx="6">
                  <c:v>1153</c:v>
                </c:pt>
                <c:pt idx="7">
                  <c:v>1636</c:v>
                </c:pt>
                <c:pt idx="8">
                  <c:v>1550</c:v>
                </c:pt>
                <c:pt idx="9">
                  <c:v>1747</c:v>
                </c:pt>
                <c:pt idx="10">
                  <c:v>1343</c:v>
                </c:pt>
                <c:pt idx="11">
                  <c:v>1323</c:v>
                </c:pt>
                <c:pt idx="12">
                  <c:v>1193</c:v>
                </c:pt>
                <c:pt idx="13">
                  <c:v>1238</c:v>
                </c:pt>
                <c:pt idx="14">
                  <c:v>1262</c:v>
                </c:pt>
                <c:pt idx="15">
                  <c:v>1384</c:v>
                </c:pt>
                <c:pt idx="16">
                  <c:v>1296</c:v>
                </c:pt>
                <c:pt idx="17">
                  <c:v>1119</c:v>
                </c:pt>
                <c:pt idx="18">
                  <c:v>1051</c:v>
                </c:pt>
                <c:pt idx="19">
                  <c:v>914</c:v>
                </c:pt>
                <c:pt idx="20">
                  <c:v>672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24-46D1-9FC7-C02C08B9188F}"/>
            </c:ext>
          </c:extLst>
        </c:ser>
        <c:ser>
          <c:idx val="1"/>
          <c:order val="1"/>
          <c:tx>
            <c:strRef>
              <c:f>Igangsatte!$B$5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Igangsatte!$C$5:$W$5</c:f>
              <c:numCache>
                <c:formatCode>0</c:formatCode>
                <c:ptCount val="21"/>
                <c:pt idx="0">
                  <c:v>874</c:v>
                </c:pt>
                <c:pt idx="1">
                  <c:v>1361</c:v>
                </c:pt>
                <c:pt idx="2">
                  <c:v>1158</c:v>
                </c:pt>
                <c:pt idx="3">
                  <c:v>1270</c:v>
                </c:pt>
                <c:pt idx="4">
                  <c:v>1208</c:v>
                </c:pt>
                <c:pt idx="5">
                  <c:v>957</c:v>
                </c:pt>
                <c:pt idx="6">
                  <c:v>1074</c:v>
                </c:pt>
                <c:pt idx="7">
                  <c:v>1216</c:v>
                </c:pt>
                <c:pt idx="8">
                  <c:v>1321</c:v>
                </c:pt>
                <c:pt idx="9">
                  <c:v>1421</c:v>
                </c:pt>
                <c:pt idx="10">
                  <c:v>1671</c:v>
                </c:pt>
                <c:pt idx="11">
                  <c:v>1350</c:v>
                </c:pt>
                <c:pt idx="12">
                  <c:v>1242</c:v>
                </c:pt>
                <c:pt idx="13">
                  <c:v>1112</c:v>
                </c:pt>
                <c:pt idx="14">
                  <c:v>1175</c:v>
                </c:pt>
                <c:pt idx="15">
                  <c:v>1072</c:v>
                </c:pt>
                <c:pt idx="16">
                  <c:v>1319</c:v>
                </c:pt>
                <c:pt idx="17">
                  <c:v>962</c:v>
                </c:pt>
                <c:pt idx="18">
                  <c:v>1157</c:v>
                </c:pt>
                <c:pt idx="19">
                  <c:v>900</c:v>
                </c:pt>
                <c:pt idx="20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24-46D1-9FC7-C02C08B91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3328288"/>
        <c:axId val="1173331648"/>
      </c:lineChart>
      <c:catAx>
        <c:axId val="117332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73331648"/>
        <c:crosses val="autoZero"/>
        <c:auto val="1"/>
        <c:lblAlgn val="ctr"/>
        <c:lblOffset val="100"/>
        <c:noMultiLvlLbl val="0"/>
      </c:catAx>
      <c:valAx>
        <c:axId val="117333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3.4573468620819239E-2"/>
              <c:y val="0.343239881469787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7332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Folkevekst etter type 2010-2024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nb-NO" sz="2000"/>
          </a:p>
        </c:rich>
      </c:tx>
      <c:layout>
        <c:manualLayout>
          <c:xMode val="edge"/>
          <c:yMode val="edge"/>
          <c:x val="0.38670463780859882"/>
          <c:y val="1.9067073202118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23643889997972234"/>
          <c:y val="0.15659444936246875"/>
          <c:w val="0.74760172388679924"/>
          <c:h val="0.61064674607981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Fodselsoverskudd4!$B$30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Fodselsoverskudd4!$C$29:$Q$29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Fodselsoverskudd4!$C$30:$Q$30</c:f>
              <c:numCache>
                <c:formatCode>General</c:formatCode>
                <c:ptCount val="15"/>
                <c:pt idx="0">
                  <c:v>572</c:v>
                </c:pt>
                <c:pt idx="1">
                  <c:v>674</c:v>
                </c:pt>
                <c:pt idx="2">
                  <c:v>588</c:v>
                </c:pt>
                <c:pt idx="3">
                  <c:v>507</c:v>
                </c:pt>
                <c:pt idx="4">
                  <c:v>510</c:v>
                </c:pt>
                <c:pt idx="5">
                  <c:v>589</c:v>
                </c:pt>
                <c:pt idx="6">
                  <c:v>481</c:v>
                </c:pt>
                <c:pt idx="7">
                  <c:v>453</c:v>
                </c:pt>
                <c:pt idx="8">
                  <c:v>428</c:v>
                </c:pt>
                <c:pt idx="9">
                  <c:v>266</c:v>
                </c:pt>
                <c:pt idx="10">
                  <c:v>263</c:v>
                </c:pt>
                <c:pt idx="11">
                  <c:v>339</c:v>
                </c:pt>
                <c:pt idx="12">
                  <c:v>-115</c:v>
                </c:pt>
                <c:pt idx="13">
                  <c:v>4</c:v>
                </c:pt>
                <c:pt idx="1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BA-4B73-818A-5D83E80A0039}"/>
            </c:ext>
          </c:extLst>
        </c:ser>
        <c:ser>
          <c:idx val="1"/>
          <c:order val="1"/>
          <c:tx>
            <c:strRef>
              <c:f>Fodselsoverskudd4!$B$31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Fodselsoverskudd4!$C$29:$Q$29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Fodselsoverskudd4!$C$31:$Q$31</c:f>
              <c:numCache>
                <c:formatCode>General</c:formatCode>
                <c:ptCount val="15"/>
                <c:pt idx="0">
                  <c:v>2768</c:v>
                </c:pt>
                <c:pt idx="1">
                  <c:v>2827</c:v>
                </c:pt>
                <c:pt idx="2">
                  <c:v>3091</c:v>
                </c:pt>
                <c:pt idx="3">
                  <c:v>2533</c:v>
                </c:pt>
                <c:pt idx="4">
                  <c:v>2350</c:v>
                </c:pt>
                <c:pt idx="5">
                  <c:v>1979</c:v>
                </c:pt>
                <c:pt idx="6">
                  <c:v>1603</c:v>
                </c:pt>
                <c:pt idx="7">
                  <c:v>1160</c:v>
                </c:pt>
                <c:pt idx="8">
                  <c:v>1101</c:v>
                </c:pt>
                <c:pt idx="9">
                  <c:v>958</c:v>
                </c:pt>
                <c:pt idx="10">
                  <c:v>719</c:v>
                </c:pt>
                <c:pt idx="11">
                  <c:v>584</c:v>
                </c:pt>
                <c:pt idx="12">
                  <c:v>2864</c:v>
                </c:pt>
                <c:pt idx="13">
                  <c:v>2638</c:v>
                </c:pt>
                <c:pt idx="14">
                  <c:v>2005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BA-4B73-818A-5D83E80A0039}"/>
            </c:ext>
          </c:extLst>
        </c:ser>
        <c:ser>
          <c:idx val="2"/>
          <c:order val="2"/>
          <c:tx>
            <c:strRef>
              <c:f>Fodselsoverskudd4!$B$32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Fodselsoverskudd4!$C$29:$Q$29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Fodselsoverskudd4!$C$32:$Q$32</c:f>
              <c:numCache>
                <c:formatCode>General</c:formatCode>
                <c:ptCount val="15"/>
                <c:pt idx="0">
                  <c:v>-749</c:v>
                </c:pt>
                <c:pt idx="1">
                  <c:v>-775</c:v>
                </c:pt>
                <c:pt idx="2">
                  <c:v>-827</c:v>
                </c:pt>
                <c:pt idx="3">
                  <c:v>-890</c:v>
                </c:pt>
                <c:pt idx="4">
                  <c:v>-656</c:v>
                </c:pt>
                <c:pt idx="5">
                  <c:v>-1014</c:v>
                </c:pt>
                <c:pt idx="6">
                  <c:v>-1143</c:v>
                </c:pt>
                <c:pt idx="7">
                  <c:v>-1053</c:v>
                </c:pt>
                <c:pt idx="8">
                  <c:v>-971</c:v>
                </c:pt>
                <c:pt idx="9">
                  <c:v>-973</c:v>
                </c:pt>
                <c:pt idx="10">
                  <c:v>-661</c:v>
                </c:pt>
                <c:pt idx="11">
                  <c:v>-631</c:v>
                </c:pt>
                <c:pt idx="12">
                  <c:v>-221</c:v>
                </c:pt>
                <c:pt idx="13">
                  <c:v>-402</c:v>
                </c:pt>
                <c:pt idx="14">
                  <c:v>-333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BA-4B73-818A-5D83E80A0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7580736"/>
        <c:axId val="961374896"/>
      </c:barChart>
      <c:lineChart>
        <c:grouping val="standard"/>
        <c:varyColors val="0"/>
        <c:ser>
          <c:idx val="3"/>
          <c:order val="3"/>
          <c:tx>
            <c:strRef>
              <c:f>Fodselsoverskudd4!$B$33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Fodselsoverskudd4!$C$29:$Q$29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Fodselsoverskudd4!$C$33:$Q$33</c:f>
              <c:numCache>
                <c:formatCode>General</c:formatCode>
                <c:ptCount val="15"/>
                <c:pt idx="0">
                  <c:v>2591</c:v>
                </c:pt>
                <c:pt idx="1">
                  <c:v>2730</c:v>
                </c:pt>
                <c:pt idx="2">
                  <c:v>2856</c:v>
                </c:pt>
                <c:pt idx="3">
                  <c:v>2151</c:v>
                </c:pt>
                <c:pt idx="4">
                  <c:v>2213</c:v>
                </c:pt>
                <c:pt idx="5">
                  <c:v>1568</c:v>
                </c:pt>
                <c:pt idx="6">
                  <c:v>940</c:v>
                </c:pt>
                <c:pt idx="7">
                  <c:v>576</c:v>
                </c:pt>
                <c:pt idx="8">
                  <c:v>572</c:v>
                </c:pt>
                <c:pt idx="9">
                  <c:v>268</c:v>
                </c:pt>
                <c:pt idx="10">
                  <c:v>306</c:v>
                </c:pt>
                <c:pt idx="11">
                  <c:v>304</c:v>
                </c:pt>
                <c:pt idx="12">
                  <c:v>2517</c:v>
                </c:pt>
                <c:pt idx="13">
                  <c:v>2259</c:v>
                </c:pt>
                <c:pt idx="14">
                  <c:v>1789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BA-4B73-818A-5D83E80A0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7580736"/>
        <c:axId val="961374896"/>
      </c:lineChart>
      <c:catAx>
        <c:axId val="12475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61374896"/>
        <c:crosses val="autoZero"/>
        <c:auto val="1"/>
        <c:lblAlgn val="ctr"/>
        <c:lblOffset val="100"/>
        <c:noMultiLvlLbl val="0"/>
      </c:catAx>
      <c:valAx>
        <c:axId val="96137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3351787760780448"/>
              <c:y val="0.400339809594806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7580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</a:t>
            </a:r>
            <a:r>
              <a:rPr lang="nb-NO" sz="2400" b="1" baseline="0">
                <a:solidFill>
                  <a:schemeClr val="tx2"/>
                </a:solidFill>
              </a:rPr>
              <a:t> 1964-2024</a:t>
            </a:r>
            <a:endParaRPr lang="nb-NO" sz="24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2099485644908587"/>
          <c:y val="1.2484394506866416E-2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Levende!$B$6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Levende!$C$6:$BK$6</c:f>
              <c:numCache>
                <c:formatCode>0</c:formatCode>
                <c:ptCount val="61"/>
                <c:pt idx="0">
                  <c:v>1973</c:v>
                </c:pt>
                <c:pt idx="1">
                  <c:v>2062</c:v>
                </c:pt>
                <c:pt idx="2">
                  <c:v>1959</c:v>
                </c:pt>
                <c:pt idx="3">
                  <c:v>2094</c:v>
                </c:pt>
                <c:pt idx="4">
                  <c:v>2123</c:v>
                </c:pt>
                <c:pt idx="5">
                  <c:v>2055</c:v>
                </c:pt>
                <c:pt idx="6">
                  <c:v>1924</c:v>
                </c:pt>
                <c:pt idx="7">
                  <c:v>1885</c:v>
                </c:pt>
                <c:pt idx="8">
                  <c:v>1743</c:v>
                </c:pt>
                <c:pt idx="9">
                  <c:v>1681</c:v>
                </c:pt>
                <c:pt idx="10">
                  <c:v>1682</c:v>
                </c:pt>
                <c:pt idx="11">
                  <c:v>1227</c:v>
                </c:pt>
                <c:pt idx="12">
                  <c:v>1206</c:v>
                </c:pt>
                <c:pt idx="13">
                  <c:v>1037</c:v>
                </c:pt>
                <c:pt idx="14">
                  <c:v>1156</c:v>
                </c:pt>
                <c:pt idx="15">
                  <c:v>1062</c:v>
                </c:pt>
                <c:pt idx="16">
                  <c:v>861</c:v>
                </c:pt>
                <c:pt idx="17">
                  <c:v>893</c:v>
                </c:pt>
                <c:pt idx="18">
                  <c:v>1017</c:v>
                </c:pt>
                <c:pt idx="19">
                  <c:v>893</c:v>
                </c:pt>
                <c:pt idx="20">
                  <c:v>830</c:v>
                </c:pt>
                <c:pt idx="21">
                  <c:v>635</c:v>
                </c:pt>
                <c:pt idx="22">
                  <c:v>776</c:v>
                </c:pt>
                <c:pt idx="23">
                  <c:v>597</c:v>
                </c:pt>
                <c:pt idx="24">
                  <c:v>805</c:v>
                </c:pt>
                <c:pt idx="25">
                  <c:v>875</c:v>
                </c:pt>
                <c:pt idx="26">
                  <c:v>770</c:v>
                </c:pt>
                <c:pt idx="27">
                  <c:v>879</c:v>
                </c:pt>
                <c:pt idx="28">
                  <c:v>661</c:v>
                </c:pt>
                <c:pt idx="29">
                  <c:v>669</c:v>
                </c:pt>
                <c:pt idx="30">
                  <c:v>669</c:v>
                </c:pt>
                <c:pt idx="31">
                  <c:v>715</c:v>
                </c:pt>
                <c:pt idx="32">
                  <c:v>861</c:v>
                </c:pt>
                <c:pt idx="33">
                  <c:v>572</c:v>
                </c:pt>
                <c:pt idx="34">
                  <c:v>661</c:v>
                </c:pt>
                <c:pt idx="35">
                  <c:v>761</c:v>
                </c:pt>
                <c:pt idx="36">
                  <c:v>783</c:v>
                </c:pt>
                <c:pt idx="37">
                  <c:v>633</c:v>
                </c:pt>
                <c:pt idx="38">
                  <c:v>394</c:v>
                </c:pt>
                <c:pt idx="39">
                  <c:v>627</c:v>
                </c:pt>
                <c:pt idx="40">
                  <c:v>803</c:v>
                </c:pt>
                <c:pt idx="41">
                  <c:v>653</c:v>
                </c:pt>
                <c:pt idx="42">
                  <c:v>391</c:v>
                </c:pt>
                <c:pt idx="43">
                  <c:v>462</c:v>
                </c:pt>
                <c:pt idx="44">
                  <c:v>495</c:v>
                </c:pt>
                <c:pt idx="45">
                  <c:v>708</c:v>
                </c:pt>
                <c:pt idx="46">
                  <c:v>572</c:v>
                </c:pt>
                <c:pt idx="47">
                  <c:v>674</c:v>
                </c:pt>
                <c:pt idx="48">
                  <c:v>588</c:v>
                </c:pt>
                <c:pt idx="49">
                  <c:v>507</c:v>
                </c:pt>
                <c:pt idx="50">
                  <c:v>510</c:v>
                </c:pt>
                <c:pt idx="51">
                  <c:v>589</c:v>
                </c:pt>
                <c:pt idx="52">
                  <c:v>481</c:v>
                </c:pt>
                <c:pt idx="53">
                  <c:v>453</c:v>
                </c:pt>
                <c:pt idx="54">
                  <c:v>428</c:v>
                </c:pt>
                <c:pt idx="55">
                  <c:v>266</c:v>
                </c:pt>
                <c:pt idx="56">
                  <c:v>263</c:v>
                </c:pt>
                <c:pt idx="57">
                  <c:v>339</c:v>
                </c:pt>
                <c:pt idx="58">
                  <c:v>-115</c:v>
                </c:pt>
                <c:pt idx="59">
                  <c:v>4</c:v>
                </c:pt>
                <c:pt idx="6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2B-4B92-A884-3AD7E8E8C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651488"/>
        <c:axId val="619653408"/>
      </c:areaChart>
      <c:lineChart>
        <c:grouping val="standard"/>
        <c:varyColors val="0"/>
        <c:ser>
          <c:idx val="0"/>
          <c:order val="0"/>
          <c:tx>
            <c:strRef>
              <c:f>Levende!$B$4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Levende!$C$4:$BK$4</c:f>
              <c:numCache>
                <c:formatCode>0</c:formatCode>
                <c:ptCount val="61"/>
                <c:pt idx="0">
                  <c:v>3912</c:v>
                </c:pt>
                <c:pt idx="1">
                  <c:v>3979</c:v>
                </c:pt>
                <c:pt idx="2">
                  <c:v>3891</c:v>
                </c:pt>
                <c:pt idx="3">
                  <c:v>4052</c:v>
                </c:pt>
                <c:pt idx="4">
                  <c:v>4132</c:v>
                </c:pt>
                <c:pt idx="5">
                  <c:v>4122</c:v>
                </c:pt>
                <c:pt idx="6">
                  <c:v>3903</c:v>
                </c:pt>
                <c:pt idx="7">
                  <c:v>3879</c:v>
                </c:pt>
                <c:pt idx="8">
                  <c:v>3796</c:v>
                </c:pt>
                <c:pt idx="9">
                  <c:v>3657</c:v>
                </c:pt>
                <c:pt idx="10">
                  <c:v>3595</c:v>
                </c:pt>
                <c:pt idx="11">
                  <c:v>3235</c:v>
                </c:pt>
                <c:pt idx="12">
                  <c:v>3111</c:v>
                </c:pt>
                <c:pt idx="13">
                  <c:v>3061</c:v>
                </c:pt>
                <c:pt idx="14">
                  <c:v>3169</c:v>
                </c:pt>
                <c:pt idx="15">
                  <c:v>3222</c:v>
                </c:pt>
                <c:pt idx="16">
                  <c:v>3118</c:v>
                </c:pt>
                <c:pt idx="17">
                  <c:v>3034</c:v>
                </c:pt>
                <c:pt idx="18">
                  <c:v>3144</c:v>
                </c:pt>
                <c:pt idx="19">
                  <c:v>3131</c:v>
                </c:pt>
                <c:pt idx="20">
                  <c:v>3060</c:v>
                </c:pt>
                <c:pt idx="21">
                  <c:v>3021</c:v>
                </c:pt>
                <c:pt idx="22">
                  <c:v>3009</c:v>
                </c:pt>
                <c:pt idx="23">
                  <c:v>2990</c:v>
                </c:pt>
                <c:pt idx="24">
                  <c:v>3128</c:v>
                </c:pt>
                <c:pt idx="25">
                  <c:v>3251</c:v>
                </c:pt>
                <c:pt idx="26">
                  <c:v>3300</c:v>
                </c:pt>
                <c:pt idx="27">
                  <c:v>3283</c:v>
                </c:pt>
                <c:pt idx="28">
                  <c:v>3094</c:v>
                </c:pt>
                <c:pt idx="29">
                  <c:v>3152</c:v>
                </c:pt>
                <c:pt idx="30">
                  <c:v>3057</c:v>
                </c:pt>
                <c:pt idx="31">
                  <c:v>3083</c:v>
                </c:pt>
                <c:pt idx="32">
                  <c:v>3208</c:v>
                </c:pt>
                <c:pt idx="33">
                  <c:v>3041</c:v>
                </c:pt>
                <c:pt idx="34">
                  <c:v>3071</c:v>
                </c:pt>
                <c:pt idx="35">
                  <c:v>3159</c:v>
                </c:pt>
                <c:pt idx="36">
                  <c:v>3076</c:v>
                </c:pt>
                <c:pt idx="37">
                  <c:v>2992</c:v>
                </c:pt>
                <c:pt idx="38">
                  <c:v>2792</c:v>
                </c:pt>
                <c:pt idx="39">
                  <c:v>2883</c:v>
                </c:pt>
                <c:pt idx="40">
                  <c:v>2918</c:v>
                </c:pt>
                <c:pt idx="41">
                  <c:v>2782</c:v>
                </c:pt>
                <c:pt idx="42">
                  <c:v>2615</c:v>
                </c:pt>
                <c:pt idx="43">
                  <c:v>2795</c:v>
                </c:pt>
                <c:pt idx="44">
                  <c:v>2803</c:v>
                </c:pt>
                <c:pt idx="45">
                  <c:v>2989</c:v>
                </c:pt>
                <c:pt idx="46">
                  <c:v>2799</c:v>
                </c:pt>
                <c:pt idx="47">
                  <c:v>2855</c:v>
                </c:pt>
                <c:pt idx="48">
                  <c:v>2820</c:v>
                </c:pt>
                <c:pt idx="49">
                  <c:v>2746</c:v>
                </c:pt>
                <c:pt idx="50">
                  <c:v>2730</c:v>
                </c:pt>
                <c:pt idx="51">
                  <c:v>2776</c:v>
                </c:pt>
                <c:pt idx="52">
                  <c:v>2721</c:v>
                </c:pt>
                <c:pt idx="53">
                  <c:v>2677</c:v>
                </c:pt>
                <c:pt idx="54">
                  <c:v>2646</c:v>
                </c:pt>
                <c:pt idx="55">
                  <c:v>2540</c:v>
                </c:pt>
                <c:pt idx="56">
                  <c:v>2443</c:v>
                </c:pt>
                <c:pt idx="57">
                  <c:v>2670</c:v>
                </c:pt>
                <c:pt idx="58">
                  <c:v>2336</c:v>
                </c:pt>
                <c:pt idx="59">
                  <c:v>2343</c:v>
                </c:pt>
                <c:pt idx="60">
                  <c:v>2483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2B-4B92-A884-3AD7E8E8C205}"/>
            </c:ext>
          </c:extLst>
        </c:ser>
        <c:ser>
          <c:idx val="1"/>
          <c:order val="1"/>
          <c:tx>
            <c:strRef>
              <c:f>Levende!$B$5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Levende!$C$5:$BK$5</c:f>
              <c:numCache>
                <c:formatCode>0</c:formatCode>
                <c:ptCount val="61"/>
                <c:pt idx="0">
                  <c:v>1939</c:v>
                </c:pt>
                <c:pt idx="1">
                  <c:v>1917</c:v>
                </c:pt>
                <c:pt idx="2">
                  <c:v>1932</c:v>
                </c:pt>
                <c:pt idx="3">
                  <c:v>1958</c:v>
                </c:pt>
                <c:pt idx="4">
                  <c:v>2009</c:v>
                </c:pt>
                <c:pt idx="5">
                  <c:v>2067</c:v>
                </c:pt>
                <c:pt idx="6">
                  <c:v>1979</c:v>
                </c:pt>
                <c:pt idx="7">
                  <c:v>1994</c:v>
                </c:pt>
                <c:pt idx="8">
                  <c:v>2053</c:v>
                </c:pt>
                <c:pt idx="9">
                  <c:v>1976</c:v>
                </c:pt>
                <c:pt idx="10">
                  <c:v>1913</c:v>
                </c:pt>
                <c:pt idx="11">
                  <c:v>2008</c:v>
                </c:pt>
                <c:pt idx="12">
                  <c:v>1905</c:v>
                </c:pt>
                <c:pt idx="13">
                  <c:v>2024</c:v>
                </c:pt>
                <c:pt idx="14">
                  <c:v>2013</c:v>
                </c:pt>
                <c:pt idx="15">
                  <c:v>2160</c:v>
                </c:pt>
                <c:pt idx="16">
                  <c:v>2257</c:v>
                </c:pt>
                <c:pt idx="17">
                  <c:v>2141</c:v>
                </c:pt>
                <c:pt idx="18">
                  <c:v>2127</c:v>
                </c:pt>
                <c:pt idx="19">
                  <c:v>2238</c:v>
                </c:pt>
                <c:pt idx="20">
                  <c:v>2230</c:v>
                </c:pt>
                <c:pt idx="21">
                  <c:v>2386</c:v>
                </c:pt>
                <c:pt idx="22">
                  <c:v>2233</c:v>
                </c:pt>
                <c:pt idx="23">
                  <c:v>2393</c:v>
                </c:pt>
                <c:pt idx="24">
                  <c:v>2323</c:v>
                </c:pt>
                <c:pt idx="25">
                  <c:v>2376</c:v>
                </c:pt>
                <c:pt idx="26">
                  <c:v>2530</c:v>
                </c:pt>
                <c:pt idx="27">
                  <c:v>2404</c:v>
                </c:pt>
                <c:pt idx="28">
                  <c:v>2433</c:v>
                </c:pt>
                <c:pt idx="29">
                  <c:v>2483</c:v>
                </c:pt>
                <c:pt idx="30">
                  <c:v>2388</c:v>
                </c:pt>
                <c:pt idx="31">
                  <c:v>2368</c:v>
                </c:pt>
                <c:pt idx="32">
                  <c:v>2347</c:v>
                </c:pt>
                <c:pt idx="33">
                  <c:v>2469</c:v>
                </c:pt>
                <c:pt idx="34">
                  <c:v>2410</c:v>
                </c:pt>
                <c:pt idx="35">
                  <c:v>2398</c:v>
                </c:pt>
                <c:pt idx="36">
                  <c:v>2293</c:v>
                </c:pt>
                <c:pt idx="37">
                  <c:v>2359</c:v>
                </c:pt>
                <c:pt idx="38">
                  <c:v>2398</c:v>
                </c:pt>
                <c:pt idx="39">
                  <c:v>2256</c:v>
                </c:pt>
                <c:pt idx="40">
                  <c:v>2115</c:v>
                </c:pt>
                <c:pt idx="41">
                  <c:v>2129</c:v>
                </c:pt>
                <c:pt idx="42">
                  <c:v>2224</c:v>
                </c:pt>
                <c:pt idx="43">
                  <c:v>2333</c:v>
                </c:pt>
                <c:pt idx="44">
                  <c:v>2308</c:v>
                </c:pt>
                <c:pt idx="45">
                  <c:v>2281</c:v>
                </c:pt>
                <c:pt idx="46">
                  <c:v>2227</c:v>
                </c:pt>
                <c:pt idx="47">
                  <c:v>2181</c:v>
                </c:pt>
                <c:pt idx="48">
                  <c:v>2232</c:v>
                </c:pt>
                <c:pt idx="49">
                  <c:v>2239</c:v>
                </c:pt>
                <c:pt idx="50">
                  <c:v>2220</c:v>
                </c:pt>
                <c:pt idx="51">
                  <c:v>2187</c:v>
                </c:pt>
                <c:pt idx="52">
                  <c:v>2240</c:v>
                </c:pt>
                <c:pt idx="53">
                  <c:v>2224</c:v>
                </c:pt>
                <c:pt idx="54">
                  <c:v>2218</c:v>
                </c:pt>
                <c:pt idx="55">
                  <c:v>2274</c:v>
                </c:pt>
                <c:pt idx="56">
                  <c:v>2180</c:v>
                </c:pt>
                <c:pt idx="57">
                  <c:v>2331</c:v>
                </c:pt>
                <c:pt idx="58">
                  <c:v>2451</c:v>
                </c:pt>
                <c:pt idx="59">
                  <c:v>2339</c:v>
                </c:pt>
                <c:pt idx="60">
                  <c:v>2372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2B-4B92-A884-3AD7E8E8C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651488"/>
        <c:axId val="619653408"/>
      </c:lineChart>
      <c:catAx>
        <c:axId val="6196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9653408"/>
        <c:crosses val="autoZero"/>
        <c:auto val="1"/>
        <c:lblAlgn val="ctr"/>
        <c:lblOffset val="100"/>
        <c:noMultiLvlLbl val="0"/>
      </c:catAx>
      <c:valAx>
        <c:axId val="6196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677543186180422E-3"/>
              <c:y val="0.43029874074729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96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layout>
        <c:manualLayout>
          <c:xMode val="edge"/>
          <c:yMode val="edge"/>
          <c:x val="0.33956574297400194"/>
          <c:y val="2.2456145314246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Folkemengde!$C$9:$AG$9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Folkemengde!$C$10:$AG$10</c:f>
              <c:numCache>
                <c:formatCode>0.0</c:formatCode>
                <c:ptCount val="31"/>
                <c:pt idx="0">
                  <c:v>1.291617373669089</c:v>
                </c:pt>
                <c:pt idx="1">
                  <c:v>1.2999388611304366</c:v>
                </c:pt>
                <c:pt idx="2">
                  <c:v>1.3475141556194028</c:v>
                </c:pt>
                <c:pt idx="3">
                  <c:v>1.2744218793217612</c:v>
                </c:pt>
                <c:pt idx="4">
                  <c:v>1.2844965325704152</c:v>
                </c:pt>
                <c:pt idx="5">
                  <c:v>1.3176335151909504</c:v>
                </c:pt>
                <c:pt idx="6">
                  <c:v>1.2793265651578987</c:v>
                </c:pt>
                <c:pt idx="7">
                  <c:v>1.2409016444435228</c:v>
                </c:pt>
                <c:pt idx="8">
                  <c:v>1.1576895965501512</c:v>
                </c:pt>
                <c:pt idx="9">
                  <c:v>1.1931317328345052</c:v>
                </c:pt>
                <c:pt idx="10">
                  <c:v>1.206079168061635</c:v>
                </c:pt>
                <c:pt idx="11">
                  <c:v>1.1491688972605003</c:v>
                </c:pt>
                <c:pt idx="12">
                  <c:v>1.0787820282752276</c:v>
                </c:pt>
                <c:pt idx="13">
                  <c:v>1.1508972469055483</c:v>
                </c:pt>
                <c:pt idx="14">
                  <c:v>1.1475148096140699</c:v>
                </c:pt>
                <c:pt idx="15">
                  <c:v>1.2137479594902989</c:v>
                </c:pt>
                <c:pt idx="16">
                  <c:v>1.1250090434810569</c:v>
                </c:pt>
                <c:pt idx="17">
                  <c:v>1.135690105772329</c:v>
                </c:pt>
                <c:pt idx="18">
                  <c:v>1.1097163140103652</c:v>
                </c:pt>
                <c:pt idx="19">
                  <c:v>1.0685864383694912</c:v>
                </c:pt>
                <c:pt idx="20">
                  <c:v>1.0535415203414555</c:v>
                </c:pt>
                <c:pt idx="21">
                  <c:v>1.0622218650871091</c:v>
                </c:pt>
                <c:pt idx="22">
                  <c:v>1.0349667372873297</c:v>
                </c:pt>
                <c:pt idx="23">
                  <c:v>1.0146031601647925</c:v>
                </c:pt>
                <c:pt idx="24">
                  <c:v>1.0006769507716862</c:v>
                </c:pt>
                <c:pt idx="25">
                  <c:v>0.95859908668905913</c:v>
                </c:pt>
                <c:pt idx="26">
                  <c:v>0.92105957668207417</c:v>
                </c:pt>
                <c:pt idx="27">
                  <c:v>1.0054830837827253</c:v>
                </c:pt>
                <c:pt idx="28">
                  <c:v>0.8786976016370257</c:v>
                </c:pt>
                <c:pt idx="29">
                  <c:v>0.87306466938684257</c:v>
                </c:pt>
                <c:pt idx="30">
                  <c:v>0.91750916400614879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DC-46B6-AD29-D550309C8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5254335"/>
        <c:axId val="1065284095"/>
      </c:lineChart>
      <c:catAx>
        <c:axId val="106525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65284095"/>
        <c:crosses val="autoZero"/>
        <c:auto val="1"/>
        <c:lblAlgn val="ctr"/>
        <c:lblOffset val="100"/>
        <c:noMultiLvlLbl val="0"/>
      </c:catAx>
      <c:valAx>
        <c:axId val="106528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6.5295398905997285E-3"/>
              <c:y val="0.32854109870695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6525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6610</c:v>
                </c:pt>
                <c:pt idx="1">
                  <c:v>7549</c:v>
                </c:pt>
                <c:pt idx="2">
                  <c:v>8280</c:v>
                </c:pt>
                <c:pt idx="3">
                  <c:v>8932</c:v>
                </c:pt>
                <c:pt idx="4">
                  <c:v>8550</c:v>
                </c:pt>
                <c:pt idx="5">
                  <c:v>8177</c:v>
                </c:pt>
                <c:pt idx="6">
                  <c:v>8649</c:v>
                </c:pt>
                <c:pt idx="7">
                  <c:v>9005</c:v>
                </c:pt>
                <c:pt idx="8">
                  <c:v>8966</c:v>
                </c:pt>
                <c:pt idx="9">
                  <c:v>8401</c:v>
                </c:pt>
                <c:pt idx="10">
                  <c:v>9395</c:v>
                </c:pt>
                <c:pt idx="11">
                  <c:v>9353</c:v>
                </c:pt>
                <c:pt idx="12">
                  <c:v>8363</c:v>
                </c:pt>
                <c:pt idx="13">
                  <c:v>8146</c:v>
                </c:pt>
                <c:pt idx="14">
                  <c:v>7319</c:v>
                </c:pt>
                <c:pt idx="15">
                  <c:v>6310</c:v>
                </c:pt>
                <c:pt idx="16">
                  <c:v>3723</c:v>
                </c:pt>
                <c:pt idx="17">
                  <c:v>1767</c:v>
                </c:pt>
                <c:pt idx="18">
                  <c:v>731</c:v>
                </c:pt>
                <c:pt idx="19">
                  <c:v>173</c:v>
                </c:pt>
                <c:pt idx="2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1-4DAC-8DC2-53DD4FA0B8BE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-6409</c:v>
                </c:pt>
                <c:pt idx="1">
                  <c:v>-7257</c:v>
                </c:pt>
                <c:pt idx="2">
                  <c:v>-7900</c:v>
                </c:pt>
                <c:pt idx="3">
                  <c:v>-8355</c:v>
                </c:pt>
                <c:pt idx="4">
                  <c:v>-7649</c:v>
                </c:pt>
                <c:pt idx="5">
                  <c:v>-7272</c:v>
                </c:pt>
                <c:pt idx="6">
                  <c:v>-8159</c:v>
                </c:pt>
                <c:pt idx="7">
                  <c:v>-8527</c:v>
                </c:pt>
                <c:pt idx="8">
                  <c:v>-8408</c:v>
                </c:pt>
                <c:pt idx="9">
                  <c:v>-8037</c:v>
                </c:pt>
                <c:pt idx="10">
                  <c:v>-8821</c:v>
                </c:pt>
                <c:pt idx="11">
                  <c:v>-8754</c:v>
                </c:pt>
                <c:pt idx="12">
                  <c:v>-7975</c:v>
                </c:pt>
                <c:pt idx="13">
                  <c:v>-8060</c:v>
                </c:pt>
                <c:pt idx="14">
                  <c:v>-7392</c:v>
                </c:pt>
                <c:pt idx="15">
                  <c:v>-6367</c:v>
                </c:pt>
                <c:pt idx="16">
                  <c:v>-4269</c:v>
                </c:pt>
                <c:pt idx="17">
                  <c:v>-2504</c:v>
                </c:pt>
                <c:pt idx="18">
                  <c:v>-1371</c:v>
                </c:pt>
                <c:pt idx="19">
                  <c:v>-444</c:v>
                </c:pt>
                <c:pt idx="20">
                  <c:v>-71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21-4DAC-8DC2-53DD4FA0B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7072</c:v>
                </c:pt>
                <c:pt idx="1">
                  <c:v>7126</c:v>
                </c:pt>
                <c:pt idx="2">
                  <c:v>7008</c:v>
                </c:pt>
                <c:pt idx="3">
                  <c:v>7845</c:v>
                </c:pt>
                <c:pt idx="4">
                  <c:v>7979</c:v>
                </c:pt>
                <c:pt idx="5">
                  <c:v>8062</c:v>
                </c:pt>
                <c:pt idx="6">
                  <c:v>8124</c:v>
                </c:pt>
                <c:pt idx="7">
                  <c:v>8661</c:v>
                </c:pt>
                <c:pt idx="8">
                  <c:v>9024</c:v>
                </c:pt>
                <c:pt idx="9">
                  <c:v>9156</c:v>
                </c:pt>
                <c:pt idx="10">
                  <c:v>8980</c:v>
                </c:pt>
                <c:pt idx="11">
                  <c:v>8386</c:v>
                </c:pt>
                <c:pt idx="12">
                  <c:v>8615</c:v>
                </c:pt>
                <c:pt idx="13">
                  <c:v>8982</c:v>
                </c:pt>
                <c:pt idx="14">
                  <c:v>7863</c:v>
                </c:pt>
                <c:pt idx="15">
                  <c:v>6823</c:v>
                </c:pt>
                <c:pt idx="16">
                  <c:v>5617</c:v>
                </c:pt>
                <c:pt idx="17">
                  <c:v>3594</c:v>
                </c:pt>
                <c:pt idx="18">
                  <c:v>1500</c:v>
                </c:pt>
                <c:pt idx="19">
                  <c:v>253</c:v>
                </c:pt>
                <c:pt idx="20">
                  <c:v>10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121-4DAC-8DC2-53DD4FA0B8BE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-6700</c:v>
                </c:pt>
                <c:pt idx="1">
                  <c:v>-6757</c:v>
                </c:pt>
                <c:pt idx="2">
                  <c:v>-6752</c:v>
                </c:pt>
                <c:pt idx="3">
                  <c:v>-7345</c:v>
                </c:pt>
                <c:pt idx="4">
                  <c:v>-7126</c:v>
                </c:pt>
                <c:pt idx="5">
                  <c:v>-7146</c:v>
                </c:pt>
                <c:pt idx="6">
                  <c:v>-7531</c:v>
                </c:pt>
                <c:pt idx="7">
                  <c:v>-8197</c:v>
                </c:pt>
                <c:pt idx="8">
                  <c:v>-8610</c:v>
                </c:pt>
                <c:pt idx="9">
                  <c:v>-9122</c:v>
                </c:pt>
                <c:pt idx="10">
                  <c:v>-8741</c:v>
                </c:pt>
                <c:pt idx="11">
                  <c:v>-8308</c:v>
                </c:pt>
                <c:pt idx="12">
                  <c:v>-8304</c:v>
                </c:pt>
                <c:pt idx="13">
                  <c:v>-8883</c:v>
                </c:pt>
                <c:pt idx="14">
                  <c:v>-7564</c:v>
                </c:pt>
                <c:pt idx="15">
                  <c:v>-7078</c:v>
                </c:pt>
                <c:pt idx="16">
                  <c:v>-6197</c:v>
                </c:pt>
                <c:pt idx="17">
                  <c:v>-4356</c:v>
                </c:pt>
                <c:pt idx="18">
                  <c:v>-2171</c:v>
                </c:pt>
                <c:pt idx="19">
                  <c:v>-514</c:v>
                </c:pt>
                <c:pt idx="20">
                  <c:v>-50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121-4DAC-8DC2-53DD4FA0B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Personer1!$C$5:$AV$5</c:f>
              <c:numCache>
                <c:formatCode>0</c:formatCode>
                <c:ptCount val="46"/>
                <c:pt idx="0">
                  <c:v>35723</c:v>
                </c:pt>
                <c:pt idx="1">
                  <c:v>35860</c:v>
                </c:pt>
                <c:pt idx="2">
                  <c:v>35924</c:v>
                </c:pt>
                <c:pt idx="3">
                  <c:v>35859</c:v>
                </c:pt>
                <c:pt idx="4">
                  <c:v>35758</c:v>
                </c:pt>
                <c:pt idx="5">
                  <c:v>35732</c:v>
                </c:pt>
                <c:pt idx="6">
                  <c:v>35537</c:v>
                </c:pt>
                <c:pt idx="7">
                  <c:v>35316</c:v>
                </c:pt>
                <c:pt idx="8">
                  <c:v>35034</c:v>
                </c:pt>
                <c:pt idx="9">
                  <c:v>34863</c:v>
                </c:pt>
                <c:pt idx="10">
                  <c:v>34922</c:v>
                </c:pt>
                <c:pt idx="11">
                  <c:v>34878</c:v>
                </c:pt>
                <c:pt idx="12">
                  <c:v>35017</c:v>
                </c:pt>
                <c:pt idx="13">
                  <c:v>35015</c:v>
                </c:pt>
                <c:pt idx="14">
                  <c:v>35111</c:v>
                </c:pt>
                <c:pt idx="15">
                  <c:v>35433</c:v>
                </c:pt>
                <c:pt idx="16">
                  <c:v>36075</c:v>
                </c:pt>
                <c:pt idx="17">
                  <c:v>36872</c:v>
                </c:pt>
                <c:pt idx="18">
                  <c:v>37907</c:v>
                </c:pt>
                <c:pt idx="19">
                  <c:v>39047</c:v>
                </c:pt>
                <c:pt idx="20">
                  <c:v>40118</c:v>
                </c:pt>
                <c:pt idx="21">
                  <c:v>41354</c:v>
                </c:pt>
                <c:pt idx="22">
                  <c:v>42499</c:v>
                </c:pt>
                <c:pt idx="23">
                  <c:v>43614</c:v>
                </c:pt>
                <c:pt idx="24">
                  <c:v>44744</c:v>
                </c:pt>
                <c:pt idx="25">
                  <c:v>46016</c:v>
                </c:pt>
                <c:pt idx="26">
                  <c:v>47215</c:v>
                </c:pt>
                <c:pt idx="27">
                  <c:v>48389</c:v>
                </c:pt>
                <c:pt idx="28">
                  <c:v>49521</c:v>
                </c:pt>
                <c:pt idx="29">
                  <c:v>50917</c:v>
                </c:pt>
                <c:pt idx="30">
                  <c:v>52109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C9-4EA7-8862-4AA1846ED2F5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Personer1!$C$6:$AV$6</c:f>
              <c:numCache>
                <c:formatCode>General</c:formatCode>
                <c:ptCount val="46"/>
                <c:pt idx="31">
                  <c:v>53138</c:v>
                </c:pt>
                <c:pt idx="32">
                  <c:v>54241</c:v>
                </c:pt>
                <c:pt idx="33">
                  <c:v>55249</c:v>
                </c:pt>
                <c:pt idx="34">
                  <c:v>56236</c:v>
                </c:pt>
                <c:pt idx="35">
                  <c:v>57185</c:v>
                </c:pt>
                <c:pt idx="36">
                  <c:v>58125</c:v>
                </c:pt>
                <c:pt idx="37">
                  <c:v>59041</c:v>
                </c:pt>
                <c:pt idx="38">
                  <c:v>59971</c:v>
                </c:pt>
                <c:pt idx="39">
                  <c:v>60947</c:v>
                </c:pt>
                <c:pt idx="40">
                  <c:v>62024</c:v>
                </c:pt>
                <c:pt idx="41">
                  <c:v>63156</c:v>
                </c:pt>
                <c:pt idx="42">
                  <c:v>64285</c:v>
                </c:pt>
                <c:pt idx="43">
                  <c:v>65246</c:v>
                </c:pt>
                <c:pt idx="44">
                  <c:v>66173</c:v>
                </c:pt>
                <c:pt idx="45">
                  <c:v>67076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C9-4EA7-8862-4AA1846ED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7376"/>
        <c:axId val="8165536"/>
      </c:lineChart>
      <c:catAx>
        <c:axId val="815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65536"/>
        <c:crosses val="autoZero"/>
        <c:auto val="1"/>
        <c:lblAlgn val="ctr"/>
        <c:lblOffset val="100"/>
        <c:noMultiLvlLbl val="0"/>
      </c:catAx>
      <c:valAx>
        <c:axId val="816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397755076565044E-3"/>
              <c:y val="0.424459196103792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5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 over 67 år etter alderskategoriar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Personer1!$D$3:$AH$3</c:f>
              <c:strCach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strCache>
            </c:strRef>
          </c:cat>
          <c:val>
            <c:numRef>
              <c:f>Personer1!$D$4:$AH$4</c:f>
              <c:numCache>
                <c:formatCode>0</c:formatCode>
                <c:ptCount val="31"/>
                <c:pt idx="0">
                  <c:v>22136</c:v>
                </c:pt>
                <c:pt idx="1">
                  <c:v>21879</c:v>
                </c:pt>
                <c:pt idx="2">
                  <c:v>21917</c:v>
                </c:pt>
                <c:pt idx="3">
                  <c:v>21896</c:v>
                </c:pt>
                <c:pt idx="4">
                  <c:v>21855</c:v>
                </c:pt>
                <c:pt idx="5">
                  <c:v>22165</c:v>
                </c:pt>
                <c:pt idx="6">
                  <c:v>22702</c:v>
                </c:pt>
                <c:pt idx="7">
                  <c:v>23493</c:v>
                </c:pt>
                <c:pt idx="8">
                  <c:v>24417</c:v>
                </c:pt>
                <c:pt idx="9">
                  <c:v>25634</c:v>
                </c:pt>
                <c:pt idx="10">
                  <c:v>26823</c:v>
                </c:pt>
                <c:pt idx="11">
                  <c:v>28078</c:v>
                </c:pt>
                <c:pt idx="12">
                  <c:v>29299</c:v>
                </c:pt>
                <c:pt idx="13">
                  <c:v>30462</c:v>
                </c:pt>
                <c:pt idx="14">
                  <c:v>31613</c:v>
                </c:pt>
                <c:pt idx="15">
                  <c:v>32710</c:v>
                </c:pt>
                <c:pt idx="16">
                  <c:v>33678</c:v>
                </c:pt>
                <c:pt idx="17">
                  <c:v>34729</c:v>
                </c:pt>
                <c:pt idx="18">
                  <c:v>35629</c:v>
                </c:pt>
                <c:pt idx="19">
                  <c:v>36506</c:v>
                </c:pt>
                <c:pt idx="20">
                  <c:v>37043</c:v>
                </c:pt>
                <c:pt idx="21" formatCode="General">
                  <c:v>37362</c:v>
                </c:pt>
                <c:pt idx="22" formatCode="General">
                  <c:v>37549</c:v>
                </c:pt>
                <c:pt idx="23" formatCode="General">
                  <c:v>37713</c:v>
                </c:pt>
                <c:pt idx="24" formatCode="General">
                  <c:v>37835</c:v>
                </c:pt>
                <c:pt idx="25" formatCode="General">
                  <c:v>38046</c:v>
                </c:pt>
                <c:pt idx="26" formatCode="General">
                  <c:v>38196</c:v>
                </c:pt>
                <c:pt idx="27" formatCode="General">
                  <c:v>38418</c:v>
                </c:pt>
                <c:pt idx="28" formatCode="General">
                  <c:v>38542</c:v>
                </c:pt>
                <c:pt idx="29" formatCode="General">
                  <c:v>38814</c:v>
                </c:pt>
                <c:pt idx="30" formatCode="General">
                  <c:v>39177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7-4FBE-B513-9AFDA51BECF3}"/>
            </c:ext>
          </c:extLst>
        </c:ser>
        <c:ser>
          <c:idx val="1"/>
          <c:order val="1"/>
          <c:tx>
            <c:strRef>
              <c:f>Personer1!$C$5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Personer1!$D$3:$AH$3</c:f>
              <c:strCach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strCache>
            </c:strRef>
          </c:cat>
          <c:val>
            <c:numRef>
              <c:f>Personer1!$D$5:$AH$5</c:f>
              <c:numCache>
                <c:formatCode>0</c:formatCode>
                <c:ptCount val="31"/>
                <c:pt idx="0">
                  <c:v>10947</c:v>
                </c:pt>
                <c:pt idx="1">
                  <c:v>11104</c:v>
                </c:pt>
                <c:pt idx="2">
                  <c:v>11144</c:v>
                </c:pt>
                <c:pt idx="3">
                  <c:v>11067</c:v>
                </c:pt>
                <c:pt idx="4">
                  <c:v>11066</c:v>
                </c:pt>
                <c:pt idx="5">
                  <c:v>11011</c:v>
                </c:pt>
                <c:pt idx="6">
                  <c:v>10932</c:v>
                </c:pt>
                <c:pt idx="7">
                  <c:v>10884</c:v>
                </c:pt>
                <c:pt idx="8">
                  <c:v>10859</c:v>
                </c:pt>
                <c:pt idx="9">
                  <c:v>10746</c:v>
                </c:pt>
                <c:pt idx="10">
                  <c:v>10588</c:v>
                </c:pt>
                <c:pt idx="11">
                  <c:v>10525</c:v>
                </c:pt>
                <c:pt idx="12">
                  <c:v>10415</c:v>
                </c:pt>
                <c:pt idx="13">
                  <c:v>10349</c:v>
                </c:pt>
                <c:pt idx="14">
                  <c:v>10260</c:v>
                </c:pt>
                <c:pt idx="15">
                  <c:v>10428</c:v>
                </c:pt>
                <c:pt idx="16">
                  <c:v>10574</c:v>
                </c:pt>
                <c:pt idx="17">
                  <c:v>10751</c:v>
                </c:pt>
                <c:pt idx="18">
                  <c:v>11052</c:v>
                </c:pt>
                <c:pt idx="19">
                  <c:v>11583</c:v>
                </c:pt>
                <c:pt idx="20">
                  <c:v>12263</c:v>
                </c:pt>
                <c:pt idx="21" formatCode="General">
                  <c:v>13020</c:v>
                </c:pt>
                <c:pt idx="22" formatCode="General">
                  <c:v>13959</c:v>
                </c:pt>
                <c:pt idx="23" formatCode="General">
                  <c:v>14800</c:v>
                </c:pt>
                <c:pt idx="24" formatCode="General">
                  <c:v>15623</c:v>
                </c:pt>
                <c:pt idx="25" formatCode="General">
                  <c:v>16257</c:v>
                </c:pt>
                <c:pt idx="26" formatCode="General">
                  <c:v>16938</c:v>
                </c:pt>
                <c:pt idx="27" formatCode="General">
                  <c:v>17539</c:v>
                </c:pt>
                <c:pt idx="28" formatCode="General">
                  <c:v>18183</c:v>
                </c:pt>
                <c:pt idx="29" formatCode="General">
                  <c:v>18629</c:v>
                </c:pt>
                <c:pt idx="30" formatCode="General">
                  <c:v>19037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7-4FBE-B513-9AFDA51BECF3}"/>
            </c:ext>
          </c:extLst>
        </c:ser>
        <c:ser>
          <c:idx val="2"/>
          <c:order val="2"/>
          <c:tx>
            <c:strRef>
              <c:f>Personer1!$C$6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Personer1!$D$3:$AH$3</c:f>
              <c:strCach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strCache>
            </c:strRef>
          </c:cat>
          <c:val>
            <c:numRef>
              <c:f>Personer1!$D$6:$AH$6</c:f>
              <c:numCache>
                <c:formatCode>0</c:formatCode>
                <c:ptCount val="31"/>
                <c:pt idx="0">
                  <c:v>1839</c:v>
                </c:pt>
                <c:pt idx="1">
                  <c:v>1895</c:v>
                </c:pt>
                <c:pt idx="2">
                  <c:v>1956</c:v>
                </c:pt>
                <c:pt idx="3">
                  <c:v>2052</c:v>
                </c:pt>
                <c:pt idx="4">
                  <c:v>2190</c:v>
                </c:pt>
                <c:pt idx="5">
                  <c:v>2257</c:v>
                </c:pt>
                <c:pt idx="6">
                  <c:v>2441</c:v>
                </c:pt>
                <c:pt idx="7">
                  <c:v>2495</c:v>
                </c:pt>
                <c:pt idx="8">
                  <c:v>2631</c:v>
                </c:pt>
                <c:pt idx="9">
                  <c:v>2667</c:v>
                </c:pt>
                <c:pt idx="10">
                  <c:v>2707</c:v>
                </c:pt>
                <c:pt idx="11">
                  <c:v>2751</c:v>
                </c:pt>
                <c:pt idx="12">
                  <c:v>2785</c:v>
                </c:pt>
                <c:pt idx="13">
                  <c:v>2803</c:v>
                </c:pt>
                <c:pt idx="14">
                  <c:v>2871</c:v>
                </c:pt>
                <c:pt idx="15">
                  <c:v>2878</c:v>
                </c:pt>
                <c:pt idx="16">
                  <c:v>2963</c:v>
                </c:pt>
                <c:pt idx="17">
                  <c:v>2909</c:v>
                </c:pt>
                <c:pt idx="18">
                  <c:v>2840</c:v>
                </c:pt>
                <c:pt idx="19">
                  <c:v>2828</c:v>
                </c:pt>
                <c:pt idx="20">
                  <c:v>2803</c:v>
                </c:pt>
                <c:pt idx="21" formatCode="General">
                  <c:v>2756</c:v>
                </c:pt>
                <c:pt idx="22" formatCode="General">
                  <c:v>2733</c:v>
                </c:pt>
                <c:pt idx="23" formatCode="General">
                  <c:v>2736</c:v>
                </c:pt>
                <c:pt idx="24" formatCode="General">
                  <c:v>2778</c:v>
                </c:pt>
                <c:pt idx="25" formatCode="General">
                  <c:v>2882</c:v>
                </c:pt>
                <c:pt idx="26" formatCode="General">
                  <c:v>2991</c:v>
                </c:pt>
                <c:pt idx="27" formatCode="General">
                  <c:v>3084</c:v>
                </c:pt>
                <c:pt idx="28" formatCode="General">
                  <c:v>3246</c:v>
                </c:pt>
                <c:pt idx="29" formatCode="General">
                  <c:v>3504</c:v>
                </c:pt>
                <c:pt idx="30" formatCode="General">
                  <c:v>3810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67-4FBE-B513-9AFDA51BE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7407631"/>
        <c:axId val="1587408591"/>
      </c:areaChart>
      <c:catAx>
        <c:axId val="15874076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08591"/>
        <c:crosses val="autoZero"/>
        <c:auto val="1"/>
        <c:lblAlgn val="ctr"/>
        <c:lblOffset val="100"/>
        <c:noMultiLvlLbl val="0"/>
      </c:catAx>
      <c:valAx>
        <c:axId val="158740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6.5380843412880026E-3"/>
              <c:y val="0.39331311238828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076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0.75874</cdr:x>
      <cdr:y>0.12289</cdr:y>
    </cdr:from>
    <cdr:to>
      <cdr:x>0.75979</cdr:x>
      <cdr:y>0.82478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882DE39A-64C9-7386-0DE4-764C4DA263D7}"/>
            </a:ext>
          </a:extLst>
        </cdr:cNvPr>
        <cdr:cNvCxnSpPr/>
      </cdr:nvCxnSpPr>
      <cdr:spPr>
        <a:xfrm xmlns:a="http://schemas.openxmlformats.org/drawingml/2006/main" flipH="1" flipV="1">
          <a:off x="8763796" y="644698"/>
          <a:ext cx="12128" cy="3682329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723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452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43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59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26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145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7355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7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367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705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98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3018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1568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2290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94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852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72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27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9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95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56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70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37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783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svg"/><Relationship Id="rId5" Type="http://schemas.openxmlformats.org/officeDocument/2006/relationships/image" Target="../media/image6.png"/><Relationship Id="rId4" Type="http://schemas.openxmlformats.org/officeDocument/2006/relationships/image" Target="../media/image12.sv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9.pn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9175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69420415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7048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09769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055503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81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451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19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43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0976289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597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07051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0989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803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8760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303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237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6516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241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48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39147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681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040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448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111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4354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1647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288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252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5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3565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3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3885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08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73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61391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85232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4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96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04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300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818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305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349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32946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4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419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23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60718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3441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353326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7647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18015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56397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2504332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4057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68524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5776910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29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353335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3808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89027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9952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24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96665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9590596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8890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25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1984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7268431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624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3570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99671491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74886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26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43661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9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0124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76365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4986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8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4943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5827852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6084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5220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731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76151884"/>
      </p:ext>
    </p:extLst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48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0E3D490-3EC0-D60B-001B-6DEEF39F4E8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7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3" r:id="rId10"/>
    <p:sldLayoutId id="2147483884" r:id="rId11"/>
    <p:sldLayoutId id="2147483887" r:id="rId12"/>
    <p:sldLayoutId id="2147483871" r:id="rId13"/>
    <p:sldLayoutId id="2147483972" r:id="rId14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54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0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34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8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8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9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6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13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6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16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6" Type="http://schemas.openxmlformats.org/officeDocument/2006/relationships/chart" Target="../charts/chart17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Relationship Id="rId6" Type="http://schemas.openxmlformats.org/officeDocument/2006/relationships/chart" Target="../charts/chart18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32.emf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04.xml"/><Relationship Id="rId5" Type="http://schemas.openxmlformats.org/officeDocument/2006/relationships/chart" Target="../charts/chart19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0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2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5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6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29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3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34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5" Type="http://schemas.openxmlformats.org/officeDocument/2006/relationships/chart" Target="../charts/chart35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6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8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1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3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5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F960142-0D59-4B71-186A-B35FC342F6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C681E26-BFE2-CBDD-697E-FC0EE7A85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Møre og Romsdal fylkeskommune 2025</a:t>
            </a:r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/>
              <a:t>Utflytting frå Møre og Romsdal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/>
              <a:t>Tilflytting til Møre og Romsdal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4899250" y="5910579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139474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6123007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6359002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9" name="Plassholder for innhold 8" descr="Et bilde som inneholder tekst, sirkel, skjermbilde, Font&#10;&#10;Automatisk generert beskrivelse">
            <a:extLst>
              <a:ext uri="{FF2B5EF4-FFF2-40B4-BE49-F238E27FC236}">
                <a16:creationId xmlns:a16="http://schemas.microsoft.com/office/drawing/2014/main" id="{A0E03790-AA3B-84E0-1F45-7FB459378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66" y="889000"/>
            <a:ext cx="4063580" cy="4452938"/>
          </a:xfrm>
        </p:spPr>
      </p:pic>
      <p:pic>
        <p:nvPicPr>
          <p:cNvPr id="16" name="Plassholder for innhold 15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56099852-511C-DB9E-54D4-9D95ECA3CD3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2821" y="910134"/>
            <a:ext cx="4035646" cy="4431803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Tema">
            <a:extLst>
              <a:ext uri="{FF2B5EF4-FFF2-40B4-BE49-F238E27FC236}">
                <a16:creationId xmlns:a16="http://schemas.microsoft.com/office/drawing/2014/main" id="{803BF238-3DF6-EB83-3DC8-AA80F4B2F0B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6F8D9985-83AD-6A01-BC37-330376EB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e 24" descr="Anstendig arbeid og økonomisk vekst">
            <a:extLst>
              <a:ext uri="{FF2B5EF4-FFF2-40B4-BE49-F238E27FC236}">
                <a16:creationId xmlns:a16="http://schemas.microsoft.com/office/drawing/2014/main" id="{CE6A2C80-C112-F579-E06E-C4276842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98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C5ED5916-6B6A-3683-59CC-0BF7F5FA0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7538A89-83EC-D538-ADAE-11BC43184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46D6B67-5A79-8972-190A-3DA25F65DC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711823"/>
              </p:ext>
            </p:extLst>
          </p:nvPr>
        </p:nvGraphicFramePr>
        <p:xfrm>
          <a:off x="276326" y="785931"/>
          <a:ext cx="11656216" cy="5350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B0C82A44-BD03-4518-6E9C-DEEB6DA20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84BD2ADE-1C6A-AAB5-FCC1-413782CC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F9ABC817-4049-6B5F-4C54-A6D51E48F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710785"/>
              </p:ext>
            </p:extLst>
          </p:nvPr>
        </p:nvGraphicFramePr>
        <p:xfrm>
          <a:off x="1390650" y="596348"/>
          <a:ext cx="8802922" cy="57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356351"/>
            <a:ext cx="11309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2511839A-F4CB-3ABB-45FF-EF6A5BDD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B6E19F70-4ACA-99DC-BF17-C37B72CB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97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59424272-9A91-C777-50A7-C467AE79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84AE58-BEE4-B69D-7438-EB1396BAA1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250418"/>
              </p:ext>
            </p:extLst>
          </p:nvPr>
        </p:nvGraphicFramePr>
        <p:xfrm>
          <a:off x="276326" y="823716"/>
          <a:ext cx="11671330" cy="523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61986" y="6356351"/>
            <a:ext cx="11309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2511839A-F4CB-3ABB-45FF-EF6A5BDD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B6E19F70-4ACA-99DC-BF17-C37B72CB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97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59424272-9A91-C777-50A7-C467AE79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E5F5BF-9589-97C9-44A9-40DB12C7F6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60955"/>
              </p:ext>
            </p:extLst>
          </p:nvPr>
        </p:nvGraphicFramePr>
        <p:xfrm>
          <a:off x="276326" y="822961"/>
          <a:ext cx="11528577" cy="5330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267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EF5A944-3FFD-2431-C11F-8254E87E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7FE20A8-5D1E-0575-4BFE-0D204B8B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4ED4489-D13D-6F61-1C53-887CAD175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D5A88C-0757-7E24-561C-723C6FF0F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26795"/>
              </p:ext>
            </p:extLst>
          </p:nvPr>
        </p:nvGraphicFramePr>
        <p:xfrm>
          <a:off x="276326" y="811034"/>
          <a:ext cx="11682435" cy="533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3914" y="612134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2D24828-3579-825D-4B64-A4793F15C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122B7D1F-E5CF-3E18-BE75-DD158828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C8ED6A7-1E92-A0CA-658D-46D50955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48472"/>
              </p:ext>
            </p:extLst>
          </p:nvPr>
        </p:nvGraphicFramePr>
        <p:xfrm>
          <a:off x="276326" y="850393"/>
          <a:ext cx="11349025" cy="527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1BDB2FCC-4CE3-7231-8CC7-B5570B50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10CD8CDD-D737-339B-55E3-691F0256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CC9F9349-A8EF-FA0E-0B80-A849E4B2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D867D04-2E31-7FBC-9EBC-CE99FBB0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D6F0940-B911-648D-D492-B7F90A0C46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29818"/>
              </p:ext>
            </p:extLst>
          </p:nvPr>
        </p:nvGraphicFramePr>
        <p:xfrm>
          <a:off x="182880" y="818984"/>
          <a:ext cx="11728173" cy="524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50E0533E-DFE7-3382-C245-24F02967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87CD8F3-9446-8A73-50B2-F2E1AAA21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676EFD3-C903-0B46-AE21-D07C8F10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A306D9A-E46F-0640-BF17-E7A790E5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67626DC-C3A8-620E-E793-69732D86BD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499183"/>
              </p:ext>
            </p:extLst>
          </p:nvPr>
        </p:nvGraphicFramePr>
        <p:xfrm>
          <a:off x="276327" y="723569"/>
          <a:ext cx="11642678" cy="52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8D801AF4-6B50-4B7B-2DF2-B6596EEA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76A51DF9-4342-7530-D639-6B458567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A4CB77A-DFDB-502B-19CD-416743ED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31C9C01-489E-9AC5-15D1-2398BEA7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646764"/>
              </p:ext>
            </p:extLst>
          </p:nvPr>
        </p:nvGraphicFramePr>
        <p:xfrm>
          <a:off x="276326" y="771277"/>
          <a:ext cx="11539312" cy="536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chemeClr val="tx2"/>
                </a:solidFill>
              </a:rPr>
              <a:t>Innhald/tema</a:t>
            </a:r>
            <a:r>
              <a:rPr lang="nb-NO" b="1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>
                <a:solidFill>
                  <a:schemeClr val="tx2"/>
                </a:solidFill>
              </a:rPr>
              <a:t>Demografi</a:t>
            </a:r>
          </a:p>
          <a:p>
            <a:r>
              <a:rPr lang="nn-NO" sz="180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/>
              <a:t>Bruttoinntekt, utdanningsnivå, </a:t>
            </a:r>
            <a:r>
              <a:rPr lang="nn-NO" sz="1800" err="1"/>
              <a:t>andel</a:t>
            </a:r>
            <a:r>
              <a:rPr lang="nn-NO" sz="180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/>
              <a:t>Bustadbygging, </a:t>
            </a:r>
            <a:r>
              <a:rPr lang="nn-NO" sz="1800" err="1"/>
              <a:t>hushaldningar</a:t>
            </a:r>
            <a:r>
              <a:rPr lang="nn-NO" sz="180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8189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92019" y="6356347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116CBFFF-AF8D-1E41-B0FC-0356455A4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616C69B0-D881-CBFE-E6B2-0A08562F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63B1AE7C-598B-A312-619F-099E4809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988B88D-9502-31D1-BED7-D4BC45BEAE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485016"/>
              </p:ext>
            </p:extLst>
          </p:nvPr>
        </p:nvGraphicFramePr>
        <p:xfrm>
          <a:off x="151075" y="675861"/>
          <a:ext cx="11783833" cy="546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6CBE0E3E-4C67-1934-E39C-CDDA66F57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97146"/>
            <a:ext cx="8431723" cy="5960853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6" name="Tittel 17">
            <a:extLst>
              <a:ext uri="{FF2B5EF4-FFF2-40B4-BE49-F238E27FC236}">
                <a16:creationId xmlns:a16="http://schemas.microsoft.com/office/drawing/2014/main" id="{D31E7653-D043-C7C3-F04E-B9D07680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400" b="1">
                <a:solidFill>
                  <a:schemeClr val="tx2"/>
                </a:solidFill>
              </a:rPr>
              <a:t>Endring i sysselsettinga, </a:t>
            </a:r>
            <a:r>
              <a:rPr lang="nb-NO" sz="2400" b="1" err="1">
                <a:solidFill>
                  <a:schemeClr val="tx2"/>
                </a:solidFill>
              </a:rPr>
              <a:t>frå</a:t>
            </a:r>
            <a:r>
              <a:rPr lang="nb-NO" sz="2400" b="1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A26E20D-946B-A05A-6131-B9CC84FC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55848139-F871-0BCD-59CF-ED13EFF3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3FF81AAB-5C0E-C4C5-9DEC-751C7E3A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1061048"/>
            <a:ext cx="8199881" cy="579695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1" y="702526"/>
            <a:ext cx="10515600" cy="837619"/>
          </a:xfrm>
        </p:spPr>
        <p:txBody>
          <a:bodyPr>
            <a:normAutofit/>
          </a:bodyPr>
          <a:lstStyle/>
          <a:p>
            <a:pPr algn="ctr"/>
            <a:r>
              <a:rPr lang="nb-NO" sz="240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E0A6EBFA-E992-B457-1C66-2F9E0AE82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EB286BF-AE62-157E-8315-544C05C5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433930" y="6217492"/>
            <a:ext cx="123841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279069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9F0C6A1F-FB7E-F119-1E8D-0B48A95C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299ECD4-6980-CEE1-2563-43BE21F9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178864"/>
              </p:ext>
            </p:extLst>
          </p:nvPr>
        </p:nvGraphicFramePr>
        <p:xfrm>
          <a:off x="276326" y="652006"/>
          <a:ext cx="11674484" cy="556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Møre og Romsdal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59223C68-9D9B-7AA2-CA89-4956AA8E2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09427"/>
              </p:ext>
            </p:extLst>
          </p:nvPr>
        </p:nvGraphicFramePr>
        <p:xfrm>
          <a:off x="276327" y="687141"/>
          <a:ext cx="11686444" cy="546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72055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Møre og Romsdal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2BE1CA5-5CCD-E477-1495-72D63E76B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145036"/>
              </p:ext>
            </p:extLst>
          </p:nvPr>
        </p:nvGraphicFramePr>
        <p:xfrm>
          <a:off x="173812" y="785931"/>
          <a:ext cx="11856971" cy="536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74680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66903-1D99-426E-790B-73483C5D4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24BE1D6C-7CF6-1D43-00F5-DA97D8DDBF5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6C26BDEE-5A93-5907-DE74-DAEE606724C2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38393B39-1D21-4DA1-DF0E-10863F9AF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48C9A5BF-4B86-8AE7-253F-CD3277F9AEB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Møre og Romsdal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C848E7AC-33A1-047A-1570-7B27362CA091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249A65BE-961B-A9B2-EA2A-D1EC56303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9D831BDC-85B1-B3FF-6BE5-DD67E08CF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EE1A72A-E674-486C-18E6-66DBF49E7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91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837C0-51E4-5655-88FD-365CCCBB4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82FF5217-26B2-C2F6-049F-F69C250A49A4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52175C04-2796-ED8A-921D-225951818B3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4544173D-3232-7F13-C8F4-47BC81EC64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FE243965-056B-CB0F-2D40-BA81AFA8E73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Møre og Romsdal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BABE2742-D7C4-51FF-D63B-665381B544E8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1064D3DB-B7E6-09D4-A612-06AB9A38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C448DD2-7034-4CE2-803D-7ACB1A2E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87D438-94EE-65F2-7A0D-9752E78EDD3A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0699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74881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  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B84CE9F4-B6AB-6407-E753-76AE8D22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00991545-0315-6741-F6D1-6BFD70D2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301672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49A0E430-85EA-1A85-810D-6882A1A1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39F78F7-B4FB-EFAA-3352-01EFC682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7A80B8-9C2A-6224-E864-470A2D265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930288"/>
              </p:ext>
            </p:extLst>
          </p:nvPr>
        </p:nvGraphicFramePr>
        <p:xfrm>
          <a:off x="276327" y="699715"/>
          <a:ext cx="11515458" cy="543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CFA5F0C7-8D0D-B43D-7741-73F32A34E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0" y="377032"/>
            <a:ext cx="8661420" cy="612323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599" y="6356349"/>
            <a:ext cx="200608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BD3B9BAF-F8E4-88B1-0622-87CF6C59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Bærekraftige byer og lokalsamfunn">
            <a:extLst>
              <a:ext uri="{FF2B5EF4-FFF2-40B4-BE49-F238E27FC236}">
                <a16:creationId xmlns:a16="http://schemas.microsoft.com/office/drawing/2014/main" id="{C75C3ABE-0AF1-9E7C-4AE9-9BB99313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3C286F8-83B7-1DD8-E594-A467E9A8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61015C3-8E94-C961-0AE6-3A672EC1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0084F38E-4B3C-DE55-AB28-9372264A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1252B32-E928-ADE9-241B-616703B48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203249"/>
              </p:ext>
            </p:extLst>
          </p:nvPr>
        </p:nvGraphicFramePr>
        <p:xfrm>
          <a:off x="190831" y="715617"/>
          <a:ext cx="11831541" cy="5433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A010DF53-5FE1-39E5-05A5-807051C5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CC3DDCAC-3C4C-697F-343D-43C0942B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D6AD142-ABBA-06E4-5880-E3EC7682B769}"/>
              </a:ext>
            </a:extLst>
          </p:cNvPr>
          <p:cNvSpPr txBox="1"/>
          <p:nvPr/>
        </p:nvSpPr>
        <p:spPr>
          <a:xfrm>
            <a:off x="111512" y="178420"/>
            <a:ext cx="2706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A685F1A-4009-86CB-9788-628450CB5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552626"/>
              </p:ext>
            </p:extLst>
          </p:nvPr>
        </p:nvGraphicFramePr>
        <p:xfrm>
          <a:off x="276326" y="747423"/>
          <a:ext cx="11618825" cy="539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 dirty="0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13861" y="6317708"/>
            <a:ext cx="297427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244436" y="6206830"/>
            <a:ext cx="5221727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fylket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DDB8F13-3545-65FD-9EBF-A685306D3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67832923-3278-7057-4752-5CE80C9D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846238"/>
              </p:ext>
            </p:extLst>
          </p:nvPr>
        </p:nvGraphicFramePr>
        <p:xfrm>
          <a:off x="276325" y="930303"/>
          <a:ext cx="11443897" cy="517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33875"/>
            <a:ext cx="9066552" cy="319416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713992" y="636990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53050" y="637196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897693"/>
              </p:ext>
            </p:extLst>
          </p:nvPr>
        </p:nvGraphicFramePr>
        <p:xfrm>
          <a:off x="3785568" y="1600419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CEED481-A4B0-A67D-E4B3-575804DA17D3}"/>
              </a:ext>
            </a:extLst>
          </p:cNvPr>
          <p:cNvSpPr txBox="1"/>
          <p:nvPr/>
        </p:nvSpPr>
        <p:spPr>
          <a:xfrm>
            <a:off x="3171091" y="6293550"/>
            <a:ext cx="582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 brødtekt"/>
              </a:rPr>
              <a:t>Møre og Romsdal fylkeskommune mottar gjennomføringsstatistikken frå SSB i to kategoriar, «normert tid» og meir enn normert tid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 brødtekt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183241"/>
              </p:ext>
            </p:extLst>
          </p:nvPr>
        </p:nvGraphicFramePr>
        <p:xfrm>
          <a:off x="3458817" y="906901"/>
          <a:ext cx="5455484" cy="536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62856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3DFBF-FB25-D2C2-8CE0-065B1FE0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924" y="240959"/>
            <a:ext cx="7983110" cy="551769"/>
          </a:xfrm>
        </p:spPr>
        <p:txBody>
          <a:bodyPr/>
          <a:lstStyle/>
          <a:p>
            <a:r>
              <a:rPr lang="nn-NO" sz="2000" dirty="0"/>
              <a:t>Tal personar utanfor arbeid,</a:t>
            </a:r>
            <a:r>
              <a:rPr lang="nn-NO" sz="2000" baseline="0" dirty="0"/>
              <a:t> utdanning</a:t>
            </a:r>
            <a:r>
              <a:rPr lang="nn-NO" sz="2000" dirty="0"/>
              <a:t> </a:t>
            </a:r>
            <a:r>
              <a:rPr lang="nn-NO" sz="2000" baseline="0" dirty="0"/>
              <a:t>og </a:t>
            </a:r>
            <a:br>
              <a:rPr lang="nn-NO" sz="2000" baseline="0" dirty="0"/>
            </a:br>
            <a:r>
              <a:rPr lang="nn-NO" sz="2000" baseline="0" dirty="0"/>
              <a:t>arbeidsmarknadstiltak,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8C6F93D-61F9-45AC-5963-4B32D21B7E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Møre og Romsdal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C8539BF-DAA4-4259-AF4D-90DB023C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E67C4D8A-E06F-CC66-230B-3D0582B9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E8DAD93-EEC8-C695-DFFA-1EF589DC0D41}"/>
              </a:ext>
            </a:extLst>
          </p:cNvPr>
          <p:cNvSpPr txBox="1"/>
          <p:nvPr/>
        </p:nvSpPr>
        <p:spPr>
          <a:xfrm>
            <a:off x="9099030" y="6370820"/>
            <a:ext cx="13779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7A7F5B8-B1F2-99E9-33F0-C084818D3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406417"/>
              </p:ext>
            </p:extLst>
          </p:nvPr>
        </p:nvGraphicFramePr>
        <p:xfrm>
          <a:off x="159027" y="1017767"/>
          <a:ext cx="11831540" cy="508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9640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3DFBF-FB25-D2C2-8CE0-065B1FE0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39" y="788646"/>
            <a:ext cx="11033653" cy="380195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8C6F93D-61F9-45AC-5963-4B32D21B7E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Møre og Romsdal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C8539BF-DAA4-4259-AF4D-90DB023CE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E67C4D8A-E06F-CC66-230B-3D0582B9C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3F2B888D-BD2F-6B01-5918-B6E2358EA5C3}"/>
              </a:ext>
            </a:extLst>
          </p:cNvPr>
          <p:cNvSpPr txBox="1"/>
          <p:nvPr/>
        </p:nvSpPr>
        <p:spPr>
          <a:xfrm>
            <a:off x="9226446" y="6528216"/>
            <a:ext cx="12505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617D336-EF28-C4A7-0326-7294FB743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44720"/>
              </p:ext>
            </p:extLst>
          </p:nvPr>
        </p:nvGraphicFramePr>
        <p:xfrm>
          <a:off x="333955" y="1168841"/>
          <a:ext cx="11585050" cy="494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48965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br>
              <a:rPr lang="nb-NO" sz="2400" b="0"/>
            </a:br>
            <a:endParaRPr lang="nb-NO" sz="240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Møre og Romsdal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FC12885-1214-7E04-A792-456A1FDB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58A6CF9E-4BBF-7D23-A919-C80A8DC0C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52C560C-0965-AB93-A430-52C86CDEA7CE}"/>
              </a:ext>
            </a:extLst>
          </p:cNvPr>
          <p:cNvSpPr txBox="1"/>
          <p:nvPr/>
        </p:nvSpPr>
        <p:spPr>
          <a:xfrm>
            <a:off x="9413823" y="6513226"/>
            <a:ext cx="1409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872932"/>
              </p:ext>
            </p:extLst>
          </p:nvPr>
        </p:nvGraphicFramePr>
        <p:xfrm>
          <a:off x="127221" y="683812"/>
          <a:ext cx="11688418" cy="529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44069682-9ACB-A975-C9DF-EE9CF695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5F3B1333-5EF1-EB1B-6A09-8D35DF192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C6A0E9-C82F-1141-3833-856A34421E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606963"/>
              </p:ext>
            </p:extLst>
          </p:nvPr>
        </p:nvGraphicFramePr>
        <p:xfrm>
          <a:off x="172387" y="794480"/>
          <a:ext cx="11834733" cy="534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2190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9B9F7E1A-BC57-5AB7-F660-70AA1ADB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CBDB69F7-9378-4DEB-30B0-9AD086F6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6756545-9BD4-E0A1-07EC-7959B5E17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032710"/>
              </p:ext>
            </p:extLst>
          </p:nvPr>
        </p:nvGraphicFramePr>
        <p:xfrm>
          <a:off x="206734" y="747423"/>
          <a:ext cx="11728174" cy="542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D8D5DF1F-D639-ACF6-61A3-6EE95827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74334"/>
            <a:ext cx="8888347" cy="6283666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443387" y="6356351"/>
            <a:ext cx="381076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41DAE6C1-72FA-1293-E236-8BD26B78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Bærekraftige byer og lokalsamfunn">
            <a:extLst>
              <a:ext uri="{FF2B5EF4-FFF2-40B4-BE49-F238E27FC236}">
                <a16:creationId xmlns:a16="http://schemas.microsoft.com/office/drawing/2014/main" id="{DBE332C9-ACA2-F254-E8BC-E5848088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2190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6662A98-7FA8-177D-F399-5DD678215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F50ACAC1-31DB-6FC0-35FB-C40345BE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556D85B-8A62-8EC8-E9D3-57C9A57DAF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239014"/>
              </p:ext>
            </p:extLst>
          </p:nvPr>
        </p:nvGraphicFramePr>
        <p:xfrm>
          <a:off x="135172" y="731520"/>
          <a:ext cx="11815637" cy="5411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7452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BC833AEF-D2D2-E198-5011-97A815ED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710CB89B-C542-9281-3195-E30F8564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tel 10">
            <a:extLst>
              <a:ext uri="{FF2B5EF4-FFF2-40B4-BE49-F238E27FC236}">
                <a16:creationId xmlns:a16="http://schemas.microsoft.com/office/drawing/2014/main" id="{9D351806-7875-C914-3C2A-BEFFF3E07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961" y="723373"/>
            <a:ext cx="9457133" cy="318248"/>
          </a:xfrm>
        </p:spPr>
        <p:txBody>
          <a:bodyPr/>
          <a:lstStyle/>
          <a:p>
            <a:r>
              <a:rPr lang="nb-NO" sz="1800" b="1" dirty="0">
                <a:solidFill>
                  <a:schemeClr val="tx2"/>
                </a:solidFill>
              </a:rPr>
              <a:t>Samla</a:t>
            </a:r>
            <a:r>
              <a:rPr lang="nb-NO" sz="1800" b="1" baseline="0" dirty="0">
                <a:solidFill>
                  <a:schemeClr val="tx2"/>
                </a:solidFill>
              </a:rPr>
              <a:t> arealbruk og </a:t>
            </a:r>
            <a:r>
              <a:rPr lang="nb-NO" sz="1800" b="1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baseline="0" dirty="0">
                <a:solidFill>
                  <a:schemeClr val="tx2"/>
                </a:solidFill>
              </a:rPr>
              <a:t>, i prosent, kommune, fylket og landet, 2025 </a:t>
            </a:r>
            <a:r>
              <a:rPr lang="nb-NO" sz="1800" b="1" dirty="0">
                <a:solidFill>
                  <a:schemeClr val="tx2"/>
                </a:solidFill>
              </a:rPr>
              <a:t> </a:t>
            </a:r>
            <a:br>
              <a:rPr lang="nb-NO" sz="1800" b="1" dirty="0">
                <a:solidFill>
                  <a:schemeClr val="tx2"/>
                </a:solidFill>
              </a:rPr>
            </a:br>
            <a:endParaRPr lang="nn-NO" sz="1800" dirty="0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99372CC-79ED-E8B8-ADDD-E693043871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/>
              <a:t>Møre og Romsdal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A12A395-77E4-4284-9EFD-089D94E66FC0}"/>
              </a:ext>
            </a:extLst>
          </p:cNvPr>
          <p:cNvSpPr txBox="1"/>
          <p:nvPr/>
        </p:nvSpPr>
        <p:spPr>
          <a:xfrm>
            <a:off x="9091534" y="6453266"/>
            <a:ext cx="1656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31AF9DA-3B33-9A35-8839-A60B945FC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630931"/>
              </p:ext>
            </p:extLst>
          </p:nvPr>
        </p:nvGraphicFramePr>
        <p:xfrm>
          <a:off x="262393" y="1041621"/>
          <a:ext cx="11712270" cy="510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5095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B8ED9CC4-31EC-7862-9BCB-DDA2700B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1D69CF15-1144-77AF-0976-0063BC03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01DD7B6F-96BE-BE5F-732D-41188075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387" y="609813"/>
            <a:ext cx="7195559" cy="383447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baseline="0" dirty="0">
                <a:solidFill>
                  <a:schemeClr val="tx2"/>
                </a:solidFill>
                <a:effectLst/>
              </a:rPr>
              <a:t>Samla arealbruk i fylket, i km2, per 2025</a:t>
            </a:r>
            <a:br>
              <a:rPr lang="nb-NO" sz="2000" b="1" dirty="0">
                <a:solidFill>
                  <a:schemeClr val="tx2"/>
                </a:solidFill>
                <a:effectLst/>
              </a:rPr>
            </a:br>
            <a:br>
              <a:rPr lang="nb-NO" sz="2000" dirty="0"/>
            </a:br>
            <a:endParaRPr lang="nn-NO" sz="200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D3752E9-DFA7-779E-B0EC-0F3A74D1D2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/>
              <a:t>Møre og Romsdal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75682D1-F17E-69E4-A118-12ECCB908E47}"/>
              </a:ext>
            </a:extLst>
          </p:cNvPr>
          <p:cNvSpPr txBox="1"/>
          <p:nvPr/>
        </p:nvSpPr>
        <p:spPr>
          <a:xfrm>
            <a:off x="8559384" y="6363325"/>
            <a:ext cx="1813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54B359-9C6A-B56E-465C-1B8D23B0F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196544"/>
              </p:ext>
            </p:extLst>
          </p:nvPr>
        </p:nvGraphicFramePr>
        <p:xfrm>
          <a:off x="151075" y="1089329"/>
          <a:ext cx="11831541" cy="4993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2597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120" y="502065"/>
            <a:ext cx="8280000" cy="5854283"/>
          </a:xfrm>
          <a:prstGeom prst="rect">
            <a:avLst/>
          </a:prstGeom>
        </p:spPr>
      </p:pic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1AADB7D8-BFEA-5D82-ECA9-FEF0EDCAF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2193EAD8-3DF6-758B-B68D-DC2EF92B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D971309F-F12F-0104-B095-02CD5B3C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FF4FB37D-2073-EE33-9716-6E005AE4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8C079AC-7E5A-7097-2C47-B3237D0B6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D13F18AB-A42B-5EBF-505C-631C0C20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B543009-4A51-1229-5750-35187B2D0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F98C10A-82AE-23DF-2C78-0DE9032361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479312"/>
              </p:ext>
            </p:extLst>
          </p:nvPr>
        </p:nvGraphicFramePr>
        <p:xfrm>
          <a:off x="276326" y="747424"/>
          <a:ext cx="11690387" cy="537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3914" y="637171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F9F4EA55-8547-0543-A9EF-76294E8E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8A708BB1-36BC-02BE-BCC2-1673B631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E682583-296E-0B44-CF18-E75459C4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893E8BF-7EB8-FDED-4EA0-8512FA07D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251641"/>
              </p:ext>
            </p:extLst>
          </p:nvPr>
        </p:nvGraphicFramePr>
        <p:xfrm>
          <a:off x="174929" y="763325"/>
          <a:ext cx="11799735" cy="537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4545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23A75DE5-B847-D4E7-2E24-2F8AA486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6408794C-D06F-0F92-C629-086FCFDBA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5F0A0A3-9E81-1688-0C93-3E8C878F8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94659"/>
              </p:ext>
            </p:extLst>
          </p:nvPr>
        </p:nvGraphicFramePr>
        <p:xfrm>
          <a:off x="143123" y="755375"/>
          <a:ext cx="11839493" cy="537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4A70EAF-43D8-270D-2272-08BED4E2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5EE6FD-0BBA-8841-2533-77E6617D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96056EA-CF32-0905-1584-D8977F5D5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702532"/>
              </p:ext>
            </p:extLst>
          </p:nvPr>
        </p:nvGraphicFramePr>
        <p:xfrm>
          <a:off x="332509" y="702803"/>
          <a:ext cx="11501792" cy="543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4581" y="607482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074FFD24-4C46-5921-DA99-B90D5D6C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27DACF9-301C-059D-2C06-7033B35DD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73D494D9-9883-0D74-DB40-3D4865AD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EE47C4-B1FC-854C-C1A6-2832C14F6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171143"/>
              </p:ext>
            </p:extLst>
          </p:nvPr>
        </p:nvGraphicFramePr>
        <p:xfrm>
          <a:off x="276326" y="899287"/>
          <a:ext cx="11512633" cy="522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05929" y="627906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4833D88C-99AD-0C23-C7B3-C6B6F6BC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55213F9-0792-B522-9E8E-07EB6745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492CFBE-EAE6-8A79-3C4C-3A2F1A167C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802956"/>
              </p:ext>
            </p:extLst>
          </p:nvPr>
        </p:nvGraphicFramePr>
        <p:xfrm>
          <a:off x="332509" y="664229"/>
          <a:ext cx="11471564" cy="556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9670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20815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E14D060-F3C7-55D1-519F-F2426DEE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50BE0FA-75F3-FFE4-F941-28D5E2F7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6FA740-F593-3A9B-0A90-151BD333E8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946506"/>
              </p:ext>
            </p:extLst>
          </p:nvPr>
        </p:nvGraphicFramePr>
        <p:xfrm>
          <a:off x="173812" y="770817"/>
          <a:ext cx="11811629" cy="536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4EB2ED9-F110-2452-B520-4F3D3DA2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DA4A98E-3683-D4E1-C508-338BED79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48CCE8-2C1F-27B2-9EF0-736C4A7E0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414097"/>
              </p:ext>
            </p:extLst>
          </p:nvPr>
        </p:nvGraphicFramePr>
        <p:xfrm>
          <a:off x="276326" y="733030"/>
          <a:ext cx="11686443" cy="534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F9B712-EA12-42C0-86F5-E2C46FB3C38A}">
  <ds:schemaRefs>
    <ds:schemaRef ds:uri="5458b827-f267-438a-9c81-d6bdb027554a"/>
    <ds:schemaRef ds:uri="b8a0b916-e2a7-4629-bd1a-03fcd5ce5f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C81AE1-3661-440C-AE77-E40B9409C0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BB65D-2344-4F13-89E5-B46046E2822B}">
  <ds:schemaRefs>
    <ds:schemaRef ds:uri="5458b827-f267-438a-9c81-d6bdb027554a"/>
    <ds:schemaRef ds:uri="b8a0b916-e2a7-4629-bd1a-03fcd5ce5f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1275</Words>
  <Application>Microsoft Office PowerPoint</Application>
  <PresentationFormat>Widescreen</PresentationFormat>
  <Paragraphs>261</Paragraphs>
  <Slides>46</Slides>
  <Notes>27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46</vt:i4>
      </vt:variant>
    </vt:vector>
  </HeadingPairs>
  <TitlesOfParts>
    <vt:vector size="60" baseType="lpstr">
      <vt:lpstr>Aptos Narrow</vt:lpstr>
      <vt:lpstr>Arial</vt:lpstr>
      <vt:lpstr>Calibri</vt:lpstr>
      <vt:lpstr>Calibri brødtekt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4_Møre og Romsdal fylkeskommune</vt:lpstr>
      <vt:lpstr>PowerPoint-presentasjon</vt:lpstr>
      <vt:lpstr>Innhald/tema: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 arbeidsmarknadstiltak, 2024 </vt:lpstr>
      <vt:lpstr>Ungdom som ikkje er i arbeid, utdanning eller arbeidsmarknadstiltak (NEET)</vt:lpstr>
      <vt:lpstr> </vt:lpstr>
      <vt:lpstr>PowerPoint-presentasjon</vt:lpstr>
      <vt:lpstr>PowerPoint-presentasjon</vt:lpstr>
      <vt:lpstr>PowerPoint-presentasjon</vt:lpstr>
      <vt:lpstr>Samla arealbruk og arealressursar, i prosent, kommune, fylket og landet, 2025   </vt:lpstr>
      <vt:lpstr>Samla arealbruk i fylket, i km2, per 2025  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Kommunestatistikk</dc:title>
  <dc:creator>Trygve Grydeland;Paul Magne Eidhammer</dc:creator>
  <cp:lastModifiedBy>Paul Magne Eidhammer</cp:lastModifiedBy>
  <cp:revision>1</cp:revision>
  <cp:lastPrinted>2017-04-11T08:01:33Z</cp:lastPrinted>
  <dcterms:created xsi:type="dcterms:W3CDTF">2016-10-18T07:53:03Z</dcterms:created>
  <dcterms:modified xsi:type="dcterms:W3CDTF">2025-12-01T07:57:49Z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</Properties>
</file>