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2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1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2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2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notesSlides/notesSlide3.xml" ContentType="application/vnd.openxmlformats-officedocument.presentationml.notesSl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theme/themeOverride4.xml" ContentType="application/vnd.openxmlformats-officedocument.themeOverrid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theme/themeOverride5.xml" ContentType="application/vnd.openxmlformats-officedocument.themeOverrid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notesSlides/notesSlide5.xml" ContentType="application/vnd.openxmlformats-officedocument.presentationml.notesSlid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notesSlides/notesSlide6.xml" ContentType="application/vnd.openxmlformats-officedocument.presentationml.notesSlid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notesSlides/notesSlide7.xml" ContentType="application/vnd.openxmlformats-officedocument.presentationml.notesSlid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charts/chart32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notesSlides/notesSlide8.xml" ContentType="application/vnd.openxmlformats-officedocument.presentationml.notesSlide+xml"/>
  <Override PartName="/ppt/charts/chart33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charts/chart34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charts/chart35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charts/chart36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charts/chart37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charts/chart38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charts/chart39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ppt/charts/chart40.xml" ContentType="application/vnd.openxmlformats-officedocument.drawingml.chart+xml"/>
  <Override PartName="/ppt/charts/style40.xml" ContentType="application/vnd.ms-office.chartstyle+xml"/>
  <Override PartName="/ppt/charts/colors40.xml" ContentType="application/vnd.ms-office.chartcolorstyle+xml"/>
  <Override PartName="/ppt/charts/chart41.xml" ContentType="application/vnd.openxmlformats-officedocument.drawingml.chart+xml"/>
  <Override PartName="/ppt/charts/style41.xml" ContentType="application/vnd.ms-office.chartstyle+xml"/>
  <Override PartName="/ppt/charts/colors41.xml" ContentType="application/vnd.ms-office.chartcolorstyle+xml"/>
  <Override PartName="/ppt/charts/chart42.xml" ContentType="application/vnd.openxmlformats-officedocument.drawingml.chart+xml"/>
  <Override PartName="/ppt/charts/style42.xml" ContentType="application/vnd.ms-office.chartstyle+xml"/>
  <Override PartName="/ppt/charts/colors42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731" r:id="rId5"/>
    <p:sldMasterId id="2147483781" r:id="rId6"/>
  </p:sldMasterIdLst>
  <p:notesMasterIdLst>
    <p:notesMasterId r:id="rId56"/>
  </p:notesMasterIdLst>
  <p:sldIdLst>
    <p:sldId id="403" r:id="rId7"/>
    <p:sldId id="499" r:id="rId8"/>
    <p:sldId id="464" r:id="rId9"/>
    <p:sldId id="414" r:id="rId10"/>
    <p:sldId id="465" r:id="rId11"/>
    <p:sldId id="415" r:id="rId12"/>
    <p:sldId id="416" r:id="rId13"/>
    <p:sldId id="471" r:id="rId14"/>
    <p:sldId id="417" r:id="rId15"/>
    <p:sldId id="664" r:id="rId16"/>
    <p:sldId id="418" r:id="rId17"/>
    <p:sldId id="419" r:id="rId18"/>
    <p:sldId id="420" r:id="rId19"/>
    <p:sldId id="421" r:id="rId20"/>
    <p:sldId id="504" r:id="rId21"/>
    <p:sldId id="462" r:id="rId22"/>
    <p:sldId id="458" r:id="rId23"/>
    <p:sldId id="422" r:id="rId24"/>
    <p:sldId id="423" r:id="rId25"/>
    <p:sldId id="457" r:id="rId26"/>
    <p:sldId id="424" r:id="rId27"/>
    <p:sldId id="425" r:id="rId28"/>
    <p:sldId id="427" r:id="rId29"/>
    <p:sldId id="428" r:id="rId30"/>
    <p:sldId id="570" r:id="rId31"/>
    <p:sldId id="571" r:id="rId32"/>
    <p:sldId id="514" r:id="rId33"/>
    <p:sldId id="609" r:id="rId34"/>
    <p:sldId id="435" r:id="rId35"/>
    <p:sldId id="436" r:id="rId36"/>
    <p:sldId id="437" r:id="rId37"/>
    <p:sldId id="438" r:id="rId38"/>
    <p:sldId id="552" r:id="rId39"/>
    <p:sldId id="440" r:id="rId40"/>
    <p:sldId id="502" r:id="rId41"/>
    <p:sldId id="498" r:id="rId42"/>
    <p:sldId id="501" r:id="rId43"/>
    <p:sldId id="497" r:id="rId44"/>
    <p:sldId id="442" r:id="rId45"/>
    <p:sldId id="443" r:id="rId46"/>
    <p:sldId id="481" r:id="rId47"/>
    <p:sldId id="482" r:id="rId48"/>
    <p:sldId id="483" r:id="rId49"/>
    <p:sldId id="446" r:id="rId50"/>
    <p:sldId id="665" r:id="rId51"/>
    <p:sldId id="447" r:id="rId52"/>
    <p:sldId id="448" r:id="rId53"/>
    <p:sldId id="449" r:id="rId54"/>
    <p:sldId id="513" r:id="rId55"/>
  </p:sldIdLst>
  <p:sldSz cx="12192000" cy="6858000"/>
  <p:notesSz cx="6797675" cy="9926638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9B32AC-198E-41C5-A478-87AC1C0E3113}" v="3" dt="2026-05-04T08:09:48.859"/>
    <p1510:client id="{AF27B768-3AB4-4196-9A95-2D993596C33B}" v="1" dt="2026-05-04T09:55:27.8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17" autoAdjust="0"/>
    <p:restoredTop sz="92561" autoAdjust="0"/>
  </p:normalViewPr>
  <p:slideViewPr>
    <p:cSldViewPr snapToGrid="0">
      <p:cViewPr varScale="1">
        <p:scale>
          <a:sx n="117" d="100"/>
          <a:sy n="117" d="100"/>
        </p:scale>
        <p:origin x="522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61" Type="http://schemas.microsoft.com/office/2016/11/relationships/changesInfo" Target="changesInfos/changesInfo1.xml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theme" Target="theme/theme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presProps" Target="presProps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 Magne Eidhammer" userId="e3d4e6bb-f754-4b2e-bd11-72ddaaf5666f" providerId="ADAL" clId="{835BCC08-B0CB-4400-B3F8-7FFC689D382E}"/>
    <pc:docChg chg="undo custSel modSld">
      <pc:chgData name="Paul Magne Eidhammer" userId="e3d4e6bb-f754-4b2e-bd11-72ddaaf5666f" providerId="ADAL" clId="{835BCC08-B0CB-4400-B3F8-7FFC689D382E}" dt="2026-04-27T11:27:17.768" v="271" actId="6549"/>
      <pc:docMkLst>
        <pc:docMk/>
      </pc:docMkLst>
      <pc:sldChg chg="modSp mod">
        <pc:chgData name="Paul Magne Eidhammer" userId="e3d4e6bb-f754-4b2e-bd11-72ddaaf5666f" providerId="ADAL" clId="{835BCC08-B0CB-4400-B3F8-7FFC689D382E}" dt="2026-04-27T11:27:17.768" v="271" actId="6549"/>
        <pc:sldMkLst>
          <pc:docMk/>
          <pc:sldMk cId="1687129943" sldId="403"/>
        </pc:sldMkLst>
        <pc:spChg chg="mod">
          <ac:chgData name="Paul Magne Eidhammer" userId="e3d4e6bb-f754-4b2e-bd11-72ddaaf5666f" providerId="ADAL" clId="{835BCC08-B0CB-4400-B3F8-7FFC689D382E}" dt="2026-04-27T11:27:07.613" v="261" actId="6549"/>
          <ac:spMkLst>
            <pc:docMk/>
            <pc:sldMk cId="1687129943" sldId="403"/>
            <ac:spMk id="2" creationId="{05E76279-CA48-C5BF-B5DC-432C570040C1}"/>
          </ac:spMkLst>
        </pc:spChg>
        <pc:spChg chg="mod">
          <ac:chgData name="Paul Magne Eidhammer" userId="e3d4e6bb-f754-4b2e-bd11-72ddaaf5666f" providerId="ADAL" clId="{835BCC08-B0CB-4400-B3F8-7FFC689D382E}" dt="2026-04-27T11:27:17.768" v="271" actId="6549"/>
          <ac:spMkLst>
            <pc:docMk/>
            <pc:sldMk cId="1687129943" sldId="403"/>
            <ac:spMk id="6" creationId="{009FDE5E-33CB-E744-0BCD-EE4C29A6F8AB}"/>
          </ac:spMkLst>
        </pc:spChg>
      </pc:sldChg>
      <pc:sldChg chg="addSp delSp modSp mod">
        <pc:chgData name="Paul Magne Eidhammer" userId="e3d4e6bb-f754-4b2e-bd11-72ddaaf5666f" providerId="ADAL" clId="{835BCC08-B0CB-4400-B3F8-7FFC689D382E}" dt="2026-04-10T11:57:42.615" v="143" actId="14100"/>
        <pc:sldMkLst>
          <pc:docMk/>
          <pc:sldMk cId="631899839" sldId="415"/>
        </pc:sldMkLst>
        <pc:graphicFrameChg chg="add mod">
          <ac:chgData name="Paul Magne Eidhammer" userId="e3d4e6bb-f754-4b2e-bd11-72ddaaf5666f" providerId="ADAL" clId="{835BCC08-B0CB-4400-B3F8-7FFC689D382E}" dt="2026-04-10T11:57:42.615" v="143" actId="14100"/>
          <ac:graphicFrameMkLst>
            <pc:docMk/>
            <pc:sldMk cId="631899839" sldId="415"/>
            <ac:graphicFrameMk id="10" creationId="{938F16F8-8FB5-AF11-D4E5-637CEFDA089A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6-04-13T10:36:58.574" v="148" actId="14100"/>
        <pc:sldMkLst>
          <pc:docMk/>
          <pc:sldMk cId="2792804653" sldId="416"/>
        </pc:sldMkLst>
        <pc:graphicFrameChg chg="add mod">
          <ac:chgData name="Paul Magne Eidhammer" userId="e3d4e6bb-f754-4b2e-bd11-72ddaaf5666f" providerId="ADAL" clId="{835BCC08-B0CB-4400-B3F8-7FFC689D382E}" dt="2026-04-13T10:36:58.574" v="148" actId="14100"/>
          <ac:graphicFrameMkLst>
            <pc:docMk/>
            <pc:sldMk cId="2792804653" sldId="416"/>
            <ac:graphicFrameMk id="12" creationId="{5861669E-4481-4CA2-A711-86450CCDBDC7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6-04-14T12:40:01.132" v="158" actId="14100"/>
        <pc:sldMkLst>
          <pc:docMk/>
          <pc:sldMk cId="2484826465" sldId="417"/>
        </pc:sldMkLst>
        <pc:graphicFrameChg chg="add mod">
          <ac:chgData name="Paul Magne Eidhammer" userId="e3d4e6bb-f754-4b2e-bd11-72ddaaf5666f" providerId="ADAL" clId="{835BCC08-B0CB-4400-B3F8-7FFC689D382E}" dt="2026-04-14T12:40:01.132" v="158" actId="14100"/>
          <ac:graphicFrameMkLst>
            <pc:docMk/>
            <pc:sldMk cId="2484826465" sldId="417"/>
            <ac:graphicFrameMk id="10" creationId="{ED44DEB3-F8B1-3EE4-14C6-B58099415B10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6-04-16T08:07:40.233" v="164" actId="14100"/>
        <pc:sldMkLst>
          <pc:docMk/>
          <pc:sldMk cId="3504338367" sldId="418"/>
        </pc:sldMkLst>
        <pc:graphicFrameChg chg="add mod">
          <ac:chgData name="Paul Magne Eidhammer" userId="e3d4e6bb-f754-4b2e-bd11-72ddaaf5666f" providerId="ADAL" clId="{835BCC08-B0CB-4400-B3F8-7FFC689D382E}" dt="2026-04-16T08:07:40.233" v="164" actId="14100"/>
          <ac:graphicFrameMkLst>
            <pc:docMk/>
            <pc:sldMk cId="3504338367" sldId="418"/>
            <ac:graphicFrameMk id="10" creationId="{BDB7A396-8E9E-F397-4CF9-6D746B135508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6-04-16T10:28:58.800" v="170"/>
        <pc:sldMkLst>
          <pc:docMk/>
          <pc:sldMk cId="152644135" sldId="419"/>
        </pc:sldMkLst>
        <pc:graphicFrameChg chg="add mod">
          <ac:chgData name="Paul Magne Eidhammer" userId="e3d4e6bb-f754-4b2e-bd11-72ddaaf5666f" providerId="ADAL" clId="{835BCC08-B0CB-4400-B3F8-7FFC689D382E}" dt="2026-04-16T10:28:58.800" v="170"/>
          <ac:graphicFrameMkLst>
            <pc:docMk/>
            <pc:sldMk cId="152644135" sldId="419"/>
            <ac:graphicFrameMk id="10" creationId="{8CC6A3E7-BB7F-02E0-422A-59173D1B164E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6-04-24T13:19:20.909" v="254" actId="14100"/>
        <pc:sldMkLst>
          <pc:docMk/>
          <pc:sldMk cId="1391724422" sldId="420"/>
        </pc:sldMkLst>
        <pc:graphicFrameChg chg="add mod">
          <ac:chgData name="Paul Magne Eidhammer" userId="e3d4e6bb-f754-4b2e-bd11-72ddaaf5666f" providerId="ADAL" clId="{835BCC08-B0CB-4400-B3F8-7FFC689D382E}" dt="2026-04-24T13:19:20.909" v="254" actId="14100"/>
          <ac:graphicFrameMkLst>
            <pc:docMk/>
            <pc:sldMk cId="1391724422" sldId="420"/>
            <ac:graphicFrameMk id="12" creationId="{18EA9527-DD02-5B22-6D45-F7FC91F29E2F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6-04-16T13:02:58.282" v="176" actId="14100"/>
        <pc:sldMkLst>
          <pc:docMk/>
          <pc:sldMk cId="2286875979" sldId="421"/>
        </pc:sldMkLst>
        <pc:graphicFrameChg chg="add mod">
          <ac:chgData name="Paul Magne Eidhammer" userId="e3d4e6bb-f754-4b2e-bd11-72ddaaf5666f" providerId="ADAL" clId="{835BCC08-B0CB-4400-B3F8-7FFC689D382E}" dt="2026-04-16T13:02:58.282" v="176" actId="14100"/>
          <ac:graphicFrameMkLst>
            <pc:docMk/>
            <pc:sldMk cId="2286875979" sldId="421"/>
            <ac:graphicFrameMk id="12" creationId="{0EBDA5FC-C51B-D34A-BD9A-F0CC7CA31E68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6-04-17T11:43:53.346" v="198" actId="14100"/>
        <pc:sldMkLst>
          <pc:docMk/>
          <pc:sldMk cId="3479507085" sldId="422"/>
        </pc:sldMkLst>
        <pc:graphicFrameChg chg="add mod">
          <ac:chgData name="Paul Magne Eidhammer" userId="e3d4e6bb-f754-4b2e-bd11-72ddaaf5666f" providerId="ADAL" clId="{835BCC08-B0CB-4400-B3F8-7FFC689D382E}" dt="2026-04-17T11:43:53.346" v="198" actId="14100"/>
          <ac:graphicFrameMkLst>
            <pc:docMk/>
            <pc:sldMk cId="3479507085" sldId="422"/>
            <ac:graphicFrameMk id="11" creationId="{8B31A846-31A4-B581-FD92-2D96EB95F8F3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6-04-24T10:44:23.157" v="249"/>
        <pc:sldMkLst>
          <pc:docMk/>
          <pc:sldMk cId="542054737" sldId="423"/>
        </pc:sldMkLst>
        <pc:graphicFrameChg chg="add mod">
          <ac:chgData name="Paul Magne Eidhammer" userId="e3d4e6bb-f754-4b2e-bd11-72ddaaf5666f" providerId="ADAL" clId="{835BCC08-B0CB-4400-B3F8-7FFC689D382E}" dt="2026-04-24T10:44:23.157" v="249"/>
          <ac:graphicFrameMkLst>
            <pc:docMk/>
            <pc:sldMk cId="542054737" sldId="423"/>
            <ac:graphicFrameMk id="12" creationId="{AFF09EC2-5BE0-C17A-43CF-5F317CCC1813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6-04-20T08:31:15.415" v="207" actId="14100"/>
        <pc:sldMkLst>
          <pc:docMk/>
          <pc:sldMk cId="1931569180" sldId="424"/>
        </pc:sldMkLst>
        <pc:graphicFrameChg chg="add mod">
          <ac:chgData name="Paul Magne Eidhammer" userId="e3d4e6bb-f754-4b2e-bd11-72ddaaf5666f" providerId="ADAL" clId="{835BCC08-B0CB-4400-B3F8-7FFC689D382E}" dt="2026-04-20T08:31:15.415" v="207" actId="14100"/>
          <ac:graphicFrameMkLst>
            <pc:docMk/>
            <pc:sldMk cId="1931569180" sldId="424"/>
            <ac:graphicFrameMk id="11" creationId="{E75939A1-2807-0E5B-8E31-41C95A1D47A7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6-04-20T10:00:15.469" v="212" actId="14100"/>
        <pc:sldMkLst>
          <pc:docMk/>
          <pc:sldMk cId="1984093976" sldId="428"/>
        </pc:sldMkLst>
        <pc:graphicFrameChg chg="add mod">
          <ac:chgData name="Paul Magne Eidhammer" userId="e3d4e6bb-f754-4b2e-bd11-72ddaaf5666f" providerId="ADAL" clId="{835BCC08-B0CB-4400-B3F8-7FFC689D382E}" dt="2026-04-20T10:00:15.469" v="212" actId="14100"/>
          <ac:graphicFrameMkLst>
            <pc:docMk/>
            <pc:sldMk cId="1984093976" sldId="428"/>
            <ac:graphicFrameMk id="2" creationId="{823B5D65-99FC-4776-D792-038578ECB199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6-04-20T13:10:22.974" v="218" actId="14100"/>
        <pc:sldMkLst>
          <pc:docMk/>
          <pc:sldMk cId="3445537483" sldId="436"/>
        </pc:sldMkLst>
        <pc:graphicFrameChg chg="add mod">
          <ac:chgData name="Paul Magne Eidhammer" userId="e3d4e6bb-f754-4b2e-bd11-72ddaaf5666f" providerId="ADAL" clId="{835BCC08-B0CB-4400-B3F8-7FFC689D382E}" dt="2026-04-20T13:10:22.974" v="218" actId="14100"/>
          <ac:graphicFrameMkLst>
            <pc:docMk/>
            <pc:sldMk cId="3445537483" sldId="436"/>
            <ac:graphicFrameMk id="11" creationId="{C5001A57-B555-0CEF-AC8A-11895FF3ABE7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6-04-21T08:33:38.372" v="226" actId="14100"/>
        <pc:sldMkLst>
          <pc:docMk/>
          <pc:sldMk cId="1506265254" sldId="437"/>
        </pc:sldMkLst>
        <pc:graphicFrameChg chg="add mod">
          <ac:chgData name="Paul Magne Eidhammer" userId="e3d4e6bb-f754-4b2e-bd11-72ddaaf5666f" providerId="ADAL" clId="{835BCC08-B0CB-4400-B3F8-7FFC689D382E}" dt="2026-04-21T08:33:38.372" v="226" actId="14100"/>
          <ac:graphicFrameMkLst>
            <pc:docMk/>
            <pc:sldMk cId="1506265254" sldId="437"/>
            <ac:graphicFrameMk id="12" creationId="{219A8322-0A58-52C0-0720-61E475CC8100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6-04-21T10:18:28.400" v="231" actId="14100"/>
        <pc:sldMkLst>
          <pc:docMk/>
          <pc:sldMk cId="609053504" sldId="438"/>
        </pc:sldMkLst>
        <pc:graphicFrameChg chg="add mod">
          <ac:chgData name="Paul Magne Eidhammer" userId="e3d4e6bb-f754-4b2e-bd11-72ddaaf5666f" providerId="ADAL" clId="{835BCC08-B0CB-4400-B3F8-7FFC689D382E}" dt="2026-04-21T10:18:28.400" v="231" actId="14100"/>
          <ac:graphicFrameMkLst>
            <pc:docMk/>
            <pc:sldMk cId="609053504" sldId="438"/>
            <ac:graphicFrameMk id="7" creationId="{52F2ED0C-5D4C-3344-552A-92BFFFDCAC5D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6-04-17T12:39:07.696" v="202" actId="14100"/>
        <pc:sldMkLst>
          <pc:docMk/>
          <pc:sldMk cId="3154762577" sldId="457"/>
        </pc:sldMkLst>
        <pc:graphicFrameChg chg="add mod">
          <ac:chgData name="Paul Magne Eidhammer" userId="e3d4e6bb-f754-4b2e-bd11-72ddaaf5666f" providerId="ADAL" clId="{835BCC08-B0CB-4400-B3F8-7FFC689D382E}" dt="2026-04-17T12:39:07.696" v="202" actId="14100"/>
          <ac:graphicFrameMkLst>
            <pc:docMk/>
            <pc:sldMk cId="3154762577" sldId="457"/>
            <ac:graphicFrameMk id="11" creationId="{7509625A-0B76-A66B-3583-9D3081CB9C8A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6-04-17T10:20:25.457" v="193" actId="14100"/>
        <pc:sldMkLst>
          <pc:docMk/>
          <pc:sldMk cId="1343964" sldId="458"/>
        </pc:sldMkLst>
        <pc:graphicFrameChg chg="add mod">
          <ac:chgData name="Paul Magne Eidhammer" userId="e3d4e6bb-f754-4b2e-bd11-72ddaaf5666f" providerId="ADAL" clId="{835BCC08-B0CB-4400-B3F8-7FFC689D382E}" dt="2026-04-17T10:20:25.457" v="193" actId="14100"/>
          <ac:graphicFrameMkLst>
            <pc:docMk/>
            <pc:sldMk cId="1343964" sldId="458"/>
            <ac:graphicFrameMk id="12" creationId="{A56D0CBD-4E1A-5AC2-2442-ABC318F5A995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6-04-17T08:50:15.877" v="188" actId="14100"/>
        <pc:sldMkLst>
          <pc:docMk/>
          <pc:sldMk cId="3418525049" sldId="462"/>
        </pc:sldMkLst>
        <pc:graphicFrameChg chg="add mod">
          <ac:chgData name="Paul Magne Eidhammer" userId="e3d4e6bb-f754-4b2e-bd11-72ddaaf5666f" providerId="ADAL" clId="{835BCC08-B0CB-4400-B3F8-7FFC689D382E}" dt="2026-04-17T08:50:15.877" v="188" actId="14100"/>
          <ac:graphicFrameMkLst>
            <pc:docMk/>
            <pc:sldMk cId="3418525049" sldId="462"/>
            <ac:graphicFrameMk id="11" creationId="{2CD22CA9-0710-4B20-7343-8F0FBA2A1F3F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6-04-27T10:54:34.337" v="259" actId="1076"/>
        <pc:sldMkLst>
          <pc:docMk/>
          <pc:sldMk cId="1289825377" sldId="465"/>
        </pc:sldMkLst>
        <pc:graphicFrameChg chg="add mod">
          <ac:chgData name="Paul Magne Eidhammer" userId="e3d4e6bb-f754-4b2e-bd11-72ddaaf5666f" providerId="ADAL" clId="{835BCC08-B0CB-4400-B3F8-7FFC689D382E}" dt="2026-04-27T10:54:34.337" v="259" actId="1076"/>
          <ac:graphicFrameMkLst>
            <pc:docMk/>
            <pc:sldMk cId="1289825377" sldId="465"/>
            <ac:graphicFrameMk id="6" creationId="{8F6743C9-7F85-F0F9-707E-2155E7B23370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6-04-14T07:55:36.483" v="153" actId="14100"/>
        <pc:sldMkLst>
          <pc:docMk/>
          <pc:sldMk cId="3543762332" sldId="471"/>
        </pc:sldMkLst>
        <pc:graphicFrameChg chg="add mod">
          <ac:chgData name="Paul Magne Eidhammer" userId="e3d4e6bb-f754-4b2e-bd11-72ddaaf5666f" providerId="ADAL" clId="{835BCC08-B0CB-4400-B3F8-7FFC689D382E}" dt="2026-04-14T07:55:36.483" v="153" actId="14100"/>
          <ac:graphicFrameMkLst>
            <pc:docMk/>
            <pc:sldMk cId="3543762332" sldId="471"/>
            <ac:graphicFrameMk id="11" creationId="{B45EAC65-A0EF-96A3-C105-E1116C334DE3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6-04-17T07:15:37.171" v="183" actId="14100"/>
        <pc:sldMkLst>
          <pc:docMk/>
          <pc:sldMk cId="1356901117" sldId="504"/>
        </pc:sldMkLst>
        <pc:graphicFrameChg chg="add mod">
          <ac:chgData name="Paul Magne Eidhammer" userId="e3d4e6bb-f754-4b2e-bd11-72ddaaf5666f" providerId="ADAL" clId="{835BCC08-B0CB-4400-B3F8-7FFC689D382E}" dt="2026-04-17T07:15:37.171" v="183" actId="14100"/>
          <ac:graphicFrameMkLst>
            <pc:docMk/>
            <pc:sldMk cId="1356901117" sldId="504"/>
            <ac:graphicFrameMk id="2" creationId="{7B37A4DC-8F52-E904-3A9D-196319DB1C00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6-04-24T08:21:22.970" v="243" actId="14100"/>
        <pc:sldMkLst>
          <pc:docMk/>
          <pc:sldMk cId="475990267" sldId="552"/>
        </pc:sldMkLst>
        <pc:spChg chg="mod">
          <ac:chgData name="Paul Magne Eidhammer" userId="e3d4e6bb-f754-4b2e-bd11-72ddaaf5666f" providerId="ADAL" clId="{835BCC08-B0CB-4400-B3F8-7FFC689D382E}" dt="2026-04-24T08:21:02.946" v="237" actId="20577"/>
          <ac:spMkLst>
            <pc:docMk/>
            <pc:sldMk cId="475990267" sldId="552"/>
            <ac:spMk id="7" creationId="{37B95DBC-1695-DE03-FA01-DA2A4C556B12}"/>
          </ac:spMkLst>
        </pc:spChg>
        <pc:graphicFrameChg chg="add mod">
          <ac:chgData name="Paul Magne Eidhammer" userId="e3d4e6bb-f754-4b2e-bd11-72ddaaf5666f" providerId="ADAL" clId="{835BCC08-B0CB-4400-B3F8-7FFC689D382E}" dt="2026-04-24T08:21:12.572" v="240" actId="14100"/>
          <ac:graphicFrameMkLst>
            <pc:docMk/>
            <pc:sldMk cId="475990267" sldId="552"/>
            <ac:graphicFrameMk id="12" creationId="{700D967B-4351-8BCB-A4D4-25E9FDC7720F}"/>
          </ac:graphicFrameMkLst>
        </pc:graphicFrameChg>
        <pc:graphicFrameChg chg="add mod">
          <ac:chgData name="Paul Magne Eidhammer" userId="e3d4e6bb-f754-4b2e-bd11-72ddaaf5666f" providerId="ADAL" clId="{835BCC08-B0CB-4400-B3F8-7FFC689D382E}" dt="2026-04-24T08:21:22.970" v="243" actId="14100"/>
          <ac:graphicFrameMkLst>
            <pc:docMk/>
            <pc:sldMk cId="475990267" sldId="552"/>
            <ac:graphicFrameMk id="13" creationId="{2E2B8045-8F1E-9887-93F7-E43EFBFFA1C1}"/>
          </ac:graphicFrameMkLst>
        </pc:graphicFrameChg>
      </pc:sldChg>
    </pc:docChg>
  </pc:docChgLst>
  <pc:docChgLst>
    <pc:chgData name="Even Tranmæl" userId="dc99418e-6817-4331-86b2-1a32ab61fd79" providerId="ADAL" clId="{20EB47B2-AC97-4CDF-95FE-F8D59C74A743}"/>
    <pc:docChg chg="custSel addSld modSld delMainMaster modMainMaster">
      <pc:chgData name="Even Tranmæl" userId="dc99418e-6817-4331-86b2-1a32ab61fd79" providerId="ADAL" clId="{20EB47B2-AC97-4CDF-95FE-F8D59C74A743}" dt="2026-05-04T08:09:51.908" v="78" actId="1076"/>
      <pc:docMkLst>
        <pc:docMk/>
      </pc:docMkLst>
      <pc:sldChg chg="addSp delSp modSp mod modClrScheme chgLayout">
        <pc:chgData name="Even Tranmæl" userId="dc99418e-6817-4331-86b2-1a32ab61fd79" providerId="ADAL" clId="{20EB47B2-AC97-4CDF-95FE-F8D59C74A743}" dt="2026-04-22T12:43:47.132" v="42" actId="403"/>
        <pc:sldMkLst>
          <pc:docMk/>
          <pc:sldMk cId="2257449918" sldId="414"/>
        </pc:sldMkLst>
        <pc:spChg chg="mod ord">
          <ac:chgData name="Even Tranmæl" userId="dc99418e-6817-4331-86b2-1a32ab61fd79" providerId="ADAL" clId="{20EB47B2-AC97-4CDF-95FE-F8D59C74A743}" dt="2026-04-22T07:54:45.632" v="13" actId="20577"/>
          <ac:spMkLst>
            <pc:docMk/>
            <pc:sldMk cId="2257449918" sldId="414"/>
            <ac:spMk id="10" creationId="{00000000-0000-0000-0000-000000000000}"/>
          </ac:spMkLst>
        </pc:spChg>
        <pc:graphicFrameChg chg="add mod modGraphic">
          <ac:chgData name="Even Tranmæl" userId="dc99418e-6817-4331-86b2-1a32ab61fd79" providerId="ADAL" clId="{20EB47B2-AC97-4CDF-95FE-F8D59C74A743}" dt="2026-04-22T12:43:47.132" v="42" actId="403"/>
          <ac:graphicFrameMkLst>
            <pc:docMk/>
            <pc:sldMk cId="2257449918" sldId="414"/>
            <ac:graphicFrameMk id="6" creationId="{C131FAA2-D0D3-808A-E400-9B41A90DA442}"/>
          </ac:graphicFrameMkLst>
        </pc:graphicFrameChg>
        <pc:picChg chg="add mod ord">
          <ac:chgData name="Even Tranmæl" userId="dc99418e-6817-4331-86b2-1a32ab61fd79" providerId="ADAL" clId="{20EB47B2-AC97-4CDF-95FE-F8D59C74A743}" dt="2026-04-22T07:55:05.689" v="20" actId="1076"/>
          <ac:picMkLst>
            <pc:docMk/>
            <pc:sldMk cId="2257449918" sldId="414"/>
            <ac:picMk id="13" creationId="{747A444E-2942-770E-CEF7-E5E880193DB6}"/>
          </ac:picMkLst>
        </pc:picChg>
      </pc:sldChg>
      <pc:sldChg chg="mod modClrScheme chgLayout">
        <pc:chgData name="Even Tranmæl" userId="dc99418e-6817-4331-86b2-1a32ab61fd79" providerId="ADAL" clId="{20EB47B2-AC97-4CDF-95FE-F8D59C74A743}" dt="2026-04-22T07:54:36.668" v="7"/>
        <pc:sldMkLst>
          <pc:docMk/>
          <pc:sldMk cId="631899839" sldId="415"/>
        </pc:sldMkLst>
      </pc:sldChg>
      <pc:sldChg chg="mod modClrScheme chgLayout">
        <pc:chgData name="Even Tranmæl" userId="dc99418e-6817-4331-86b2-1a32ab61fd79" providerId="ADAL" clId="{20EB47B2-AC97-4CDF-95FE-F8D59C74A743}" dt="2026-04-22T07:54:36.668" v="7"/>
        <pc:sldMkLst>
          <pc:docMk/>
          <pc:sldMk cId="2792804653" sldId="416"/>
        </pc:sldMkLst>
      </pc:sldChg>
      <pc:sldChg chg="mod modClrScheme chgLayout">
        <pc:chgData name="Even Tranmæl" userId="dc99418e-6817-4331-86b2-1a32ab61fd79" providerId="ADAL" clId="{20EB47B2-AC97-4CDF-95FE-F8D59C74A743}" dt="2026-04-22T07:54:36.668" v="7"/>
        <pc:sldMkLst>
          <pc:docMk/>
          <pc:sldMk cId="2484826465" sldId="417"/>
        </pc:sldMkLst>
      </pc:sldChg>
      <pc:sldChg chg="mod modClrScheme chgLayout">
        <pc:chgData name="Even Tranmæl" userId="dc99418e-6817-4331-86b2-1a32ab61fd79" providerId="ADAL" clId="{20EB47B2-AC97-4CDF-95FE-F8D59C74A743}" dt="2026-04-22T07:54:36.668" v="7"/>
        <pc:sldMkLst>
          <pc:docMk/>
          <pc:sldMk cId="3504338367" sldId="418"/>
        </pc:sldMkLst>
      </pc:sldChg>
      <pc:sldChg chg="mod modClrScheme chgLayout">
        <pc:chgData name="Even Tranmæl" userId="dc99418e-6817-4331-86b2-1a32ab61fd79" providerId="ADAL" clId="{20EB47B2-AC97-4CDF-95FE-F8D59C74A743}" dt="2026-04-22T07:54:36.668" v="7"/>
        <pc:sldMkLst>
          <pc:docMk/>
          <pc:sldMk cId="152644135" sldId="419"/>
        </pc:sldMkLst>
      </pc:sldChg>
      <pc:sldChg chg="mod modClrScheme chgLayout">
        <pc:chgData name="Even Tranmæl" userId="dc99418e-6817-4331-86b2-1a32ab61fd79" providerId="ADAL" clId="{20EB47B2-AC97-4CDF-95FE-F8D59C74A743}" dt="2026-04-22T07:54:36.668" v="7"/>
        <pc:sldMkLst>
          <pc:docMk/>
          <pc:sldMk cId="1391724422" sldId="420"/>
        </pc:sldMkLst>
      </pc:sldChg>
      <pc:sldChg chg="mod modClrScheme chgLayout">
        <pc:chgData name="Even Tranmæl" userId="dc99418e-6817-4331-86b2-1a32ab61fd79" providerId="ADAL" clId="{20EB47B2-AC97-4CDF-95FE-F8D59C74A743}" dt="2026-04-22T07:54:36.668" v="7"/>
        <pc:sldMkLst>
          <pc:docMk/>
          <pc:sldMk cId="2286875979" sldId="421"/>
        </pc:sldMkLst>
      </pc:sldChg>
      <pc:sldChg chg="mod modClrScheme chgLayout">
        <pc:chgData name="Even Tranmæl" userId="dc99418e-6817-4331-86b2-1a32ab61fd79" providerId="ADAL" clId="{20EB47B2-AC97-4CDF-95FE-F8D59C74A743}" dt="2026-04-22T07:54:36.668" v="7"/>
        <pc:sldMkLst>
          <pc:docMk/>
          <pc:sldMk cId="3479507085" sldId="422"/>
        </pc:sldMkLst>
      </pc:sldChg>
      <pc:sldChg chg="mod modClrScheme chgLayout">
        <pc:chgData name="Even Tranmæl" userId="dc99418e-6817-4331-86b2-1a32ab61fd79" providerId="ADAL" clId="{20EB47B2-AC97-4CDF-95FE-F8D59C74A743}" dt="2026-04-22T07:54:36.668" v="7"/>
        <pc:sldMkLst>
          <pc:docMk/>
          <pc:sldMk cId="542054737" sldId="423"/>
        </pc:sldMkLst>
      </pc:sldChg>
      <pc:sldChg chg="mod modClrScheme chgLayout">
        <pc:chgData name="Even Tranmæl" userId="dc99418e-6817-4331-86b2-1a32ab61fd79" providerId="ADAL" clId="{20EB47B2-AC97-4CDF-95FE-F8D59C74A743}" dt="2026-04-22T07:54:36.668" v="7"/>
        <pc:sldMkLst>
          <pc:docMk/>
          <pc:sldMk cId="1931569180" sldId="424"/>
        </pc:sldMkLst>
      </pc:sldChg>
      <pc:sldChg chg="addSp delSp modSp mod modClrScheme chgLayout">
        <pc:chgData name="Even Tranmæl" userId="dc99418e-6817-4331-86b2-1a32ab61fd79" providerId="ADAL" clId="{20EB47B2-AC97-4CDF-95FE-F8D59C74A743}" dt="2026-04-22T07:55:25.829" v="29" actId="14100"/>
        <pc:sldMkLst>
          <pc:docMk/>
          <pc:sldMk cId="2402198279" sldId="425"/>
        </pc:sldMkLst>
        <pc:spChg chg="mod ord">
          <ac:chgData name="Even Tranmæl" userId="dc99418e-6817-4331-86b2-1a32ab61fd79" providerId="ADAL" clId="{20EB47B2-AC97-4CDF-95FE-F8D59C74A743}" dt="2026-04-22T07:55:17.532" v="24" actId="20577"/>
          <ac:spMkLst>
            <pc:docMk/>
            <pc:sldMk cId="2402198279" sldId="425"/>
            <ac:spMk id="3" creationId="{6BD25DDB-3D4E-C926-D27C-BD872EBE5C20}"/>
          </ac:spMkLst>
        </pc:spChg>
        <pc:picChg chg="add mod ord">
          <ac:chgData name="Even Tranmæl" userId="dc99418e-6817-4331-86b2-1a32ab61fd79" providerId="ADAL" clId="{20EB47B2-AC97-4CDF-95FE-F8D59C74A743}" dt="2026-04-22T07:55:25.829" v="29" actId="14100"/>
          <ac:picMkLst>
            <pc:docMk/>
            <pc:sldMk cId="2402198279" sldId="425"/>
            <ac:picMk id="11" creationId="{A933E579-6F5D-598F-8DB5-C31C2EC0CDBF}"/>
          </ac:picMkLst>
        </pc:picChg>
      </pc:sldChg>
      <pc:sldChg chg="addSp delSp modSp mod">
        <pc:chgData name="Even Tranmæl" userId="dc99418e-6817-4331-86b2-1a32ab61fd79" providerId="ADAL" clId="{20EB47B2-AC97-4CDF-95FE-F8D59C74A743}" dt="2026-04-22T07:55:44.126" v="37" actId="14100"/>
        <pc:sldMkLst>
          <pc:docMk/>
          <pc:sldMk cId="117261305" sldId="427"/>
        </pc:sldMkLst>
        <pc:picChg chg="add mod ord">
          <ac:chgData name="Even Tranmæl" userId="dc99418e-6817-4331-86b2-1a32ab61fd79" providerId="ADAL" clId="{20EB47B2-AC97-4CDF-95FE-F8D59C74A743}" dt="2026-04-22T07:55:44.126" v="37" actId="14100"/>
          <ac:picMkLst>
            <pc:docMk/>
            <pc:sldMk cId="117261305" sldId="427"/>
            <ac:picMk id="14" creationId="{8DD79F9D-AB3F-AFB8-F4B2-A55B79D72C01}"/>
          </ac:picMkLst>
        </pc:picChg>
      </pc:sldChg>
      <pc:sldChg chg="mod modClrScheme chgLayout">
        <pc:chgData name="Even Tranmæl" userId="dc99418e-6817-4331-86b2-1a32ab61fd79" providerId="ADAL" clId="{20EB47B2-AC97-4CDF-95FE-F8D59C74A743}" dt="2026-04-22T07:54:36.668" v="7"/>
        <pc:sldMkLst>
          <pc:docMk/>
          <pc:sldMk cId="1984093976" sldId="428"/>
        </pc:sldMkLst>
      </pc:sldChg>
      <pc:sldChg chg="mod modClrScheme chgLayout">
        <pc:chgData name="Even Tranmæl" userId="dc99418e-6817-4331-86b2-1a32ab61fd79" providerId="ADAL" clId="{20EB47B2-AC97-4CDF-95FE-F8D59C74A743}" dt="2026-04-22T07:54:36.668" v="7"/>
        <pc:sldMkLst>
          <pc:docMk/>
          <pc:sldMk cId="3830833285" sldId="435"/>
        </pc:sldMkLst>
      </pc:sldChg>
      <pc:sldChg chg="mod modClrScheme chgLayout">
        <pc:chgData name="Even Tranmæl" userId="dc99418e-6817-4331-86b2-1a32ab61fd79" providerId="ADAL" clId="{20EB47B2-AC97-4CDF-95FE-F8D59C74A743}" dt="2026-04-22T07:54:36.668" v="7"/>
        <pc:sldMkLst>
          <pc:docMk/>
          <pc:sldMk cId="3445537483" sldId="436"/>
        </pc:sldMkLst>
      </pc:sldChg>
      <pc:sldChg chg="mod modClrScheme chgLayout">
        <pc:chgData name="Even Tranmæl" userId="dc99418e-6817-4331-86b2-1a32ab61fd79" providerId="ADAL" clId="{20EB47B2-AC97-4CDF-95FE-F8D59C74A743}" dt="2026-04-22T07:54:36.668" v="7"/>
        <pc:sldMkLst>
          <pc:docMk/>
          <pc:sldMk cId="1506265254" sldId="437"/>
        </pc:sldMkLst>
      </pc:sldChg>
      <pc:sldChg chg="mod modClrScheme chgLayout">
        <pc:chgData name="Even Tranmæl" userId="dc99418e-6817-4331-86b2-1a32ab61fd79" providerId="ADAL" clId="{20EB47B2-AC97-4CDF-95FE-F8D59C74A743}" dt="2026-04-22T07:54:36.668" v="7"/>
        <pc:sldMkLst>
          <pc:docMk/>
          <pc:sldMk cId="609053504" sldId="438"/>
        </pc:sldMkLst>
      </pc:sldChg>
      <pc:sldChg chg="mod modClrScheme chgLayout">
        <pc:chgData name="Even Tranmæl" userId="dc99418e-6817-4331-86b2-1a32ab61fd79" providerId="ADAL" clId="{20EB47B2-AC97-4CDF-95FE-F8D59C74A743}" dt="2026-04-22T07:54:36.668" v="7"/>
        <pc:sldMkLst>
          <pc:docMk/>
          <pc:sldMk cId="110271651" sldId="440"/>
        </pc:sldMkLst>
      </pc:sldChg>
      <pc:sldChg chg="mod modClrScheme chgLayout">
        <pc:chgData name="Even Tranmæl" userId="dc99418e-6817-4331-86b2-1a32ab61fd79" providerId="ADAL" clId="{20EB47B2-AC97-4CDF-95FE-F8D59C74A743}" dt="2026-04-22T07:54:36.668" v="7"/>
        <pc:sldMkLst>
          <pc:docMk/>
          <pc:sldMk cId="7295895" sldId="442"/>
        </pc:sldMkLst>
      </pc:sldChg>
      <pc:sldChg chg="mod modClrScheme chgLayout">
        <pc:chgData name="Even Tranmæl" userId="dc99418e-6817-4331-86b2-1a32ab61fd79" providerId="ADAL" clId="{20EB47B2-AC97-4CDF-95FE-F8D59C74A743}" dt="2026-04-22T07:54:36.668" v="7"/>
        <pc:sldMkLst>
          <pc:docMk/>
          <pc:sldMk cId="1629652571" sldId="443"/>
        </pc:sldMkLst>
      </pc:sldChg>
      <pc:sldChg chg="addSp delSp modSp mod modClrScheme chgLayout">
        <pc:chgData name="Even Tranmæl" userId="dc99418e-6817-4331-86b2-1a32ab61fd79" providerId="ADAL" clId="{20EB47B2-AC97-4CDF-95FE-F8D59C74A743}" dt="2026-04-27T11:31:17.709" v="64" actId="1076"/>
        <pc:sldMkLst>
          <pc:docMk/>
          <pc:sldMk cId="1327960907" sldId="446"/>
        </pc:sldMkLst>
        <pc:spChg chg="mod">
          <ac:chgData name="Even Tranmæl" userId="dc99418e-6817-4331-86b2-1a32ab61fd79" providerId="ADAL" clId="{20EB47B2-AC97-4CDF-95FE-F8D59C74A743}" dt="2026-04-27T11:31:03.317" v="63" actId="1076"/>
          <ac:spMkLst>
            <pc:docMk/>
            <pc:sldMk cId="1327960907" sldId="446"/>
            <ac:spMk id="4" creationId="{00000000-0000-0000-0000-000000000000}"/>
          </ac:spMkLst>
        </pc:spChg>
        <pc:spChg chg="mod">
          <ac:chgData name="Even Tranmæl" userId="dc99418e-6817-4331-86b2-1a32ab61fd79" providerId="ADAL" clId="{20EB47B2-AC97-4CDF-95FE-F8D59C74A743}" dt="2026-04-27T11:30:53.117" v="48" actId="1076"/>
          <ac:spMkLst>
            <pc:docMk/>
            <pc:sldMk cId="1327960907" sldId="446"/>
            <ac:spMk id="7" creationId="{00000000-0000-0000-0000-000000000000}"/>
          </ac:spMkLst>
        </pc:spChg>
        <pc:picChg chg="add mod ord">
          <ac:chgData name="Even Tranmæl" userId="dc99418e-6817-4331-86b2-1a32ab61fd79" providerId="ADAL" clId="{20EB47B2-AC97-4CDF-95FE-F8D59C74A743}" dt="2026-04-27T11:31:17.709" v="64" actId="1076"/>
          <ac:picMkLst>
            <pc:docMk/>
            <pc:sldMk cId="1327960907" sldId="446"/>
            <ac:picMk id="13" creationId="{01411AE7-5464-FEF1-8F03-4D97F08D68B0}"/>
          </ac:picMkLst>
        </pc:picChg>
      </pc:sldChg>
      <pc:sldChg chg="mod modClrScheme chgLayout">
        <pc:chgData name="Even Tranmæl" userId="dc99418e-6817-4331-86b2-1a32ab61fd79" providerId="ADAL" clId="{20EB47B2-AC97-4CDF-95FE-F8D59C74A743}" dt="2026-04-22T07:54:36.668" v="7"/>
        <pc:sldMkLst>
          <pc:docMk/>
          <pc:sldMk cId="3622592231" sldId="447"/>
        </pc:sldMkLst>
      </pc:sldChg>
      <pc:sldChg chg="mod modClrScheme chgLayout">
        <pc:chgData name="Even Tranmæl" userId="dc99418e-6817-4331-86b2-1a32ab61fd79" providerId="ADAL" clId="{20EB47B2-AC97-4CDF-95FE-F8D59C74A743}" dt="2026-04-22T07:54:36.668" v="7"/>
        <pc:sldMkLst>
          <pc:docMk/>
          <pc:sldMk cId="3311709056" sldId="448"/>
        </pc:sldMkLst>
      </pc:sldChg>
      <pc:sldChg chg="mod modClrScheme chgLayout">
        <pc:chgData name="Even Tranmæl" userId="dc99418e-6817-4331-86b2-1a32ab61fd79" providerId="ADAL" clId="{20EB47B2-AC97-4CDF-95FE-F8D59C74A743}" dt="2026-04-22T07:54:36.668" v="7"/>
        <pc:sldMkLst>
          <pc:docMk/>
          <pc:sldMk cId="4035429007" sldId="449"/>
        </pc:sldMkLst>
      </pc:sldChg>
      <pc:sldChg chg="mod modClrScheme chgLayout">
        <pc:chgData name="Even Tranmæl" userId="dc99418e-6817-4331-86b2-1a32ab61fd79" providerId="ADAL" clId="{20EB47B2-AC97-4CDF-95FE-F8D59C74A743}" dt="2026-04-22T07:54:36.668" v="7"/>
        <pc:sldMkLst>
          <pc:docMk/>
          <pc:sldMk cId="3154762577" sldId="457"/>
        </pc:sldMkLst>
      </pc:sldChg>
      <pc:sldChg chg="mod modClrScheme chgLayout">
        <pc:chgData name="Even Tranmæl" userId="dc99418e-6817-4331-86b2-1a32ab61fd79" providerId="ADAL" clId="{20EB47B2-AC97-4CDF-95FE-F8D59C74A743}" dt="2026-04-22T07:54:36.668" v="7"/>
        <pc:sldMkLst>
          <pc:docMk/>
          <pc:sldMk cId="1343964" sldId="458"/>
        </pc:sldMkLst>
      </pc:sldChg>
      <pc:sldChg chg="mod modClrScheme chgLayout">
        <pc:chgData name="Even Tranmæl" userId="dc99418e-6817-4331-86b2-1a32ab61fd79" providerId="ADAL" clId="{20EB47B2-AC97-4CDF-95FE-F8D59C74A743}" dt="2026-04-22T07:54:36.668" v="7"/>
        <pc:sldMkLst>
          <pc:docMk/>
          <pc:sldMk cId="3418525049" sldId="462"/>
        </pc:sldMkLst>
      </pc:sldChg>
      <pc:sldChg chg="addSp delSp modSp mod">
        <pc:chgData name="Even Tranmæl" userId="dc99418e-6817-4331-86b2-1a32ab61fd79" providerId="ADAL" clId="{20EB47B2-AC97-4CDF-95FE-F8D59C74A743}" dt="2026-04-22T07:54:37.525" v="8" actId="14100"/>
        <pc:sldMkLst>
          <pc:docMk/>
          <pc:sldMk cId="2263421134" sldId="464"/>
        </pc:sldMkLst>
        <pc:picChg chg="add mod ord">
          <ac:chgData name="Even Tranmæl" userId="dc99418e-6817-4331-86b2-1a32ab61fd79" providerId="ADAL" clId="{20EB47B2-AC97-4CDF-95FE-F8D59C74A743}" dt="2026-04-22T07:54:37.525" v="8" actId="14100"/>
          <ac:picMkLst>
            <pc:docMk/>
            <pc:sldMk cId="2263421134" sldId="464"/>
            <ac:picMk id="10" creationId="{B2AD1056-6685-E8F2-421C-115F6A9BECF0}"/>
          </ac:picMkLst>
        </pc:picChg>
      </pc:sldChg>
      <pc:sldChg chg="modSp mod modClrScheme chgLayout">
        <pc:chgData name="Even Tranmæl" userId="dc99418e-6817-4331-86b2-1a32ab61fd79" providerId="ADAL" clId="{20EB47B2-AC97-4CDF-95FE-F8D59C74A743}" dt="2026-04-22T07:54:36.668" v="7"/>
        <pc:sldMkLst>
          <pc:docMk/>
          <pc:sldMk cId="1289825377" sldId="465"/>
        </pc:sldMkLst>
        <pc:spChg chg="mod ord">
          <ac:chgData name="Even Tranmæl" userId="dc99418e-6817-4331-86b2-1a32ab61fd79" providerId="ADAL" clId="{20EB47B2-AC97-4CDF-95FE-F8D59C74A743}" dt="2026-04-22T07:54:36.668" v="7"/>
          <ac:spMkLst>
            <pc:docMk/>
            <pc:sldMk cId="1289825377" sldId="465"/>
            <ac:spMk id="3" creationId="{D9DF62A2-8A33-44AD-9440-D955F68EDF92}"/>
          </ac:spMkLst>
        </pc:spChg>
      </pc:sldChg>
      <pc:sldChg chg="mod modClrScheme chgLayout">
        <pc:chgData name="Even Tranmæl" userId="dc99418e-6817-4331-86b2-1a32ab61fd79" providerId="ADAL" clId="{20EB47B2-AC97-4CDF-95FE-F8D59C74A743}" dt="2026-04-22T07:54:36.668" v="7"/>
        <pc:sldMkLst>
          <pc:docMk/>
          <pc:sldMk cId="3543762332" sldId="471"/>
        </pc:sldMkLst>
      </pc:sldChg>
      <pc:sldChg chg="mod modClrScheme chgLayout">
        <pc:chgData name="Even Tranmæl" userId="dc99418e-6817-4331-86b2-1a32ab61fd79" providerId="ADAL" clId="{20EB47B2-AC97-4CDF-95FE-F8D59C74A743}" dt="2026-04-22T07:54:36.668" v="7"/>
        <pc:sldMkLst>
          <pc:docMk/>
          <pc:sldMk cId="38710572" sldId="481"/>
        </pc:sldMkLst>
      </pc:sldChg>
      <pc:sldChg chg="mod modClrScheme chgLayout">
        <pc:chgData name="Even Tranmæl" userId="dc99418e-6817-4331-86b2-1a32ab61fd79" providerId="ADAL" clId="{20EB47B2-AC97-4CDF-95FE-F8D59C74A743}" dt="2026-04-22T07:54:36.668" v="7"/>
        <pc:sldMkLst>
          <pc:docMk/>
          <pc:sldMk cId="1356901117" sldId="504"/>
        </pc:sldMkLst>
      </pc:sldChg>
      <pc:sldChg chg="addSp delSp modSp add mod">
        <pc:chgData name="Even Tranmæl" userId="dc99418e-6817-4331-86b2-1a32ab61fd79" providerId="ADAL" clId="{20EB47B2-AC97-4CDF-95FE-F8D59C74A743}" dt="2026-05-04T08:09:51.908" v="78" actId="1076"/>
        <pc:sldMkLst>
          <pc:docMk/>
          <pc:sldMk cId="4018437585" sldId="665"/>
        </pc:sldMkLst>
        <pc:spChg chg="add mod">
          <ac:chgData name="Even Tranmæl" userId="dc99418e-6817-4331-86b2-1a32ab61fd79" providerId="ADAL" clId="{20EB47B2-AC97-4CDF-95FE-F8D59C74A743}" dt="2026-05-04T08:09:51.908" v="78" actId="1076"/>
          <ac:spMkLst>
            <pc:docMk/>
            <pc:sldMk cId="4018437585" sldId="665"/>
            <ac:spMk id="2" creationId="{DBAFA7E0-666E-CF0E-04B7-02BB52C7D667}"/>
          </ac:spMkLst>
        </pc:spChg>
        <pc:graphicFrameChg chg="add mod">
          <ac:chgData name="Even Tranmæl" userId="dc99418e-6817-4331-86b2-1a32ab61fd79" providerId="ADAL" clId="{20EB47B2-AC97-4CDF-95FE-F8D59C74A743}" dt="2026-05-04T07:27:59.540" v="76" actId="14100"/>
          <ac:graphicFrameMkLst>
            <pc:docMk/>
            <pc:sldMk cId="4018437585" sldId="665"/>
            <ac:graphicFrameMk id="14" creationId="{54802C3D-CF6F-833D-44C0-5E368A3B8505}"/>
          </ac:graphicFrameMkLst>
        </pc:graphicFrameChg>
        <pc:picChg chg="add mod ord">
          <ac:chgData name="Even Tranmæl" userId="dc99418e-6817-4331-86b2-1a32ab61fd79" providerId="ADAL" clId="{20EB47B2-AC97-4CDF-95FE-F8D59C74A743}" dt="2026-05-04T07:27:40.947" v="71" actId="1076"/>
          <ac:picMkLst>
            <pc:docMk/>
            <pc:sldMk cId="4018437585" sldId="665"/>
            <ac:picMk id="12" creationId="{1F1EFFC4-03AA-958E-1B61-AA1F3464B46D}"/>
          </ac:picMkLst>
        </pc:picChg>
        <pc:picChg chg="del">
          <ac:chgData name="Even Tranmæl" userId="dc99418e-6817-4331-86b2-1a32ab61fd79" providerId="ADAL" clId="{20EB47B2-AC97-4CDF-95FE-F8D59C74A743}" dt="2026-05-04T07:27:27.171" v="66" actId="478"/>
          <ac:picMkLst>
            <pc:docMk/>
            <pc:sldMk cId="4018437585" sldId="665"/>
            <ac:picMk id="13" creationId="{850949B8-8465-8142-4A07-BADF1F8F705C}"/>
          </ac:picMkLst>
        </pc:picChg>
      </pc:sldChg>
      <pc:sldMasterChg chg="delSldLayout modSldLayout sldLayoutOrd">
        <pc:chgData name="Even Tranmæl" userId="dc99418e-6817-4331-86b2-1a32ab61fd79" providerId="ADAL" clId="{20EB47B2-AC97-4CDF-95FE-F8D59C74A743}" dt="2026-04-22T07:54:36.652" v="6"/>
        <pc:sldMasterMkLst>
          <pc:docMk/>
          <pc:sldMasterMk cId="3650717475" sldId="2147483731"/>
        </pc:sldMasterMkLst>
        <pc:sldLayoutChg chg="modSp mod ord">
          <pc:chgData name="Even Tranmæl" userId="dc99418e-6817-4331-86b2-1a32ab61fd79" providerId="ADAL" clId="{20EB47B2-AC97-4CDF-95FE-F8D59C74A743}" dt="2026-04-22T07:54:36.621" v="5"/>
          <pc:sldLayoutMkLst>
            <pc:docMk/>
            <pc:sldMasterMk cId="3650717475" sldId="2147483731"/>
            <pc:sldLayoutMk cId="172152436" sldId="2147483867"/>
          </pc:sldLayoutMkLst>
          <pc:spChg chg="mod">
            <ac:chgData name="Even Tranmæl" userId="dc99418e-6817-4331-86b2-1a32ab61fd79" providerId="ADAL" clId="{20EB47B2-AC97-4CDF-95FE-F8D59C74A743}" dt="2026-04-22T07:54:36.621" v="5"/>
            <ac:spMkLst>
              <pc:docMk/>
              <pc:sldMasterMk cId="3650717475" sldId="2147483731"/>
              <pc:sldLayoutMk cId="172152436" sldId="2147483867"/>
              <ac:spMk id="3" creationId="{300ACA4F-D36B-8645-2EA7-DF6FBFFCC5D8}"/>
            </ac:spMkLst>
          </pc:spChg>
          <pc:spChg chg="mod">
            <ac:chgData name="Even Tranmæl" userId="dc99418e-6817-4331-86b2-1a32ab61fd79" providerId="ADAL" clId="{20EB47B2-AC97-4CDF-95FE-F8D59C74A743}" dt="2026-04-22T07:54:36.621" v="5"/>
            <ac:spMkLst>
              <pc:docMk/>
              <pc:sldMasterMk cId="3650717475" sldId="2147483731"/>
              <pc:sldLayoutMk cId="172152436" sldId="2147483867"/>
              <ac:spMk id="13" creationId="{74EF3DF7-8CE1-FF19-F246-D22D370AEAA3}"/>
            </ac:spMkLst>
          </pc:spChg>
        </pc:sldLayoutChg>
        <pc:sldLayoutChg chg="modSp mod ord">
          <pc:chgData name="Even Tranmæl" userId="dc99418e-6817-4331-86b2-1a32ab61fd79" providerId="ADAL" clId="{20EB47B2-AC97-4CDF-95FE-F8D59C74A743}" dt="2026-04-22T07:54:36.621" v="5"/>
          <pc:sldLayoutMkLst>
            <pc:docMk/>
            <pc:sldMasterMk cId="3650717475" sldId="2147483731"/>
            <pc:sldLayoutMk cId="393505842" sldId="2147483873"/>
          </pc:sldLayoutMkLst>
          <pc:spChg chg="mod">
            <ac:chgData name="Even Tranmæl" userId="dc99418e-6817-4331-86b2-1a32ab61fd79" providerId="ADAL" clId="{20EB47B2-AC97-4CDF-95FE-F8D59C74A743}" dt="2026-04-22T07:54:36.621" v="5"/>
            <ac:spMkLst>
              <pc:docMk/>
              <pc:sldMasterMk cId="3650717475" sldId="2147483731"/>
              <pc:sldLayoutMk cId="393505842" sldId="2147483873"/>
              <ac:spMk id="2" creationId="{E10AB050-67B9-B7AD-2109-9C8D6CD8CC45}"/>
            </ac:spMkLst>
          </pc:spChg>
          <pc:spChg chg="mod">
            <ac:chgData name="Even Tranmæl" userId="dc99418e-6817-4331-86b2-1a32ab61fd79" providerId="ADAL" clId="{20EB47B2-AC97-4CDF-95FE-F8D59C74A743}" dt="2026-04-22T07:54:36.621" v="5"/>
            <ac:spMkLst>
              <pc:docMk/>
              <pc:sldMasterMk cId="3650717475" sldId="2147483731"/>
              <pc:sldLayoutMk cId="393505842" sldId="2147483873"/>
              <ac:spMk id="3" creationId="{DE19A497-778F-C154-67ED-BA9E0DC9DA99}"/>
            </ac:spMkLst>
          </pc:spChg>
          <pc:spChg chg="mod">
            <ac:chgData name="Even Tranmæl" userId="dc99418e-6817-4331-86b2-1a32ab61fd79" providerId="ADAL" clId="{20EB47B2-AC97-4CDF-95FE-F8D59C74A743}" dt="2026-04-22T07:54:36.621" v="5"/>
            <ac:spMkLst>
              <pc:docMk/>
              <pc:sldMasterMk cId="3650717475" sldId="2147483731"/>
              <pc:sldLayoutMk cId="393505842" sldId="2147483873"/>
              <ac:spMk id="5" creationId="{450EE2A6-4E49-756F-4BB6-9F08E857719E}"/>
            </ac:spMkLst>
          </pc:spChg>
          <pc:spChg chg="mod">
            <ac:chgData name="Even Tranmæl" userId="dc99418e-6817-4331-86b2-1a32ab61fd79" providerId="ADAL" clId="{20EB47B2-AC97-4CDF-95FE-F8D59C74A743}" dt="2026-04-22T07:54:36.621" v="5"/>
            <ac:spMkLst>
              <pc:docMk/>
              <pc:sldMasterMk cId="3650717475" sldId="2147483731"/>
              <pc:sldLayoutMk cId="393505842" sldId="2147483873"/>
              <ac:spMk id="6" creationId="{2983069F-5FCB-7598-4590-6216129F6FF9}"/>
            </ac:spMkLst>
          </pc:spChg>
          <pc:spChg chg="mod">
            <ac:chgData name="Even Tranmæl" userId="dc99418e-6817-4331-86b2-1a32ab61fd79" providerId="ADAL" clId="{20EB47B2-AC97-4CDF-95FE-F8D59C74A743}" dt="2026-04-22T07:54:36.621" v="5"/>
            <ac:spMkLst>
              <pc:docMk/>
              <pc:sldMasterMk cId="3650717475" sldId="2147483731"/>
              <pc:sldLayoutMk cId="393505842" sldId="2147483873"/>
              <ac:spMk id="8" creationId="{D86ADBA6-4443-E90A-420E-AE78BAE56304}"/>
            </ac:spMkLst>
          </pc:spChg>
          <pc:spChg chg="mod">
            <ac:chgData name="Even Tranmæl" userId="dc99418e-6817-4331-86b2-1a32ab61fd79" providerId="ADAL" clId="{20EB47B2-AC97-4CDF-95FE-F8D59C74A743}" dt="2026-04-22T07:54:36.621" v="5"/>
            <ac:spMkLst>
              <pc:docMk/>
              <pc:sldMasterMk cId="3650717475" sldId="2147483731"/>
              <pc:sldLayoutMk cId="393505842" sldId="2147483873"/>
              <ac:spMk id="9" creationId="{CA69A5DA-693F-0987-0DDE-AD18C580E309}"/>
            </ac:spMkLst>
          </pc:spChg>
        </pc:sldLayoutChg>
        <pc:sldLayoutChg chg="modSp mod ord">
          <pc:chgData name="Even Tranmæl" userId="dc99418e-6817-4331-86b2-1a32ab61fd79" providerId="ADAL" clId="{20EB47B2-AC97-4CDF-95FE-F8D59C74A743}" dt="2026-04-22T07:54:36.621" v="5"/>
          <pc:sldLayoutMkLst>
            <pc:docMk/>
            <pc:sldMasterMk cId="3650717475" sldId="2147483731"/>
            <pc:sldLayoutMk cId="3677748689" sldId="2147483879"/>
          </pc:sldLayoutMkLst>
          <pc:spChg chg="mod">
            <ac:chgData name="Even Tranmæl" userId="dc99418e-6817-4331-86b2-1a32ab61fd79" providerId="ADAL" clId="{20EB47B2-AC97-4CDF-95FE-F8D59C74A743}" dt="2026-04-22T07:54:36.621" v="5"/>
            <ac:spMkLst>
              <pc:docMk/>
              <pc:sldMasterMk cId="3650717475" sldId="2147483731"/>
              <pc:sldLayoutMk cId="3677748689" sldId="2147483879"/>
              <ac:spMk id="2" creationId="{00000000-0000-0000-0000-000000000000}"/>
            </ac:spMkLst>
          </pc:spChg>
          <pc:spChg chg="mod">
            <ac:chgData name="Even Tranmæl" userId="dc99418e-6817-4331-86b2-1a32ab61fd79" providerId="ADAL" clId="{20EB47B2-AC97-4CDF-95FE-F8D59C74A743}" dt="2026-04-22T07:54:36.621" v="5"/>
            <ac:spMkLst>
              <pc:docMk/>
              <pc:sldMasterMk cId="3650717475" sldId="2147483731"/>
              <pc:sldLayoutMk cId="3677748689" sldId="2147483879"/>
              <ac:spMk id="3" creationId="{00000000-0000-0000-0000-000000000000}"/>
            </ac:spMkLst>
          </pc:spChg>
          <pc:spChg chg="mod">
            <ac:chgData name="Even Tranmæl" userId="dc99418e-6817-4331-86b2-1a32ab61fd79" providerId="ADAL" clId="{20EB47B2-AC97-4CDF-95FE-F8D59C74A743}" dt="2026-04-22T07:54:36.621" v="5"/>
            <ac:spMkLst>
              <pc:docMk/>
              <pc:sldMasterMk cId="3650717475" sldId="2147483731"/>
              <pc:sldLayoutMk cId="3677748689" sldId="2147483879"/>
              <ac:spMk id="4" creationId="{00000000-0000-0000-0000-000000000000}"/>
            </ac:spMkLst>
          </pc:spChg>
          <pc:spChg chg="mod">
            <ac:chgData name="Even Tranmæl" userId="dc99418e-6817-4331-86b2-1a32ab61fd79" providerId="ADAL" clId="{20EB47B2-AC97-4CDF-95FE-F8D59C74A743}" dt="2026-04-22T07:54:36.621" v="5"/>
            <ac:spMkLst>
              <pc:docMk/>
              <pc:sldMasterMk cId="3650717475" sldId="2147483731"/>
              <pc:sldLayoutMk cId="3677748689" sldId="2147483879"/>
              <ac:spMk id="5" creationId="{00000000-0000-0000-0000-000000000000}"/>
            </ac:spMkLst>
          </pc:spChg>
          <pc:spChg chg="mod">
            <ac:chgData name="Even Tranmæl" userId="dc99418e-6817-4331-86b2-1a32ab61fd79" providerId="ADAL" clId="{20EB47B2-AC97-4CDF-95FE-F8D59C74A743}" dt="2026-04-22T07:54:36.621" v="5"/>
            <ac:spMkLst>
              <pc:docMk/>
              <pc:sldMasterMk cId="3650717475" sldId="2147483731"/>
              <pc:sldLayoutMk cId="3677748689" sldId="2147483879"/>
              <ac:spMk id="6" creationId="{00000000-0000-0000-0000-000000000000}"/>
            </ac:spMkLst>
          </pc:spChg>
          <pc:spChg chg="mod">
            <ac:chgData name="Even Tranmæl" userId="dc99418e-6817-4331-86b2-1a32ab61fd79" providerId="ADAL" clId="{20EB47B2-AC97-4CDF-95FE-F8D59C74A743}" dt="2026-04-22T07:54:36.621" v="5"/>
            <ac:spMkLst>
              <pc:docMk/>
              <pc:sldMasterMk cId="3650717475" sldId="2147483731"/>
              <pc:sldLayoutMk cId="3677748689" sldId="2147483879"/>
              <ac:spMk id="7" creationId="{00000000-0000-0000-0000-000000000000}"/>
            </ac:spMkLst>
          </pc:spChg>
        </pc:sldLayoutChg>
        <pc:sldLayoutChg chg="modSp mod ord">
          <pc:chgData name="Even Tranmæl" userId="dc99418e-6817-4331-86b2-1a32ab61fd79" providerId="ADAL" clId="{20EB47B2-AC97-4CDF-95FE-F8D59C74A743}" dt="2026-04-22T07:54:36.621" v="5"/>
          <pc:sldLayoutMkLst>
            <pc:docMk/>
            <pc:sldMasterMk cId="3650717475" sldId="2147483731"/>
            <pc:sldLayoutMk cId="4166787954" sldId="2147483880"/>
          </pc:sldLayoutMkLst>
          <pc:spChg chg="mod">
            <ac:chgData name="Even Tranmæl" userId="dc99418e-6817-4331-86b2-1a32ab61fd79" providerId="ADAL" clId="{20EB47B2-AC97-4CDF-95FE-F8D59C74A743}" dt="2026-04-22T07:54:36.621" v="5"/>
            <ac:spMkLst>
              <pc:docMk/>
              <pc:sldMasterMk cId="3650717475" sldId="2147483731"/>
              <pc:sldLayoutMk cId="4166787954" sldId="2147483880"/>
              <ac:spMk id="2" creationId="{00000000-0000-0000-0000-000000000000}"/>
            </ac:spMkLst>
          </pc:spChg>
          <pc:spChg chg="mod">
            <ac:chgData name="Even Tranmæl" userId="dc99418e-6817-4331-86b2-1a32ab61fd79" providerId="ADAL" clId="{20EB47B2-AC97-4CDF-95FE-F8D59C74A743}" dt="2026-04-22T07:54:36.621" v="5"/>
            <ac:spMkLst>
              <pc:docMk/>
              <pc:sldMasterMk cId="3650717475" sldId="2147483731"/>
              <pc:sldLayoutMk cId="4166787954" sldId="2147483880"/>
              <ac:spMk id="3" creationId="{00000000-0000-0000-0000-000000000000}"/>
            </ac:spMkLst>
          </pc:spChg>
          <pc:spChg chg="mod">
            <ac:chgData name="Even Tranmæl" userId="dc99418e-6817-4331-86b2-1a32ab61fd79" providerId="ADAL" clId="{20EB47B2-AC97-4CDF-95FE-F8D59C74A743}" dt="2026-04-22T07:54:36.621" v="5"/>
            <ac:spMkLst>
              <pc:docMk/>
              <pc:sldMasterMk cId="3650717475" sldId="2147483731"/>
              <pc:sldLayoutMk cId="4166787954" sldId="2147483880"/>
              <ac:spMk id="4" creationId="{00000000-0000-0000-0000-000000000000}"/>
            </ac:spMkLst>
          </pc:spChg>
        </pc:sldLayoutChg>
        <pc:sldLayoutChg chg="modSp mod ord">
          <pc:chgData name="Even Tranmæl" userId="dc99418e-6817-4331-86b2-1a32ab61fd79" providerId="ADAL" clId="{20EB47B2-AC97-4CDF-95FE-F8D59C74A743}" dt="2026-04-22T07:54:36.621" v="5"/>
          <pc:sldLayoutMkLst>
            <pc:docMk/>
            <pc:sldMasterMk cId="3650717475" sldId="2147483731"/>
            <pc:sldLayoutMk cId="1078697409" sldId="2147483915"/>
          </pc:sldLayoutMkLst>
          <pc:spChg chg="mod">
            <ac:chgData name="Even Tranmæl" userId="dc99418e-6817-4331-86b2-1a32ab61fd79" providerId="ADAL" clId="{20EB47B2-AC97-4CDF-95FE-F8D59C74A743}" dt="2026-04-22T07:54:36.621" v="5"/>
            <ac:spMkLst>
              <pc:docMk/>
              <pc:sldMasterMk cId="3650717475" sldId="2147483731"/>
              <pc:sldLayoutMk cId="1078697409" sldId="2147483915"/>
              <ac:spMk id="2" creationId="{00000000-0000-0000-0000-000000000000}"/>
            </ac:spMkLst>
          </pc:spChg>
          <pc:spChg chg="mod">
            <ac:chgData name="Even Tranmæl" userId="dc99418e-6817-4331-86b2-1a32ab61fd79" providerId="ADAL" clId="{20EB47B2-AC97-4CDF-95FE-F8D59C74A743}" dt="2026-04-22T07:54:36.621" v="5"/>
            <ac:spMkLst>
              <pc:docMk/>
              <pc:sldMasterMk cId="3650717475" sldId="2147483731"/>
              <pc:sldLayoutMk cId="1078697409" sldId="2147483915"/>
              <ac:spMk id="6" creationId="{00000000-0000-0000-0000-000000000000}"/>
            </ac:spMkLst>
          </pc:spChg>
        </pc:sldLayoutChg>
      </pc:sldMasterChg>
    </pc:docChg>
  </pc:docChgLst>
  <pc:docChgLst>
    <pc:chgData name="Jomar Sæterøy Maridal" userId="208828a4-37e1-46b2-ad3f-fb1dea7a7b40" providerId="ADAL" clId="{7729BF2E-14BE-474B-A11E-E55C364A6DB8}"/>
    <pc:docChg chg="addSld delSld modSld">
      <pc:chgData name="Jomar Sæterøy Maridal" userId="208828a4-37e1-46b2-ad3f-fb1dea7a7b40" providerId="ADAL" clId="{7729BF2E-14BE-474B-A11E-E55C364A6DB8}" dt="2026-04-30T12:27:15.558" v="23" actId="47"/>
      <pc:docMkLst>
        <pc:docMk/>
      </pc:docMkLst>
      <pc:sldChg chg="modSp add mod">
        <pc:chgData name="Jomar Sæterøy Maridal" userId="208828a4-37e1-46b2-ad3f-fb1dea7a7b40" providerId="ADAL" clId="{7729BF2E-14BE-474B-A11E-E55C364A6DB8}" dt="2026-04-30T12:27:01.511" v="20" actId="20577"/>
        <pc:sldMkLst>
          <pc:docMk/>
          <pc:sldMk cId="895799003" sldId="514"/>
        </pc:sldMkLst>
        <pc:spChg chg="mod">
          <ac:chgData name="Jomar Sæterøy Maridal" userId="208828a4-37e1-46b2-ad3f-fb1dea7a7b40" providerId="ADAL" clId="{7729BF2E-14BE-474B-A11E-E55C364A6DB8}" dt="2026-04-30T12:27:01.511" v="20" actId="20577"/>
          <ac:spMkLst>
            <pc:docMk/>
            <pc:sldMk cId="895799003" sldId="514"/>
            <ac:spMk id="9" creationId="{00000000-0000-0000-0000-000000000000}"/>
          </ac:spMkLst>
        </pc:spChg>
      </pc:sldChg>
      <pc:sldChg chg="add">
        <pc:chgData name="Jomar Sæterøy Maridal" userId="208828a4-37e1-46b2-ad3f-fb1dea7a7b40" providerId="ADAL" clId="{7729BF2E-14BE-474B-A11E-E55C364A6DB8}" dt="2026-04-30T12:26:47.053" v="11"/>
        <pc:sldMkLst>
          <pc:docMk/>
          <pc:sldMk cId="2282284806" sldId="570"/>
        </pc:sldMkLst>
      </pc:sldChg>
      <pc:sldChg chg="add">
        <pc:chgData name="Jomar Sæterøy Maridal" userId="208828a4-37e1-46b2-ad3f-fb1dea7a7b40" providerId="ADAL" clId="{7729BF2E-14BE-474B-A11E-E55C364A6DB8}" dt="2026-04-30T12:26:47.053" v="11"/>
        <pc:sldMkLst>
          <pc:docMk/>
          <pc:sldMk cId="93083531" sldId="571"/>
        </pc:sldMkLst>
      </pc:sldChg>
      <pc:sldChg chg="add">
        <pc:chgData name="Jomar Sæterøy Maridal" userId="208828a4-37e1-46b2-ad3f-fb1dea7a7b40" providerId="ADAL" clId="{7729BF2E-14BE-474B-A11E-E55C364A6DB8}" dt="2026-04-30T12:27:13.923" v="22"/>
        <pc:sldMkLst>
          <pc:docMk/>
          <pc:sldMk cId="3172499972" sldId="609"/>
        </pc:sldMkLst>
      </pc:sldChg>
      <pc:sldChg chg="modSp add mod">
        <pc:chgData name="Jomar Sæterøy Maridal" userId="208828a4-37e1-46b2-ad3f-fb1dea7a7b40" providerId="ADAL" clId="{7729BF2E-14BE-474B-A11E-E55C364A6DB8}" dt="2026-04-30T12:26:22.931" v="9" actId="20577"/>
        <pc:sldMkLst>
          <pc:docMk/>
          <pc:sldMk cId="407832883" sldId="664"/>
        </pc:sldMkLst>
        <pc:spChg chg="mod">
          <ac:chgData name="Jomar Sæterøy Maridal" userId="208828a4-37e1-46b2-ad3f-fb1dea7a7b40" providerId="ADAL" clId="{7729BF2E-14BE-474B-A11E-E55C364A6DB8}" dt="2026-04-30T12:26:22.931" v="9" actId="20577"/>
          <ac:spMkLst>
            <pc:docMk/>
            <pc:sldMk cId="407832883" sldId="664"/>
            <ac:spMk id="7" creationId="{2BF5ADD4-7E8C-FE8A-028C-21B307A4BE8B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oleObject" Target="https://mrfylke-my.sharepoint.com/personal/jomar_seteroy_maridal_mrfylke_no/Documents/Panda/MRFK/2026%20Kommunestatistikk/PENDLING_to_faner_per_kommune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20.xml"/><Relationship Id="rId1" Type="http://schemas.microsoft.com/office/2011/relationships/chartStyle" Target="style20.xml"/><Relationship Id="rId4" Type="http://schemas.openxmlformats.org/officeDocument/2006/relationships/oleObject" Target="https://mrfylke-my.sharepoint.com/personal/jomar_seteroy_maridal_mrfylke_no/Documents/Panda/MRFK/2026%20Kommunestatistikk/PENDLING_to_faner_per_kommune.xlsx" TargetMode="Externa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21.xml"/><Relationship Id="rId1" Type="http://schemas.microsoft.com/office/2011/relationships/chartStyle" Target="style21.xml"/><Relationship Id="rId4" Type="http://schemas.openxmlformats.org/officeDocument/2006/relationships/oleObject" Target="https://mrfylke-my.sharepoint.com/personal/jomar_seteroy_maridal_mrfylke_no/Documents/Panda/MRFK/Kommunestatistikk/Sysselsatte.xlsx" TargetMode="Externa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oleObject" Target="https://mrfylke-my.sharepoint.com/personal/paul_magne_eidhammer_mrfylke_no/Documents/Kommunestatistikk/Haust%202025/Statistikkgrunnlag%20haust%202025/Andel%20av%20befolkninga%20(15%20&#229;r%20og%20eldre)%20som%20er%20utanfor%20arbeid,%20utdanning%20og%20arbeidsma" TargetMode="External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8.xlsx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9.xlsx"/><Relationship Id="rId2" Type="http://schemas.microsoft.com/office/2011/relationships/chartColorStyle" Target="colors37.xml"/><Relationship Id="rId1" Type="http://schemas.microsoft.com/office/2011/relationships/chartStyle" Target="style37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0.xlsx"/><Relationship Id="rId2" Type="http://schemas.microsoft.com/office/2011/relationships/chartColorStyle" Target="colors38.xml"/><Relationship Id="rId1" Type="http://schemas.microsoft.com/office/2011/relationships/chartStyle" Target="style38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Temp\2026\Tetthet_Boligbygg_fritidsbolig_2026\Kart\Tabell_Kommunefordelt_Fritidsbygg.xlsx" TargetMode="External"/><Relationship Id="rId2" Type="http://schemas.microsoft.com/office/2011/relationships/chartColorStyle" Target="colors39.xml"/><Relationship Id="rId1" Type="http://schemas.microsoft.com/office/2011/relationships/chartStyle" Target="style39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1.xlsx"/><Relationship Id="rId2" Type="http://schemas.microsoft.com/office/2011/relationships/chartColorStyle" Target="colors40.xml"/><Relationship Id="rId1" Type="http://schemas.microsoft.com/office/2011/relationships/chartStyle" Target="style40.xml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2.xlsx"/><Relationship Id="rId2" Type="http://schemas.microsoft.com/office/2011/relationships/chartColorStyle" Target="colors41.xml"/><Relationship Id="rId1" Type="http://schemas.microsoft.com/office/2011/relationships/chartStyle" Target="style41.xml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3.xlsx"/><Relationship Id="rId2" Type="http://schemas.microsoft.com/office/2011/relationships/chartColorStyle" Target="colors42.xml"/><Relationship Id="rId1" Type="http://schemas.microsoft.com/office/2011/relationships/chartStyle" Target="style4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Bok3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Bok3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400" b="1">
                <a:solidFill>
                  <a:schemeClr val="tx2"/>
                </a:solidFill>
              </a:rPr>
              <a:t>Befolkningsutvikling</a:t>
            </a:r>
            <a:r>
              <a:rPr lang="nb-NO" sz="2400" b="1" baseline="0">
                <a:solidFill>
                  <a:schemeClr val="tx2"/>
                </a:solidFill>
              </a:rPr>
              <a:t> 2011-2026</a:t>
            </a:r>
            <a:endParaRPr lang="nb-NO" sz="2400" b="1">
              <a:solidFill>
                <a:schemeClr val="tx2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Personer1!$C$36</c:f>
              <c:strCache>
                <c:ptCount val="1"/>
                <c:pt idx="0">
                  <c:v>Befolkninga elles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Personer1!$D$3:$S$3</c:f>
              <c:numCache>
                <c:formatCode>General</c:formatCode>
                <c:ptCount val="1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  <c:pt idx="14">
                  <c:v>2025</c:v>
                </c:pt>
                <c:pt idx="15">
                  <c:v>2026</c:v>
                </c:pt>
              </c:numCache>
            </c:numRef>
          </c:cat>
          <c:val>
            <c:numRef>
              <c:f>Personer1!$D$36:$S$36</c:f>
              <c:numCache>
                <c:formatCode>0</c:formatCode>
                <c:ptCount val="16"/>
                <c:pt idx="0">
                  <c:v>5173</c:v>
                </c:pt>
                <c:pt idx="1">
                  <c:v>5213</c:v>
                </c:pt>
                <c:pt idx="2">
                  <c:v>5214</c:v>
                </c:pt>
                <c:pt idx="3">
                  <c:v>5228</c:v>
                </c:pt>
                <c:pt idx="4">
                  <c:v>5281</c:v>
                </c:pt>
                <c:pt idx="5">
                  <c:v>5267</c:v>
                </c:pt>
                <c:pt idx="6">
                  <c:v>5260</c:v>
                </c:pt>
                <c:pt idx="7">
                  <c:v>5222</c:v>
                </c:pt>
                <c:pt idx="8">
                  <c:v>5198</c:v>
                </c:pt>
                <c:pt idx="9">
                  <c:v>5126</c:v>
                </c:pt>
                <c:pt idx="10">
                  <c:v>5127</c:v>
                </c:pt>
                <c:pt idx="11">
                  <c:v>5112</c:v>
                </c:pt>
                <c:pt idx="12">
                  <c:v>5085</c:v>
                </c:pt>
                <c:pt idx="13">
                  <c:v>5065</c:v>
                </c:pt>
                <c:pt idx="14">
                  <c:v>5016</c:v>
                </c:pt>
                <c:pt idx="15">
                  <c:v>5008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07-42D0-907E-62D56962292E}"/>
            </c:ext>
          </c:extLst>
        </c:ser>
        <c:ser>
          <c:idx val="1"/>
          <c:order val="1"/>
          <c:tx>
            <c:strRef>
              <c:f>Personer1!$C$37</c:f>
              <c:strCache>
                <c:ptCount val="1"/>
                <c:pt idx="0">
                  <c:v>Innvandrarbefolkning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Personer1!$D$3:$S$3</c:f>
              <c:numCache>
                <c:formatCode>General</c:formatCode>
                <c:ptCount val="1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  <c:pt idx="14">
                  <c:v>2025</c:v>
                </c:pt>
                <c:pt idx="15">
                  <c:v>2026</c:v>
                </c:pt>
              </c:numCache>
            </c:numRef>
          </c:cat>
          <c:val>
            <c:numRef>
              <c:f>Personer1!$D$37:$S$37</c:f>
              <c:numCache>
                <c:formatCode>0</c:formatCode>
                <c:ptCount val="16"/>
                <c:pt idx="0">
                  <c:v>347</c:v>
                </c:pt>
                <c:pt idx="1">
                  <c:v>380</c:v>
                </c:pt>
                <c:pt idx="2">
                  <c:v>437</c:v>
                </c:pt>
                <c:pt idx="3">
                  <c:v>459</c:v>
                </c:pt>
                <c:pt idx="4">
                  <c:v>513</c:v>
                </c:pt>
                <c:pt idx="5">
                  <c:v>559</c:v>
                </c:pt>
                <c:pt idx="6">
                  <c:v>596</c:v>
                </c:pt>
                <c:pt idx="7">
                  <c:v>637</c:v>
                </c:pt>
                <c:pt idx="8">
                  <c:v>651</c:v>
                </c:pt>
                <c:pt idx="9">
                  <c:v>662</c:v>
                </c:pt>
                <c:pt idx="10">
                  <c:v>681</c:v>
                </c:pt>
                <c:pt idx="11">
                  <c:v>716</c:v>
                </c:pt>
                <c:pt idx="12">
                  <c:v>787</c:v>
                </c:pt>
                <c:pt idx="13">
                  <c:v>890</c:v>
                </c:pt>
                <c:pt idx="14">
                  <c:v>976</c:v>
                </c:pt>
                <c:pt idx="15">
                  <c:v>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907-42D0-907E-62D5696229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48692448"/>
        <c:axId val="1648706368"/>
      </c:barChart>
      <c:catAx>
        <c:axId val="1648692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648706368"/>
        <c:crosses val="autoZero"/>
        <c:auto val="1"/>
        <c:lblAlgn val="ctr"/>
        <c:lblOffset val="100"/>
        <c:noMultiLvlLbl val="0"/>
      </c:catAx>
      <c:valAx>
        <c:axId val="1648706368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1.1918064712745315E-2"/>
              <c:y val="0.4080315258332373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648692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400" b="1">
                <a:solidFill>
                  <a:schemeClr val="tx2"/>
                </a:solidFill>
              </a:rPr>
              <a:t>Personar over 67 år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Personer1!$C$4:$AV$4</c:f>
              <c:numCache>
                <c:formatCode>General</c:formatCode>
                <c:ptCount val="46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  <c:pt idx="29">
                  <c:v>2025</c:v>
                </c:pt>
                <c:pt idx="30">
                  <c:v>2026</c:v>
                </c:pt>
                <c:pt idx="31">
                  <c:v>2027</c:v>
                </c:pt>
                <c:pt idx="32">
                  <c:v>2028</c:v>
                </c:pt>
                <c:pt idx="33">
                  <c:v>2029</c:v>
                </c:pt>
                <c:pt idx="34">
                  <c:v>2030</c:v>
                </c:pt>
                <c:pt idx="35">
                  <c:v>2031</c:v>
                </c:pt>
                <c:pt idx="36">
                  <c:v>2032</c:v>
                </c:pt>
                <c:pt idx="37">
                  <c:v>2033</c:v>
                </c:pt>
                <c:pt idx="38">
                  <c:v>2034</c:v>
                </c:pt>
                <c:pt idx="39">
                  <c:v>2035</c:v>
                </c:pt>
                <c:pt idx="40">
                  <c:v>2036</c:v>
                </c:pt>
                <c:pt idx="41">
                  <c:v>2037</c:v>
                </c:pt>
                <c:pt idx="42">
                  <c:v>2038</c:v>
                </c:pt>
                <c:pt idx="43">
                  <c:v>2039</c:v>
                </c:pt>
                <c:pt idx="44">
                  <c:v>2040</c:v>
                </c:pt>
                <c:pt idx="45">
                  <c:v>2041</c:v>
                </c:pt>
              </c:numCache>
            </c:numRef>
          </c:cat>
          <c:val>
            <c:numRef>
              <c:f>Personer1!$C$37:$AV$37</c:f>
              <c:numCache>
                <c:formatCode>0</c:formatCode>
                <c:ptCount val="46"/>
                <c:pt idx="0">
                  <c:v>887</c:v>
                </c:pt>
                <c:pt idx="1">
                  <c:v>873</c:v>
                </c:pt>
                <c:pt idx="2">
                  <c:v>868</c:v>
                </c:pt>
                <c:pt idx="3">
                  <c:v>849</c:v>
                </c:pt>
                <c:pt idx="4">
                  <c:v>836</c:v>
                </c:pt>
                <c:pt idx="5">
                  <c:v>819</c:v>
                </c:pt>
                <c:pt idx="6">
                  <c:v>799</c:v>
                </c:pt>
                <c:pt idx="7">
                  <c:v>774</c:v>
                </c:pt>
                <c:pt idx="8">
                  <c:v>772</c:v>
                </c:pt>
                <c:pt idx="9">
                  <c:v>767</c:v>
                </c:pt>
                <c:pt idx="10">
                  <c:v>753</c:v>
                </c:pt>
                <c:pt idx="11">
                  <c:v>776</c:v>
                </c:pt>
                <c:pt idx="12">
                  <c:v>791</c:v>
                </c:pt>
                <c:pt idx="13">
                  <c:v>801</c:v>
                </c:pt>
                <c:pt idx="14">
                  <c:v>814</c:v>
                </c:pt>
                <c:pt idx="15">
                  <c:v>828</c:v>
                </c:pt>
                <c:pt idx="16">
                  <c:v>834</c:v>
                </c:pt>
                <c:pt idx="17">
                  <c:v>858</c:v>
                </c:pt>
                <c:pt idx="18">
                  <c:v>885</c:v>
                </c:pt>
                <c:pt idx="19">
                  <c:v>912</c:v>
                </c:pt>
                <c:pt idx="20">
                  <c:v>946</c:v>
                </c:pt>
                <c:pt idx="21">
                  <c:v>983</c:v>
                </c:pt>
                <c:pt idx="22">
                  <c:v>1010</c:v>
                </c:pt>
                <c:pt idx="23">
                  <c:v>1049</c:v>
                </c:pt>
                <c:pt idx="24">
                  <c:v>1074</c:v>
                </c:pt>
                <c:pt idx="25">
                  <c:v>1135</c:v>
                </c:pt>
                <c:pt idx="26">
                  <c:v>1167</c:v>
                </c:pt>
                <c:pt idx="27">
                  <c:v>1185</c:v>
                </c:pt>
                <c:pt idx="28">
                  <c:v>1217</c:v>
                </c:pt>
                <c:pt idx="29">
                  <c:v>1236</c:v>
                </c:pt>
                <c:pt idx="30">
                  <c:v>1265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4DA-4EA3-8748-F6BCCDE97C06}"/>
            </c:ext>
          </c:extLst>
        </c:ser>
        <c:ser>
          <c:idx val="1"/>
          <c:order val="1"/>
          <c:spPr>
            <a:ln w="28575" cap="rnd">
              <a:solidFill>
                <a:schemeClr val="accent1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Personer1!$C$4:$AV$4</c:f>
              <c:numCache>
                <c:formatCode>General</c:formatCode>
                <c:ptCount val="46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  <c:pt idx="29">
                  <c:v>2025</c:v>
                </c:pt>
                <c:pt idx="30">
                  <c:v>2026</c:v>
                </c:pt>
                <c:pt idx="31">
                  <c:v>2027</c:v>
                </c:pt>
                <c:pt idx="32">
                  <c:v>2028</c:v>
                </c:pt>
                <c:pt idx="33">
                  <c:v>2029</c:v>
                </c:pt>
                <c:pt idx="34">
                  <c:v>2030</c:v>
                </c:pt>
                <c:pt idx="35">
                  <c:v>2031</c:v>
                </c:pt>
                <c:pt idx="36">
                  <c:v>2032</c:v>
                </c:pt>
                <c:pt idx="37">
                  <c:v>2033</c:v>
                </c:pt>
                <c:pt idx="38">
                  <c:v>2034</c:v>
                </c:pt>
                <c:pt idx="39">
                  <c:v>2035</c:v>
                </c:pt>
                <c:pt idx="40">
                  <c:v>2036</c:v>
                </c:pt>
                <c:pt idx="41">
                  <c:v>2037</c:v>
                </c:pt>
                <c:pt idx="42">
                  <c:v>2038</c:v>
                </c:pt>
                <c:pt idx="43">
                  <c:v>2039</c:v>
                </c:pt>
                <c:pt idx="44">
                  <c:v>2040</c:v>
                </c:pt>
                <c:pt idx="45">
                  <c:v>2041</c:v>
                </c:pt>
              </c:numCache>
            </c:numRef>
          </c:cat>
          <c:val>
            <c:numRef>
              <c:f>Personer1!$C$38:$AV$38</c:f>
              <c:numCache>
                <c:formatCode>General</c:formatCode>
                <c:ptCount val="46"/>
                <c:pt idx="31">
                  <c:v>1310</c:v>
                </c:pt>
                <c:pt idx="32">
                  <c:v>1344</c:v>
                </c:pt>
                <c:pt idx="33">
                  <c:v>1369</c:v>
                </c:pt>
                <c:pt idx="34">
                  <c:v>1380</c:v>
                </c:pt>
                <c:pt idx="35">
                  <c:v>1410</c:v>
                </c:pt>
                <c:pt idx="36">
                  <c:v>1432</c:v>
                </c:pt>
                <c:pt idx="37">
                  <c:v>1458</c:v>
                </c:pt>
                <c:pt idx="38">
                  <c:v>1500</c:v>
                </c:pt>
                <c:pt idx="39">
                  <c:v>1525</c:v>
                </c:pt>
                <c:pt idx="40">
                  <c:v>1555</c:v>
                </c:pt>
                <c:pt idx="41">
                  <c:v>1583</c:v>
                </c:pt>
                <c:pt idx="42">
                  <c:v>1606</c:v>
                </c:pt>
                <c:pt idx="43">
                  <c:v>1640</c:v>
                </c:pt>
                <c:pt idx="44">
                  <c:v>1659</c:v>
                </c:pt>
                <c:pt idx="45">
                  <c:v>1691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4DA-4EA3-8748-F6BCCDE97C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64560064"/>
        <c:axId val="1664551424"/>
      </c:lineChart>
      <c:catAx>
        <c:axId val="1664560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664551424"/>
        <c:crosses val="autoZero"/>
        <c:auto val="1"/>
        <c:lblAlgn val="ctr"/>
        <c:lblOffset val="100"/>
        <c:noMultiLvlLbl val="0"/>
      </c:catAx>
      <c:valAx>
        <c:axId val="1664551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1.0980392156862745E-2"/>
              <c:y val="0.4187706055968757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664560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Talet på personar 67 år og eldre fordelt på alderskategoriar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Personer1!$C$52</c:f>
              <c:strCache>
                <c:ptCount val="1"/>
                <c:pt idx="0">
                  <c:v>67-79 år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Personer1!$D$3:$AM$3</c:f>
              <c:numCache>
                <c:formatCode>General</c:formatCode>
                <c:ptCount val="3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  <c:pt idx="16">
                  <c:v>2022</c:v>
                </c:pt>
                <c:pt idx="17">
                  <c:v>2023</c:v>
                </c:pt>
                <c:pt idx="18">
                  <c:v>2024</c:v>
                </c:pt>
                <c:pt idx="19">
                  <c:v>2025</c:v>
                </c:pt>
                <c:pt idx="20">
                  <c:v>2026</c:v>
                </c:pt>
                <c:pt idx="21">
                  <c:v>2027</c:v>
                </c:pt>
                <c:pt idx="22">
                  <c:v>2028</c:v>
                </c:pt>
                <c:pt idx="23">
                  <c:v>2029</c:v>
                </c:pt>
                <c:pt idx="24">
                  <c:v>2030</c:v>
                </c:pt>
                <c:pt idx="25">
                  <c:v>2031</c:v>
                </c:pt>
                <c:pt idx="26">
                  <c:v>2032</c:v>
                </c:pt>
                <c:pt idx="27">
                  <c:v>2033</c:v>
                </c:pt>
                <c:pt idx="28">
                  <c:v>2034</c:v>
                </c:pt>
                <c:pt idx="29">
                  <c:v>2035</c:v>
                </c:pt>
                <c:pt idx="30">
                  <c:v>2036</c:v>
                </c:pt>
                <c:pt idx="31">
                  <c:v>2037</c:v>
                </c:pt>
                <c:pt idx="32">
                  <c:v>2038</c:v>
                </c:pt>
                <c:pt idx="33">
                  <c:v>2039</c:v>
                </c:pt>
                <c:pt idx="34">
                  <c:v>2040</c:v>
                </c:pt>
                <c:pt idx="35">
                  <c:v>2041</c:v>
                </c:pt>
              </c:numCache>
            </c:numRef>
          </c:cat>
          <c:val>
            <c:numRef>
              <c:f>Personer1!$D$52:$AM$52</c:f>
              <c:numCache>
                <c:formatCode>0</c:formatCode>
                <c:ptCount val="36"/>
                <c:pt idx="0">
                  <c:v>434</c:v>
                </c:pt>
                <c:pt idx="1">
                  <c:v>452</c:v>
                </c:pt>
                <c:pt idx="2">
                  <c:v>465</c:v>
                </c:pt>
                <c:pt idx="3">
                  <c:v>473</c:v>
                </c:pt>
                <c:pt idx="4">
                  <c:v>499</c:v>
                </c:pt>
                <c:pt idx="5">
                  <c:v>521</c:v>
                </c:pt>
                <c:pt idx="6">
                  <c:v>540</c:v>
                </c:pt>
                <c:pt idx="7">
                  <c:v>577</c:v>
                </c:pt>
                <c:pt idx="8">
                  <c:v>601</c:v>
                </c:pt>
                <c:pt idx="9">
                  <c:v>644</c:v>
                </c:pt>
                <c:pt idx="10">
                  <c:v>684</c:v>
                </c:pt>
                <c:pt idx="11">
                  <c:v>716</c:v>
                </c:pt>
                <c:pt idx="12">
                  <c:v>751</c:v>
                </c:pt>
                <c:pt idx="13">
                  <c:v>791</c:v>
                </c:pt>
                <c:pt idx="14">
                  <c:v>803</c:v>
                </c:pt>
                <c:pt idx="15">
                  <c:v>839</c:v>
                </c:pt>
                <c:pt idx="16">
                  <c:v>855</c:v>
                </c:pt>
                <c:pt idx="17">
                  <c:v>864</c:v>
                </c:pt>
                <c:pt idx="18">
                  <c:v>887</c:v>
                </c:pt>
                <c:pt idx="19">
                  <c:v>901</c:v>
                </c:pt>
                <c:pt idx="20">
                  <c:v>923</c:v>
                </c:pt>
                <c:pt idx="21" formatCode="General">
                  <c:v>931</c:v>
                </c:pt>
                <c:pt idx="22" formatCode="General">
                  <c:v>932</c:v>
                </c:pt>
                <c:pt idx="23" formatCode="General">
                  <c:v>946</c:v>
                </c:pt>
                <c:pt idx="24" formatCode="General">
                  <c:v>932</c:v>
                </c:pt>
                <c:pt idx="25" formatCode="General">
                  <c:v>934</c:v>
                </c:pt>
                <c:pt idx="26" formatCode="General">
                  <c:v>930</c:v>
                </c:pt>
                <c:pt idx="27" formatCode="General">
                  <c:v>948</c:v>
                </c:pt>
                <c:pt idx="28" formatCode="General">
                  <c:v>968</c:v>
                </c:pt>
                <c:pt idx="29" formatCode="General">
                  <c:v>972</c:v>
                </c:pt>
                <c:pt idx="30" formatCode="General">
                  <c:v>984</c:v>
                </c:pt>
                <c:pt idx="31" formatCode="General">
                  <c:v>990</c:v>
                </c:pt>
                <c:pt idx="32" formatCode="General">
                  <c:v>1003</c:v>
                </c:pt>
                <c:pt idx="33" formatCode="General">
                  <c:v>1013</c:v>
                </c:pt>
                <c:pt idx="34" formatCode="General">
                  <c:v>1022</c:v>
                </c:pt>
                <c:pt idx="35" formatCode="General">
                  <c:v>1040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A4-4E50-BF05-5AF988ABC279}"/>
            </c:ext>
          </c:extLst>
        </c:ser>
        <c:ser>
          <c:idx val="1"/>
          <c:order val="1"/>
          <c:tx>
            <c:strRef>
              <c:f>Personer1!$C$53</c:f>
              <c:strCache>
                <c:ptCount val="1"/>
                <c:pt idx="0">
                  <c:v>80-89 år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Personer1!$D$3:$AM$3</c:f>
              <c:numCache>
                <c:formatCode>General</c:formatCode>
                <c:ptCount val="3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  <c:pt idx="16">
                  <c:v>2022</c:v>
                </c:pt>
                <c:pt idx="17">
                  <c:v>2023</c:v>
                </c:pt>
                <c:pt idx="18">
                  <c:v>2024</c:v>
                </c:pt>
                <c:pt idx="19">
                  <c:v>2025</c:v>
                </c:pt>
                <c:pt idx="20">
                  <c:v>2026</c:v>
                </c:pt>
                <c:pt idx="21">
                  <c:v>2027</c:v>
                </c:pt>
                <c:pt idx="22">
                  <c:v>2028</c:v>
                </c:pt>
                <c:pt idx="23">
                  <c:v>2029</c:v>
                </c:pt>
                <c:pt idx="24">
                  <c:v>2030</c:v>
                </c:pt>
                <c:pt idx="25">
                  <c:v>2031</c:v>
                </c:pt>
                <c:pt idx="26">
                  <c:v>2032</c:v>
                </c:pt>
                <c:pt idx="27">
                  <c:v>2033</c:v>
                </c:pt>
                <c:pt idx="28">
                  <c:v>2034</c:v>
                </c:pt>
                <c:pt idx="29">
                  <c:v>2035</c:v>
                </c:pt>
                <c:pt idx="30">
                  <c:v>2036</c:v>
                </c:pt>
                <c:pt idx="31">
                  <c:v>2037</c:v>
                </c:pt>
                <c:pt idx="32">
                  <c:v>2038</c:v>
                </c:pt>
                <c:pt idx="33">
                  <c:v>2039</c:v>
                </c:pt>
                <c:pt idx="34">
                  <c:v>2040</c:v>
                </c:pt>
                <c:pt idx="35">
                  <c:v>2041</c:v>
                </c:pt>
              </c:numCache>
            </c:numRef>
          </c:cat>
          <c:val>
            <c:numRef>
              <c:f>Personer1!$D$53:$AM$53</c:f>
              <c:numCache>
                <c:formatCode>0</c:formatCode>
                <c:ptCount val="36"/>
                <c:pt idx="0">
                  <c:v>274</c:v>
                </c:pt>
                <c:pt idx="1">
                  <c:v>278</c:v>
                </c:pt>
                <c:pt idx="2">
                  <c:v>276</c:v>
                </c:pt>
                <c:pt idx="3">
                  <c:v>279</c:v>
                </c:pt>
                <c:pt idx="4">
                  <c:v>261</c:v>
                </c:pt>
                <c:pt idx="5">
                  <c:v>249</c:v>
                </c:pt>
                <c:pt idx="6">
                  <c:v>231</c:v>
                </c:pt>
                <c:pt idx="7">
                  <c:v>218</c:v>
                </c:pt>
                <c:pt idx="8">
                  <c:v>220</c:v>
                </c:pt>
                <c:pt idx="9">
                  <c:v>203</c:v>
                </c:pt>
                <c:pt idx="10">
                  <c:v>197</c:v>
                </c:pt>
                <c:pt idx="11">
                  <c:v>206</c:v>
                </c:pt>
                <c:pt idx="12">
                  <c:v>197</c:v>
                </c:pt>
                <c:pt idx="13">
                  <c:v>196</c:v>
                </c:pt>
                <c:pt idx="14">
                  <c:v>213</c:v>
                </c:pt>
                <c:pt idx="15">
                  <c:v>228</c:v>
                </c:pt>
                <c:pt idx="16">
                  <c:v>250</c:v>
                </c:pt>
                <c:pt idx="17">
                  <c:v>262</c:v>
                </c:pt>
                <c:pt idx="18">
                  <c:v>269</c:v>
                </c:pt>
                <c:pt idx="19">
                  <c:v>275</c:v>
                </c:pt>
                <c:pt idx="20">
                  <c:v>296</c:v>
                </c:pt>
                <c:pt idx="21" formatCode="General">
                  <c:v>328</c:v>
                </c:pt>
                <c:pt idx="22" formatCode="General">
                  <c:v>359</c:v>
                </c:pt>
                <c:pt idx="23" formatCode="General">
                  <c:v>368</c:v>
                </c:pt>
                <c:pt idx="24" formatCode="General">
                  <c:v>382</c:v>
                </c:pt>
                <c:pt idx="25" formatCode="General">
                  <c:v>405</c:v>
                </c:pt>
                <c:pt idx="26" formatCode="General">
                  <c:v>428</c:v>
                </c:pt>
                <c:pt idx="27" formatCode="General">
                  <c:v>433</c:v>
                </c:pt>
                <c:pt idx="28" formatCode="General">
                  <c:v>443</c:v>
                </c:pt>
                <c:pt idx="29" formatCode="General">
                  <c:v>463</c:v>
                </c:pt>
                <c:pt idx="30" formatCode="General">
                  <c:v>474</c:v>
                </c:pt>
                <c:pt idx="31" formatCode="General">
                  <c:v>490</c:v>
                </c:pt>
                <c:pt idx="32" formatCode="General">
                  <c:v>488</c:v>
                </c:pt>
                <c:pt idx="33" formatCode="General">
                  <c:v>509</c:v>
                </c:pt>
                <c:pt idx="34" formatCode="General">
                  <c:v>510</c:v>
                </c:pt>
                <c:pt idx="35" formatCode="General">
                  <c:v>514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7A4-4E50-BF05-5AF988ABC279}"/>
            </c:ext>
          </c:extLst>
        </c:ser>
        <c:ser>
          <c:idx val="2"/>
          <c:order val="2"/>
          <c:tx>
            <c:strRef>
              <c:f>Personer1!$C$54</c:f>
              <c:strCache>
                <c:ptCount val="1"/>
                <c:pt idx="0">
                  <c:v>90 år eller eldre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numRef>
              <c:f>Personer1!$D$3:$AM$3</c:f>
              <c:numCache>
                <c:formatCode>General</c:formatCode>
                <c:ptCount val="3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  <c:pt idx="16">
                  <c:v>2022</c:v>
                </c:pt>
                <c:pt idx="17">
                  <c:v>2023</c:v>
                </c:pt>
                <c:pt idx="18">
                  <c:v>2024</c:v>
                </c:pt>
                <c:pt idx="19">
                  <c:v>2025</c:v>
                </c:pt>
                <c:pt idx="20">
                  <c:v>2026</c:v>
                </c:pt>
                <c:pt idx="21">
                  <c:v>2027</c:v>
                </c:pt>
                <c:pt idx="22">
                  <c:v>2028</c:v>
                </c:pt>
                <c:pt idx="23">
                  <c:v>2029</c:v>
                </c:pt>
                <c:pt idx="24">
                  <c:v>2030</c:v>
                </c:pt>
                <c:pt idx="25">
                  <c:v>2031</c:v>
                </c:pt>
                <c:pt idx="26">
                  <c:v>2032</c:v>
                </c:pt>
                <c:pt idx="27">
                  <c:v>2033</c:v>
                </c:pt>
                <c:pt idx="28">
                  <c:v>2034</c:v>
                </c:pt>
                <c:pt idx="29">
                  <c:v>2035</c:v>
                </c:pt>
                <c:pt idx="30">
                  <c:v>2036</c:v>
                </c:pt>
                <c:pt idx="31">
                  <c:v>2037</c:v>
                </c:pt>
                <c:pt idx="32">
                  <c:v>2038</c:v>
                </c:pt>
                <c:pt idx="33">
                  <c:v>2039</c:v>
                </c:pt>
                <c:pt idx="34">
                  <c:v>2040</c:v>
                </c:pt>
                <c:pt idx="35">
                  <c:v>2041</c:v>
                </c:pt>
              </c:numCache>
            </c:numRef>
          </c:cat>
          <c:val>
            <c:numRef>
              <c:f>Personer1!$D$54:$AM$54</c:f>
              <c:numCache>
                <c:formatCode>0</c:formatCode>
                <c:ptCount val="36"/>
                <c:pt idx="0">
                  <c:v>45</c:v>
                </c:pt>
                <c:pt idx="1">
                  <c:v>46</c:v>
                </c:pt>
                <c:pt idx="2">
                  <c:v>50</c:v>
                </c:pt>
                <c:pt idx="3">
                  <c:v>49</c:v>
                </c:pt>
                <c:pt idx="4">
                  <c:v>54</c:v>
                </c:pt>
                <c:pt idx="5">
                  <c:v>58</c:v>
                </c:pt>
                <c:pt idx="6">
                  <c:v>63</c:v>
                </c:pt>
                <c:pt idx="7">
                  <c:v>63</c:v>
                </c:pt>
                <c:pt idx="8">
                  <c:v>64</c:v>
                </c:pt>
                <c:pt idx="9">
                  <c:v>65</c:v>
                </c:pt>
                <c:pt idx="10">
                  <c:v>65</c:v>
                </c:pt>
                <c:pt idx="11">
                  <c:v>61</c:v>
                </c:pt>
                <c:pt idx="12">
                  <c:v>62</c:v>
                </c:pt>
                <c:pt idx="13">
                  <c:v>62</c:v>
                </c:pt>
                <c:pt idx="14">
                  <c:v>58</c:v>
                </c:pt>
                <c:pt idx="15">
                  <c:v>68</c:v>
                </c:pt>
                <c:pt idx="16">
                  <c:v>62</c:v>
                </c:pt>
                <c:pt idx="17">
                  <c:v>59</c:v>
                </c:pt>
                <c:pt idx="18">
                  <c:v>61</c:v>
                </c:pt>
                <c:pt idx="19">
                  <c:v>60</c:v>
                </c:pt>
                <c:pt idx="20">
                  <c:v>46</c:v>
                </c:pt>
                <c:pt idx="21" formatCode="General">
                  <c:v>51</c:v>
                </c:pt>
                <c:pt idx="22" formatCode="General">
                  <c:v>53</c:v>
                </c:pt>
                <c:pt idx="23" formatCode="General">
                  <c:v>55</c:v>
                </c:pt>
                <c:pt idx="24" formatCode="General">
                  <c:v>66</c:v>
                </c:pt>
                <c:pt idx="25" formatCode="General">
                  <c:v>71</c:v>
                </c:pt>
                <c:pt idx="26" formatCode="General">
                  <c:v>74</c:v>
                </c:pt>
                <c:pt idx="27" formatCode="General">
                  <c:v>77</c:v>
                </c:pt>
                <c:pt idx="28" formatCode="General">
                  <c:v>89</c:v>
                </c:pt>
                <c:pt idx="29" formatCode="General">
                  <c:v>90</c:v>
                </c:pt>
                <c:pt idx="30" formatCode="General">
                  <c:v>97</c:v>
                </c:pt>
                <c:pt idx="31" formatCode="General">
                  <c:v>103</c:v>
                </c:pt>
                <c:pt idx="32" formatCode="General">
                  <c:v>115</c:v>
                </c:pt>
                <c:pt idx="33" formatCode="General">
                  <c:v>118</c:v>
                </c:pt>
                <c:pt idx="34" formatCode="General">
                  <c:v>127</c:v>
                </c:pt>
                <c:pt idx="35" formatCode="General">
                  <c:v>137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7A4-4E50-BF05-5AF988ABC2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72076864"/>
        <c:axId val="1672073024"/>
      </c:areaChart>
      <c:catAx>
        <c:axId val="16720768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672073024"/>
        <c:crosses val="autoZero"/>
        <c:auto val="1"/>
        <c:lblAlgn val="ctr"/>
        <c:lblOffset val="100"/>
        <c:noMultiLvlLbl val="0"/>
      </c:catAx>
      <c:valAx>
        <c:axId val="1672073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7.1871817093133806E-3"/>
              <c:y val="0.3811474677329632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67207686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 dirty="0">
                <a:solidFill>
                  <a:schemeClr val="tx2"/>
                </a:solidFill>
              </a:rPr>
              <a:t>Tal </a:t>
            </a:r>
            <a:r>
              <a:rPr lang="nb-NO" sz="2000" b="1" i="0" u="none" strike="noStrike" kern="1200" spc="0" baseline="0" dirty="0" err="1">
                <a:solidFill>
                  <a:schemeClr val="tx2"/>
                </a:solidFill>
              </a:rPr>
              <a:t>personar</a:t>
            </a:r>
            <a:r>
              <a:rPr lang="nb-NO" sz="2000" b="1" i="0" u="none" strike="noStrike" kern="1200" spc="0" baseline="0" dirty="0">
                <a:solidFill>
                  <a:schemeClr val="tx2"/>
                </a:solidFill>
              </a:rPr>
              <a:t> i yrkesaktiv alder (20-64 år) per eldre over 65 år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Personer1!$C$3:$AL$3</c:f>
              <c:numCache>
                <c:formatCode>General</c:formatCode>
                <c:ptCount val="3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  <c:pt idx="16">
                  <c:v>2022</c:v>
                </c:pt>
                <c:pt idx="17">
                  <c:v>2023</c:v>
                </c:pt>
                <c:pt idx="18">
                  <c:v>2024</c:v>
                </c:pt>
                <c:pt idx="19">
                  <c:v>2025</c:v>
                </c:pt>
                <c:pt idx="20">
                  <c:v>2026</c:v>
                </c:pt>
                <c:pt idx="21">
                  <c:v>2027</c:v>
                </c:pt>
                <c:pt idx="22">
                  <c:v>2028</c:v>
                </c:pt>
                <c:pt idx="23">
                  <c:v>2029</c:v>
                </c:pt>
                <c:pt idx="24">
                  <c:v>2030</c:v>
                </c:pt>
                <c:pt idx="25">
                  <c:v>2031</c:v>
                </c:pt>
                <c:pt idx="26">
                  <c:v>2032</c:v>
                </c:pt>
                <c:pt idx="27">
                  <c:v>2033</c:v>
                </c:pt>
                <c:pt idx="28">
                  <c:v>2034</c:v>
                </c:pt>
                <c:pt idx="29">
                  <c:v>2035</c:v>
                </c:pt>
                <c:pt idx="30">
                  <c:v>2036</c:v>
                </c:pt>
                <c:pt idx="31">
                  <c:v>2037</c:v>
                </c:pt>
                <c:pt idx="32">
                  <c:v>2038</c:v>
                </c:pt>
                <c:pt idx="33">
                  <c:v>2039</c:v>
                </c:pt>
                <c:pt idx="34">
                  <c:v>2040</c:v>
                </c:pt>
                <c:pt idx="35">
                  <c:v>2041</c:v>
                </c:pt>
              </c:numCache>
            </c:numRef>
          </c:cat>
          <c:val>
            <c:numRef>
              <c:f>Personer1!$C$36:$AL$36</c:f>
              <c:numCache>
                <c:formatCode>0.0</c:formatCode>
                <c:ptCount val="36"/>
                <c:pt idx="0">
                  <c:v>3.5431530494821635</c:v>
                </c:pt>
                <c:pt idx="1">
                  <c:v>3.4394618834080717</c:v>
                </c:pt>
                <c:pt idx="2">
                  <c:v>3.3925027563395811</c:v>
                </c:pt>
                <c:pt idx="3">
                  <c:v>3.3477321814254859</c:v>
                </c:pt>
                <c:pt idx="4">
                  <c:v>3.3124335812964931</c:v>
                </c:pt>
                <c:pt idx="5">
                  <c:v>3.2918410041841004</c:v>
                </c:pt>
                <c:pt idx="6">
                  <c:v>3.2659137577002055</c:v>
                </c:pt>
                <c:pt idx="7">
                  <c:v>3.2025819265143993</c:v>
                </c:pt>
                <c:pt idx="8">
                  <c:v>3.1587147030185005</c:v>
                </c:pt>
                <c:pt idx="9">
                  <c:v>3.1306818181818183</c:v>
                </c:pt>
                <c:pt idx="10">
                  <c:v>2.9927404718693285</c:v>
                </c:pt>
                <c:pt idx="11">
                  <c:v>2.8705473501303214</c:v>
                </c:pt>
                <c:pt idx="12">
                  <c:v>2.8373287671232879</c:v>
                </c:pt>
                <c:pt idx="13">
                  <c:v>2.6978476821192054</c:v>
                </c:pt>
                <c:pt idx="14">
                  <c:v>2.57487922705314</c:v>
                </c:pt>
                <c:pt idx="15">
                  <c:v>2.4458109146810147</c:v>
                </c:pt>
                <c:pt idx="16">
                  <c:v>2.3836336336336337</c:v>
                </c:pt>
                <c:pt idx="17">
                  <c:v>2.3819806403574089</c:v>
                </c:pt>
                <c:pt idx="18">
                  <c:v>2.3647570703408265</c:v>
                </c:pt>
                <c:pt idx="19">
                  <c:v>2.3371347113328582</c:v>
                </c:pt>
                <c:pt idx="20">
                  <c:v>2.3293370944992948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566-47F3-9018-48BA6345F6F1}"/>
            </c:ext>
          </c:extLst>
        </c:ser>
        <c:ser>
          <c:idx val="1"/>
          <c:order val="1"/>
          <c:spPr>
            <a:ln w="28575" cap="rnd">
              <a:solidFill>
                <a:schemeClr val="accent1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Personer1!$C$3:$AL$3</c:f>
              <c:numCache>
                <c:formatCode>General</c:formatCode>
                <c:ptCount val="3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  <c:pt idx="16">
                  <c:v>2022</c:v>
                </c:pt>
                <c:pt idx="17">
                  <c:v>2023</c:v>
                </c:pt>
                <c:pt idx="18">
                  <c:v>2024</c:v>
                </c:pt>
                <c:pt idx="19">
                  <c:v>2025</c:v>
                </c:pt>
                <c:pt idx="20">
                  <c:v>2026</c:v>
                </c:pt>
                <c:pt idx="21">
                  <c:v>2027</c:v>
                </c:pt>
                <c:pt idx="22">
                  <c:v>2028</c:v>
                </c:pt>
                <c:pt idx="23">
                  <c:v>2029</c:v>
                </c:pt>
                <c:pt idx="24">
                  <c:v>2030</c:v>
                </c:pt>
                <c:pt idx="25">
                  <c:v>2031</c:v>
                </c:pt>
                <c:pt idx="26">
                  <c:v>2032</c:v>
                </c:pt>
                <c:pt idx="27">
                  <c:v>2033</c:v>
                </c:pt>
                <c:pt idx="28">
                  <c:v>2034</c:v>
                </c:pt>
                <c:pt idx="29">
                  <c:v>2035</c:v>
                </c:pt>
                <c:pt idx="30">
                  <c:v>2036</c:v>
                </c:pt>
                <c:pt idx="31">
                  <c:v>2037</c:v>
                </c:pt>
                <c:pt idx="32">
                  <c:v>2038</c:v>
                </c:pt>
                <c:pt idx="33">
                  <c:v>2039</c:v>
                </c:pt>
                <c:pt idx="34">
                  <c:v>2040</c:v>
                </c:pt>
                <c:pt idx="35">
                  <c:v>2041</c:v>
                </c:pt>
              </c:numCache>
            </c:numRef>
          </c:cat>
          <c:val>
            <c:numRef>
              <c:f>Personer1!$C$37:$AL$37</c:f>
              <c:numCache>
                <c:formatCode>General</c:formatCode>
                <c:ptCount val="36"/>
                <c:pt idx="20" formatCode="0.0">
                  <c:v>2.3293370944992948</c:v>
                </c:pt>
                <c:pt idx="21" formatCode="0.0">
                  <c:v>2.3067484662576687</c:v>
                </c:pt>
                <c:pt idx="22" formatCode="0.0">
                  <c:v>2.3117408906882591</c:v>
                </c:pt>
                <c:pt idx="23" formatCode="0.0">
                  <c:v>2.259577278731836</c:v>
                </c:pt>
                <c:pt idx="24" formatCode="0.0">
                  <c:v>2.2360208062418727</c:v>
                </c:pt>
                <c:pt idx="25" formatCode="0.0">
                  <c:v>2.1797966963151207</c:v>
                </c:pt>
                <c:pt idx="26" formatCode="0.0">
                  <c:v>2.1219814241486068</c:v>
                </c:pt>
                <c:pt idx="27" formatCode="0.0">
                  <c:v>2.0891330891330893</c:v>
                </c:pt>
                <c:pt idx="28" formatCode="0.0">
                  <c:v>2.026221692491061</c:v>
                </c:pt>
                <c:pt idx="29" formatCode="0.0">
                  <c:v>1.992375366568915</c:v>
                </c:pt>
                <c:pt idx="30" formatCode="0.0">
                  <c:v>1.953757225433526</c:v>
                </c:pt>
                <c:pt idx="31" formatCode="0.0">
                  <c:v>1.8876975169300225</c:v>
                </c:pt>
                <c:pt idx="32" formatCode="0.0">
                  <c:v>1.8692006707657909</c:v>
                </c:pt>
                <c:pt idx="33" formatCode="0.0">
                  <c:v>1.8269230769230769</c:v>
                </c:pt>
                <c:pt idx="34" formatCode="0.0">
                  <c:v>1.7883053600433134</c:v>
                </c:pt>
                <c:pt idx="35" formatCode="0.0">
                  <c:v>1.7820927723840345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566-47F3-9018-48BA6345F6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4154336"/>
        <c:axId val="44142336"/>
      </c:lineChart>
      <c:catAx>
        <c:axId val="44154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44142336"/>
        <c:crosses val="autoZero"/>
        <c:auto val="1"/>
        <c:lblAlgn val="ctr"/>
        <c:lblOffset val="100"/>
        <c:noMultiLvlLbl val="0"/>
      </c:catAx>
      <c:valAx>
        <c:axId val="44142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7.4487895716945996E-3"/>
              <c:y val="0.4530588104200672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44154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>
                <a:solidFill>
                  <a:schemeClr val="tx2"/>
                </a:solidFill>
              </a:rPr>
              <a:t>Relativdel 80 år og eldre av befolkninga, 2026 og 2036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Personer1!$I$4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Personer1!$H$5:$H$31</c:f>
              <c:strCache>
                <c:ptCount val="27"/>
                <c:pt idx="0">
                  <c:v>Kristiansund</c:v>
                </c:pt>
                <c:pt idx="1">
                  <c:v>Molde</c:v>
                </c:pt>
                <c:pt idx="2">
                  <c:v>Ålesund</c:v>
                </c:pt>
                <c:pt idx="3">
                  <c:v>Vanylven</c:v>
                </c:pt>
                <c:pt idx="4">
                  <c:v>Sande </c:v>
                </c:pt>
                <c:pt idx="5">
                  <c:v>Herøy </c:v>
                </c:pt>
                <c:pt idx="6">
                  <c:v>Ulstein</c:v>
                </c:pt>
                <c:pt idx="7">
                  <c:v>Hareid</c:v>
                </c:pt>
                <c:pt idx="8">
                  <c:v>Ørsta</c:v>
                </c:pt>
                <c:pt idx="9">
                  <c:v>Stranda</c:v>
                </c:pt>
                <c:pt idx="10">
                  <c:v>Sykkylven</c:v>
                </c:pt>
                <c:pt idx="11">
                  <c:v>Sula</c:v>
                </c:pt>
                <c:pt idx="12">
                  <c:v>Giske</c:v>
                </c:pt>
                <c:pt idx="13">
                  <c:v>Vestnes</c:v>
                </c:pt>
                <c:pt idx="14">
                  <c:v>Rauma</c:v>
                </c:pt>
                <c:pt idx="15">
                  <c:v>Aukra</c:v>
                </c:pt>
                <c:pt idx="16">
                  <c:v>Averøy</c:v>
                </c:pt>
                <c:pt idx="17">
                  <c:v>Gjemnes</c:v>
                </c:pt>
                <c:pt idx="18">
                  <c:v>Tingvoll</c:v>
                </c:pt>
                <c:pt idx="19">
                  <c:v>Sunndal</c:v>
                </c:pt>
                <c:pt idx="20">
                  <c:v>Surnadal</c:v>
                </c:pt>
                <c:pt idx="21">
                  <c:v>Smøla</c:v>
                </c:pt>
                <c:pt idx="22">
                  <c:v>Aure</c:v>
                </c:pt>
                <c:pt idx="23">
                  <c:v>Volda</c:v>
                </c:pt>
                <c:pt idx="24">
                  <c:v>Fjord</c:v>
                </c:pt>
                <c:pt idx="25">
                  <c:v>Hustadvika</c:v>
                </c:pt>
                <c:pt idx="26">
                  <c:v>Haram</c:v>
                </c:pt>
              </c:strCache>
            </c:strRef>
          </c:cat>
          <c:val>
            <c:numRef>
              <c:f>Personer1!$I$5:$I$31</c:f>
              <c:numCache>
                <c:formatCode>0.0</c:formatCode>
                <c:ptCount val="27"/>
                <c:pt idx="0">
                  <c:v>5.5925487152252948</c:v>
                </c:pt>
                <c:pt idx="1">
                  <c:v>5.911507614670632</c:v>
                </c:pt>
                <c:pt idx="2">
                  <c:v>4.9025359100279902</c:v>
                </c:pt>
                <c:pt idx="3">
                  <c:v>8.4846483988114887</c:v>
                </c:pt>
                <c:pt idx="4">
                  <c:v>7.3450964300369304</c:v>
                </c:pt>
                <c:pt idx="5">
                  <c:v>5.9535710318782629</c:v>
                </c:pt>
                <c:pt idx="6">
                  <c:v>5.068095557043983</c:v>
                </c:pt>
                <c:pt idx="7">
                  <c:v>4.9343929033450378</c:v>
                </c:pt>
                <c:pt idx="8">
                  <c:v>6.3155041561257681</c:v>
                </c:pt>
                <c:pt idx="9">
                  <c:v>7.7775213477959841</c:v>
                </c:pt>
                <c:pt idx="10">
                  <c:v>6.4516129032258061</c:v>
                </c:pt>
                <c:pt idx="11">
                  <c:v>4.6335986936109412</c:v>
                </c:pt>
                <c:pt idx="12">
                  <c:v>4.9954689623923878</c:v>
                </c:pt>
                <c:pt idx="13">
                  <c:v>5.9330143540669855</c:v>
                </c:pt>
                <c:pt idx="14">
                  <c:v>6.8519805420430853</c:v>
                </c:pt>
                <c:pt idx="15">
                  <c:v>5.7142857142857144</c:v>
                </c:pt>
                <c:pt idx="16">
                  <c:v>5.6933577492924918</c:v>
                </c:pt>
                <c:pt idx="17">
                  <c:v>5.9124087591240873</c:v>
                </c:pt>
                <c:pt idx="18">
                  <c:v>7.7951728636660143</c:v>
                </c:pt>
                <c:pt idx="19">
                  <c:v>6.5548350718917394</c:v>
                </c:pt>
                <c:pt idx="20">
                  <c:v>7.3052490805750585</c:v>
                </c:pt>
                <c:pt idx="21">
                  <c:v>6.9126576366184027</c:v>
                </c:pt>
                <c:pt idx="22">
                  <c:v>8.0688223079204988</c:v>
                </c:pt>
                <c:pt idx="23">
                  <c:v>5.9950949223362704</c:v>
                </c:pt>
                <c:pt idx="24">
                  <c:v>8.2842559874362003</c:v>
                </c:pt>
                <c:pt idx="25">
                  <c:v>5.5325749741468462</c:v>
                </c:pt>
                <c:pt idx="26">
                  <c:v>6.3953488372093021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6B-46E1-85F4-0E69C7A3161C}"/>
            </c:ext>
          </c:extLst>
        </c:ser>
        <c:ser>
          <c:idx val="1"/>
          <c:order val="1"/>
          <c:tx>
            <c:strRef>
              <c:f>Personer1!$J$4</c:f>
              <c:strCache>
                <c:ptCount val="1"/>
                <c:pt idx="0">
                  <c:v>2036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Personer1!$H$5:$H$31</c:f>
              <c:strCache>
                <c:ptCount val="27"/>
                <c:pt idx="0">
                  <c:v>Kristiansund</c:v>
                </c:pt>
                <c:pt idx="1">
                  <c:v>Molde</c:v>
                </c:pt>
                <c:pt idx="2">
                  <c:v>Ålesund</c:v>
                </c:pt>
                <c:pt idx="3">
                  <c:v>Vanylven</c:v>
                </c:pt>
                <c:pt idx="4">
                  <c:v>Sande </c:v>
                </c:pt>
                <c:pt idx="5">
                  <c:v>Herøy </c:v>
                </c:pt>
                <c:pt idx="6">
                  <c:v>Ulstein</c:v>
                </c:pt>
                <c:pt idx="7">
                  <c:v>Hareid</c:v>
                </c:pt>
                <c:pt idx="8">
                  <c:v>Ørsta</c:v>
                </c:pt>
                <c:pt idx="9">
                  <c:v>Stranda</c:v>
                </c:pt>
                <c:pt idx="10">
                  <c:v>Sykkylven</c:v>
                </c:pt>
                <c:pt idx="11">
                  <c:v>Sula</c:v>
                </c:pt>
                <c:pt idx="12">
                  <c:v>Giske</c:v>
                </c:pt>
                <c:pt idx="13">
                  <c:v>Vestnes</c:v>
                </c:pt>
                <c:pt idx="14">
                  <c:v>Rauma</c:v>
                </c:pt>
                <c:pt idx="15">
                  <c:v>Aukra</c:v>
                </c:pt>
                <c:pt idx="16">
                  <c:v>Averøy</c:v>
                </c:pt>
                <c:pt idx="17">
                  <c:v>Gjemnes</c:v>
                </c:pt>
                <c:pt idx="18">
                  <c:v>Tingvoll</c:v>
                </c:pt>
                <c:pt idx="19">
                  <c:v>Sunndal</c:v>
                </c:pt>
                <c:pt idx="20">
                  <c:v>Surnadal</c:v>
                </c:pt>
                <c:pt idx="21">
                  <c:v>Smøla</c:v>
                </c:pt>
                <c:pt idx="22">
                  <c:v>Aure</c:v>
                </c:pt>
                <c:pt idx="23">
                  <c:v>Volda</c:v>
                </c:pt>
                <c:pt idx="24">
                  <c:v>Fjord</c:v>
                </c:pt>
                <c:pt idx="25">
                  <c:v>Hustadvika</c:v>
                </c:pt>
                <c:pt idx="26">
                  <c:v>Haram</c:v>
                </c:pt>
              </c:strCache>
            </c:strRef>
          </c:cat>
          <c:val>
            <c:numRef>
              <c:f>Personer1!$J$5:$J$31</c:f>
              <c:numCache>
                <c:formatCode>0.0</c:formatCode>
                <c:ptCount val="27"/>
                <c:pt idx="0">
                  <c:v>9.0214874690279867</c:v>
                </c:pt>
                <c:pt idx="1">
                  <c:v>8.7045540963467776</c:v>
                </c:pt>
                <c:pt idx="2">
                  <c:v>7.1351066977937068</c:v>
                </c:pt>
                <c:pt idx="3">
                  <c:v>13.474426807760141</c:v>
                </c:pt>
                <c:pt idx="4">
                  <c:v>9.5376926280716372</c:v>
                </c:pt>
                <c:pt idx="5">
                  <c:v>9.1208916183327648</c:v>
                </c:pt>
                <c:pt idx="6">
                  <c:v>7.2065378900445767</c:v>
                </c:pt>
                <c:pt idx="7">
                  <c:v>7.7087413209898523</c:v>
                </c:pt>
                <c:pt idx="8">
                  <c:v>9.3380504608509458</c:v>
                </c:pt>
                <c:pt idx="9">
                  <c:v>9.4550535631113188</c:v>
                </c:pt>
                <c:pt idx="10">
                  <c:v>9.7892401552967279</c:v>
                </c:pt>
                <c:pt idx="11">
                  <c:v>6.8806899856252999</c:v>
                </c:pt>
                <c:pt idx="12">
                  <c:v>6.9107899597957188</c:v>
                </c:pt>
                <c:pt idx="13">
                  <c:v>9.8156107028975459</c:v>
                </c:pt>
                <c:pt idx="14">
                  <c:v>9.2283001203691324</c:v>
                </c:pt>
                <c:pt idx="15">
                  <c:v>7.3040524144625092</c:v>
                </c:pt>
                <c:pt idx="16">
                  <c:v>9.0923566878980893</c:v>
                </c:pt>
                <c:pt idx="17">
                  <c:v>9.4490934449093444</c:v>
                </c:pt>
                <c:pt idx="18">
                  <c:v>9.6670934699103714</c:v>
                </c:pt>
                <c:pt idx="19">
                  <c:v>9.4281729428172945</c:v>
                </c:pt>
                <c:pt idx="20">
                  <c:v>10.547560547560547</c:v>
                </c:pt>
                <c:pt idx="21">
                  <c:v>10.762942779291553</c:v>
                </c:pt>
                <c:pt idx="22">
                  <c:v>10.490341753343239</c:v>
                </c:pt>
                <c:pt idx="23">
                  <c:v>7.6106631561625804</c:v>
                </c:pt>
                <c:pt idx="24">
                  <c:v>10.6</c:v>
                </c:pt>
                <c:pt idx="25">
                  <c:v>8.6760020745350825</c:v>
                </c:pt>
                <c:pt idx="26">
                  <c:v>9.303790822219888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96B-46E1-85F4-0E69C7A3161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-27"/>
        <c:axId val="585307296"/>
        <c:axId val="180939728"/>
      </c:barChart>
      <c:catAx>
        <c:axId val="585307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80939728"/>
        <c:crosses val="autoZero"/>
        <c:auto val="1"/>
        <c:lblAlgn val="ctr"/>
        <c:lblOffset val="100"/>
        <c:noMultiLvlLbl val="0"/>
      </c:catAx>
      <c:valAx>
        <c:axId val="1809397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Prosent</a:t>
                </a:r>
              </a:p>
            </c:rich>
          </c:tx>
          <c:layout>
            <c:manualLayout>
              <c:xMode val="edge"/>
              <c:yMode val="edge"/>
              <c:x val="1.237432327919567E-2"/>
              <c:y val="0.3996515594996578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85307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100"/>
      </a:pPr>
      <a:endParaRPr lang="nb-NO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>
                <a:solidFill>
                  <a:schemeClr val="tx2"/>
                </a:solidFill>
              </a:rPr>
              <a:t>Innvandrarar etter region/verdensdel, utvalde år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Personer!$A$22</c:f>
              <c:strCache>
                <c:ptCount val="1"/>
                <c:pt idx="0">
                  <c:v>Averøy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Personer!$B$4:$AE$5</c:f>
              <c:multiLvlStrCache>
                <c:ptCount val="30"/>
                <c:lvl>
                  <c:pt idx="0">
                    <c:v>2016</c:v>
                  </c:pt>
                  <c:pt idx="1">
                    <c:v>2021</c:v>
                  </c:pt>
                  <c:pt idx="2">
                    <c:v>2024</c:v>
                  </c:pt>
                  <c:pt idx="3">
                    <c:v>2025</c:v>
                  </c:pt>
                  <c:pt idx="4">
                    <c:v>2026</c:v>
                  </c:pt>
                  <c:pt idx="5">
                    <c:v>2016</c:v>
                  </c:pt>
                  <c:pt idx="6">
                    <c:v>2021</c:v>
                  </c:pt>
                  <c:pt idx="7">
                    <c:v>2024</c:v>
                  </c:pt>
                  <c:pt idx="8">
                    <c:v>2025</c:v>
                  </c:pt>
                  <c:pt idx="9">
                    <c:v>2026</c:v>
                  </c:pt>
                  <c:pt idx="10">
                    <c:v>2016</c:v>
                  </c:pt>
                  <c:pt idx="11">
                    <c:v>2021</c:v>
                  </c:pt>
                  <c:pt idx="12">
                    <c:v>2024</c:v>
                  </c:pt>
                  <c:pt idx="13">
                    <c:v>2025</c:v>
                  </c:pt>
                  <c:pt idx="14">
                    <c:v>2026</c:v>
                  </c:pt>
                  <c:pt idx="15">
                    <c:v>2016</c:v>
                  </c:pt>
                  <c:pt idx="16">
                    <c:v>2021</c:v>
                  </c:pt>
                  <c:pt idx="17">
                    <c:v>2024</c:v>
                  </c:pt>
                  <c:pt idx="18">
                    <c:v>2025</c:v>
                  </c:pt>
                  <c:pt idx="19">
                    <c:v>2026</c:v>
                  </c:pt>
                  <c:pt idx="20">
                    <c:v>2016</c:v>
                  </c:pt>
                  <c:pt idx="21">
                    <c:v>2021</c:v>
                  </c:pt>
                  <c:pt idx="22">
                    <c:v>2024</c:v>
                  </c:pt>
                  <c:pt idx="23">
                    <c:v>2025</c:v>
                  </c:pt>
                  <c:pt idx="24">
                    <c:v>2026</c:v>
                  </c:pt>
                  <c:pt idx="25">
                    <c:v>2016</c:v>
                  </c:pt>
                  <c:pt idx="26">
                    <c:v>2021</c:v>
                  </c:pt>
                  <c:pt idx="27">
                    <c:v>2024</c:v>
                  </c:pt>
                  <c:pt idx="28">
                    <c:v>2025</c:v>
                  </c:pt>
                  <c:pt idx="29">
                    <c:v>2026</c:v>
                  </c:pt>
                </c:lvl>
                <c:lvl>
                  <c:pt idx="0">
                    <c:v>Europa</c:v>
                  </c:pt>
                  <c:pt idx="5">
                    <c:v>Afrika</c:v>
                  </c:pt>
                  <c:pt idx="10">
                    <c:v>Asia</c:v>
                  </c:pt>
                  <c:pt idx="15">
                    <c:v>Nord-Amerika</c:v>
                  </c:pt>
                  <c:pt idx="20">
                    <c:v>Latin-Amerika og Karibia</c:v>
                  </c:pt>
                  <c:pt idx="25">
                    <c:v>Oseania</c:v>
                  </c:pt>
                </c:lvl>
              </c:multiLvlStrCache>
            </c:multiLvlStrRef>
          </c:cat>
          <c:val>
            <c:numRef>
              <c:f>Personer!$B$22:$AE$22</c:f>
              <c:numCache>
                <c:formatCode>0</c:formatCode>
                <c:ptCount val="30"/>
                <c:pt idx="0">
                  <c:v>391</c:v>
                </c:pt>
                <c:pt idx="1">
                  <c:v>425</c:v>
                </c:pt>
                <c:pt idx="2">
                  <c:v>597</c:v>
                </c:pt>
                <c:pt idx="3">
                  <c:v>677</c:v>
                </c:pt>
                <c:pt idx="4">
                  <c:v>703</c:v>
                </c:pt>
                <c:pt idx="5">
                  <c:v>36</c:v>
                </c:pt>
                <c:pt idx="6">
                  <c:v>35</c:v>
                </c:pt>
                <c:pt idx="7">
                  <c:v>51</c:v>
                </c:pt>
                <c:pt idx="8">
                  <c:v>50</c:v>
                </c:pt>
                <c:pt idx="9">
                  <c:v>49</c:v>
                </c:pt>
                <c:pt idx="10">
                  <c:v>66</c:v>
                </c:pt>
                <c:pt idx="11">
                  <c:v>120</c:v>
                </c:pt>
                <c:pt idx="12">
                  <c:v>129</c:v>
                </c:pt>
                <c:pt idx="13">
                  <c:v>132</c:v>
                </c:pt>
                <c:pt idx="14">
                  <c:v>127</c:v>
                </c:pt>
                <c:pt idx="15">
                  <c:v>4</c:v>
                </c:pt>
                <c:pt idx="16">
                  <c:v>9</c:v>
                </c:pt>
                <c:pt idx="17">
                  <c:v>7</c:v>
                </c:pt>
                <c:pt idx="18">
                  <c:v>7</c:v>
                </c:pt>
                <c:pt idx="19">
                  <c:v>7</c:v>
                </c:pt>
                <c:pt idx="20">
                  <c:v>20</c:v>
                </c:pt>
                <c:pt idx="21">
                  <c:v>23</c:v>
                </c:pt>
                <c:pt idx="22">
                  <c:v>25</c:v>
                </c:pt>
                <c:pt idx="23">
                  <c:v>27</c:v>
                </c:pt>
                <c:pt idx="24">
                  <c:v>26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E0-4615-B468-0726CFB1500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-27"/>
        <c:axId val="890031728"/>
        <c:axId val="890037968"/>
      </c:barChart>
      <c:catAx>
        <c:axId val="890031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90037968"/>
        <c:crosses val="autoZero"/>
        <c:auto val="1"/>
        <c:lblAlgn val="ctr"/>
        <c:lblOffset val="100"/>
        <c:noMultiLvlLbl val="0"/>
      </c:catAx>
      <c:valAx>
        <c:axId val="8900379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8.9786756453423128E-3"/>
              <c:y val="0.3593055901062582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900317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n-NO" sz="2000" b="1" i="0" u="none" strike="noStrike" kern="1200" spc="0" baseline="0" dirty="0">
                <a:solidFill>
                  <a:schemeClr val="tx2"/>
                </a:solidFill>
              </a:rPr>
              <a:t>Tal innvandrarar etter land, 2026 (15 største populasjonane) </a:t>
            </a:r>
            <a:endParaRPr lang="nb-NO" sz="20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</a:endParaRPr>
          </a:p>
        </c:rich>
      </c:tx>
      <c:layout>
        <c:manualLayout>
          <c:xMode val="edge"/>
          <c:yMode val="edge"/>
          <c:x val="0.1681075711689885"/>
          <c:y val="2.581834572071810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Personer1!$A$4:$A$18</c:f>
              <c:strCache>
                <c:ptCount val="15"/>
                <c:pt idx="0">
                  <c:v>Ukraina</c:v>
                </c:pt>
                <c:pt idx="1">
                  <c:v>Polen</c:v>
                </c:pt>
                <c:pt idx="2">
                  <c:v>Litauen</c:v>
                </c:pt>
                <c:pt idx="3">
                  <c:v>Tyskland</c:v>
                </c:pt>
                <c:pt idx="4">
                  <c:v>Thailand</c:v>
                </c:pt>
                <c:pt idx="5">
                  <c:v>Filippinene</c:v>
                </c:pt>
                <c:pt idx="6">
                  <c:v>Latvia</c:v>
                </c:pt>
                <c:pt idx="7">
                  <c:v>Russland</c:v>
                </c:pt>
                <c:pt idx="8">
                  <c:v>Sverige</c:v>
                </c:pt>
                <c:pt idx="9">
                  <c:v>Romania</c:v>
                </c:pt>
                <c:pt idx="10">
                  <c:v>Kongo</c:v>
                </c:pt>
                <c:pt idx="11">
                  <c:v>Uganda</c:v>
                </c:pt>
                <c:pt idx="12">
                  <c:v>Syria</c:v>
                </c:pt>
                <c:pt idx="13">
                  <c:v>Afghanistan</c:v>
                </c:pt>
                <c:pt idx="14">
                  <c:v>Eritrea</c:v>
                </c:pt>
              </c:strCache>
            </c:strRef>
          </c:cat>
          <c:val>
            <c:numRef>
              <c:f>Personer1!$R$4:$R$18</c:f>
              <c:numCache>
                <c:formatCode>0</c:formatCode>
                <c:ptCount val="15"/>
                <c:pt idx="0">
                  <c:v>228</c:v>
                </c:pt>
                <c:pt idx="1">
                  <c:v>110</c:v>
                </c:pt>
                <c:pt idx="2">
                  <c:v>108</c:v>
                </c:pt>
                <c:pt idx="3">
                  <c:v>98</c:v>
                </c:pt>
                <c:pt idx="4">
                  <c:v>42</c:v>
                </c:pt>
                <c:pt idx="5">
                  <c:v>28</c:v>
                </c:pt>
                <c:pt idx="6">
                  <c:v>28</c:v>
                </c:pt>
                <c:pt idx="7">
                  <c:v>22</c:v>
                </c:pt>
                <c:pt idx="8">
                  <c:v>16</c:v>
                </c:pt>
                <c:pt idx="9">
                  <c:v>13</c:v>
                </c:pt>
                <c:pt idx="10">
                  <c:v>13</c:v>
                </c:pt>
                <c:pt idx="11">
                  <c:v>12</c:v>
                </c:pt>
                <c:pt idx="12">
                  <c:v>11</c:v>
                </c:pt>
                <c:pt idx="13">
                  <c:v>10</c:v>
                </c:pt>
                <c:pt idx="14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3C-4062-A25B-A89218E1B53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40993391"/>
        <c:axId val="140990031"/>
      </c:barChart>
      <c:catAx>
        <c:axId val="1409933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0990031"/>
        <c:crosses val="autoZero"/>
        <c:auto val="1"/>
        <c:lblAlgn val="ctr"/>
        <c:lblOffset val="100"/>
        <c:noMultiLvlLbl val="0"/>
      </c:catAx>
      <c:valAx>
        <c:axId val="1409900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9.878916734844664E-3"/>
              <c:y val="0.3855230211135058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09933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>
                <a:solidFill>
                  <a:schemeClr val="tx2"/>
                </a:solidFill>
                <a:effectLst/>
              </a:rPr>
              <a:t>Innvandrarar og norskfødde med innvandrarforeldre, etter landbakgrunn (verdsdel) og aldersgruppe, Møre og Romsdal, 2026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'[Innvandrarar og norskfødde med innvandrarforeldre, etter landbakgrunn (verdsdel) og aldersgruppe, Møre og Romsdal 2026.xlsx]Personer'!$A$21</c:f>
              <c:strCache>
                <c:ptCount val="1"/>
                <c:pt idx="0">
                  <c:v>0-19 år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'[Innvandrarar og norskfødde med innvandrarforeldre, etter landbakgrunn (verdsdel) og aldersgruppe, Møre og Romsdal 2026.xlsx]Personer'!$B$20:$G$20</c:f>
              <c:strCache>
                <c:ptCount val="6"/>
                <c:pt idx="0">
                  <c:v>Europa</c:v>
                </c:pt>
                <c:pt idx="1">
                  <c:v>Afrika</c:v>
                </c:pt>
                <c:pt idx="2">
                  <c:v>Asia</c:v>
                </c:pt>
                <c:pt idx="3">
                  <c:v>Nord-Amerika</c:v>
                </c:pt>
                <c:pt idx="4">
                  <c:v>Latin-Amerika og Karibia</c:v>
                </c:pt>
                <c:pt idx="5">
                  <c:v>Oseania</c:v>
                </c:pt>
              </c:strCache>
            </c:strRef>
          </c:cat>
          <c:val>
            <c:numRef>
              <c:f>'[Innvandrarar og norskfødde med innvandrarforeldre, etter landbakgrunn (verdsdel) og aldersgruppe, Møre og Romsdal 2026.xlsx]Personer'!$B$21:$G$21</c:f>
              <c:numCache>
                <c:formatCode>General</c:formatCode>
                <c:ptCount val="6"/>
                <c:pt idx="0">
                  <c:v>6621</c:v>
                </c:pt>
                <c:pt idx="1">
                  <c:v>1708</c:v>
                </c:pt>
                <c:pt idx="2">
                  <c:v>2452</c:v>
                </c:pt>
                <c:pt idx="3">
                  <c:v>53</c:v>
                </c:pt>
                <c:pt idx="4">
                  <c:v>106</c:v>
                </c:pt>
                <c:pt idx="5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F60-47F7-98A8-67864BD7FC6B}"/>
            </c:ext>
          </c:extLst>
        </c:ser>
        <c:ser>
          <c:idx val="1"/>
          <c:order val="1"/>
          <c:tx>
            <c:strRef>
              <c:f>'[Innvandrarar og norskfødde med innvandrarforeldre, etter landbakgrunn (verdsdel) og aldersgruppe, Møre og Romsdal 2026.xlsx]Personer'!$A$22</c:f>
              <c:strCache>
                <c:ptCount val="1"/>
                <c:pt idx="0">
                  <c:v>20-66 år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'[Innvandrarar og norskfødde med innvandrarforeldre, etter landbakgrunn (verdsdel) og aldersgruppe, Møre og Romsdal 2026.xlsx]Personer'!$B$20:$G$20</c:f>
              <c:strCache>
                <c:ptCount val="6"/>
                <c:pt idx="0">
                  <c:v>Europa</c:v>
                </c:pt>
                <c:pt idx="1">
                  <c:v>Afrika</c:v>
                </c:pt>
                <c:pt idx="2">
                  <c:v>Asia</c:v>
                </c:pt>
                <c:pt idx="3">
                  <c:v>Nord-Amerika</c:v>
                </c:pt>
                <c:pt idx="4">
                  <c:v>Latin-Amerika og Karibia</c:v>
                </c:pt>
                <c:pt idx="5">
                  <c:v>Oseania</c:v>
                </c:pt>
              </c:strCache>
            </c:strRef>
          </c:cat>
          <c:val>
            <c:numRef>
              <c:f>'[Innvandrarar og norskfødde med innvandrarforeldre, etter landbakgrunn (verdsdel) og aldersgruppe, Møre og Romsdal 2026.xlsx]Personer'!$B$22:$G$22</c:f>
              <c:numCache>
                <c:formatCode>General</c:formatCode>
                <c:ptCount val="6"/>
                <c:pt idx="0">
                  <c:v>22117</c:v>
                </c:pt>
                <c:pt idx="1">
                  <c:v>2626</c:v>
                </c:pt>
                <c:pt idx="2">
                  <c:v>6738</c:v>
                </c:pt>
                <c:pt idx="3">
                  <c:v>256</c:v>
                </c:pt>
                <c:pt idx="4">
                  <c:v>842</c:v>
                </c:pt>
                <c:pt idx="5">
                  <c:v>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F60-47F7-98A8-67864BD7FC6B}"/>
            </c:ext>
          </c:extLst>
        </c:ser>
        <c:ser>
          <c:idx val="2"/>
          <c:order val="2"/>
          <c:tx>
            <c:strRef>
              <c:f>'[Innvandrarar og norskfødde med innvandrarforeldre, etter landbakgrunn (verdsdel) og aldersgruppe, Møre og Romsdal 2026.xlsx]Personer'!$A$23</c:f>
              <c:strCache>
                <c:ptCount val="1"/>
                <c:pt idx="0">
                  <c:v>67 år og eldre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'[Innvandrarar og norskfødde med innvandrarforeldre, etter landbakgrunn (verdsdel) og aldersgruppe, Møre og Romsdal 2026.xlsx]Personer'!$B$20:$G$20</c:f>
              <c:strCache>
                <c:ptCount val="6"/>
                <c:pt idx="0">
                  <c:v>Europa</c:v>
                </c:pt>
                <c:pt idx="1">
                  <c:v>Afrika</c:v>
                </c:pt>
                <c:pt idx="2">
                  <c:v>Asia</c:v>
                </c:pt>
                <c:pt idx="3">
                  <c:v>Nord-Amerika</c:v>
                </c:pt>
                <c:pt idx="4">
                  <c:v>Latin-Amerika og Karibia</c:v>
                </c:pt>
                <c:pt idx="5">
                  <c:v>Oseania</c:v>
                </c:pt>
              </c:strCache>
            </c:strRef>
          </c:cat>
          <c:val>
            <c:numRef>
              <c:f>'[Innvandrarar og norskfødde med innvandrarforeldre, etter landbakgrunn (verdsdel) og aldersgruppe, Møre og Romsdal 2026.xlsx]Personer'!$B$23:$G$23</c:f>
              <c:numCache>
                <c:formatCode>General</c:formatCode>
                <c:ptCount val="6"/>
                <c:pt idx="0">
                  <c:v>1498</c:v>
                </c:pt>
                <c:pt idx="1">
                  <c:v>65</c:v>
                </c:pt>
                <c:pt idx="2">
                  <c:v>378</c:v>
                </c:pt>
                <c:pt idx="3">
                  <c:v>76</c:v>
                </c:pt>
                <c:pt idx="4">
                  <c:v>54</c:v>
                </c:pt>
                <c:pt idx="5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F60-47F7-98A8-67864BD7FC6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915754767"/>
        <c:axId val="1915742287"/>
      </c:barChart>
      <c:catAx>
        <c:axId val="19157547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915742287"/>
        <c:crosses val="autoZero"/>
        <c:auto val="1"/>
        <c:lblAlgn val="ctr"/>
        <c:lblOffset val="100"/>
        <c:noMultiLvlLbl val="0"/>
      </c:catAx>
      <c:valAx>
        <c:axId val="19157422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6.0882800608828003E-3"/>
              <c:y val="0.4146538911551718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9157547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 dirty="0">
                <a:solidFill>
                  <a:schemeClr val="tx2"/>
                </a:solidFill>
                <a:effectLst/>
              </a:rPr>
              <a:t>Kvinner per 100 menn, 20-29 år og 30-39 år, framskriving 2041</a:t>
            </a:r>
          </a:p>
        </c:rich>
      </c:tx>
      <c:layout>
        <c:manualLayout>
          <c:xMode val="edge"/>
          <c:yMode val="edge"/>
          <c:x val="0.1362927222887052"/>
          <c:y val="1.754386311129459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'Ark1'!$B$68</c:f>
              <c:strCache>
                <c:ptCount val="1"/>
                <c:pt idx="0">
                  <c:v>20-29 år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'Ark1'!$C$3:$AV$3</c:f>
              <c:numCache>
                <c:formatCode>General</c:formatCode>
                <c:ptCount val="46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  <c:pt idx="29">
                  <c:v>2025</c:v>
                </c:pt>
                <c:pt idx="30">
                  <c:v>2026</c:v>
                </c:pt>
                <c:pt idx="31">
                  <c:v>2027</c:v>
                </c:pt>
                <c:pt idx="32">
                  <c:v>2028</c:v>
                </c:pt>
                <c:pt idx="33">
                  <c:v>2029</c:v>
                </c:pt>
                <c:pt idx="34">
                  <c:v>2030</c:v>
                </c:pt>
                <c:pt idx="35">
                  <c:v>2031</c:v>
                </c:pt>
                <c:pt idx="36">
                  <c:v>2032</c:v>
                </c:pt>
                <c:pt idx="37">
                  <c:v>2033</c:v>
                </c:pt>
                <c:pt idx="38">
                  <c:v>2034</c:v>
                </c:pt>
                <c:pt idx="39">
                  <c:v>2035</c:v>
                </c:pt>
                <c:pt idx="40">
                  <c:v>2036</c:v>
                </c:pt>
                <c:pt idx="41">
                  <c:v>2037</c:v>
                </c:pt>
                <c:pt idx="42">
                  <c:v>2038</c:v>
                </c:pt>
                <c:pt idx="43">
                  <c:v>2039</c:v>
                </c:pt>
                <c:pt idx="44">
                  <c:v>2040</c:v>
                </c:pt>
                <c:pt idx="45">
                  <c:v>2041</c:v>
                </c:pt>
              </c:numCache>
            </c:numRef>
          </c:cat>
          <c:val>
            <c:numRef>
              <c:f>'Ark1'!$C$68:$AV$68</c:f>
              <c:numCache>
                <c:formatCode>0.0</c:formatCode>
                <c:ptCount val="46"/>
                <c:pt idx="0">
                  <c:v>79.550561797752806</c:v>
                </c:pt>
                <c:pt idx="1">
                  <c:v>84.235294117647058</c:v>
                </c:pt>
                <c:pt idx="2">
                  <c:v>85.294117647058826</c:v>
                </c:pt>
                <c:pt idx="3">
                  <c:v>86.70076726342711</c:v>
                </c:pt>
                <c:pt idx="4">
                  <c:v>78.663239074550134</c:v>
                </c:pt>
                <c:pt idx="5">
                  <c:v>82.222222222222214</c:v>
                </c:pt>
                <c:pt idx="6">
                  <c:v>79.881656804733723</c:v>
                </c:pt>
                <c:pt idx="7">
                  <c:v>83.880597014925371</c:v>
                </c:pt>
                <c:pt idx="8">
                  <c:v>82.012195121951208</c:v>
                </c:pt>
                <c:pt idx="9">
                  <c:v>93.265993265993259</c:v>
                </c:pt>
                <c:pt idx="10">
                  <c:v>96.071428571428569</c:v>
                </c:pt>
                <c:pt idx="11">
                  <c:v>94.79553903345726</c:v>
                </c:pt>
                <c:pt idx="12">
                  <c:v>94.85294117647058</c:v>
                </c:pt>
                <c:pt idx="13">
                  <c:v>86.925795053003526</c:v>
                </c:pt>
                <c:pt idx="14">
                  <c:v>100.75187969924812</c:v>
                </c:pt>
                <c:pt idx="15">
                  <c:v>94.444444444444443</c:v>
                </c:pt>
                <c:pt idx="16">
                  <c:v>87.066246056782333</c:v>
                </c:pt>
                <c:pt idx="17">
                  <c:v>79.190751445086704</c:v>
                </c:pt>
                <c:pt idx="18">
                  <c:v>80.802292263610326</c:v>
                </c:pt>
                <c:pt idx="19">
                  <c:v>82.548476454293635</c:v>
                </c:pt>
                <c:pt idx="20">
                  <c:v>85.51532033426183</c:v>
                </c:pt>
                <c:pt idx="21">
                  <c:v>85.057471264367805</c:v>
                </c:pt>
                <c:pt idx="22">
                  <c:v>91.267605633802816</c:v>
                </c:pt>
                <c:pt idx="23">
                  <c:v>86.186186186186191</c:v>
                </c:pt>
                <c:pt idx="24">
                  <c:v>85.17350157728707</c:v>
                </c:pt>
                <c:pt idx="25">
                  <c:v>77.950310559006212</c:v>
                </c:pt>
                <c:pt idx="26">
                  <c:v>85.079365079365076</c:v>
                </c:pt>
                <c:pt idx="27">
                  <c:v>85.804416403785496</c:v>
                </c:pt>
                <c:pt idx="28">
                  <c:v>93.333333333333329</c:v>
                </c:pt>
                <c:pt idx="29">
                  <c:v>88.60759493670885</c:v>
                </c:pt>
                <c:pt idx="30">
                  <c:v>91.07692307692308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350-4032-AC1D-A18246CD0C50}"/>
            </c:ext>
          </c:extLst>
        </c:ser>
        <c:ser>
          <c:idx val="1"/>
          <c:order val="1"/>
          <c:tx>
            <c:strRef>
              <c:f>'Ark1'!$B$69</c:f>
              <c:strCache>
                <c:ptCount val="1"/>
                <c:pt idx="0">
                  <c:v>20-29 år - framskriving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'Ark1'!$C$3:$AV$3</c:f>
              <c:numCache>
                <c:formatCode>General</c:formatCode>
                <c:ptCount val="46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  <c:pt idx="29">
                  <c:v>2025</c:v>
                </c:pt>
                <c:pt idx="30">
                  <c:v>2026</c:v>
                </c:pt>
                <c:pt idx="31">
                  <c:v>2027</c:v>
                </c:pt>
                <c:pt idx="32">
                  <c:v>2028</c:v>
                </c:pt>
                <c:pt idx="33">
                  <c:v>2029</c:v>
                </c:pt>
                <c:pt idx="34">
                  <c:v>2030</c:v>
                </c:pt>
                <c:pt idx="35">
                  <c:v>2031</c:v>
                </c:pt>
                <c:pt idx="36">
                  <c:v>2032</c:v>
                </c:pt>
                <c:pt idx="37">
                  <c:v>2033</c:v>
                </c:pt>
                <c:pt idx="38">
                  <c:v>2034</c:v>
                </c:pt>
                <c:pt idx="39">
                  <c:v>2035</c:v>
                </c:pt>
                <c:pt idx="40">
                  <c:v>2036</c:v>
                </c:pt>
                <c:pt idx="41">
                  <c:v>2037</c:v>
                </c:pt>
                <c:pt idx="42">
                  <c:v>2038</c:v>
                </c:pt>
                <c:pt idx="43">
                  <c:v>2039</c:v>
                </c:pt>
                <c:pt idx="44">
                  <c:v>2040</c:v>
                </c:pt>
                <c:pt idx="45">
                  <c:v>2041</c:v>
                </c:pt>
              </c:numCache>
            </c:numRef>
          </c:cat>
          <c:val>
            <c:numRef>
              <c:f>'Ark1'!$C$69:$AV$69</c:f>
              <c:numCache>
                <c:formatCode>General</c:formatCode>
                <c:ptCount val="46"/>
                <c:pt idx="30" formatCode="0.0">
                  <c:v>91.07692307692308</c:v>
                </c:pt>
                <c:pt idx="31" formatCode="0.0">
                  <c:v>90.432098765432102</c:v>
                </c:pt>
                <c:pt idx="32" formatCode="0.0">
                  <c:v>91.07692307692308</c:v>
                </c:pt>
                <c:pt idx="33" formatCode="0.0">
                  <c:v>93.788819875776397</c:v>
                </c:pt>
                <c:pt idx="34" formatCode="0.0">
                  <c:v>96.284829721362229</c:v>
                </c:pt>
                <c:pt idx="35" formatCode="0.0">
                  <c:v>97.8125</c:v>
                </c:pt>
                <c:pt idx="36" formatCode="0.0">
                  <c:v>98.148148148148152</c:v>
                </c:pt>
                <c:pt idx="37" formatCode="0.0">
                  <c:v>99.6875</c:v>
                </c:pt>
                <c:pt idx="38" formatCode="0.0">
                  <c:v>99.365079365079367</c:v>
                </c:pt>
                <c:pt idx="39" formatCode="0.0">
                  <c:v>94.392523364485982</c:v>
                </c:pt>
                <c:pt idx="40" formatCode="0.0">
                  <c:v>95.555555555555557</c:v>
                </c:pt>
                <c:pt idx="41" formatCode="0.0">
                  <c:v>99</c:v>
                </c:pt>
                <c:pt idx="42" formatCode="0.0">
                  <c:v>97.986577181208062</c:v>
                </c:pt>
                <c:pt idx="43" formatCode="0.0">
                  <c:v>95.986622073578602</c:v>
                </c:pt>
                <c:pt idx="44" formatCode="0.0">
                  <c:v>95.876288659793815</c:v>
                </c:pt>
                <c:pt idx="45" formatCode="0.0">
                  <c:v>98.226950354609926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350-4032-AC1D-A18246CD0C50}"/>
            </c:ext>
          </c:extLst>
        </c:ser>
        <c:ser>
          <c:idx val="2"/>
          <c:order val="2"/>
          <c:tx>
            <c:strRef>
              <c:f>'Ark1'!$B$70</c:f>
              <c:strCache>
                <c:ptCount val="1"/>
                <c:pt idx="0">
                  <c:v>30-39 år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'Ark1'!$C$3:$AV$3</c:f>
              <c:numCache>
                <c:formatCode>General</c:formatCode>
                <c:ptCount val="46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  <c:pt idx="29">
                  <c:v>2025</c:v>
                </c:pt>
                <c:pt idx="30">
                  <c:v>2026</c:v>
                </c:pt>
                <c:pt idx="31">
                  <c:v>2027</c:v>
                </c:pt>
                <c:pt idx="32">
                  <c:v>2028</c:v>
                </c:pt>
                <c:pt idx="33">
                  <c:v>2029</c:v>
                </c:pt>
                <c:pt idx="34">
                  <c:v>2030</c:v>
                </c:pt>
                <c:pt idx="35">
                  <c:v>2031</c:v>
                </c:pt>
                <c:pt idx="36">
                  <c:v>2032</c:v>
                </c:pt>
                <c:pt idx="37">
                  <c:v>2033</c:v>
                </c:pt>
                <c:pt idx="38">
                  <c:v>2034</c:v>
                </c:pt>
                <c:pt idx="39">
                  <c:v>2035</c:v>
                </c:pt>
                <c:pt idx="40">
                  <c:v>2036</c:v>
                </c:pt>
                <c:pt idx="41">
                  <c:v>2037</c:v>
                </c:pt>
                <c:pt idx="42">
                  <c:v>2038</c:v>
                </c:pt>
                <c:pt idx="43">
                  <c:v>2039</c:v>
                </c:pt>
                <c:pt idx="44">
                  <c:v>2040</c:v>
                </c:pt>
                <c:pt idx="45">
                  <c:v>2041</c:v>
                </c:pt>
              </c:numCache>
            </c:numRef>
          </c:cat>
          <c:val>
            <c:numRef>
              <c:f>'Ark1'!$C$70:$AV$70</c:f>
              <c:numCache>
                <c:formatCode>0.0</c:formatCode>
                <c:ptCount val="46"/>
                <c:pt idx="0">
                  <c:v>92.030848329048837</c:v>
                </c:pt>
                <c:pt idx="1">
                  <c:v>88.5</c:v>
                </c:pt>
                <c:pt idx="2">
                  <c:v>87.468030690537077</c:v>
                </c:pt>
                <c:pt idx="3">
                  <c:v>88.157894736842096</c:v>
                </c:pt>
                <c:pt idx="4">
                  <c:v>94.73684210526315</c:v>
                </c:pt>
                <c:pt idx="5">
                  <c:v>88.44086021505376</c:v>
                </c:pt>
                <c:pt idx="6">
                  <c:v>92.934782608695656</c:v>
                </c:pt>
                <c:pt idx="7">
                  <c:v>92.991913746630729</c:v>
                </c:pt>
                <c:pt idx="8">
                  <c:v>93.783783783783775</c:v>
                </c:pt>
                <c:pt idx="9">
                  <c:v>85.309278350515456</c:v>
                </c:pt>
                <c:pt idx="10">
                  <c:v>83.879781420765028</c:v>
                </c:pt>
                <c:pt idx="11">
                  <c:v>91.520467836257311</c:v>
                </c:pt>
                <c:pt idx="12">
                  <c:v>90.828402366863898</c:v>
                </c:pt>
                <c:pt idx="13">
                  <c:v>98.447204968944106</c:v>
                </c:pt>
                <c:pt idx="14">
                  <c:v>95.07692307692308</c:v>
                </c:pt>
                <c:pt idx="15">
                  <c:v>101.29032258064517</c:v>
                </c:pt>
                <c:pt idx="16">
                  <c:v>92.282958199356912</c:v>
                </c:pt>
                <c:pt idx="17">
                  <c:v>90.881458966565347</c:v>
                </c:pt>
                <c:pt idx="18">
                  <c:v>95.356037151702793</c:v>
                </c:pt>
                <c:pt idx="19">
                  <c:v>106.14886731391586</c:v>
                </c:pt>
                <c:pt idx="20">
                  <c:v>109.15032679738562</c:v>
                </c:pt>
                <c:pt idx="21">
                  <c:v>108.49056603773586</c:v>
                </c:pt>
                <c:pt idx="22">
                  <c:v>95.820895522388057</c:v>
                </c:pt>
                <c:pt idx="23">
                  <c:v>92.263610315186256</c:v>
                </c:pt>
                <c:pt idx="24">
                  <c:v>99.107142857142861</c:v>
                </c:pt>
                <c:pt idx="25">
                  <c:v>98.507462686567166</c:v>
                </c:pt>
                <c:pt idx="26">
                  <c:v>100.29940119760479</c:v>
                </c:pt>
                <c:pt idx="27">
                  <c:v>95</c:v>
                </c:pt>
                <c:pt idx="28">
                  <c:v>88.547486033519547</c:v>
                </c:pt>
                <c:pt idx="29">
                  <c:v>89.701897018970186</c:v>
                </c:pt>
                <c:pt idx="30">
                  <c:v>88.34688346883469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350-4032-AC1D-A18246CD0C50}"/>
            </c:ext>
          </c:extLst>
        </c:ser>
        <c:ser>
          <c:idx val="3"/>
          <c:order val="3"/>
          <c:tx>
            <c:strRef>
              <c:f>'Ark1'!$B$71</c:f>
              <c:strCache>
                <c:ptCount val="1"/>
                <c:pt idx="0">
                  <c:v>30-39 år - framskriving</c:v>
                </c:pt>
              </c:strCache>
            </c:strRef>
          </c:tx>
          <c:spPr>
            <a:ln w="28575" cap="rnd">
              <a:solidFill>
                <a:schemeClr val="accent3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'Ark1'!$C$3:$AV$3</c:f>
              <c:numCache>
                <c:formatCode>General</c:formatCode>
                <c:ptCount val="46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  <c:pt idx="29">
                  <c:v>2025</c:v>
                </c:pt>
                <c:pt idx="30">
                  <c:v>2026</c:v>
                </c:pt>
                <c:pt idx="31">
                  <c:v>2027</c:v>
                </c:pt>
                <c:pt idx="32">
                  <c:v>2028</c:v>
                </c:pt>
                <c:pt idx="33">
                  <c:v>2029</c:v>
                </c:pt>
                <c:pt idx="34">
                  <c:v>2030</c:v>
                </c:pt>
                <c:pt idx="35">
                  <c:v>2031</c:v>
                </c:pt>
                <c:pt idx="36">
                  <c:v>2032</c:v>
                </c:pt>
                <c:pt idx="37">
                  <c:v>2033</c:v>
                </c:pt>
                <c:pt idx="38">
                  <c:v>2034</c:v>
                </c:pt>
                <c:pt idx="39">
                  <c:v>2035</c:v>
                </c:pt>
                <c:pt idx="40">
                  <c:v>2036</c:v>
                </c:pt>
                <c:pt idx="41">
                  <c:v>2037</c:v>
                </c:pt>
                <c:pt idx="42">
                  <c:v>2038</c:v>
                </c:pt>
                <c:pt idx="43">
                  <c:v>2039</c:v>
                </c:pt>
                <c:pt idx="44">
                  <c:v>2040</c:v>
                </c:pt>
                <c:pt idx="45">
                  <c:v>2041</c:v>
                </c:pt>
              </c:numCache>
            </c:numRef>
          </c:cat>
          <c:val>
            <c:numRef>
              <c:f>'Ark1'!$C$71:$AV$71</c:f>
              <c:numCache>
                <c:formatCode>General</c:formatCode>
                <c:ptCount val="46"/>
                <c:pt idx="30" formatCode="0.0">
                  <c:v>88.34688346883469</c:v>
                </c:pt>
                <c:pt idx="31" formatCode="0.0">
                  <c:v>86.787564766839381</c:v>
                </c:pt>
                <c:pt idx="32" formatCode="0.0">
                  <c:v>90.769230769230774</c:v>
                </c:pt>
                <c:pt idx="33" formatCode="0.0">
                  <c:v>91.8848167539267</c:v>
                </c:pt>
                <c:pt idx="34" formatCode="0.0">
                  <c:v>84.793814432989691</c:v>
                </c:pt>
                <c:pt idx="35" formatCode="0.0">
                  <c:v>82.784810126582272</c:v>
                </c:pt>
                <c:pt idx="36" formatCode="0.0">
                  <c:v>84.061696658097688</c:v>
                </c:pt>
                <c:pt idx="37" formatCode="0.0">
                  <c:v>86.772486772486772</c:v>
                </c:pt>
                <c:pt idx="38" formatCode="0.0">
                  <c:v>89.918256130790184</c:v>
                </c:pt>
                <c:pt idx="39" formatCode="0.0">
                  <c:v>90.833333333333329</c:v>
                </c:pt>
                <c:pt idx="40" formatCode="0.0">
                  <c:v>91.242937853107335</c:v>
                </c:pt>
                <c:pt idx="41" formatCode="0.0">
                  <c:v>92.795389048991353</c:v>
                </c:pt>
                <c:pt idx="42" formatCode="0.0">
                  <c:v>92.196531791907503</c:v>
                </c:pt>
                <c:pt idx="43" formatCode="0.0">
                  <c:v>95.043731778425652</c:v>
                </c:pt>
                <c:pt idx="44" formatCode="0.0">
                  <c:v>95.058139534883722</c:v>
                </c:pt>
                <c:pt idx="45" formatCode="0.0">
                  <c:v>95.918367346938766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350-4032-AC1D-A18246CD0C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70493631"/>
        <c:axId val="670484991"/>
      </c:lineChart>
      <c:catAx>
        <c:axId val="6704936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70484991"/>
        <c:crosses val="autoZero"/>
        <c:auto val="1"/>
        <c:lblAlgn val="ctr"/>
        <c:lblOffset val="100"/>
        <c:noMultiLvlLbl val="0"/>
      </c:catAx>
      <c:valAx>
        <c:axId val="670484991"/>
        <c:scaling>
          <c:orientation val="minMax"/>
          <c:max val="12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kvinner per 100 menn</a:t>
                </a:r>
              </a:p>
            </c:rich>
          </c:tx>
          <c:layout>
            <c:manualLayout>
              <c:xMode val="edge"/>
              <c:yMode val="edge"/>
              <c:x val="8.5470095056878557E-3"/>
              <c:y val="0.3411288735872897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704936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>
                <a:solidFill>
                  <a:schemeClr val="tx2"/>
                </a:solidFill>
              </a:rPr>
              <a:t>Arbeidsplassdekning per 4. kvartal 2021 og 2025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Sysselsatte!$K$4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Sysselsatte!$J$5:$J$31</c:f>
              <c:strCache>
                <c:ptCount val="27"/>
                <c:pt idx="0">
                  <c:v>Kristiansund</c:v>
                </c:pt>
                <c:pt idx="1">
                  <c:v>Molde</c:v>
                </c:pt>
                <c:pt idx="2">
                  <c:v>Ålesund</c:v>
                </c:pt>
                <c:pt idx="3">
                  <c:v>Vanylven</c:v>
                </c:pt>
                <c:pt idx="4">
                  <c:v>Sande </c:v>
                </c:pt>
                <c:pt idx="5">
                  <c:v>Herøy </c:v>
                </c:pt>
                <c:pt idx="6">
                  <c:v>Ulstein</c:v>
                </c:pt>
                <c:pt idx="7">
                  <c:v>Hareid</c:v>
                </c:pt>
                <c:pt idx="8">
                  <c:v>Ørsta</c:v>
                </c:pt>
                <c:pt idx="9">
                  <c:v>Stranda</c:v>
                </c:pt>
                <c:pt idx="10">
                  <c:v>Sykkylven</c:v>
                </c:pt>
                <c:pt idx="11">
                  <c:v>Sula</c:v>
                </c:pt>
                <c:pt idx="12">
                  <c:v>Giske</c:v>
                </c:pt>
                <c:pt idx="13">
                  <c:v>Vestnes</c:v>
                </c:pt>
                <c:pt idx="14">
                  <c:v>Rauma</c:v>
                </c:pt>
                <c:pt idx="15">
                  <c:v>Aukra</c:v>
                </c:pt>
                <c:pt idx="16">
                  <c:v>Averøy</c:v>
                </c:pt>
                <c:pt idx="17">
                  <c:v>Gjemnes</c:v>
                </c:pt>
                <c:pt idx="18">
                  <c:v>Tingvoll</c:v>
                </c:pt>
                <c:pt idx="19">
                  <c:v>Sunndal</c:v>
                </c:pt>
                <c:pt idx="20">
                  <c:v>Surnadal</c:v>
                </c:pt>
                <c:pt idx="21">
                  <c:v>Smøla</c:v>
                </c:pt>
                <c:pt idx="22">
                  <c:v>Aure</c:v>
                </c:pt>
                <c:pt idx="23">
                  <c:v>Volda</c:v>
                </c:pt>
                <c:pt idx="24">
                  <c:v>Fjord</c:v>
                </c:pt>
                <c:pt idx="25">
                  <c:v>Hustadvika</c:v>
                </c:pt>
                <c:pt idx="26">
                  <c:v>Haram</c:v>
                </c:pt>
              </c:strCache>
            </c:strRef>
          </c:cat>
          <c:val>
            <c:numRef>
              <c:f>Sysselsatte!$K$5:$K$31</c:f>
              <c:numCache>
                <c:formatCode>0.0</c:formatCode>
                <c:ptCount val="27"/>
                <c:pt idx="0">
                  <c:v>98.134751154885379</c:v>
                </c:pt>
                <c:pt idx="1">
                  <c:v>118.16400269459244</c:v>
                </c:pt>
                <c:pt idx="2">
                  <c:v>106.95064078883804</c:v>
                </c:pt>
                <c:pt idx="3">
                  <c:v>85.695276114437789</c:v>
                </c:pt>
                <c:pt idx="4">
                  <c:v>100.51325919589394</c:v>
                </c:pt>
                <c:pt idx="5">
                  <c:v>99.088838268792713</c:v>
                </c:pt>
                <c:pt idx="6">
                  <c:v>110.42056074766356</c:v>
                </c:pt>
                <c:pt idx="7">
                  <c:v>74.320368046842319</c:v>
                </c:pt>
                <c:pt idx="8">
                  <c:v>84.836290470093289</c:v>
                </c:pt>
                <c:pt idx="9">
                  <c:v>104.42219440967877</c:v>
                </c:pt>
                <c:pt idx="10">
                  <c:v>96.419629444166262</c:v>
                </c:pt>
                <c:pt idx="11">
                  <c:v>64.354838709677423</c:v>
                </c:pt>
                <c:pt idx="12">
                  <c:v>61.541929666366087</c:v>
                </c:pt>
                <c:pt idx="13">
                  <c:v>85.647743813682681</c:v>
                </c:pt>
                <c:pt idx="14">
                  <c:v>92.616507580011231</c:v>
                </c:pt>
                <c:pt idx="15">
                  <c:v>72.044263249854396</c:v>
                </c:pt>
                <c:pt idx="16">
                  <c:v>76.649395509499143</c:v>
                </c:pt>
                <c:pt idx="17">
                  <c:v>66.265060240963862</c:v>
                </c:pt>
                <c:pt idx="18">
                  <c:v>72.733612273361231</c:v>
                </c:pt>
                <c:pt idx="19">
                  <c:v>103.92450569203116</c:v>
                </c:pt>
                <c:pt idx="20">
                  <c:v>99.896978021978029</c:v>
                </c:pt>
                <c:pt idx="21">
                  <c:v>103.92694063926942</c:v>
                </c:pt>
                <c:pt idx="22">
                  <c:v>93.024654239326523</c:v>
                </c:pt>
                <c:pt idx="23">
                  <c:v>99.373100303951361</c:v>
                </c:pt>
                <c:pt idx="24">
                  <c:v>98.172124904798181</c:v>
                </c:pt>
                <c:pt idx="25">
                  <c:v>68.814097934421497</c:v>
                </c:pt>
                <c:pt idx="2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61-4125-9776-19FD0C9CBEAE}"/>
            </c:ext>
          </c:extLst>
        </c:ser>
        <c:ser>
          <c:idx val="1"/>
          <c:order val="1"/>
          <c:tx>
            <c:strRef>
              <c:f>Sysselsatte!$L$4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Sysselsatte!$J$5:$J$31</c:f>
              <c:strCache>
                <c:ptCount val="27"/>
                <c:pt idx="0">
                  <c:v>Kristiansund</c:v>
                </c:pt>
                <c:pt idx="1">
                  <c:v>Molde</c:v>
                </c:pt>
                <c:pt idx="2">
                  <c:v>Ålesund</c:v>
                </c:pt>
                <c:pt idx="3">
                  <c:v>Vanylven</c:v>
                </c:pt>
                <c:pt idx="4">
                  <c:v>Sande </c:v>
                </c:pt>
                <c:pt idx="5">
                  <c:v>Herøy </c:v>
                </c:pt>
                <c:pt idx="6">
                  <c:v>Ulstein</c:v>
                </c:pt>
                <c:pt idx="7">
                  <c:v>Hareid</c:v>
                </c:pt>
                <c:pt idx="8">
                  <c:v>Ørsta</c:v>
                </c:pt>
                <c:pt idx="9">
                  <c:v>Stranda</c:v>
                </c:pt>
                <c:pt idx="10">
                  <c:v>Sykkylven</c:v>
                </c:pt>
                <c:pt idx="11">
                  <c:v>Sula</c:v>
                </c:pt>
                <c:pt idx="12">
                  <c:v>Giske</c:v>
                </c:pt>
                <c:pt idx="13">
                  <c:v>Vestnes</c:v>
                </c:pt>
                <c:pt idx="14">
                  <c:v>Rauma</c:v>
                </c:pt>
                <c:pt idx="15">
                  <c:v>Aukra</c:v>
                </c:pt>
                <c:pt idx="16">
                  <c:v>Averøy</c:v>
                </c:pt>
                <c:pt idx="17">
                  <c:v>Gjemnes</c:v>
                </c:pt>
                <c:pt idx="18">
                  <c:v>Tingvoll</c:v>
                </c:pt>
                <c:pt idx="19">
                  <c:v>Sunndal</c:v>
                </c:pt>
                <c:pt idx="20">
                  <c:v>Surnadal</c:v>
                </c:pt>
                <c:pt idx="21">
                  <c:v>Smøla</c:v>
                </c:pt>
                <c:pt idx="22">
                  <c:v>Aure</c:v>
                </c:pt>
                <c:pt idx="23">
                  <c:v>Volda</c:v>
                </c:pt>
                <c:pt idx="24">
                  <c:v>Fjord</c:v>
                </c:pt>
                <c:pt idx="25">
                  <c:v>Hustadvika</c:v>
                </c:pt>
                <c:pt idx="26">
                  <c:v>Haram</c:v>
                </c:pt>
              </c:strCache>
            </c:strRef>
          </c:cat>
          <c:val>
            <c:numRef>
              <c:f>Sysselsatte!$L$5:$L$31</c:f>
              <c:numCache>
                <c:formatCode>0.0</c:formatCode>
                <c:ptCount val="27"/>
                <c:pt idx="0">
                  <c:v>97.251728207722138</c:v>
                </c:pt>
                <c:pt idx="1">
                  <c:v>117.34535466921423</c:v>
                </c:pt>
                <c:pt idx="2">
                  <c:v>110.11599761088931</c:v>
                </c:pt>
                <c:pt idx="3">
                  <c:v>85.425383542538356</c:v>
                </c:pt>
                <c:pt idx="4">
                  <c:v>100.76400679117148</c:v>
                </c:pt>
                <c:pt idx="5">
                  <c:v>106.02197802197801</c:v>
                </c:pt>
                <c:pt idx="6">
                  <c:v>109.89594863847687</c:v>
                </c:pt>
                <c:pt idx="7">
                  <c:v>77.547770700636946</c:v>
                </c:pt>
                <c:pt idx="8">
                  <c:v>85.26753434562545</c:v>
                </c:pt>
                <c:pt idx="9">
                  <c:v>105.59006211180125</c:v>
                </c:pt>
                <c:pt idx="10">
                  <c:v>90.752632930901626</c:v>
                </c:pt>
                <c:pt idx="11">
                  <c:v>64.388702350385145</c:v>
                </c:pt>
                <c:pt idx="12">
                  <c:v>62.371020856201973</c:v>
                </c:pt>
                <c:pt idx="13">
                  <c:v>82.923420905533817</c:v>
                </c:pt>
                <c:pt idx="14">
                  <c:v>94.722222222222214</c:v>
                </c:pt>
                <c:pt idx="15">
                  <c:v>73.878205128205138</c:v>
                </c:pt>
                <c:pt idx="16">
                  <c:v>78.728440987487318</c:v>
                </c:pt>
                <c:pt idx="17">
                  <c:v>63.683052090975792</c:v>
                </c:pt>
                <c:pt idx="18">
                  <c:v>70.29634734665747</c:v>
                </c:pt>
                <c:pt idx="19">
                  <c:v>108.50250073551044</c:v>
                </c:pt>
                <c:pt idx="20">
                  <c:v>96.664374140302613</c:v>
                </c:pt>
                <c:pt idx="21">
                  <c:v>96.800731261425966</c:v>
                </c:pt>
                <c:pt idx="22">
                  <c:v>95.662650602409641</c:v>
                </c:pt>
                <c:pt idx="23">
                  <c:v>99.53139643861293</c:v>
                </c:pt>
                <c:pt idx="24">
                  <c:v>97.022900763358777</c:v>
                </c:pt>
                <c:pt idx="25">
                  <c:v>68.079414249507181</c:v>
                </c:pt>
                <c:pt idx="26">
                  <c:v>86.831015592077549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161-4125-9776-19FD0C9CBEA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-27"/>
        <c:axId val="753188704"/>
        <c:axId val="753187744"/>
      </c:barChart>
      <c:catAx>
        <c:axId val="753188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753187744"/>
        <c:crosses val="autoZero"/>
        <c:auto val="1"/>
        <c:lblAlgn val="ctr"/>
        <c:lblOffset val="100"/>
        <c:noMultiLvlLbl val="0"/>
      </c:catAx>
      <c:valAx>
        <c:axId val="753187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Prosent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(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tal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sysselsette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etter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arbeidsstad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i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prosent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av 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sysselsette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etter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bustad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)</a:t>
                </a:r>
              </a:p>
              <a:p>
                <a:pPr>
                  <a:defRPr/>
                </a:pPr>
                <a:endParaRPr lang="nb-NO" sz="1000" b="0" i="0" u="none" strike="noStrike" kern="1200" baseline="0" dirty="0">
                  <a:solidFill>
                    <a:sysClr val="windowText" lastClr="000000">
                      <a:lumMod val="65000"/>
                      <a:lumOff val="35000"/>
                    </a:sysClr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753188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nn-NO" sz="1800" b="1" i="0" u="none" strike="noStrike" kern="1200" spc="0" baseline="0" dirty="0">
                <a:solidFill>
                  <a:srgbClr val="005686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Pendling til- og frå Averøy, hovudstraumar, sortert etter innpendling, topp 15 kommunar, per 4. kvartal 2025</a:t>
            </a:r>
            <a:endParaRPr lang="nb-NO" sz="1800" b="1" i="0" u="none" strike="noStrike" kern="1200" spc="0" baseline="0" dirty="0">
              <a:solidFill>
                <a:srgbClr val="005686"/>
              </a:solidFill>
              <a:effectLst/>
              <a:latin typeface="Poppins" panose="00000500000000000000" pitchFamily="2" charset="0"/>
              <a:cs typeface="Poppins" panose="00000500000000000000" pitchFamily="2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'Averøy inn'!$B$1</c:f>
              <c:strCache>
                <c:ptCount val="1"/>
                <c:pt idx="0">
                  <c:v>Averøy utpendling</c:v>
                </c:pt>
              </c:strCache>
            </c:strRef>
          </c:tx>
          <c:spPr>
            <a:solidFill>
              <a:srgbClr val="EE8076"/>
            </a:solidFill>
            <a:ln>
              <a:noFill/>
            </a:ln>
            <a:effectLst/>
          </c:spPr>
          <c:invertIfNegative val="0"/>
          <c:cat>
            <c:strRef>
              <c:f>'Averøy inn'!$A$2:$A$16</c:f>
              <c:strCache>
                <c:ptCount val="15"/>
                <c:pt idx="0">
                  <c:v>Kristiansund</c:v>
                </c:pt>
                <c:pt idx="1">
                  <c:v>Hustadvika</c:v>
                </c:pt>
                <c:pt idx="2">
                  <c:v>Molde</c:v>
                </c:pt>
                <c:pt idx="3">
                  <c:v>Trondheim - Tråante</c:v>
                </c:pt>
                <c:pt idx="4">
                  <c:v>Herøy (Møre og Romsdal)</c:v>
                </c:pt>
                <c:pt idx="5">
                  <c:v>Smøla</c:v>
                </c:pt>
                <c:pt idx="6">
                  <c:v>Ørland</c:v>
                </c:pt>
                <c:pt idx="7">
                  <c:v>Ålesund</c:v>
                </c:pt>
                <c:pt idx="8">
                  <c:v>Gjemnes</c:v>
                </c:pt>
                <c:pt idx="9">
                  <c:v>Aure</c:v>
                </c:pt>
                <c:pt idx="10">
                  <c:v>Oslo - Oslove</c:v>
                </c:pt>
                <c:pt idx="11">
                  <c:v>Tingvoll</c:v>
                </c:pt>
                <c:pt idx="12">
                  <c:v>Tromsø</c:v>
                </c:pt>
                <c:pt idx="13">
                  <c:v>Rauma</c:v>
                </c:pt>
                <c:pt idx="14">
                  <c:v>Aukra</c:v>
                </c:pt>
              </c:strCache>
            </c:strRef>
          </c:cat>
          <c:val>
            <c:numRef>
              <c:f>'Averøy inn'!$B$2:$B$16</c:f>
              <c:numCache>
                <c:formatCode>#\ ##0;\ \-#\ ##0</c:formatCode>
                <c:ptCount val="15"/>
                <c:pt idx="0">
                  <c:v>-701</c:v>
                </c:pt>
                <c:pt idx="1">
                  <c:v>-100</c:v>
                </c:pt>
                <c:pt idx="2">
                  <c:v>-111</c:v>
                </c:pt>
                <c:pt idx="3">
                  <c:v>-28</c:v>
                </c:pt>
                <c:pt idx="4">
                  <c:v>-5</c:v>
                </c:pt>
                <c:pt idx="5">
                  <c:v>-6</c:v>
                </c:pt>
                <c:pt idx="6">
                  <c:v>-3</c:v>
                </c:pt>
                <c:pt idx="7">
                  <c:v>-24</c:v>
                </c:pt>
                <c:pt idx="8">
                  <c:v>-5</c:v>
                </c:pt>
                <c:pt idx="9">
                  <c:v>-5</c:v>
                </c:pt>
                <c:pt idx="10">
                  <c:v>-36</c:v>
                </c:pt>
                <c:pt idx="11">
                  <c:v>-1</c:v>
                </c:pt>
                <c:pt idx="12">
                  <c:v>-4</c:v>
                </c:pt>
                <c:pt idx="13">
                  <c:v>-8</c:v>
                </c:pt>
                <c:pt idx="14">
                  <c:v>-13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8D-4278-9E2A-EECF86549E1B}"/>
            </c:ext>
          </c:extLst>
        </c:ser>
        <c:ser>
          <c:idx val="1"/>
          <c:order val="1"/>
          <c:tx>
            <c:strRef>
              <c:f>'Averøy inn'!$C$1</c:f>
              <c:strCache>
                <c:ptCount val="1"/>
                <c:pt idx="0">
                  <c:v>Averøy innpendling</c:v>
                </c:pt>
              </c:strCache>
            </c:strRef>
          </c:tx>
          <c:spPr>
            <a:solidFill>
              <a:srgbClr val="005686"/>
            </a:solidFill>
            <a:ln>
              <a:noFill/>
            </a:ln>
            <a:effectLst/>
          </c:spPr>
          <c:invertIfNegative val="0"/>
          <c:cat>
            <c:strRef>
              <c:f>'Averøy inn'!$A$2:$A$16</c:f>
              <c:strCache>
                <c:ptCount val="15"/>
                <c:pt idx="0">
                  <c:v>Kristiansund</c:v>
                </c:pt>
                <c:pt idx="1">
                  <c:v>Hustadvika</c:v>
                </c:pt>
                <c:pt idx="2">
                  <c:v>Molde</c:v>
                </c:pt>
                <c:pt idx="3">
                  <c:v>Trondheim - Tråante</c:v>
                </c:pt>
                <c:pt idx="4">
                  <c:v>Herøy (Møre og Romsdal)</c:v>
                </c:pt>
                <c:pt idx="5">
                  <c:v>Smøla</c:v>
                </c:pt>
                <c:pt idx="6">
                  <c:v>Ørland</c:v>
                </c:pt>
                <c:pt idx="7">
                  <c:v>Ålesund</c:v>
                </c:pt>
                <c:pt idx="8">
                  <c:v>Gjemnes</c:v>
                </c:pt>
                <c:pt idx="9">
                  <c:v>Aure</c:v>
                </c:pt>
                <c:pt idx="10">
                  <c:v>Oslo - Oslove</c:v>
                </c:pt>
                <c:pt idx="11">
                  <c:v>Tingvoll</c:v>
                </c:pt>
                <c:pt idx="12">
                  <c:v>Tromsø</c:v>
                </c:pt>
                <c:pt idx="13">
                  <c:v>Rauma</c:v>
                </c:pt>
                <c:pt idx="14">
                  <c:v>Aukra</c:v>
                </c:pt>
              </c:strCache>
            </c:strRef>
          </c:cat>
          <c:val>
            <c:numRef>
              <c:f>'Averøy inn'!$C$2:$C$16</c:f>
              <c:numCache>
                <c:formatCode>#\ ##0</c:formatCode>
                <c:ptCount val="15"/>
                <c:pt idx="0">
                  <c:v>372</c:v>
                </c:pt>
                <c:pt idx="1">
                  <c:v>135</c:v>
                </c:pt>
                <c:pt idx="2">
                  <c:v>32</c:v>
                </c:pt>
                <c:pt idx="3">
                  <c:v>11</c:v>
                </c:pt>
                <c:pt idx="4">
                  <c:v>10</c:v>
                </c:pt>
                <c:pt idx="5">
                  <c:v>9</c:v>
                </c:pt>
                <c:pt idx="6">
                  <c:v>9</c:v>
                </c:pt>
                <c:pt idx="7">
                  <c:v>8</c:v>
                </c:pt>
                <c:pt idx="8">
                  <c:v>6</c:v>
                </c:pt>
                <c:pt idx="9">
                  <c:v>6</c:v>
                </c:pt>
                <c:pt idx="10">
                  <c:v>6</c:v>
                </c:pt>
                <c:pt idx="11">
                  <c:v>5</c:v>
                </c:pt>
                <c:pt idx="12">
                  <c:v>5</c:v>
                </c:pt>
                <c:pt idx="13">
                  <c:v>4</c:v>
                </c:pt>
                <c:pt idx="1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F8D-4278-9E2A-EECF86549E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overlap val="100"/>
        <c:axId val="1334317904"/>
        <c:axId val="1334318320"/>
      </c:barChart>
      <c:catAx>
        <c:axId val="13343179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nb-NO"/>
          </a:p>
        </c:txPr>
        <c:crossAx val="1334318320"/>
        <c:crosses val="autoZero"/>
        <c:auto val="1"/>
        <c:lblAlgn val="ctr"/>
        <c:lblOffset val="100"/>
        <c:noMultiLvlLbl val="0"/>
      </c:catAx>
      <c:valAx>
        <c:axId val="13343183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;\ \-#\ 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3431790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800" b="0" i="0" u="none" strike="noStrike" kern="1200" baseline="0">
                <a:solidFill>
                  <a:sysClr val="windowText" lastClr="000000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 dirty="0">
                <a:solidFill>
                  <a:schemeClr val="tx2"/>
                </a:solidFill>
              </a:rPr>
              <a:t>Barn og unge 1996-2026, framskriving til 2036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>
        <c:manualLayout>
          <c:layoutTarget val="inner"/>
          <c:xMode val="edge"/>
          <c:yMode val="edge"/>
          <c:x val="8.818162506616628E-2"/>
          <c:y val="0.11081664515692445"/>
          <c:w val="0.90273041554975408"/>
          <c:h val="0.73920389785530949"/>
        </c:manualLayout>
      </c:layout>
      <c:lineChart>
        <c:grouping val="standard"/>
        <c:varyColors val="0"/>
        <c:ser>
          <c:idx val="0"/>
          <c:order val="0"/>
          <c:tx>
            <c:strRef>
              <c:f>Personer1!$B$69</c:f>
              <c:strCache>
                <c:ptCount val="1"/>
                <c:pt idx="0">
                  <c:v>1-5 år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Personer1!$C$4:$AQ$4</c:f>
              <c:numCache>
                <c:formatCode>General</c:formatCode>
                <c:ptCount val="41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  <c:pt idx="29">
                  <c:v>2025</c:v>
                </c:pt>
                <c:pt idx="30">
                  <c:v>2026</c:v>
                </c:pt>
                <c:pt idx="31">
                  <c:v>2027</c:v>
                </c:pt>
                <c:pt idx="32">
                  <c:v>2028</c:v>
                </c:pt>
                <c:pt idx="33">
                  <c:v>2029</c:v>
                </c:pt>
                <c:pt idx="34">
                  <c:v>2030</c:v>
                </c:pt>
                <c:pt idx="35">
                  <c:v>2031</c:v>
                </c:pt>
                <c:pt idx="36">
                  <c:v>2032</c:v>
                </c:pt>
                <c:pt idx="37">
                  <c:v>2033</c:v>
                </c:pt>
                <c:pt idx="38">
                  <c:v>2034</c:v>
                </c:pt>
                <c:pt idx="39">
                  <c:v>2035</c:v>
                </c:pt>
                <c:pt idx="40">
                  <c:v>2036</c:v>
                </c:pt>
              </c:numCache>
            </c:numRef>
          </c:cat>
          <c:val>
            <c:numRef>
              <c:f>Personer1!$C$69:$AQ$69</c:f>
              <c:numCache>
                <c:formatCode>0</c:formatCode>
                <c:ptCount val="41"/>
                <c:pt idx="0">
                  <c:v>387</c:v>
                </c:pt>
                <c:pt idx="1">
                  <c:v>363</c:v>
                </c:pt>
                <c:pt idx="2">
                  <c:v>361</c:v>
                </c:pt>
                <c:pt idx="3">
                  <c:v>349</c:v>
                </c:pt>
                <c:pt idx="4">
                  <c:v>309</c:v>
                </c:pt>
                <c:pt idx="5">
                  <c:v>308</c:v>
                </c:pt>
                <c:pt idx="6">
                  <c:v>327</c:v>
                </c:pt>
                <c:pt idx="7">
                  <c:v>321</c:v>
                </c:pt>
                <c:pt idx="8">
                  <c:v>306</c:v>
                </c:pt>
                <c:pt idx="9">
                  <c:v>339</c:v>
                </c:pt>
                <c:pt idx="10">
                  <c:v>337</c:v>
                </c:pt>
                <c:pt idx="11">
                  <c:v>335</c:v>
                </c:pt>
                <c:pt idx="12">
                  <c:v>338</c:v>
                </c:pt>
                <c:pt idx="13">
                  <c:v>354</c:v>
                </c:pt>
                <c:pt idx="14">
                  <c:v>330</c:v>
                </c:pt>
                <c:pt idx="15">
                  <c:v>340</c:v>
                </c:pt>
                <c:pt idx="16">
                  <c:v>334</c:v>
                </c:pt>
                <c:pt idx="17">
                  <c:v>343</c:v>
                </c:pt>
                <c:pt idx="18">
                  <c:v>340</c:v>
                </c:pt>
                <c:pt idx="19">
                  <c:v>348</c:v>
                </c:pt>
                <c:pt idx="20">
                  <c:v>336</c:v>
                </c:pt>
                <c:pt idx="21">
                  <c:v>321</c:v>
                </c:pt>
                <c:pt idx="22">
                  <c:v>292</c:v>
                </c:pt>
                <c:pt idx="23">
                  <c:v>277</c:v>
                </c:pt>
                <c:pt idx="24">
                  <c:v>270</c:v>
                </c:pt>
                <c:pt idx="25">
                  <c:v>253</c:v>
                </c:pt>
                <c:pt idx="26">
                  <c:v>261</c:v>
                </c:pt>
                <c:pt idx="27">
                  <c:v>267</c:v>
                </c:pt>
                <c:pt idx="28">
                  <c:v>273</c:v>
                </c:pt>
                <c:pt idx="29">
                  <c:v>262</c:v>
                </c:pt>
                <c:pt idx="30">
                  <c:v>271</c:v>
                </c:pt>
                <c:pt idx="31" formatCode="General">
                  <c:v>258</c:v>
                </c:pt>
                <c:pt idx="32" formatCode="General">
                  <c:v>256</c:v>
                </c:pt>
                <c:pt idx="33" formatCode="General">
                  <c:v>252</c:v>
                </c:pt>
                <c:pt idx="34" formatCode="General">
                  <c:v>259</c:v>
                </c:pt>
                <c:pt idx="35" formatCode="General">
                  <c:v>265</c:v>
                </c:pt>
                <c:pt idx="36" formatCode="General">
                  <c:v>272</c:v>
                </c:pt>
                <c:pt idx="37" formatCode="General">
                  <c:v>275</c:v>
                </c:pt>
                <c:pt idx="38" formatCode="General">
                  <c:v>281</c:v>
                </c:pt>
                <c:pt idx="39" formatCode="General">
                  <c:v>284</c:v>
                </c:pt>
                <c:pt idx="40" formatCode="General">
                  <c:v>286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2C3-4CD8-B8E1-FC715EBC5DFF}"/>
            </c:ext>
          </c:extLst>
        </c:ser>
        <c:ser>
          <c:idx val="1"/>
          <c:order val="1"/>
          <c:tx>
            <c:strRef>
              <c:f>Personer1!$B$70</c:f>
              <c:strCache>
                <c:ptCount val="1"/>
                <c:pt idx="0">
                  <c:v>6-12 år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Personer1!$C$4:$AQ$4</c:f>
              <c:numCache>
                <c:formatCode>General</c:formatCode>
                <c:ptCount val="41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  <c:pt idx="29">
                  <c:v>2025</c:v>
                </c:pt>
                <c:pt idx="30">
                  <c:v>2026</c:v>
                </c:pt>
                <c:pt idx="31">
                  <c:v>2027</c:v>
                </c:pt>
                <c:pt idx="32">
                  <c:v>2028</c:v>
                </c:pt>
                <c:pt idx="33">
                  <c:v>2029</c:v>
                </c:pt>
                <c:pt idx="34">
                  <c:v>2030</c:v>
                </c:pt>
                <c:pt idx="35">
                  <c:v>2031</c:v>
                </c:pt>
                <c:pt idx="36">
                  <c:v>2032</c:v>
                </c:pt>
                <c:pt idx="37">
                  <c:v>2033</c:v>
                </c:pt>
                <c:pt idx="38">
                  <c:v>2034</c:v>
                </c:pt>
                <c:pt idx="39">
                  <c:v>2035</c:v>
                </c:pt>
                <c:pt idx="40">
                  <c:v>2036</c:v>
                </c:pt>
              </c:numCache>
            </c:numRef>
          </c:cat>
          <c:val>
            <c:numRef>
              <c:f>Personer1!$C$70:$AQ$70</c:f>
              <c:numCache>
                <c:formatCode>0</c:formatCode>
                <c:ptCount val="41"/>
                <c:pt idx="0">
                  <c:v>526</c:v>
                </c:pt>
                <c:pt idx="1">
                  <c:v>519</c:v>
                </c:pt>
                <c:pt idx="2">
                  <c:v>520</c:v>
                </c:pt>
                <c:pt idx="3">
                  <c:v>529</c:v>
                </c:pt>
                <c:pt idx="4">
                  <c:v>526</c:v>
                </c:pt>
                <c:pt idx="5">
                  <c:v>548</c:v>
                </c:pt>
                <c:pt idx="6">
                  <c:v>532</c:v>
                </c:pt>
                <c:pt idx="7">
                  <c:v>540</c:v>
                </c:pt>
                <c:pt idx="8">
                  <c:v>532</c:v>
                </c:pt>
                <c:pt idx="9">
                  <c:v>501</c:v>
                </c:pt>
                <c:pt idx="10">
                  <c:v>476</c:v>
                </c:pt>
                <c:pt idx="11">
                  <c:v>472</c:v>
                </c:pt>
                <c:pt idx="12">
                  <c:v>474</c:v>
                </c:pt>
                <c:pt idx="13">
                  <c:v>482</c:v>
                </c:pt>
                <c:pt idx="14">
                  <c:v>493</c:v>
                </c:pt>
                <c:pt idx="15">
                  <c:v>478</c:v>
                </c:pt>
                <c:pt idx="16">
                  <c:v>513</c:v>
                </c:pt>
                <c:pt idx="17">
                  <c:v>511</c:v>
                </c:pt>
                <c:pt idx="18">
                  <c:v>518</c:v>
                </c:pt>
                <c:pt idx="19">
                  <c:v>524</c:v>
                </c:pt>
                <c:pt idx="20">
                  <c:v>523</c:v>
                </c:pt>
                <c:pt idx="21">
                  <c:v>509</c:v>
                </c:pt>
                <c:pt idx="22">
                  <c:v>525</c:v>
                </c:pt>
                <c:pt idx="23">
                  <c:v>532</c:v>
                </c:pt>
                <c:pt idx="24">
                  <c:v>518</c:v>
                </c:pt>
                <c:pt idx="25">
                  <c:v>496</c:v>
                </c:pt>
                <c:pt idx="26">
                  <c:v>498</c:v>
                </c:pt>
                <c:pt idx="27">
                  <c:v>463</c:v>
                </c:pt>
                <c:pt idx="28">
                  <c:v>456</c:v>
                </c:pt>
                <c:pt idx="29">
                  <c:v>441</c:v>
                </c:pt>
                <c:pt idx="30">
                  <c:v>425</c:v>
                </c:pt>
                <c:pt idx="31" formatCode="General">
                  <c:v>425</c:v>
                </c:pt>
                <c:pt idx="32" formatCode="General">
                  <c:v>409</c:v>
                </c:pt>
                <c:pt idx="33" formatCode="General">
                  <c:v>410</c:v>
                </c:pt>
                <c:pt idx="34" formatCode="General">
                  <c:v>409</c:v>
                </c:pt>
                <c:pt idx="35" formatCode="General">
                  <c:v>402</c:v>
                </c:pt>
                <c:pt idx="36" formatCode="General">
                  <c:v>390</c:v>
                </c:pt>
                <c:pt idx="37" formatCode="General">
                  <c:v>395</c:v>
                </c:pt>
                <c:pt idx="38" formatCode="General">
                  <c:v>396</c:v>
                </c:pt>
                <c:pt idx="39" formatCode="General">
                  <c:v>397</c:v>
                </c:pt>
                <c:pt idx="40" formatCode="General">
                  <c:v>398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2C3-4CD8-B8E1-FC715EBC5DFF}"/>
            </c:ext>
          </c:extLst>
        </c:ser>
        <c:ser>
          <c:idx val="2"/>
          <c:order val="2"/>
          <c:tx>
            <c:strRef>
              <c:f>Personer1!$B$71</c:f>
              <c:strCache>
                <c:ptCount val="1"/>
                <c:pt idx="0">
                  <c:v>13-15 år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Personer1!$C$4:$AQ$4</c:f>
              <c:numCache>
                <c:formatCode>General</c:formatCode>
                <c:ptCount val="41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  <c:pt idx="29">
                  <c:v>2025</c:v>
                </c:pt>
                <c:pt idx="30">
                  <c:v>2026</c:v>
                </c:pt>
                <c:pt idx="31">
                  <c:v>2027</c:v>
                </c:pt>
                <c:pt idx="32">
                  <c:v>2028</c:v>
                </c:pt>
                <c:pt idx="33">
                  <c:v>2029</c:v>
                </c:pt>
                <c:pt idx="34">
                  <c:v>2030</c:v>
                </c:pt>
                <c:pt idx="35">
                  <c:v>2031</c:v>
                </c:pt>
                <c:pt idx="36">
                  <c:v>2032</c:v>
                </c:pt>
                <c:pt idx="37">
                  <c:v>2033</c:v>
                </c:pt>
                <c:pt idx="38">
                  <c:v>2034</c:v>
                </c:pt>
                <c:pt idx="39">
                  <c:v>2035</c:v>
                </c:pt>
                <c:pt idx="40">
                  <c:v>2036</c:v>
                </c:pt>
              </c:numCache>
            </c:numRef>
          </c:cat>
          <c:val>
            <c:numRef>
              <c:f>Personer1!$C$71:$AQ$71</c:f>
              <c:numCache>
                <c:formatCode>0</c:formatCode>
                <c:ptCount val="41"/>
                <c:pt idx="0">
                  <c:v>215</c:v>
                </c:pt>
                <c:pt idx="1">
                  <c:v>223</c:v>
                </c:pt>
                <c:pt idx="2">
                  <c:v>235</c:v>
                </c:pt>
                <c:pt idx="3">
                  <c:v>238</c:v>
                </c:pt>
                <c:pt idx="4">
                  <c:v>235</c:v>
                </c:pt>
                <c:pt idx="5">
                  <c:v>219</c:v>
                </c:pt>
                <c:pt idx="6">
                  <c:v>230</c:v>
                </c:pt>
                <c:pt idx="7">
                  <c:v>232</c:v>
                </c:pt>
                <c:pt idx="8">
                  <c:v>245</c:v>
                </c:pt>
                <c:pt idx="9">
                  <c:v>239</c:v>
                </c:pt>
                <c:pt idx="10">
                  <c:v>245</c:v>
                </c:pt>
                <c:pt idx="11">
                  <c:v>246</c:v>
                </c:pt>
                <c:pt idx="12">
                  <c:v>234</c:v>
                </c:pt>
                <c:pt idx="13">
                  <c:v>214</c:v>
                </c:pt>
                <c:pt idx="14">
                  <c:v>209</c:v>
                </c:pt>
                <c:pt idx="15">
                  <c:v>228</c:v>
                </c:pt>
                <c:pt idx="16">
                  <c:v>215</c:v>
                </c:pt>
                <c:pt idx="17">
                  <c:v>212</c:v>
                </c:pt>
                <c:pt idx="18">
                  <c:v>195</c:v>
                </c:pt>
                <c:pt idx="19">
                  <c:v>220</c:v>
                </c:pt>
                <c:pt idx="20">
                  <c:v>223</c:v>
                </c:pt>
                <c:pt idx="21">
                  <c:v>240</c:v>
                </c:pt>
                <c:pt idx="22">
                  <c:v>238</c:v>
                </c:pt>
                <c:pt idx="23">
                  <c:v>233</c:v>
                </c:pt>
                <c:pt idx="24">
                  <c:v>210</c:v>
                </c:pt>
                <c:pt idx="25">
                  <c:v>227</c:v>
                </c:pt>
                <c:pt idx="26">
                  <c:v>217</c:v>
                </c:pt>
                <c:pt idx="27">
                  <c:v>234</c:v>
                </c:pt>
                <c:pt idx="28">
                  <c:v>233</c:v>
                </c:pt>
                <c:pt idx="29">
                  <c:v>255</c:v>
                </c:pt>
                <c:pt idx="30">
                  <c:v>230</c:v>
                </c:pt>
                <c:pt idx="31" formatCode="General">
                  <c:v>231</c:v>
                </c:pt>
                <c:pt idx="32" formatCode="General">
                  <c:v>217</c:v>
                </c:pt>
                <c:pt idx="33" formatCode="General">
                  <c:v>214</c:v>
                </c:pt>
                <c:pt idx="34" formatCode="General">
                  <c:v>193</c:v>
                </c:pt>
                <c:pt idx="35" formatCode="General">
                  <c:v>188</c:v>
                </c:pt>
                <c:pt idx="36" formatCode="General">
                  <c:v>189</c:v>
                </c:pt>
                <c:pt idx="37" formatCode="General">
                  <c:v>191</c:v>
                </c:pt>
                <c:pt idx="38" formatCode="General">
                  <c:v>184</c:v>
                </c:pt>
                <c:pt idx="39" formatCode="General">
                  <c:v>176</c:v>
                </c:pt>
                <c:pt idx="40" formatCode="General">
                  <c:v>186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2C3-4CD8-B8E1-FC715EBC5DFF}"/>
            </c:ext>
          </c:extLst>
        </c:ser>
        <c:ser>
          <c:idx val="3"/>
          <c:order val="3"/>
          <c:tx>
            <c:strRef>
              <c:f>Personer1!$B$72</c:f>
              <c:strCache>
                <c:ptCount val="1"/>
                <c:pt idx="0">
                  <c:v>16-19 år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Personer1!$C$4:$AQ$4</c:f>
              <c:numCache>
                <c:formatCode>General</c:formatCode>
                <c:ptCount val="41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  <c:pt idx="29">
                  <c:v>2025</c:v>
                </c:pt>
                <c:pt idx="30">
                  <c:v>2026</c:v>
                </c:pt>
                <c:pt idx="31">
                  <c:v>2027</c:v>
                </c:pt>
                <c:pt idx="32">
                  <c:v>2028</c:v>
                </c:pt>
                <c:pt idx="33">
                  <c:v>2029</c:v>
                </c:pt>
                <c:pt idx="34">
                  <c:v>2030</c:v>
                </c:pt>
                <c:pt idx="35">
                  <c:v>2031</c:v>
                </c:pt>
                <c:pt idx="36">
                  <c:v>2032</c:v>
                </c:pt>
                <c:pt idx="37">
                  <c:v>2033</c:v>
                </c:pt>
                <c:pt idx="38">
                  <c:v>2034</c:v>
                </c:pt>
                <c:pt idx="39">
                  <c:v>2035</c:v>
                </c:pt>
                <c:pt idx="40">
                  <c:v>2036</c:v>
                </c:pt>
              </c:numCache>
            </c:numRef>
          </c:cat>
          <c:val>
            <c:numRef>
              <c:f>Personer1!$C$72:$AQ$72</c:f>
              <c:numCache>
                <c:formatCode>0</c:formatCode>
                <c:ptCount val="41"/>
                <c:pt idx="0">
                  <c:v>329</c:v>
                </c:pt>
                <c:pt idx="1">
                  <c:v>307</c:v>
                </c:pt>
                <c:pt idx="2">
                  <c:v>295</c:v>
                </c:pt>
                <c:pt idx="3">
                  <c:v>290</c:v>
                </c:pt>
                <c:pt idx="4">
                  <c:v>288</c:v>
                </c:pt>
                <c:pt idx="5">
                  <c:v>305</c:v>
                </c:pt>
                <c:pt idx="6">
                  <c:v>309</c:v>
                </c:pt>
                <c:pt idx="7">
                  <c:v>311</c:v>
                </c:pt>
                <c:pt idx="8">
                  <c:v>299</c:v>
                </c:pt>
                <c:pt idx="9">
                  <c:v>303</c:v>
                </c:pt>
                <c:pt idx="10">
                  <c:v>296</c:v>
                </c:pt>
                <c:pt idx="11">
                  <c:v>295</c:v>
                </c:pt>
                <c:pt idx="12">
                  <c:v>308</c:v>
                </c:pt>
                <c:pt idx="13">
                  <c:v>313</c:v>
                </c:pt>
                <c:pt idx="14">
                  <c:v>324</c:v>
                </c:pt>
                <c:pt idx="15">
                  <c:v>311</c:v>
                </c:pt>
                <c:pt idx="16">
                  <c:v>303</c:v>
                </c:pt>
                <c:pt idx="17">
                  <c:v>295</c:v>
                </c:pt>
                <c:pt idx="18">
                  <c:v>308</c:v>
                </c:pt>
                <c:pt idx="19">
                  <c:v>284</c:v>
                </c:pt>
                <c:pt idx="20">
                  <c:v>297</c:v>
                </c:pt>
                <c:pt idx="21">
                  <c:v>287</c:v>
                </c:pt>
                <c:pt idx="22">
                  <c:v>273</c:v>
                </c:pt>
                <c:pt idx="23">
                  <c:v>286</c:v>
                </c:pt>
                <c:pt idx="24">
                  <c:v>304</c:v>
                </c:pt>
                <c:pt idx="25">
                  <c:v>297</c:v>
                </c:pt>
                <c:pt idx="26">
                  <c:v>298</c:v>
                </c:pt>
                <c:pt idx="27">
                  <c:v>307</c:v>
                </c:pt>
                <c:pt idx="28">
                  <c:v>309</c:v>
                </c:pt>
                <c:pt idx="29">
                  <c:v>301</c:v>
                </c:pt>
                <c:pt idx="30">
                  <c:v>303</c:v>
                </c:pt>
                <c:pt idx="31" formatCode="General">
                  <c:v>318</c:v>
                </c:pt>
                <c:pt idx="32" formatCode="General">
                  <c:v>321</c:v>
                </c:pt>
                <c:pt idx="33" formatCode="General">
                  <c:v>319</c:v>
                </c:pt>
                <c:pt idx="34" formatCode="General">
                  <c:v>305</c:v>
                </c:pt>
                <c:pt idx="35" formatCode="General">
                  <c:v>296</c:v>
                </c:pt>
                <c:pt idx="36" formatCode="General">
                  <c:v>275</c:v>
                </c:pt>
                <c:pt idx="37" formatCode="General">
                  <c:v>261</c:v>
                </c:pt>
                <c:pt idx="38" formatCode="General">
                  <c:v>256</c:v>
                </c:pt>
                <c:pt idx="39" formatCode="General">
                  <c:v>251</c:v>
                </c:pt>
                <c:pt idx="40" formatCode="General">
                  <c:v>245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2C3-4CD8-B8E1-FC715EBC5D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6624895"/>
        <c:axId val="146621535"/>
      </c:lineChart>
      <c:catAx>
        <c:axId val="1466248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6621535"/>
        <c:crosses val="autoZero"/>
        <c:auto val="1"/>
        <c:lblAlgn val="ctr"/>
        <c:lblOffset val="100"/>
        <c:noMultiLvlLbl val="0"/>
      </c:catAx>
      <c:valAx>
        <c:axId val="1466215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8.904400276717633E-3"/>
              <c:y val="0.4107033918057539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66248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  <c:userShapes r:id="rId4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nn-NO" sz="1800" b="1" i="0" u="none" strike="noStrike" kern="1200" spc="0" baseline="0" dirty="0">
                <a:solidFill>
                  <a:srgbClr val="005686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Pendling til- og frå Averøy, hovudstraumar, sortert etter utpendling, topp 15 kommunar, per 4. kvartal 2025</a:t>
            </a:r>
            <a:endParaRPr lang="nb-NO" sz="1800" b="1" i="0" u="none" strike="noStrike" kern="1200" spc="0" baseline="0" dirty="0">
              <a:solidFill>
                <a:srgbClr val="005686"/>
              </a:solidFill>
              <a:effectLst/>
              <a:latin typeface="Poppins" panose="00000500000000000000" pitchFamily="2" charset="0"/>
              <a:cs typeface="Poppins" panose="00000500000000000000" pitchFamily="2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'Averøy ut'!$B$1</c:f>
              <c:strCache>
                <c:ptCount val="1"/>
                <c:pt idx="0">
                  <c:v>Averøy utpendling</c:v>
                </c:pt>
              </c:strCache>
            </c:strRef>
          </c:tx>
          <c:spPr>
            <a:solidFill>
              <a:srgbClr val="EE8076"/>
            </a:solidFill>
            <a:ln>
              <a:noFill/>
            </a:ln>
            <a:effectLst/>
          </c:spPr>
          <c:invertIfNegative val="0"/>
          <c:cat>
            <c:strRef>
              <c:f>'Averøy ut'!$A$2:$A$16</c:f>
              <c:strCache>
                <c:ptCount val="15"/>
                <c:pt idx="0">
                  <c:v>Kristiansund</c:v>
                </c:pt>
                <c:pt idx="1">
                  <c:v>Molde</c:v>
                </c:pt>
                <c:pt idx="2">
                  <c:v>Hustadvika</c:v>
                </c:pt>
                <c:pt idx="3">
                  <c:v>Oslo - Oslove</c:v>
                </c:pt>
                <c:pt idx="4">
                  <c:v>Bergen</c:v>
                </c:pt>
                <c:pt idx="5">
                  <c:v>Sokkelen sør for 62 grader N</c:v>
                </c:pt>
                <c:pt idx="6">
                  <c:v>Trondheim - Tråante</c:v>
                </c:pt>
                <c:pt idx="7">
                  <c:v>Stavanger</c:v>
                </c:pt>
                <c:pt idx="8">
                  <c:v>Ålesund</c:v>
                </c:pt>
                <c:pt idx="9">
                  <c:v>Sola</c:v>
                </c:pt>
                <c:pt idx="10">
                  <c:v>Aukra</c:v>
                </c:pt>
                <c:pt idx="11">
                  <c:v>Sandnes</c:v>
                </c:pt>
                <c:pt idx="12">
                  <c:v>Lillestrøm</c:v>
                </c:pt>
                <c:pt idx="13">
                  <c:v>Haugesund</c:v>
                </c:pt>
                <c:pt idx="14">
                  <c:v>Frøya</c:v>
                </c:pt>
              </c:strCache>
            </c:strRef>
          </c:cat>
          <c:val>
            <c:numRef>
              <c:f>'Averøy ut'!$B$2:$B$16</c:f>
              <c:numCache>
                <c:formatCode>#\ ##0;\ \-#\ ##0</c:formatCode>
                <c:ptCount val="15"/>
                <c:pt idx="0">
                  <c:v>-701</c:v>
                </c:pt>
                <c:pt idx="1">
                  <c:v>-111</c:v>
                </c:pt>
                <c:pt idx="2">
                  <c:v>-100</c:v>
                </c:pt>
                <c:pt idx="3">
                  <c:v>-36</c:v>
                </c:pt>
                <c:pt idx="4">
                  <c:v>-32</c:v>
                </c:pt>
                <c:pt idx="5">
                  <c:v>-32</c:v>
                </c:pt>
                <c:pt idx="6">
                  <c:v>-28</c:v>
                </c:pt>
                <c:pt idx="7">
                  <c:v>-25</c:v>
                </c:pt>
                <c:pt idx="8">
                  <c:v>-24</c:v>
                </c:pt>
                <c:pt idx="9">
                  <c:v>-18</c:v>
                </c:pt>
                <c:pt idx="10">
                  <c:v>-13</c:v>
                </c:pt>
                <c:pt idx="11">
                  <c:v>-12</c:v>
                </c:pt>
                <c:pt idx="12">
                  <c:v>-12</c:v>
                </c:pt>
                <c:pt idx="13">
                  <c:v>-11</c:v>
                </c:pt>
                <c:pt idx="14">
                  <c:v>-9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69-4110-9D28-362DC8F70DE5}"/>
            </c:ext>
          </c:extLst>
        </c:ser>
        <c:ser>
          <c:idx val="1"/>
          <c:order val="1"/>
          <c:tx>
            <c:strRef>
              <c:f>'Averøy ut'!$C$1</c:f>
              <c:strCache>
                <c:ptCount val="1"/>
                <c:pt idx="0">
                  <c:v>Averøy innpendling</c:v>
                </c:pt>
              </c:strCache>
            </c:strRef>
          </c:tx>
          <c:spPr>
            <a:solidFill>
              <a:srgbClr val="005686"/>
            </a:solidFill>
            <a:ln>
              <a:noFill/>
            </a:ln>
            <a:effectLst/>
          </c:spPr>
          <c:invertIfNegative val="0"/>
          <c:cat>
            <c:strRef>
              <c:f>'Averøy ut'!$A$2:$A$16</c:f>
              <c:strCache>
                <c:ptCount val="15"/>
                <c:pt idx="0">
                  <c:v>Kristiansund</c:v>
                </c:pt>
                <c:pt idx="1">
                  <c:v>Molde</c:v>
                </c:pt>
                <c:pt idx="2">
                  <c:v>Hustadvika</c:v>
                </c:pt>
                <c:pt idx="3">
                  <c:v>Oslo - Oslove</c:v>
                </c:pt>
                <c:pt idx="4">
                  <c:v>Bergen</c:v>
                </c:pt>
                <c:pt idx="5">
                  <c:v>Sokkelen sør for 62 grader N</c:v>
                </c:pt>
                <c:pt idx="6">
                  <c:v>Trondheim - Tråante</c:v>
                </c:pt>
                <c:pt idx="7">
                  <c:v>Stavanger</c:v>
                </c:pt>
                <c:pt idx="8">
                  <c:v>Ålesund</c:v>
                </c:pt>
                <c:pt idx="9">
                  <c:v>Sola</c:v>
                </c:pt>
                <c:pt idx="10">
                  <c:v>Aukra</c:v>
                </c:pt>
                <c:pt idx="11">
                  <c:v>Sandnes</c:v>
                </c:pt>
                <c:pt idx="12">
                  <c:v>Lillestrøm</c:v>
                </c:pt>
                <c:pt idx="13">
                  <c:v>Haugesund</c:v>
                </c:pt>
                <c:pt idx="14">
                  <c:v>Frøya</c:v>
                </c:pt>
              </c:strCache>
            </c:strRef>
          </c:cat>
          <c:val>
            <c:numRef>
              <c:f>'Averøy ut'!$C$2:$C$16</c:f>
              <c:numCache>
                <c:formatCode>#\ ##0</c:formatCode>
                <c:ptCount val="15"/>
                <c:pt idx="0">
                  <c:v>372</c:v>
                </c:pt>
                <c:pt idx="1">
                  <c:v>32</c:v>
                </c:pt>
                <c:pt idx="2">
                  <c:v>135</c:v>
                </c:pt>
                <c:pt idx="3">
                  <c:v>6</c:v>
                </c:pt>
                <c:pt idx="4">
                  <c:v>2</c:v>
                </c:pt>
                <c:pt idx="5">
                  <c:v>0</c:v>
                </c:pt>
                <c:pt idx="6">
                  <c:v>11</c:v>
                </c:pt>
                <c:pt idx="7">
                  <c:v>0</c:v>
                </c:pt>
                <c:pt idx="8">
                  <c:v>8</c:v>
                </c:pt>
                <c:pt idx="9">
                  <c:v>0</c:v>
                </c:pt>
                <c:pt idx="10">
                  <c:v>4</c:v>
                </c:pt>
                <c:pt idx="11">
                  <c:v>2</c:v>
                </c:pt>
                <c:pt idx="12">
                  <c:v>0</c:v>
                </c:pt>
                <c:pt idx="13">
                  <c:v>2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869-4110-9D28-362DC8F70D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overlap val="100"/>
        <c:axId val="1334317904"/>
        <c:axId val="1334318320"/>
      </c:barChart>
      <c:catAx>
        <c:axId val="13343179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nb-NO"/>
          </a:p>
        </c:txPr>
        <c:crossAx val="1334318320"/>
        <c:crosses val="autoZero"/>
        <c:auto val="1"/>
        <c:lblAlgn val="ctr"/>
        <c:lblOffset val="100"/>
        <c:noMultiLvlLbl val="0"/>
      </c:catAx>
      <c:valAx>
        <c:axId val="13343183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;\ \-#\ 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3431790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800" b="0" i="0" u="none" strike="noStrike" kern="1200" baseline="0">
                <a:solidFill>
                  <a:sysClr val="windowText" lastClr="000000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i="0" u="none" strike="noStrike" kern="1200" spc="0" baseline="0">
                <a:solidFill>
                  <a:srgbClr val="005686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r>
              <a:rPr lang="nb-NO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Averøy: </a:t>
            </a:r>
            <a:r>
              <a:rPr lang="en-US" sz="1400" b="1" i="0" u="none" strike="noStrike" kern="1200" spc="0" baseline="0" dirty="0" err="1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år-til-år-endring</a:t>
            </a:r>
            <a:r>
              <a:rPr lang="en-US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i </a:t>
            </a:r>
            <a:r>
              <a:rPr lang="en-US" sz="1400" b="1" i="0" u="none" strike="noStrike" kern="1200" spc="0" baseline="0" dirty="0" err="1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folketal</a:t>
            </a:r>
            <a:r>
              <a:rPr lang="en-US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400" b="1" i="0" u="none" strike="noStrike" kern="1200" spc="0" baseline="0" dirty="0" err="1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og</a:t>
            </a:r>
            <a:r>
              <a:rPr lang="en-US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400" b="1" i="0" u="none" strike="noStrike" kern="1200" spc="0" baseline="0" dirty="0" err="1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sysselsette</a:t>
            </a:r>
            <a:r>
              <a:rPr lang="en-US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400" b="1" i="0" u="none" strike="noStrike" kern="1200" spc="0" baseline="0" dirty="0" err="1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etter</a:t>
            </a:r>
            <a:r>
              <a:rPr lang="en-US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400" b="1" i="0" u="none" strike="noStrike" kern="1200" spc="0" baseline="0" dirty="0" err="1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bu</a:t>
            </a:r>
            <a:r>
              <a:rPr lang="en-US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- </a:t>
            </a:r>
            <a:r>
              <a:rPr lang="en-US" sz="1400" b="1" i="0" u="none" strike="noStrike" kern="1200" spc="0" baseline="0" dirty="0" err="1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og</a:t>
            </a:r>
            <a:r>
              <a:rPr lang="en-US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400" b="1" i="0" u="none" strike="noStrike" kern="1200" spc="0" baseline="0" dirty="0" err="1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arbeidsstad</a:t>
            </a:r>
            <a:r>
              <a:rPr lang="en-US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, 2012-2025</a:t>
            </a:r>
            <a:endParaRPr lang="nb-NO" sz="1400" b="1" i="0" u="none" strike="noStrike" kern="1200" spc="0" baseline="0" dirty="0">
              <a:solidFill>
                <a:srgbClr val="005686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1" i="0" u="none" strike="noStrike" kern="1200" spc="0" baseline="0">
              <a:solidFill>
                <a:srgbClr val="005686"/>
              </a:solidFill>
              <a:latin typeface="Poppins" panose="00000500000000000000" pitchFamily="2" charset="0"/>
              <a:ea typeface="+mn-ea"/>
              <a:cs typeface="Poppins" panose="00000500000000000000" pitchFamily="2" charset="0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Sysselsatte!$B$8</c:f>
              <c:strCache>
                <c:ptCount val="1"/>
                <c:pt idx="0">
                  <c:v>Endring sysselsette etter bustad</c:v>
                </c:pt>
              </c:strCache>
            </c:strRef>
          </c:tx>
          <c:spPr>
            <a:solidFill>
              <a:srgbClr val="005686"/>
            </a:solidFill>
            <a:ln>
              <a:solidFill>
                <a:srgbClr val="005686"/>
              </a:solidFill>
            </a:ln>
            <a:effectLst/>
          </c:spPr>
          <c:invertIfNegative val="0"/>
          <c:cat>
            <c:numRef>
              <c:f>Sysselsatte!$C$1:$P$1</c:f>
              <c:numCache>
                <c:formatCode>General</c:formatCode>
                <c:ptCount val="1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  <c:pt idx="13">
                  <c:v>2025</c:v>
                </c:pt>
              </c:numCache>
            </c:numRef>
          </c:cat>
          <c:val>
            <c:numRef>
              <c:f>Sysselsatte!$C$8:$P$8</c:f>
              <c:numCache>
                <c:formatCode>General</c:formatCode>
                <c:ptCount val="14"/>
                <c:pt idx="0">
                  <c:v>59</c:v>
                </c:pt>
                <c:pt idx="1">
                  <c:v>-2</c:v>
                </c:pt>
                <c:pt idx="2">
                  <c:v>17</c:v>
                </c:pt>
                <c:pt idx="3">
                  <c:v>-87</c:v>
                </c:pt>
                <c:pt idx="4">
                  <c:v>-42</c:v>
                </c:pt>
                <c:pt idx="5">
                  <c:v>3</c:v>
                </c:pt>
                <c:pt idx="6">
                  <c:v>43</c:v>
                </c:pt>
                <c:pt idx="7">
                  <c:v>-44</c:v>
                </c:pt>
                <c:pt idx="8">
                  <c:v>-33</c:v>
                </c:pt>
                <c:pt idx="9">
                  <c:v>74</c:v>
                </c:pt>
                <c:pt idx="10">
                  <c:v>8</c:v>
                </c:pt>
                <c:pt idx="11">
                  <c:v>28</c:v>
                </c:pt>
                <c:pt idx="12">
                  <c:v>38</c:v>
                </c:pt>
                <c:pt idx="13">
                  <c:v>-9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8F-414E-B295-7CF10295CA36}"/>
            </c:ext>
          </c:extLst>
        </c:ser>
        <c:ser>
          <c:idx val="1"/>
          <c:order val="1"/>
          <c:tx>
            <c:strRef>
              <c:f>Sysselsatte!$B$9</c:f>
              <c:strCache>
                <c:ptCount val="1"/>
                <c:pt idx="0">
                  <c:v>Endring sysselsette etter arbeidsstad</c:v>
                </c:pt>
              </c:strCache>
            </c:strRef>
          </c:tx>
          <c:spPr>
            <a:solidFill>
              <a:srgbClr val="007FBA"/>
            </a:solidFill>
            <a:ln>
              <a:solidFill>
                <a:srgbClr val="007FBA"/>
              </a:solidFill>
            </a:ln>
            <a:effectLst/>
          </c:spPr>
          <c:invertIfNegative val="0"/>
          <c:cat>
            <c:numRef>
              <c:f>Sysselsatte!$C$1:$P$1</c:f>
              <c:numCache>
                <c:formatCode>General</c:formatCode>
                <c:ptCount val="1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  <c:pt idx="13">
                  <c:v>2025</c:v>
                </c:pt>
              </c:numCache>
            </c:numRef>
          </c:cat>
          <c:val>
            <c:numRef>
              <c:f>Sysselsatte!$C$9:$P$9</c:f>
              <c:numCache>
                <c:formatCode>General</c:formatCode>
                <c:ptCount val="14"/>
                <c:pt idx="0">
                  <c:v>44</c:v>
                </c:pt>
                <c:pt idx="1">
                  <c:v>-19</c:v>
                </c:pt>
                <c:pt idx="2">
                  <c:v>-21</c:v>
                </c:pt>
                <c:pt idx="3">
                  <c:v>-51</c:v>
                </c:pt>
                <c:pt idx="4">
                  <c:v>38</c:v>
                </c:pt>
                <c:pt idx="5">
                  <c:v>-40</c:v>
                </c:pt>
                <c:pt idx="6">
                  <c:v>-13</c:v>
                </c:pt>
                <c:pt idx="7">
                  <c:v>-20</c:v>
                </c:pt>
                <c:pt idx="8">
                  <c:v>-21</c:v>
                </c:pt>
                <c:pt idx="9">
                  <c:v>64</c:v>
                </c:pt>
                <c:pt idx="10">
                  <c:v>62</c:v>
                </c:pt>
                <c:pt idx="11">
                  <c:v>-101</c:v>
                </c:pt>
                <c:pt idx="12">
                  <c:v>181</c:v>
                </c:pt>
                <c:pt idx="13">
                  <c:v>-30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C8F-414E-B295-7CF10295CA36}"/>
            </c:ext>
          </c:extLst>
        </c:ser>
        <c:ser>
          <c:idx val="2"/>
          <c:order val="2"/>
          <c:tx>
            <c:strRef>
              <c:f>Sysselsatte!$B$10</c:f>
              <c:strCache>
                <c:ptCount val="1"/>
                <c:pt idx="0">
                  <c:v>Endring folketal</c:v>
                </c:pt>
              </c:strCache>
            </c:strRef>
          </c:tx>
          <c:spPr>
            <a:solidFill>
              <a:srgbClr val="551125"/>
            </a:solidFill>
            <a:ln>
              <a:solidFill>
                <a:srgbClr val="551125"/>
              </a:solidFill>
            </a:ln>
            <a:effectLst/>
          </c:spPr>
          <c:invertIfNegative val="0"/>
          <c:cat>
            <c:numRef>
              <c:f>Sysselsatte!$C$1:$P$1</c:f>
              <c:numCache>
                <c:formatCode>General</c:formatCode>
                <c:ptCount val="1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  <c:pt idx="13">
                  <c:v>2025</c:v>
                </c:pt>
              </c:numCache>
            </c:numRef>
          </c:cat>
          <c:val>
            <c:numRef>
              <c:f>Sysselsatte!$C$10:$P$10</c:f>
              <c:numCache>
                <c:formatCode>General</c:formatCode>
                <c:ptCount val="14"/>
                <c:pt idx="0">
                  <c:v>73</c:v>
                </c:pt>
                <c:pt idx="1">
                  <c:v>58</c:v>
                </c:pt>
                <c:pt idx="2">
                  <c:v>36</c:v>
                </c:pt>
                <c:pt idx="3">
                  <c:v>107</c:v>
                </c:pt>
                <c:pt idx="4">
                  <c:v>32</c:v>
                </c:pt>
                <c:pt idx="5">
                  <c:v>30</c:v>
                </c:pt>
                <c:pt idx="6">
                  <c:v>3</c:v>
                </c:pt>
                <c:pt idx="7">
                  <c:v>-10</c:v>
                </c:pt>
                <c:pt idx="8">
                  <c:v>-61</c:v>
                </c:pt>
                <c:pt idx="9">
                  <c:v>20</c:v>
                </c:pt>
                <c:pt idx="10">
                  <c:v>20</c:v>
                </c:pt>
                <c:pt idx="11">
                  <c:v>44</c:v>
                </c:pt>
                <c:pt idx="12">
                  <c:v>83</c:v>
                </c:pt>
                <c:pt idx="13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C8F-414E-B295-7CF10295CA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93413584"/>
        <c:axId val="1093387664"/>
      </c:barChart>
      <c:catAx>
        <c:axId val="1093413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nb-NO"/>
          </a:p>
        </c:txPr>
        <c:crossAx val="1093387664"/>
        <c:crosses val="autoZero"/>
        <c:auto val="1"/>
        <c:lblAlgn val="ctr"/>
        <c:lblOffset val="100"/>
        <c:noMultiLvlLbl val="0"/>
      </c:catAx>
      <c:valAx>
        <c:axId val="1093387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Poppins" panose="00000500000000000000" pitchFamily="2" charset="0"/>
                    <a:ea typeface="+mn-ea"/>
                    <a:cs typeface="Poppins" panose="00000500000000000000" pitchFamily="2" charset="0"/>
                  </a:defRPr>
                </a:pPr>
                <a:r>
                  <a:rPr lang="nb-NO"/>
                  <a:t>Tal personar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Poppins" panose="00000500000000000000" pitchFamily="2" charset="0"/>
                  <a:ea typeface="+mn-ea"/>
                  <a:cs typeface="Poppins" panose="00000500000000000000" pitchFamily="2" charset="0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nb-NO"/>
          </a:p>
        </c:txPr>
        <c:crossAx val="109341358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>
          <a:latin typeface="Poppins" panose="00000500000000000000" pitchFamily="2" charset="0"/>
          <a:cs typeface="Poppins" panose="00000500000000000000" pitchFamily="2" charset="0"/>
        </a:defRPr>
      </a:pPr>
      <a:endParaRPr lang="nb-NO"/>
    </a:p>
  </c:txPr>
  <c:externalData r:id="rId4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 dirty="0">
                <a:solidFill>
                  <a:schemeClr val="tx2"/>
                </a:solidFill>
              </a:rPr>
              <a:t>Næringsstruktur i kommunen, fylket og landet, per 4. kvartal 2025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'Ark1'!$A$52</c:f>
              <c:strCache>
                <c:ptCount val="1"/>
                <c:pt idx="0">
                  <c:v>Averøy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'Ark1'!$B$3:$H$3</c:f>
              <c:strCache>
                <c:ptCount val="7"/>
                <c:pt idx="0">
                  <c:v>Jordbruk, skogbruk og fiske</c:v>
                </c:pt>
                <c:pt idx="1">
                  <c:v>Sekundærnæringar</c:v>
                </c:pt>
                <c:pt idx="2">
                  <c:v>Servicenæring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Personlig tenesteyting</c:v>
                </c:pt>
              </c:strCache>
            </c:strRef>
          </c:cat>
          <c:val>
            <c:numRef>
              <c:f>'Ark1'!$B$52:$H$52</c:f>
              <c:numCache>
                <c:formatCode>0.0</c:formatCode>
                <c:ptCount val="7"/>
                <c:pt idx="0">
                  <c:v>9.3093093093093096</c:v>
                </c:pt>
                <c:pt idx="1">
                  <c:v>33.590733590733592</c:v>
                </c:pt>
                <c:pt idx="2">
                  <c:v>23.637923637923638</c:v>
                </c:pt>
                <c:pt idx="3">
                  <c:v>2.7456027456027456</c:v>
                </c:pt>
                <c:pt idx="4">
                  <c:v>6.6924066924066921</c:v>
                </c:pt>
                <c:pt idx="5">
                  <c:v>21.450021450021449</c:v>
                </c:pt>
                <c:pt idx="6">
                  <c:v>1.7589017589017588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F8-4536-B04A-D8D8B735671D}"/>
            </c:ext>
          </c:extLst>
        </c:ser>
        <c:ser>
          <c:idx val="1"/>
          <c:order val="1"/>
          <c:tx>
            <c:strRef>
              <c:f>'Ark1'!$A$53</c:f>
              <c:strCache>
                <c:ptCount val="1"/>
                <c:pt idx="0">
                  <c:v>Møre og Romsdal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'Ark1'!$B$3:$H$3</c:f>
              <c:strCache>
                <c:ptCount val="7"/>
                <c:pt idx="0">
                  <c:v>Jordbruk, skogbruk og fiske</c:v>
                </c:pt>
                <c:pt idx="1">
                  <c:v>Sekundærnæringar</c:v>
                </c:pt>
                <c:pt idx="2">
                  <c:v>Servicenæring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Personlig tenesteyting</c:v>
                </c:pt>
              </c:strCache>
            </c:strRef>
          </c:cat>
          <c:val>
            <c:numRef>
              <c:f>'Ark1'!$B$53:$H$53</c:f>
              <c:numCache>
                <c:formatCode>0.0</c:formatCode>
                <c:ptCount val="7"/>
                <c:pt idx="0">
                  <c:v>4.0933049231804421</c:v>
                </c:pt>
                <c:pt idx="1">
                  <c:v>26.283129602631679</c:v>
                </c:pt>
                <c:pt idx="2">
                  <c:v>31.207805315689132</c:v>
                </c:pt>
                <c:pt idx="3">
                  <c:v>4.9755149340211577</c:v>
                </c:pt>
                <c:pt idx="4">
                  <c:v>7.6527980262420092</c:v>
                </c:pt>
                <c:pt idx="5">
                  <c:v>22.210758476318642</c:v>
                </c:pt>
                <c:pt idx="6">
                  <c:v>3.0690441478823223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6F8-4536-B04A-D8D8B735671D}"/>
            </c:ext>
          </c:extLst>
        </c:ser>
        <c:ser>
          <c:idx val="2"/>
          <c:order val="2"/>
          <c:tx>
            <c:strRef>
              <c:f>'Ark1'!$A$54</c:f>
              <c:strCache>
                <c:ptCount val="1"/>
                <c:pt idx="0">
                  <c:v>Landet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'Ark1'!$B$3:$H$3</c:f>
              <c:strCache>
                <c:ptCount val="7"/>
                <c:pt idx="0">
                  <c:v>Jordbruk, skogbruk og fiske</c:v>
                </c:pt>
                <c:pt idx="1">
                  <c:v>Sekundærnæringar</c:v>
                </c:pt>
                <c:pt idx="2">
                  <c:v>Servicenæring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Personlig tenesteyting</c:v>
                </c:pt>
              </c:strCache>
            </c:strRef>
          </c:cat>
          <c:val>
            <c:numRef>
              <c:f>'Ark1'!$B$54:$H$54</c:f>
              <c:numCache>
                <c:formatCode>0.0</c:formatCode>
                <c:ptCount val="7"/>
                <c:pt idx="0">
                  <c:v>2.2874109553040443</c:v>
                </c:pt>
                <c:pt idx="1">
                  <c:v>19.443097545821143</c:v>
                </c:pt>
                <c:pt idx="2">
                  <c:v>38.027223789575181</c:v>
                </c:pt>
                <c:pt idx="3">
                  <c:v>6.4248282631737421</c:v>
                </c:pt>
                <c:pt idx="4">
                  <c:v>8.0735714124103026</c:v>
                </c:pt>
                <c:pt idx="5">
                  <c:v>20.80035365516185</c:v>
                </c:pt>
                <c:pt idx="6">
                  <c:v>4.3066914271691399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6F8-4536-B04A-D8D8B735671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7"/>
        <c:axId val="580435216"/>
        <c:axId val="580436176"/>
      </c:barChart>
      <c:catAx>
        <c:axId val="580435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80436176"/>
        <c:crosses val="autoZero"/>
        <c:auto val="1"/>
        <c:lblAlgn val="ctr"/>
        <c:lblOffset val="100"/>
        <c:noMultiLvlLbl val="0"/>
      </c:catAx>
      <c:valAx>
        <c:axId val="580436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Prosent</a:t>
                </a:r>
              </a:p>
            </c:rich>
          </c:tx>
          <c:layout>
            <c:manualLayout>
              <c:xMode val="edge"/>
              <c:yMode val="edge"/>
              <c:x val="8.6486486486486488E-3"/>
              <c:y val="0.3967474434220419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80435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1800" b="1" i="0" u="none" strike="noStrike" kern="1200" spc="0" baseline="0" dirty="0">
                <a:solidFill>
                  <a:schemeClr val="tx2"/>
                </a:solidFill>
              </a:rPr>
              <a:t>Tal sysselsette med </a:t>
            </a:r>
            <a:r>
              <a:rPr lang="nb-NO" sz="1800" b="1" i="0" u="none" strike="noStrike" kern="1200" spc="0" baseline="0" dirty="0" err="1">
                <a:solidFill>
                  <a:schemeClr val="tx2"/>
                </a:solidFill>
              </a:rPr>
              <a:t>arbeidsstad</a:t>
            </a:r>
            <a:r>
              <a:rPr lang="nb-NO" sz="1800" b="1" i="0" u="none" strike="noStrike" kern="1200" spc="0" baseline="0" dirty="0">
                <a:solidFill>
                  <a:schemeClr val="tx2"/>
                </a:solidFill>
              </a:rPr>
              <a:t> i kommunen, etter kjønn per 4. kvartal 2025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SysselsatteArb!$B$38</c:f>
              <c:strCache>
                <c:ptCount val="1"/>
                <c:pt idx="0">
                  <c:v>Kvinner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SysselsatteArb!$C$5:$I$5</c:f>
              <c:strCache>
                <c:ptCount val="7"/>
                <c:pt idx="0">
                  <c:v>Jordbruk, skogbruk og fiske</c:v>
                </c:pt>
                <c:pt idx="1">
                  <c:v>Sekundærnæring</c:v>
                </c:pt>
                <c:pt idx="2">
                  <c:v>Sørvisnæringar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Personleg tenesteyting</c:v>
                </c:pt>
              </c:strCache>
            </c:strRef>
          </c:cat>
          <c:val>
            <c:numRef>
              <c:f>SysselsatteArb!$C$38:$I$38</c:f>
              <c:numCache>
                <c:formatCode>0</c:formatCode>
                <c:ptCount val="7"/>
                <c:pt idx="0">
                  <c:v>47</c:v>
                </c:pt>
                <c:pt idx="1">
                  <c:v>109</c:v>
                </c:pt>
                <c:pt idx="2">
                  <c:v>183</c:v>
                </c:pt>
                <c:pt idx="3">
                  <c:v>32</c:v>
                </c:pt>
                <c:pt idx="4">
                  <c:v>130</c:v>
                </c:pt>
                <c:pt idx="5">
                  <c:v>431</c:v>
                </c:pt>
                <c:pt idx="6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22-4DAC-8EEB-3292E7B92D46}"/>
            </c:ext>
          </c:extLst>
        </c:ser>
        <c:ser>
          <c:idx val="1"/>
          <c:order val="1"/>
          <c:tx>
            <c:strRef>
              <c:f>SysselsatteArb!$B$39</c:f>
              <c:strCache>
                <c:ptCount val="1"/>
                <c:pt idx="0">
                  <c:v>Menn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SysselsatteArb!$C$5:$I$5</c:f>
              <c:strCache>
                <c:ptCount val="7"/>
                <c:pt idx="0">
                  <c:v>Jordbruk, skogbruk og fiske</c:v>
                </c:pt>
                <c:pt idx="1">
                  <c:v>Sekundærnæring</c:v>
                </c:pt>
                <c:pt idx="2">
                  <c:v>Sørvisnæringar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Personleg tenesteyting</c:v>
                </c:pt>
              </c:strCache>
            </c:strRef>
          </c:cat>
          <c:val>
            <c:numRef>
              <c:f>SysselsatteArb!$C$39:$I$39</c:f>
              <c:numCache>
                <c:formatCode>0</c:formatCode>
                <c:ptCount val="7"/>
                <c:pt idx="0">
                  <c:v>170</c:v>
                </c:pt>
                <c:pt idx="1">
                  <c:v>613</c:v>
                </c:pt>
                <c:pt idx="2">
                  <c:v>349</c:v>
                </c:pt>
                <c:pt idx="3">
                  <c:v>31</c:v>
                </c:pt>
                <c:pt idx="4">
                  <c:v>28</c:v>
                </c:pt>
                <c:pt idx="5">
                  <c:v>69</c:v>
                </c:pt>
                <c:pt idx="6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422-4DAC-8EEB-3292E7B92D4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34686240"/>
        <c:axId val="1534688160"/>
      </c:barChart>
      <c:catAx>
        <c:axId val="1534686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534688160"/>
        <c:crosses val="autoZero"/>
        <c:auto val="1"/>
        <c:lblAlgn val="ctr"/>
        <c:lblOffset val="100"/>
        <c:noMultiLvlLbl val="0"/>
      </c:catAx>
      <c:valAx>
        <c:axId val="1534688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sysselsette</a:t>
                </a:r>
              </a:p>
            </c:rich>
          </c:tx>
          <c:layout>
            <c:manualLayout>
              <c:xMode val="edge"/>
              <c:yMode val="edge"/>
              <c:x val="1.0890705340390282E-2"/>
              <c:y val="0.3954360502667277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534686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1800" b="1" i="0" u="none" strike="noStrike" kern="1200" spc="0" baseline="0" dirty="0">
                <a:solidFill>
                  <a:schemeClr val="tx2"/>
                </a:solidFill>
              </a:rPr>
              <a:t>Tal sysselsette etter sektor og næring, per 4. kvartal 2025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SysselEtterArbste!$C$5</c:f>
              <c:strCache>
                <c:ptCount val="1"/>
                <c:pt idx="0">
                  <c:v>Statsforvaltningen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SysselEtterArbste!$B$118:$B$124</c:f>
              <c:strCache>
                <c:ptCount val="7"/>
                <c:pt idx="0">
                  <c:v>Jordbruk, skogbruk og fiske</c:v>
                </c:pt>
                <c:pt idx="1">
                  <c:v>Sekundærnæringar</c:v>
                </c:pt>
                <c:pt idx="2">
                  <c:v>Varehandel, hotell og restaurant, samferdsel, finanstjen., forretningsmessig tjen., eiendom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Personleg tenesteyting</c:v>
                </c:pt>
              </c:strCache>
            </c:strRef>
          </c:cat>
          <c:val>
            <c:numRef>
              <c:f>SysselEtterArbste!$C$118:$C$124</c:f>
              <c:numCache>
                <c:formatCode>0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20</c:v>
                </c:pt>
                <c:pt idx="4">
                  <c:v>0</c:v>
                </c:pt>
                <c:pt idx="5">
                  <c:v>21</c:v>
                </c:pt>
                <c:pt idx="6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E2-45F9-BF64-A150452F42D6}"/>
            </c:ext>
          </c:extLst>
        </c:ser>
        <c:ser>
          <c:idx val="1"/>
          <c:order val="1"/>
          <c:tx>
            <c:strRef>
              <c:f>SysselEtterArbste!$D$5</c:f>
              <c:strCache>
                <c:ptCount val="1"/>
                <c:pt idx="0">
                  <c:v>Kommunal forvaltning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SysselEtterArbste!$B$118:$B$124</c:f>
              <c:strCache>
                <c:ptCount val="7"/>
                <c:pt idx="0">
                  <c:v>Jordbruk, skogbruk og fiske</c:v>
                </c:pt>
                <c:pt idx="1">
                  <c:v>Sekundærnæringar</c:v>
                </c:pt>
                <c:pt idx="2">
                  <c:v>Varehandel, hotell og restaurant, samferdsel, finanstjen., forretningsmessig tjen., eiendom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Personleg tenesteyting</c:v>
                </c:pt>
              </c:strCache>
            </c:strRef>
          </c:cat>
          <c:val>
            <c:numRef>
              <c:f>SysselEtterArbste!$D$118:$D$124</c:f>
              <c:numCache>
                <c:formatCode>0</c:formatCode>
                <c:ptCount val="7"/>
                <c:pt idx="0">
                  <c:v>0</c:v>
                </c:pt>
                <c:pt idx="1">
                  <c:v>6</c:v>
                </c:pt>
                <c:pt idx="2">
                  <c:v>20</c:v>
                </c:pt>
                <c:pt idx="3">
                  <c:v>44</c:v>
                </c:pt>
                <c:pt idx="4">
                  <c:v>138</c:v>
                </c:pt>
                <c:pt idx="5">
                  <c:v>361</c:v>
                </c:pt>
                <c:pt idx="6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6E2-45F9-BF64-A150452F42D6}"/>
            </c:ext>
          </c:extLst>
        </c:ser>
        <c:ser>
          <c:idx val="2"/>
          <c:order val="2"/>
          <c:tx>
            <c:strRef>
              <c:f>SysselEtterArbste!$E$5</c:f>
              <c:strCache>
                <c:ptCount val="1"/>
                <c:pt idx="0">
                  <c:v>Fylkeskommunal forvaltning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SysselEtterArbste!$B$118:$B$124</c:f>
              <c:strCache>
                <c:ptCount val="7"/>
                <c:pt idx="0">
                  <c:v>Jordbruk, skogbruk og fiske</c:v>
                </c:pt>
                <c:pt idx="1">
                  <c:v>Sekundærnæringar</c:v>
                </c:pt>
                <c:pt idx="2">
                  <c:v>Varehandel, hotell og restaurant, samferdsel, finanstjen., forretningsmessig tjen., eiendom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Personleg tenesteyting</c:v>
                </c:pt>
              </c:strCache>
            </c:strRef>
          </c:cat>
          <c:val>
            <c:numRef>
              <c:f>SysselEtterArbste!$E$118:$E$124</c:f>
              <c:numCache>
                <c:formatCode>0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6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6E2-45F9-BF64-A150452F42D6}"/>
            </c:ext>
          </c:extLst>
        </c:ser>
        <c:ser>
          <c:idx val="3"/>
          <c:order val="3"/>
          <c:tx>
            <c:strRef>
              <c:f>SysselEtterArbste!$F$5</c:f>
              <c:strCache>
                <c:ptCount val="1"/>
                <c:pt idx="0">
                  <c:v>Offentlige eide foretak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SysselEtterArbste!$B$118:$B$124</c:f>
              <c:strCache>
                <c:ptCount val="7"/>
                <c:pt idx="0">
                  <c:v>Jordbruk, skogbruk og fiske</c:v>
                </c:pt>
                <c:pt idx="1">
                  <c:v>Sekundærnæringar</c:v>
                </c:pt>
                <c:pt idx="2">
                  <c:v>Varehandel, hotell og restaurant, samferdsel, finanstjen., forretningsmessig tjen., eiendom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Personleg tenesteyting</c:v>
                </c:pt>
              </c:strCache>
            </c:strRef>
          </c:cat>
          <c:val>
            <c:numRef>
              <c:f>SysselEtterArbste!$F$118:$F$124</c:f>
              <c:numCache>
                <c:formatCode>0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24</c:v>
                </c:pt>
                <c:pt idx="6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6E2-45F9-BF64-A150452F42D6}"/>
            </c:ext>
          </c:extLst>
        </c:ser>
        <c:ser>
          <c:idx val="4"/>
          <c:order val="4"/>
          <c:tx>
            <c:strRef>
              <c:f>SysselEtterArbste!$G$5</c:f>
              <c:strCache>
                <c:ptCount val="1"/>
                <c:pt idx="0">
                  <c:v>Privat sektor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SysselEtterArbste!$B$118:$B$124</c:f>
              <c:strCache>
                <c:ptCount val="7"/>
                <c:pt idx="0">
                  <c:v>Jordbruk, skogbruk og fiske</c:v>
                </c:pt>
                <c:pt idx="1">
                  <c:v>Sekundærnæringar</c:v>
                </c:pt>
                <c:pt idx="2">
                  <c:v>Varehandel, hotell og restaurant, samferdsel, finanstjen., forretningsmessig tjen., eiendom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Personleg tenesteyting</c:v>
                </c:pt>
              </c:strCache>
            </c:strRef>
          </c:cat>
          <c:val>
            <c:numRef>
              <c:f>SysselEtterArbste!$G$118:$G$124</c:f>
              <c:numCache>
                <c:formatCode>0</c:formatCode>
                <c:ptCount val="7"/>
                <c:pt idx="0">
                  <c:v>217</c:v>
                </c:pt>
                <c:pt idx="1">
                  <c:v>777</c:v>
                </c:pt>
                <c:pt idx="2">
                  <c:v>531</c:v>
                </c:pt>
                <c:pt idx="3">
                  <c:v>0</c:v>
                </c:pt>
                <c:pt idx="4">
                  <c:v>18</c:v>
                </c:pt>
                <c:pt idx="5">
                  <c:v>88</c:v>
                </c:pt>
                <c:pt idx="6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6E2-45F9-BF64-A150452F42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57609376"/>
        <c:axId val="457602176"/>
      </c:barChart>
      <c:catAx>
        <c:axId val="4576093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457602176"/>
        <c:crosses val="autoZero"/>
        <c:auto val="1"/>
        <c:lblAlgn val="ctr"/>
        <c:lblOffset val="100"/>
        <c:noMultiLvlLbl val="0"/>
      </c:catAx>
      <c:valAx>
        <c:axId val="4576021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Tal sysselsette</a:t>
                </a:r>
              </a:p>
            </c:rich>
          </c:tx>
          <c:layout>
            <c:manualLayout>
              <c:xMode val="edge"/>
              <c:yMode val="edge"/>
              <c:x val="0.62895360453328442"/>
              <c:y val="0.8757529010975105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457609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1400" b="1" i="0" u="none" strike="noStrike" kern="1200" spc="0" baseline="0" dirty="0">
                <a:solidFill>
                  <a:schemeClr val="tx2"/>
                </a:solidFill>
              </a:rPr>
              <a:t>Sysselsette i statsforvaltninga, i prosent, 2025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038-43C9-8FA0-69FDDACC0119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038-43C9-8FA0-69FDDACC011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SysselEtterArbste!$G$6:$G$34</c:f>
              <c:strCache>
                <c:ptCount val="29"/>
                <c:pt idx="0">
                  <c:v>Volda</c:v>
                </c:pt>
                <c:pt idx="1">
                  <c:v>Molde</c:v>
                </c:pt>
                <c:pt idx="2">
                  <c:v>Ålesund</c:v>
                </c:pt>
                <c:pt idx="3">
                  <c:v>Landet</c:v>
                </c:pt>
                <c:pt idx="4">
                  <c:v>Kristiansund</c:v>
                </c:pt>
                <c:pt idx="5">
                  <c:v>Møre og Romsdal</c:v>
                </c:pt>
                <c:pt idx="6">
                  <c:v>Tingvoll</c:v>
                </c:pt>
                <c:pt idx="7">
                  <c:v>Hustadvika</c:v>
                </c:pt>
                <c:pt idx="8">
                  <c:v>Ørsta</c:v>
                </c:pt>
                <c:pt idx="9">
                  <c:v>Rauma</c:v>
                </c:pt>
                <c:pt idx="10">
                  <c:v>Aure</c:v>
                </c:pt>
                <c:pt idx="11">
                  <c:v>Sunndal</c:v>
                </c:pt>
                <c:pt idx="12">
                  <c:v>Sykkylven</c:v>
                </c:pt>
                <c:pt idx="13">
                  <c:v>Sande </c:v>
                </c:pt>
                <c:pt idx="14">
                  <c:v>Vestnes</c:v>
                </c:pt>
                <c:pt idx="15">
                  <c:v>Ulstein</c:v>
                </c:pt>
                <c:pt idx="16">
                  <c:v>Averøy</c:v>
                </c:pt>
                <c:pt idx="17">
                  <c:v>Surnadal</c:v>
                </c:pt>
                <c:pt idx="18">
                  <c:v>Hareid</c:v>
                </c:pt>
                <c:pt idx="19">
                  <c:v>Stranda</c:v>
                </c:pt>
                <c:pt idx="20">
                  <c:v>Aukra</c:v>
                </c:pt>
                <c:pt idx="21">
                  <c:v>Gjemnes</c:v>
                </c:pt>
                <c:pt idx="22">
                  <c:v>Herøy </c:v>
                </c:pt>
                <c:pt idx="23">
                  <c:v>Haram</c:v>
                </c:pt>
                <c:pt idx="24">
                  <c:v>Giske</c:v>
                </c:pt>
                <c:pt idx="25">
                  <c:v>Vanylven</c:v>
                </c:pt>
                <c:pt idx="26">
                  <c:v>Sula</c:v>
                </c:pt>
                <c:pt idx="27">
                  <c:v>Smøla</c:v>
                </c:pt>
                <c:pt idx="28">
                  <c:v>Fjord</c:v>
                </c:pt>
              </c:strCache>
            </c:strRef>
          </c:cat>
          <c:val>
            <c:numRef>
              <c:f>SysselEtterArbste!$H$6:$H$34</c:f>
              <c:numCache>
                <c:formatCode>0.0</c:formatCode>
                <c:ptCount val="29"/>
                <c:pt idx="0">
                  <c:v>20.451977401129945</c:v>
                </c:pt>
                <c:pt idx="1">
                  <c:v>17.083969465648856</c:v>
                </c:pt>
                <c:pt idx="2">
                  <c:v>13.589128697042366</c:v>
                </c:pt>
                <c:pt idx="3">
                  <c:v>11.8</c:v>
                </c:pt>
                <c:pt idx="4">
                  <c:v>8.7393792266342984</c:v>
                </c:pt>
                <c:pt idx="5">
                  <c:v>8.5</c:v>
                </c:pt>
                <c:pt idx="6">
                  <c:v>3.6203522504892369</c:v>
                </c:pt>
                <c:pt idx="7">
                  <c:v>3.3085194375516958</c:v>
                </c:pt>
                <c:pt idx="8">
                  <c:v>3.2415254237288136</c:v>
                </c:pt>
                <c:pt idx="9">
                  <c:v>3.1048623315758639</c:v>
                </c:pt>
                <c:pt idx="10">
                  <c:v>2.5883838383838382</c:v>
                </c:pt>
                <c:pt idx="11">
                  <c:v>2.4119241192411924</c:v>
                </c:pt>
                <c:pt idx="12">
                  <c:v>2.2121384004537719</c:v>
                </c:pt>
                <c:pt idx="13">
                  <c:v>2.1061499578770007</c:v>
                </c:pt>
                <c:pt idx="14">
                  <c:v>2.0903573836817264</c:v>
                </c:pt>
                <c:pt idx="15">
                  <c:v>2.0338300443012485</c:v>
                </c:pt>
                <c:pt idx="16">
                  <c:v>1.8876018876018876</c:v>
                </c:pt>
                <c:pt idx="17">
                  <c:v>1.6008537886873</c:v>
                </c:pt>
                <c:pt idx="18">
                  <c:v>1.2314007183170856</c:v>
                </c:pt>
                <c:pt idx="19">
                  <c:v>1.0919781604367913</c:v>
                </c:pt>
                <c:pt idx="20">
                  <c:v>1.0115606936416186</c:v>
                </c:pt>
                <c:pt idx="21">
                  <c:v>0.91848450057405284</c:v>
                </c:pt>
                <c:pt idx="22">
                  <c:v>0.89119170984455953</c:v>
                </c:pt>
                <c:pt idx="23">
                  <c:v>0.8733624454148472</c:v>
                </c:pt>
                <c:pt idx="24">
                  <c:v>0.84388185654008441</c:v>
                </c:pt>
                <c:pt idx="25">
                  <c:v>0.82034454470877771</c:v>
                </c:pt>
                <c:pt idx="26">
                  <c:v>0.79803560466543888</c:v>
                </c:pt>
                <c:pt idx="27">
                  <c:v>0.7568590350047304</c:v>
                </c:pt>
                <c:pt idx="28">
                  <c:v>0.23622047244094488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038-43C9-8FA0-69FDDACC011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4"/>
        <c:axId val="1808228671"/>
        <c:axId val="1808228191"/>
      </c:barChart>
      <c:catAx>
        <c:axId val="180822867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808228191"/>
        <c:crosses val="autoZero"/>
        <c:auto val="1"/>
        <c:lblAlgn val="ctr"/>
        <c:lblOffset val="100"/>
        <c:noMultiLvlLbl val="0"/>
      </c:catAx>
      <c:valAx>
        <c:axId val="180822819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Prosent</a:t>
                </a:r>
              </a:p>
            </c:rich>
          </c:tx>
          <c:layout>
            <c:manualLayout>
              <c:xMode val="edge"/>
              <c:yMode val="edge"/>
              <c:x val="0.48806834051403952"/>
              <c:y val="0.9559803063832706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80822867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1400" b="1" i="0" u="none" strike="noStrike" kern="1200" spc="0" baseline="0" dirty="0">
                <a:solidFill>
                  <a:schemeClr val="tx2"/>
                </a:solidFill>
              </a:rPr>
              <a:t>Sysselsette i statsforvaltninga, i prosent, 2025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763-43F2-BD85-B6EFC534C7E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SysselEtterArbste!$A$24:$A$38</c:f>
              <c:strCache>
                <c:ptCount val="15"/>
                <c:pt idx="0">
                  <c:v>Rogaland</c:v>
                </c:pt>
                <c:pt idx="1">
                  <c:v>Møre og Romsdal</c:v>
                </c:pt>
                <c:pt idx="2">
                  <c:v>Akershus</c:v>
                </c:pt>
                <c:pt idx="3">
                  <c:v>Telemark</c:v>
                </c:pt>
                <c:pt idx="4">
                  <c:v>Vestfold</c:v>
                </c:pt>
                <c:pt idx="5">
                  <c:v>Agder</c:v>
                </c:pt>
                <c:pt idx="6">
                  <c:v>Buskerud</c:v>
                </c:pt>
                <c:pt idx="7">
                  <c:v>Østfold</c:v>
                </c:pt>
                <c:pt idx="8">
                  <c:v>Innlandet</c:v>
                </c:pt>
                <c:pt idx="9">
                  <c:v>Vestland</c:v>
                </c:pt>
                <c:pt idx="10">
                  <c:v>Nordland </c:v>
                </c:pt>
                <c:pt idx="11">
                  <c:v>Finnmark </c:v>
                </c:pt>
                <c:pt idx="12">
                  <c:v>Trøndelag </c:v>
                </c:pt>
                <c:pt idx="13">
                  <c:v>Oslo </c:v>
                </c:pt>
                <c:pt idx="14">
                  <c:v>Troms </c:v>
                </c:pt>
              </c:strCache>
            </c:strRef>
          </c:cat>
          <c:val>
            <c:numRef>
              <c:f>SysselEtterArbste!$B$24:$B$38</c:f>
              <c:numCache>
                <c:formatCode>0.0</c:formatCode>
                <c:ptCount val="15"/>
                <c:pt idx="0">
                  <c:v>7.5546527733938378</c:v>
                </c:pt>
                <c:pt idx="1">
                  <c:v>8.5036073417816151</c:v>
                </c:pt>
                <c:pt idx="2">
                  <c:v>9.3337454192238063</c:v>
                </c:pt>
                <c:pt idx="3">
                  <c:v>9.5655371816982857</c:v>
                </c:pt>
                <c:pt idx="4">
                  <c:v>9.6322673906145333</c:v>
                </c:pt>
                <c:pt idx="5">
                  <c:v>9.8959309956872303</c:v>
                </c:pt>
                <c:pt idx="6">
                  <c:v>9.9621928166351612</c:v>
                </c:pt>
                <c:pt idx="7">
                  <c:v>10.471043564449898</c:v>
                </c:pt>
                <c:pt idx="8">
                  <c:v>11.649009699382246</c:v>
                </c:pt>
                <c:pt idx="9">
                  <c:v>11.830539822668948</c:v>
                </c:pt>
                <c:pt idx="10">
                  <c:v>13.075196880174145</c:v>
                </c:pt>
                <c:pt idx="11">
                  <c:v>13.86586284853052</c:v>
                </c:pt>
                <c:pt idx="12">
                  <c:v>14.766296626291329</c:v>
                </c:pt>
                <c:pt idx="13">
                  <c:v>15.18703658967164</c:v>
                </c:pt>
                <c:pt idx="14">
                  <c:v>20.101820425794507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763-43F2-BD85-B6EFC534C7E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axId val="1979773855"/>
        <c:axId val="1979770975"/>
      </c:barChart>
      <c:catAx>
        <c:axId val="197977385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979770975"/>
        <c:crosses val="autoZero"/>
        <c:auto val="1"/>
        <c:lblAlgn val="ctr"/>
        <c:lblOffset val="100"/>
        <c:noMultiLvlLbl val="0"/>
      </c:catAx>
      <c:valAx>
        <c:axId val="197977097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Prosent</a:t>
                </a:r>
              </a:p>
            </c:rich>
          </c:tx>
          <c:layout>
            <c:manualLayout>
              <c:xMode val="edge"/>
              <c:yMode val="edge"/>
              <c:x val="0.53615492271302556"/>
              <c:y val="0.9476081398916044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9797738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nb-NO" sz="1600" b="1" i="0" u="none" strike="noStrike" kern="1200" spc="0" baseline="0" dirty="0" err="1">
                <a:solidFill>
                  <a:schemeClr val="tx2"/>
                </a:solidFill>
              </a:rPr>
              <a:t>Elevar</a:t>
            </a:r>
            <a:r>
              <a:rPr lang="nb-NO" sz="1600" b="1" i="0" u="none" strike="noStrike" kern="1200" spc="0" baseline="0" dirty="0">
                <a:solidFill>
                  <a:schemeClr val="tx2"/>
                </a:solidFill>
              </a:rPr>
              <a:t> på </a:t>
            </a:r>
            <a:r>
              <a:rPr lang="nb-NO" sz="1600" b="1" i="0" u="none" strike="noStrike" kern="1200" spc="0" baseline="0" dirty="0" err="1">
                <a:solidFill>
                  <a:schemeClr val="tx2"/>
                </a:solidFill>
              </a:rPr>
              <a:t>vidaregåande</a:t>
            </a:r>
            <a:r>
              <a:rPr lang="nb-NO" sz="1600" b="1" i="0" u="none" strike="noStrike" kern="1200" spc="0" baseline="0" dirty="0">
                <a:solidFill>
                  <a:schemeClr val="tx2"/>
                </a:solidFill>
              </a:rPr>
              <a:t> </a:t>
            </a:r>
            <a:r>
              <a:rPr lang="nb-NO" sz="1600" b="1" i="0" u="none" strike="noStrike" kern="1200" spc="0" baseline="0" dirty="0" err="1">
                <a:solidFill>
                  <a:schemeClr val="tx2"/>
                </a:solidFill>
              </a:rPr>
              <a:t>skolar</a:t>
            </a:r>
            <a:r>
              <a:rPr lang="nb-NO" sz="1600" b="1" i="0" u="none" strike="noStrike" kern="1200" spc="0" baseline="0" dirty="0">
                <a:solidFill>
                  <a:schemeClr val="tx2"/>
                </a:solidFill>
              </a:rPr>
              <a:t>, skoleåret 2025/2026, etter skole og bustadkommune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Personer1!$B$4:$U$4</c:f>
              <c:strCache>
                <c:ptCount val="20"/>
                <c:pt idx="0">
                  <c:v>Atlanten vgs</c:v>
                </c:pt>
                <c:pt idx="1">
                  <c:v>Borgund vgs</c:v>
                </c:pt>
                <c:pt idx="2">
                  <c:v>Gjermundnes vgs</c:v>
                </c:pt>
                <c:pt idx="3">
                  <c:v>Haram vgs</c:v>
                </c:pt>
                <c:pt idx="4">
                  <c:v>Herøy vgs</c:v>
                </c:pt>
                <c:pt idx="5">
                  <c:v>Hustadvika vgs</c:v>
                </c:pt>
                <c:pt idx="6">
                  <c:v>Kristiansund vgs</c:v>
                </c:pt>
                <c:pt idx="7">
                  <c:v>Molde vgs</c:v>
                </c:pt>
                <c:pt idx="8">
                  <c:v>Rauma vgs</c:v>
                </c:pt>
                <c:pt idx="9">
                  <c:v>Romsdal vgs</c:v>
                </c:pt>
                <c:pt idx="10">
                  <c:v>Spjelkavik vgs</c:v>
                </c:pt>
                <c:pt idx="11">
                  <c:v>Stranda vgs</c:v>
                </c:pt>
                <c:pt idx="12">
                  <c:v>Sunndal vgs</c:v>
                </c:pt>
                <c:pt idx="13">
                  <c:v>Surnadal vgs</c:v>
                </c:pt>
                <c:pt idx="14">
                  <c:v>Sykkylven vgs</c:v>
                </c:pt>
                <c:pt idx="15">
                  <c:v>Tingvoll vgs</c:v>
                </c:pt>
                <c:pt idx="16">
                  <c:v>Ulstein vgs</c:v>
                </c:pt>
                <c:pt idx="17">
                  <c:v>Volda vgs</c:v>
                </c:pt>
                <c:pt idx="18">
                  <c:v>Ørsta vgs</c:v>
                </c:pt>
                <c:pt idx="19">
                  <c:v>Ålesund vgs</c:v>
                </c:pt>
              </c:strCache>
            </c:strRef>
          </c:cat>
          <c:val>
            <c:numRef>
              <c:f>Personer1!$B$21:$U$21</c:f>
              <c:numCache>
                <c:formatCode>General</c:formatCode>
                <c:ptCount val="20"/>
                <c:pt idx="0">
                  <c:v>76</c:v>
                </c:pt>
                <c:pt idx="5">
                  <c:v>5</c:v>
                </c:pt>
                <c:pt idx="6">
                  <c:v>118</c:v>
                </c:pt>
                <c:pt idx="7">
                  <c:v>1</c:v>
                </c:pt>
                <c:pt idx="9">
                  <c:v>1</c:v>
                </c:pt>
                <c:pt idx="15">
                  <c:v>1</c:v>
                </c:pt>
                <c:pt idx="19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CB-455C-A524-6B3E5262A89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61597968"/>
        <c:axId val="361605168"/>
      </c:barChart>
      <c:catAx>
        <c:axId val="361597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61605168"/>
        <c:crosses val="autoZero"/>
        <c:auto val="1"/>
        <c:lblAlgn val="ctr"/>
        <c:lblOffset val="100"/>
        <c:noMultiLvlLbl val="0"/>
      </c:catAx>
      <c:valAx>
        <c:axId val="361605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Tal elevar</a:t>
                </a:r>
              </a:p>
            </c:rich>
          </c:tx>
          <c:layout>
            <c:manualLayout>
              <c:xMode val="edge"/>
              <c:yMode val="edge"/>
              <c:x val="1.2517782808254508E-2"/>
              <c:y val="0.4304923239301016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615979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116556944"/>
        <c:axId val="1116558608"/>
      </c:barChart>
      <c:catAx>
        <c:axId val="11165569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116558608"/>
        <c:crosses val="autoZero"/>
        <c:auto val="1"/>
        <c:lblAlgn val="ctr"/>
        <c:lblOffset val="100"/>
        <c:noMultiLvlLbl val="0"/>
      </c:catAx>
      <c:valAx>
        <c:axId val="11165586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116556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16277452497925"/>
          <c:y val="5.9560190223281302E-2"/>
          <c:w val="0.77369510435127231"/>
          <c:h val="0.90934596334166229"/>
        </c:manualLayout>
      </c:layout>
      <c:barChart>
        <c:barDir val="bar"/>
        <c:grouping val="clustered"/>
        <c:varyColors val="0"/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9"/>
        <c:axId val="1417363424"/>
        <c:axId val="1821838528"/>
      </c:barChart>
      <c:catAx>
        <c:axId val="14173634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821838528"/>
        <c:crosses val="autoZero"/>
        <c:auto val="1"/>
        <c:lblAlgn val="ctr"/>
        <c:lblOffset val="100"/>
        <c:noMultiLvlLbl val="0"/>
      </c:catAx>
      <c:valAx>
        <c:axId val="18218385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17363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Folketalet aldersfordelt - framskriving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>
        <c:manualLayout>
          <c:layoutTarget val="inner"/>
          <c:xMode val="edge"/>
          <c:yMode val="edge"/>
          <c:x val="9.4071960516586478E-2"/>
          <c:y val="0.10548999381711271"/>
          <c:w val="0.88299002659320214"/>
          <c:h val="0.71171262823182047"/>
        </c:manualLayout>
      </c:layout>
      <c:lineChart>
        <c:grouping val="standard"/>
        <c:varyColors val="0"/>
        <c:ser>
          <c:idx val="0"/>
          <c:order val="0"/>
          <c:tx>
            <c:strRef>
              <c:f>Personer1!$B$101</c:f>
              <c:strCache>
                <c:ptCount val="1"/>
                <c:pt idx="0">
                  <c:v>0-19 år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Personer1!$C$4:$BA$4</c:f>
              <c:numCache>
                <c:formatCode>General</c:formatCode>
                <c:ptCount val="51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  <c:pt idx="26">
                  <c:v>2017</c:v>
                </c:pt>
                <c:pt idx="27">
                  <c:v>2018</c:v>
                </c:pt>
                <c:pt idx="28">
                  <c:v>2019</c:v>
                </c:pt>
                <c:pt idx="29">
                  <c:v>2020</c:v>
                </c:pt>
                <c:pt idx="30">
                  <c:v>2021</c:v>
                </c:pt>
                <c:pt idx="31">
                  <c:v>2022</c:v>
                </c:pt>
                <c:pt idx="32">
                  <c:v>2023</c:v>
                </c:pt>
                <c:pt idx="33">
                  <c:v>2024</c:v>
                </c:pt>
                <c:pt idx="34">
                  <c:v>2025</c:v>
                </c:pt>
                <c:pt idx="35">
                  <c:v>2026</c:v>
                </c:pt>
                <c:pt idx="36">
                  <c:v>2027</c:v>
                </c:pt>
                <c:pt idx="37">
                  <c:v>2028</c:v>
                </c:pt>
                <c:pt idx="38">
                  <c:v>2029</c:v>
                </c:pt>
                <c:pt idx="39">
                  <c:v>2030</c:v>
                </c:pt>
                <c:pt idx="40">
                  <c:v>2031</c:v>
                </c:pt>
                <c:pt idx="41">
                  <c:v>2032</c:v>
                </c:pt>
                <c:pt idx="42">
                  <c:v>2033</c:v>
                </c:pt>
                <c:pt idx="43">
                  <c:v>2034</c:v>
                </c:pt>
                <c:pt idx="44">
                  <c:v>2035</c:v>
                </c:pt>
                <c:pt idx="45">
                  <c:v>2036</c:v>
                </c:pt>
                <c:pt idx="46">
                  <c:v>2037</c:v>
                </c:pt>
                <c:pt idx="47">
                  <c:v>2038</c:v>
                </c:pt>
                <c:pt idx="48">
                  <c:v>2039</c:v>
                </c:pt>
                <c:pt idx="49">
                  <c:v>2040</c:v>
                </c:pt>
                <c:pt idx="50">
                  <c:v>2041</c:v>
                </c:pt>
              </c:numCache>
            </c:numRef>
          </c:cat>
          <c:val>
            <c:numRef>
              <c:f>Personer1!$C$101:$BA$101</c:f>
              <c:numCache>
                <c:formatCode>0</c:formatCode>
                <c:ptCount val="51"/>
                <c:pt idx="0">
                  <c:v>1596</c:v>
                </c:pt>
                <c:pt idx="1">
                  <c:v>1585</c:v>
                </c:pt>
                <c:pt idx="2">
                  <c:v>1554</c:v>
                </c:pt>
                <c:pt idx="3">
                  <c:v>1539</c:v>
                </c:pt>
                <c:pt idx="4">
                  <c:v>1512</c:v>
                </c:pt>
                <c:pt idx="5">
                  <c:v>1513</c:v>
                </c:pt>
                <c:pt idx="6">
                  <c:v>1480</c:v>
                </c:pt>
                <c:pt idx="7">
                  <c:v>1482</c:v>
                </c:pt>
                <c:pt idx="8">
                  <c:v>1455</c:v>
                </c:pt>
                <c:pt idx="9">
                  <c:v>1421</c:v>
                </c:pt>
                <c:pt idx="10">
                  <c:v>1448</c:v>
                </c:pt>
                <c:pt idx="11">
                  <c:v>1462</c:v>
                </c:pt>
                <c:pt idx="12">
                  <c:v>1460</c:v>
                </c:pt>
                <c:pt idx="13">
                  <c:v>1461</c:v>
                </c:pt>
                <c:pt idx="14">
                  <c:v>1440</c:v>
                </c:pt>
                <c:pt idx="15">
                  <c:v>1412</c:v>
                </c:pt>
                <c:pt idx="16">
                  <c:v>1407</c:v>
                </c:pt>
                <c:pt idx="17">
                  <c:v>1418</c:v>
                </c:pt>
                <c:pt idx="18">
                  <c:v>1418</c:v>
                </c:pt>
                <c:pt idx="19">
                  <c:v>1419</c:v>
                </c:pt>
                <c:pt idx="20">
                  <c:v>1417</c:v>
                </c:pt>
                <c:pt idx="21">
                  <c:v>1438</c:v>
                </c:pt>
                <c:pt idx="22">
                  <c:v>1419</c:v>
                </c:pt>
                <c:pt idx="23">
                  <c:v>1416</c:v>
                </c:pt>
                <c:pt idx="24">
                  <c:v>1432</c:v>
                </c:pt>
                <c:pt idx="25">
                  <c:v>1426</c:v>
                </c:pt>
                <c:pt idx="26">
                  <c:v>1401</c:v>
                </c:pt>
                <c:pt idx="27">
                  <c:v>1377</c:v>
                </c:pt>
                <c:pt idx="28">
                  <c:v>1382</c:v>
                </c:pt>
                <c:pt idx="29">
                  <c:v>1348</c:v>
                </c:pt>
                <c:pt idx="30">
                  <c:v>1325</c:v>
                </c:pt>
                <c:pt idx="31">
                  <c:v>1321</c:v>
                </c:pt>
                <c:pt idx="32">
                  <c:v>1330</c:v>
                </c:pt>
                <c:pt idx="33">
                  <c:v>1315</c:v>
                </c:pt>
                <c:pt idx="34">
                  <c:v>1310</c:v>
                </c:pt>
                <c:pt idx="35">
                  <c:v>1286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D48-450B-A3B8-CA7C21838211}"/>
            </c:ext>
          </c:extLst>
        </c:ser>
        <c:ser>
          <c:idx val="1"/>
          <c:order val="1"/>
          <c:tx>
            <c:strRef>
              <c:f>Personer1!$B$102</c:f>
              <c:strCache>
                <c:ptCount val="1"/>
                <c:pt idx="0">
                  <c:v>0-19 år - framskriving</c:v>
                </c:pt>
              </c:strCache>
            </c:strRef>
          </c:tx>
          <c:spPr>
            <a:ln w="28575" cap="rnd">
              <a:solidFill>
                <a:schemeClr val="accent2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Personer1!$C$4:$BA$4</c:f>
              <c:numCache>
                <c:formatCode>General</c:formatCode>
                <c:ptCount val="51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  <c:pt idx="26">
                  <c:v>2017</c:v>
                </c:pt>
                <c:pt idx="27">
                  <c:v>2018</c:v>
                </c:pt>
                <c:pt idx="28">
                  <c:v>2019</c:v>
                </c:pt>
                <c:pt idx="29">
                  <c:v>2020</c:v>
                </c:pt>
                <c:pt idx="30">
                  <c:v>2021</c:v>
                </c:pt>
                <c:pt idx="31">
                  <c:v>2022</c:v>
                </c:pt>
                <c:pt idx="32">
                  <c:v>2023</c:v>
                </c:pt>
                <c:pt idx="33">
                  <c:v>2024</c:v>
                </c:pt>
                <c:pt idx="34">
                  <c:v>2025</c:v>
                </c:pt>
                <c:pt idx="35">
                  <c:v>2026</c:v>
                </c:pt>
                <c:pt idx="36">
                  <c:v>2027</c:v>
                </c:pt>
                <c:pt idx="37">
                  <c:v>2028</c:v>
                </c:pt>
                <c:pt idx="38">
                  <c:v>2029</c:v>
                </c:pt>
                <c:pt idx="39">
                  <c:v>2030</c:v>
                </c:pt>
                <c:pt idx="40">
                  <c:v>2031</c:v>
                </c:pt>
                <c:pt idx="41">
                  <c:v>2032</c:v>
                </c:pt>
                <c:pt idx="42">
                  <c:v>2033</c:v>
                </c:pt>
                <c:pt idx="43">
                  <c:v>2034</c:v>
                </c:pt>
                <c:pt idx="44">
                  <c:v>2035</c:v>
                </c:pt>
                <c:pt idx="45">
                  <c:v>2036</c:v>
                </c:pt>
                <c:pt idx="46">
                  <c:v>2037</c:v>
                </c:pt>
                <c:pt idx="47">
                  <c:v>2038</c:v>
                </c:pt>
                <c:pt idx="48">
                  <c:v>2039</c:v>
                </c:pt>
                <c:pt idx="49">
                  <c:v>2040</c:v>
                </c:pt>
                <c:pt idx="50">
                  <c:v>2041</c:v>
                </c:pt>
              </c:numCache>
            </c:numRef>
          </c:cat>
          <c:val>
            <c:numRef>
              <c:f>Personer1!$C$102:$BA$102</c:f>
              <c:numCache>
                <c:formatCode>General</c:formatCode>
                <c:ptCount val="51"/>
                <c:pt idx="36">
                  <c:v>1281</c:v>
                </c:pt>
                <c:pt idx="37">
                  <c:v>1252</c:v>
                </c:pt>
                <c:pt idx="38">
                  <c:v>1246</c:v>
                </c:pt>
                <c:pt idx="39">
                  <c:v>1217</c:v>
                </c:pt>
                <c:pt idx="40">
                  <c:v>1203</c:v>
                </c:pt>
                <c:pt idx="41">
                  <c:v>1179</c:v>
                </c:pt>
                <c:pt idx="42">
                  <c:v>1175</c:v>
                </c:pt>
                <c:pt idx="43">
                  <c:v>1171</c:v>
                </c:pt>
                <c:pt idx="44">
                  <c:v>1163</c:v>
                </c:pt>
                <c:pt idx="45">
                  <c:v>1170</c:v>
                </c:pt>
                <c:pt idx="46">
                  <c:v>1179</c:v>
                </c:pt>
                <c:pt idx="47">
                  <c:v>1177</c:v>
                </c:pt>
                <c:pt idx="48">
                  <c:v>1179</c:v>
                </c:pt>
                <c:pt idx="49">
                  <c:v>1188</c:v>
                </c:pt>
                <c:pt idx="50">
                  <c:v>1192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D48-450B-A3B8-CA7C21838211}"/>
            </c:ext>
          </c:extLst>
        </c:ser>
        <c:ser>
          <c:idx val="2"/>
          <c:order val="2"/>
          <c:tx>
            <c:strRef>
              <c:f>Personer1!$B$103</c:f>
              <c:strCache>
                <c:ptCount val="1"/>
                <c:pt idx="0">
                  <c:v>20-64 år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Personer1!$C$4:$BA$4</c:f>
              <c:numCache>
                <c:formatCode>General</c:formatCode>
                <c:ptCount val="51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  <c:pt idx="26">
                  <c:v>2017</c:v>
                </c:pt>
                <c:pt idx="27">
                  <c:v>2018</c:v>
                </c:pt>
                <c:pt idx="28">
                  <c:v>2019</c:v>
                </c:pt>
                <c:pt idx="29">
                  <c:v>2020</c:v>
                </c:pt>
                <c:pt idx="30">
                  <c:v>2021</c:v>
                </c:pt>
                <c:pt idx="31">
                  <c:v>2022</c:v>
                </c:pt>
                <c:pt idx="32">
                  <c:v>2023</c:v>
                </c:pt>
                <c:pt idx="33">
                  <c:v>2024</c:v>
                </c:pt>
                <c:pt idx="34">
                  <c:v>2025</c:v>
                </c:pt>
                <c:pt idx="35">
                  <c:v>2026</c:v>
                </c:pt>
                <c:pt idx="36">
                  <c:v>2027</c:v>
                </c:pt>
                <c:pt idx="37">
                  <c:v>2028</c:v>
                </c:pt>
                <c:pt idx="38">
                  <c:v>2029</c:v>
                </c:pt>
                <c:pt idx="39">
                  <c:v>2030</c:v>
                </c:pt>
                <c:pt idx="40">
                  <c:v>2031</c:v>
                </c:pt>
                <c:pt idx="41">
                  <c:v>2032</c:v>
                </c:pt>
                <c:pt idx="42">
                  <c:v>2033</c:v>
                </c:pt>
                <c:pt idx="43">
                  <c:v>2034</c:v>
                </c:pt>
                <c:pt idx="44">
                  <c:v>2035</c:v>
                </c:pt>
                <c:pt idx="45">
                  <c:v>2036</c:v>
                </c:pt>
                <c:pt idx="46">
                  <c:v>2037</c:v>
                </c:pt>
                <c:pt idx="47">
                  <c:v>2038</c:v>
                </c:pt>
                <c:pt idx="48">
                  <c:v>2039</c:v>
                </c:pt>
                <c:pt idx="49">
                  <c:v>2040</c:v>
                </c:pt>
                <c:pt idx="50">
                  <c:v>2041</c:v>
                </c:pt>
              </c:numCache>
            </c:numRef>
          </c:cat>
          <c:val>
            <c:numRef>
              <c:f>Personer1!$C$103:$BA$103</c:f>
              <c:numCache>
                <c:formatCode>0</c:formatCode>
                <c:ptCount val="51"/>
                <c:pt idx="0">
                  <c:v>2955</c:v>
                </c:pt>
                <c:pt idx="1">
                  <c:v>3000</c:v>
                </c:pt>
                <c:pt idx="2">
                  <c:v>3021</c:v>
                </c:pt>
                <c:pt idx="3">
                  <c:v>3021</c:v>
                </c:pt>
                <c:pt idx="4">
                  <c:v>3100</c:v>
                </c:pt>
                <c:pt idx="5">
                  <c:v>3101</c:v>
                </c:pt>
                <c:pt idx="6">
                  <c:v>3125</c:v>
                </c:pt>
                <c:pt idx="7">
                  <c:v>3101</c:v>
                </c:pt>
                <c:pt idx="8">
                  <c:v>3100</c:v>
                </c:pt>
                <c:pt idx="9">
                  <c:v>3095</c:v>
                </c:pt>
                <c:pt idx="10">
                  <c:v>3108</c:v>
                </c:pt>
                <c:pt idx="11">
                  <c:v>3098</c:v>
                </c:pt>
                <c:pt idx="12">
                  <c:v>3149</c:v>
                </c:pt>
                <c:pt idx="13">
                  <c:v>3161</c:v>
                </c:pt>
                <c:pt idx="14">
                  <c:v>3144</c:v>
                </c:pt>
                <c:pt idx="15">
                  <c:v>3079</c:v>
                </c:pt>
                <c:pt idx="16">
                  <c:v>3068</c:v>
                </c:pt>
                <c:pt idx="17">
                  <c:v>3077</c:v>
                </c:pt>
                <c:pt idx="18">
                  <c:v>3100</c:v>
                </c:pt>
                <c:pt idx="19">
                  <c:v>3117</c:v>
                </c:pt>
                <c:pt idx="20">
                  <c:v>3147</c:v>
                </c:pt>
                <c:pt idx="21">
                  <c:v>3181</c:v>
                </c:pt>
                <c:pt idx="22">
                  <c:v>3225</c:v>
                </c:pt>
                <c:pt idx="23">
                  <c:v>3244</c:v>
                </c:pt>
                <c:pt idx="24">
                  <c:v>3306</c:v>
                </c:pt>
                <c:pt idx="25">
                  <c:v>3298</c:v>
                </c:pt>
                <c:pt idx="26">
                  <c:v>3304</c:v>
                </c:pt>
                <c:pt idx="27">
                  <c:v>3314</c:v>
                </c:pt>
                <c:pt idx="28">
                  <c:v>3259</c:v>
                </c:pt>
                <c:pt idx="29">
                  <c:v>3198</c:v>
                </c:pt>
                <c:pt idx="30">
                  <c:v>3182</c:v>
                </c:pt>
                <c:pt idx="31">
                  <c:v>3175</c:v>
                </c:pt>
                <c:pt idx="32">
                  <c:v>3199</c:v>
                </c:pt>
                <c:pt idx="33">
                  <c:v>3261</c:v>
                </c:pt>
                <c:pt idx="34">
                  <c:v>3279</c:v>
                </c:pt>
                <c:pt idx="35">
                  <c:v>3303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D48-450B-A3B8-CA7C21838211}"/>
            </c:ext>
          </c:extLst>
        </c:ser>
        <c:ser>
          <c:idx val="3"/>
          <c:order val="3"/>
          <c:tx>
            <c:strRef>
              <c:f>Personer1!$B$104</c:f>
              <c:strCache>
                <c:ptCount val="1"/>
                <c:pt idx="0">
                  <c:v>20-64 - framskriving</c:v>
                </c:pt>
              </c:strCache>
            </c:strRef>
          </c:tx>
          <c:spPr>
            <a:ln w="28575" cap="rnd">
              <a:solidFill>
                <a:schemeClr val="accent3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Personer1!$C$4:$BA$4</c:f>
              <c:numCache>
                <c:formatCode>General</c:formatCode>
                <c:ptCount val="51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  <c:pt idx="26">
                  <c:v>2017</c:v>
                </c:pt>
                <c:pt idx="27">
                  <c:v>2018</c:v>
                </c:pt>
                <c:pt idx="28">
                  <c:v>2019</c:v>
                </c:pt>
                <c:pt idx="29">
                  <c:v>2020</c:v>
                </c:pt>
                <c:pt idx="30">
                  <c:v>2021</c:v>
                </c:pt>
                <c:pt idx="31">
                  <c:v>2022</c:v>
                </c:pt>
                <c:pt idx="32">
                  <c:v>2023</c:v>
                </c:pt>
                <c:pt idx="33">
                  <c:v>2024</c:v>
                </c:pt>
                <c:pt idx="34">
                  <c:v>2025</c:v>
                </c:pt>
                <c:pt idx="35">
                  <c:v>2026</c:v>
                </c:pt>
                <c:pt idx="36">
                  <c:v>2027</c:v>
                </c:pt>
                <c:pt idx="37">
                  <c:v>2028</c:v>
                </c:pt>
                <c:pt idx="38">
                  <c:v>2029</c:v>
                </c:pt>
                <c:pt idx="39">
                  <c:v>2030</c:v>
                </c:pt>
                <c:pt idx="40">
                  <c:v>2031</c:v>
                </c:pt>
                <c:pt idx="41">
                  <c:v>2032</c:v>
                </c:pt>
                <c:pt idx="42">
                  <c:v>2033</c:v>
                </c:pt>
                <c:pt idx="43">
                  <c:v>2034</c:v>
                </c:pt>
                <c:pt idx="44">
                  <c:v>2035</c:v>
                </c:pt>
                <c:pt idx="45">
                  <c:v>2036</c:v>
                </c:pt>
                <c:pt idx="46">
                  <c:v>2037</c:v>
                </c:pt>
                <c:pt idx="47">
                  <c:v>2038</c:v>
                </c:pt>
                <c:pt idx="48">
                  <c:v>2039</c:v>
                </c:pt>
                <c:pt idx="49">
                  <c:v>2040</c:v>
                </c:pt>
                <c:pt idx="50">
                  <c:v>2041</c:v>
                </c:pt>
              </c:numCache>
            </c:numRef>
          </c:cat>
          <c:val>
            <c:numRef>
              <c:f>Personer1!$C$104:$BA$104</c:f>
              <c:numCache>
                <c:formatCode>General</c:formatCode>
                <c:ptCount val="51"/>
                <c:pt idx="36">
                  <c:v>3384</c:v>
                </c:pt>
                <c:pt idx="37">
                  <c:v>3426</c:v>
                </c:pt>
                <c:pt idx="38">
                  <c:v>3421</c:v>
                </c:pt>
                <c:pt idx="39">
                  <c:v>3439</c:v>
                </c:pt>
                <c:pt idx="40">
                  <c:v>3431</c:v>
                </c:pt>
                <c:pt idx="41">
                  <c:v>3427</c:v>
                </c:pt>
                <c:pt idx="42">
                  <c:v>3422</c:v>
                </c:pt>
                <c:pt idx="43">
                  <c:v>3400</c:v>
                </c:pt>
                <c:pt idx="44">
                  <c:v>3397</c:v>
                </c:pt>
                <c:pt idx="45">
                  <c:v>3380</c:v>
                </c:pt>
                <c:pt idx="46">
                  <c:v>3345</c:v>
                </c:pt>
                <c:pt idx="47">
                  <c:v>3344</c:v>
                </c:pt>
                <c:pt idx="48">
                  <c:v>3325</c:v>
                </c:pt>
                <c:pt idx="49">
                  <c:v>3303</c:v>
                </c:pt>
                <c:pt idx="50">
                  <c:v>3304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D48-450B-A3B8-CA7C21838211}"/>
            </c:ext>
          </c:extLst>
        </c:ser>
        <c:ser>
          <c:idx val="4"/>
          <c:order val="4"/>
          <c:tx>
            <c:strRef>
              <c:f>Personer1!$B$105</c:f>
              <c:strCache>
                <c:ptCount val="1"/>
                <c:pt idx="0">
                  <c:v>65 år eller eldre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Personer1!$C$4:$BA$4</c:f>
              <c:numCache>
                <c:formatCode>General</c:formatCode>
                <c:ptCount val="51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  <c:pt idx="26">
                  <c:v>2017</c:v>
                </c:pt>
                <c:pt idx="27">
                  <c:v>2018</c:v>
                </c:pt>
                <c:pt idx="28">
                  <c:v>2019</c:v>
                </c:pt>
                <c:pt idx="29">
                  <c:v>2020</c:v>
                </c:pt>
                <c:pt idx="30">
                  <c:v>2021</c:v>
                </c:pt>
                <c:pt idx="31">
                  <c:v>2022</c:v>
                </c:pt>
                <c:pt idx="32">
                  <c:v>2023</c:v>
                </c:pt>
                <c:pt idx="33">
                  <c:v>2024</c:v>
                </c:pt>
                <c:pt idx="34">
                  <c:v>2025</c:v>
                </c:pt>
                <c:pt idx="35">
                  <c:v>2026</c:v>
                </c:pt>
                <c:pt idx="36">
                  <c:v>2027</c:v>
                </c:pt>
                <c:pt idx="37">
                  <c:v>2028</c:v>
                </c:pt>
                <c:pt idx="38">
                  <c:v>2029</c:v>
                </c:pt>
                <c:pt idx="39">
                  <c:v>2030</c:v>
                </c:pt>
                <c:pt idx="40">
                  <c:v>2031</c:v>
                </c:pt>
                <c:pt idx="41">
                  <c:v>2032</c:v>
                </c:pt>
                <c:pt idx="42">
                  <c:v>2033</c:v>
                </c:pt>
                <c:pt idx="43">
                  <c:v>2034</c:v>
                </c:pt>
                <c:pt idx="44">
                  <c:v>2035</c:v>
                </c:pt>
                <c:pt idx="45">
                  <c:v>2036</c:v>
                </c:pt>
                <c:pt idx="46">
                  <c:v>2037</c:v>
                </c:pt>
                <c:pt idx="47">
                  <c:v>2038</c:v>
                </c:pt>
                <c:pt idx="48">
                  <c:v>2039</c:v>
                </c:pt>
                <c:pt idx="49">
                  <c:v>2040</c:v>
                </c:pt>
                <c:pt idx="50">
                  <c:v>2041</c:v>
                </c:pt>
              </c:numCache>
            </c:numRef>
          </c:cat>
          <c:val>
            <c:numRef>
              <c:f>Personer1!$C$105:$BA$105</c:f>
              <c:numCache>
                <c:formatCode>0</c:formatCode>
                <c:ptCount val="51"/>
                <c:pt idx="0">
                  <c:v>1003</c:v>
                </c:pt>
                <c:pt idx="1">
                  <c:v>1001</c:v>
                </c:pt>
                <c:pt idx="2">
                  <c:v>996</c:v>
                </c:pt>
                <c:pt idx="3">
                  <c:v>998</c:v>
                </c:pt>
                <c:pt idx="4">
                  <c:v>978</c:v>
                </c:pt>
                <c:pt idx="5">
                  <c:v>970</c:v>
                </c:pt>
                <c:pt idx="6">
                  <c:v>964</c:v>
                </c:pt>
                <c:pt idx="7">
                  <c:v>937</c:v>
                </c:pt>
                <c:pt idx="8">
                  <c:v>915</c:v>
                </c:pt>
                <c:pt idx="9">
                  <c:v>893</c:v>
                </c:pt>
                <c:pt idx="10">
                  <c:v>872</c:v>
                </c:pt>
                <c:pt idx="11">
                  <c:v>870</c:v>
                </c:pt>
                <c:pt idx="12">
                  <c:v>853</c:v>
                </c:pt>
                <c:pt idx="13">
                  <c:v>850</c:v>
                </c:pt>
                <c:pt idx="14">
                  <c:v>864</c:v>
                </c:pt>
                <c:pt idx="15">
                  <c:v>869</c:v>
                </c:pt>
                <c:pt idx="16">
                  <c:v>892</c:v>
                </c:pt>
                <c:pt idx="17">
                  <c:v>907</c:v>
                </c:pt>
                <c:pt idx="18">
                  <c:v>926</c:v>
                </c:pt>
                <c:pt idx="19">
                  <c:v>941</c:v>
                </c:pt>
                <c:pt idx="20">
                  <c:v>956</c:v>
                </c:pt>
                <c:pt idx="21">
                  <c:v>974</c:v>
                </c:pt>
                <c:pt idx="22">
                  <c:v>1007</c:v>
                </c:pt>
                <c:pt idx="23">
                  <c:v>1027</c:v>
                </c:pt>
                <c:pt idx="24">
                  <c:v>1056</c:v>
                </c:pt>
                <c:pt idx="25">
                  <c:v>1102</c:v>
                </c:pt>
                <c:pt idx="26">
                  <c:v>1151</c:v>
                </c:pt>
                <c:pt idx="27">
                  <c:v>1168</c:v>
                </c:pt>
                <c:pt idx="28">
                  <c:v>1208</c:v>
                </c:pt>
                <c:pt idx="29">
                  <c:v>1242</c:v>
                </c:pt>
                <c:pt idx="30">
                  <c:v>1301</c:v>
                </c:pt>
                <c:pt idx="31">
                  <c:v>1332</c:v>
                </c:pt>
                <c:pt idx="32">
                  <c:v>1343</c:v>
                </c:pt>
                <c:pt idx="33">
                  <c:v>1379</c:v>
                </c:pt>
                <c:pt idx="34">
                  <c:v>1403</c:v>
                </c:pt>
                <c:pt idx="35">
                  <c:v>1418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0D48-450B-A3B8-CA7C21838211}"/>
            </c:ext>
          </c:extLst>
        </c:ser>
        <c:ser>
          <c:idx val="5"/>
          <c:order val="5"/>
          <c:tx>
            <c:strRef>
              <c:f>Personer1!$B$106</c:f>
              <c:strCache>
                <c:ptCount val="1"/>
                <c:pt idx="0">
                  <c:v>65 år eller eldre - framskriving</c:v>
                </c:pt>
              </c:strCache>
            </c:strRef>
          </c:tx>
          <c:spPr>
            <a:ln w="28575" cap="rnd">
              <a:solidFill>
                <a:schemeClr val="accent5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Personer1!$C$4:$BA$4</c:f>
              <c:numCache>
                <c:formatCode>General</c:formatCode>
                <c:ptCount val="51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  <c:pt idx="26">
                  <c:v>2017</c:v>
                </c:pt>
                <c:pt idx="27">
                  <c:v>2018</c:v>
                </c:pt>
                <c:pt idx="28">
                  <c:v>2019</c:v>
                </c:pt>
                <c:pt idx="29">
                  <c:v>2020</c:v>
                </c:pt>
                <c:pt idx="30">
                  <c:v>2021</c:v>
                </c:pt>
                <c:pt idx="31">
                  <c:v>2022</c:v>
                </c:pt>
                <c:pt idx="32">
                  <c:v>2023</c:v>
                </c:pt>
                <c:pt idx="33">
                  <c:v>2024</c:v>
                </c:pt>
                <c:pt idx="34">
                  <c:v>2025</c:v>
                </c:pt>
                <c:pt idx="35">
                  <c:v>2026</c:v>
                </c:pt>
                <c:pt idx="36">
                  <c:v>2027</c:v>
                </c:pt>
                <c:pt idx="37">
                  <c:v>2028</c:v>
                </c:pt>
                <c:pt idx="38">
                  <c:v>2029</c:v>
                </c:pt>
                <c:pt idx="39">
                  <c:v>2030</c:v>
                </c:pt>
                <c:pt idx="40">
                  <c:v>2031</c:v>
                </c:pt>
                <c:pt idx="41">
                  <c:v>2032</c:v>
                </c:pt>
                <c:pt idx="42">
                  <c:v>2033</c:v>
                </c:pt>
                <c:pt idx="43">
                  <c:v>2034</c:v>
                </c:pt>
                <c:pt idx="44">
                  <c:v>2035</c:v>
                </c:pt>
                <c:pt idx="45">
                  <c:v>2036</c:v>
                </c:pt>
                <c:pt idx="46">
                  <c:v>2037</c:v>
                </c:pt>
                <c:pt idx="47">
                  <c:v>2038</c:v>
                </c:pt>
                <c:pt idx="48">
                  <c:v>2039</c:v>
                </c:pt>
                <c:pt idx="49">
                  <c:v>2040</c:v>
                </c:pt>
                <c:pt idx="50">
                  <c:v>2041</c:v>
                </c:pt>
              </c:numCache>
            </c:numRef>
          </c:cat>
          <c:val>
            <c:numRef>
              <c:f>Personer1!$C$106:$BA$106</c:f>
              <c:numCache>
                <c:formatCode>General</c:formatCode>
                <c:ptCount val="51"/>
                <c:pt idx="36">
                  <c:v>1467</c:v>
                </c:pt>
                <c:pt idx="37">
                  <c:v>1482</c:v>
                </c:pt>
                <c:pt idx="38">
                  <c:v>1514</c:v>
                </c:pt>
                <c:pt idx="39">
                  <c:v>1538</c:v>
                </c:pt>
                <c:pt idx="40">
                  <c:v>1574</c:v>
                </c:pt>
                <c:pt idx="41">
                  <c:v>1615</c:v>
                </c:pt>
                <c:pt idx="42">
                  <c:v>1638</c:v>
                </c:pt>
                <c:pt idx="43">
                  <c:v>1678</c:v>
                </c:pt>
                <c:pt idx="44">
                  <c:v>1705</c:v>
                </c:pt>
                <c:pt idx="45">
                  <c:v>1730</c:v>
                </c:pt>
                <c:pt idx="46">
                  <c:v>1772</c:v>
                </c:pt>
                <c:pt idx="47">
                  <c:v>1789</c:v>
                </c:pt>
                <c:pt idx="48">
                  <c:v>1820</c:v>
                </c:pt>
                <c:pt idx="49">
                  <c:v>1847</c:v>
                </c:pt>
                <c:pt idx="50">
                  <c:v>1854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0D48-450B-A3B8-CA7C218382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89169215"/>
        <c:axId val="389169695"/>
      </c:lineChart>
      <c:catAx>
        <c:axId val="3891692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89169695"/>
        <c:crosses val="autoZero"/>
        <c:auto val="1"/>
        <c:lblAlgn val="ctr"/>
        <c:lblOffset val="100"/>
        <c:noMultiLvlLbl val="0"/>
      </c:catAx>
      <c:valAx>
        <c:axId val="389169695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1.1137630671406194E-2"/>
              <c:y val="0.3740100341322851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891692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8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C9E-467D-A2EA-030EFA3C7D89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C9E-467D-A2EA-030EFA3C7D8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'Grunnlag - diagram'!$B$32:$B$60</c:f>
              <c:strCache>
                <c:ptCount val="29"/>
                <c:pt idx="0">
                  <c:v>Smøla</c:v>
                </c:pt>
                <c:pt idx="1">
                  <c:v>Ørsta</c:v>
                </c:pt>
                <c:pt idx="2">
                  <c:v>Herøy </c:v>
                </c:pt>
                <c:pt idx="3">
                  <c:v>Sula</c:v>
                </c:pt>
                <c:pt idx="4">
                  <c:v>Sunndal</c:v>
                </c:pt>
                <c:pt idx="5">
                  <c:v>Haram</c:v>
                </c:pt>
                <c:pt idx="6">
                  <c:v>Ulstein</c:v>
                </c:pt>
                <c:pt idx="7">
                  <c:v>Sande </c:v>
                </c:pt>
                <c:pt idx="8">
                  <c:v>Landet</c:v>
                </c:pt>
                <c:pt idx="9">
                  <c:v>Møre og Romsdal</c:v>
                </c:pt>
                <c:pt idx="10">
                  <c:v>Kristiansund</c:v>
                </c:pt>
                <c:pt idx="11">
                  <c:v>Fjord</c:v>
                </c:pt>
                <c:pt idx="12">
                  <c:v>Stranda</c:v>
                </c:pt>
                <c:pt idx="13">
                  <c:v>Averøy</c:v>
                </c:pt>
                <c:pt idx="14">
                  <c:v>Volda</c:v>
                </c:pt>
                <c:pt idx="15">
                  <c:v>Ålesund</c:v>
                </c:pt>
                <c:pt idx="16">
                  <c:v>Sykkylven</c:v>
                </c:pt>
                <c:pt idx="17">
                  <c:v>Rauma</c:v>
                </c:pt>
                <c:pt idx="18">
                  <c:v>Aukra</c:v>
                </c:pt>
                <c:pt idx="19">
                  <c:v>Hustadvika</c:v>
                </c:pt>
                <c:pt idx="20">
                  <c:v>Vanylven</c:v>
                </c:pt>
                <c:pt idx="21">
                  <c:v>Vestnes</c:v>
                </c:pt>
                <c:pt idx="22">
                  <c:v>Gjemnes</c:v>
                </c:pt>
                <c:pt idx="23">
                  <c:v>Molde</c:v>
                </c:pt>
                <c:pt idx="24">
                  <c:v>Aure</c:v>
                </c:pt>
                <c:pt idx="25">
                  <c:v>Tingvoll</c:v>
                </c:pt>
                <c:pt idx="26">
                  <c:v>Hareid</c:v>
                </c:pt>
                <c:pt idx="27">
                  <c:v>Giske</c:v>
                </c:pt>
                <c:pt idx="28">
                  <c:v>Surnadal</c:v>
                </c:pt>
              </c:strCache>
            </c:strRef>
          </c:cat>
          <c:val>
            <c:numRef>
              <c:f>'Grunnlag - diagram'!$C$32:$C$60</c:f>
              <c:numCache>
                <c:formatCode>0.0</c:formatCode>
                <c:ptCount val="29"/>
                <c:pt idx="0">
                  <c:v>66.666666666666671</c:v>
                </c:pt>
                <c:pt idx="1">
                  <c:v>71.165644171779135</c:v>
                </c:pt>
                <c:pt idx="2">
                  <c:v>74.107142857142861</c:v>
                </c:pt>
                <c:pt idx="3">
                  <c:v>76.288659793814432</c:v>
                </c:pt>
                <c:pt idx="4">
                  <c:v>76.744186046511629</c:v>
                </c:pt>
                <c:pt idx="5">
                  <c:v>77.868852459016395</c:v>
                </c:pt>
                <c:pt idx="6">
                  <c:v>80</c:v>
                </c:pt>
                <c:pt idx="7">
                  <c:v>81.818181818181813</c:v>
                </c:pt>
                <c:pt idx="8">
                  <c:v>82</c:v>
                </c:pt>
                <c:pt idx="9">
                  <c:v>82.5</c:v>
                </c:pt>
                <c:pt idx="10">
                  <c:v>84.098939929328623</c:v>
                </c:pt>
                <c:pt idx="11">
                  <c:v>84.6</c:v>
                </c:pt>
                <c:pt idx="12">
                  <c:v>85.245901639344268</c:v>
                </c:pt>
                <c:pt idx="13">
                  <c:v>85.526315789473685</c:v>
                </c:pt>
                <c:pt idx="14">
                  <c:v>85.5421686746988</c:v>
                </c:pt>
                <c:pt idx="15">
                  <c:v>85.6</c:v>
                </c:pt>
                <c:pt idx="16">
                  <c:v>85.714285714285708</c:v>
                </c:pt>
                <c:pt idx="17">
                  <c:v>86.04651162790698</c:v>
                </c:pt>
                <c:pt idx="18">
                  <c:v>86.04651162790698</c:v>
                </c:pt>
                <c:pt idx="19">
                  <c:v>87.5</c:v>
                </c:pt>
                <c:pt idx="20">
                  <c:v>88.461538461538467</c:v>
                </c:pt>
                <c:pt idx="21">
                  <c:v>88.607594936708864</c:v>
                </c:pt>
                <c:pt idx="22">
                  <c:v>90</c:v>
                </c:pt>
                <c:pt idx="23">
                  <c:v>90.5</c:v>
                </c:pt>
                <c:pt idx="24">
                  <c:v>90.909090909090907</c:v>
                </c:pt>
                <c:pt idx="25">
                  <c:v>93.023255813953483</c:v>
                </c:pt>
                <c:pt idx="26">
                  <c:v>93.61702127659575</c:v>
                </c:pt>
                <c:pt idx="27">
                  <c:v>94.117647058823536</c:v>
                </c:pt>
                <c:pt idx="28">
                  <c:v>95.081967213114751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C9E-467D-A2EA-030EFA3C7D8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axId val="1246644800"/>
        <c:axId val="1246645280"/>
      </c:barChart>
      <c:catAx>
        <c:axId val="12466448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46645280"/>
        <c:crosses val="autoZero"/>
        <c:auto val="1"/>
        <c:lblAlgn val="ctr"/>
        <c:lblOffset val="100"/>
        <c:noMultiLvlLbl val="0"/>
      </c:catAx>
      <c:valAx>
        <c:axId val="12466452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900"/>
                  <a:t>Prosent</a:t>
                </a:r>
              </a:p>
            </c:rich>
          </c:tx>
          <c:layout>
            <c:manualLayout>
              <c:xMode val="edge"/>
              <c:yMode val="edge"/>
              <c:x val="0.49524831043928141"/>
              <c:y val="0.945812844103445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46644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Bosatte!$C$6</c:f>
              <c:strCache>
                <c:ptCount val="1"/>
                <c:pt idx="0">
                  <c:v>Befolkninga eksklusive innvandrarar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Bosatte!$B$71:$B$74</c:f>
              <c:strCache>
                <c:ptCount val="4"/>
                <c:pt idx="0">
                  <c:v>15 år eller eldre</c:v>
                </c:pt>
                <c:pt idx="1">
                  <c:v>15-29 år</c:v>
                </c:pt>
                <c:pt idx="2">
                  <c:v>30-61 år</c:v>
                </c:pt>
                <c:pt idx="3">
                  <c:v>62 år eller eldre</c:v>
                </c:pt>
              </c:strCache>
            </c:strRef>
          </c:cat>
          <c:val>
            <c:numRef>
              <c:f>Bosatte!$C$71:$C$74</c:f>
              <c:numCache>
                <c:formatCode>0</c:formatCode>
                <c:ptCount val="4"/>
                <c:pt idx="0">
                  <c:v>1521</c:v>
                </c:pt>
                <c:pt idx="1">
                  <c:v>72</c:v>
                </c:pt>
                <c:pt idx="2">
                  <c:v>289</c:v>
                </c:pt>
                <c:pt idx="3">
                  <c:v>1160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29-463F-95A1-B7C3CDC9EAAC}"/>
            </c:ext>
          </c:extLst>
        </c:ser>
        <c:ser>
          <c:idx val="1"/>
          <c:order val="1"/>
          <c:tx>
            <c:strRef>
              <c:f>Bosatte!$D$6</c:f>
              <c:strCache>
                <c:ptCount val="1"/>
                <c:pt idx="0">
                  <c:v>Innvandrarar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Bosatte!$B$71:$B$74</c:f>
              <c:strCache>
                <c:ptCount val="4"/>
                <c:pt idx="0">
                  <c:v>15 år eller eldre</c:v>
                </c:pt>
                <c:pt idx="1">
                  <c:v>15-29 år</c:v>
                </c:pt>
                <c:pt idx="2">
                  <c:v>30-61 år</c:v>
                </c:pt>
                <c:pt idx="3">
                  <c:v>62 år eller eldre</c:v>
                </c:pt>
              </c:strCache>
            </c:strRef>
          </c:cat>
          <c:val>
            <c:numRef>
              <c:f>Bosatte!$D$71:$D$74</c:f>
              <c:numCache>
                <c:formatCode>0</c:formatCode>
                <c:ptCount val="4"/>
                <c:pt idx="0">
                  <c:v>203</c:v>
                </c:pt>
                <c:pt idx="1">
                  <c:v>17</c:v>
                </c:pt>
                <c:pt idx="2">
                  <c:v>136</c:v>
                </c:pt>
                <c:pt idx="3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F29-463F-95A1-B7C3CDC9EA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53660991"/>
        <c:axId val="1353658591"/>
      </c:barChart>
      <c:catAx>
        <c:axId val="13536609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53658591"/>
        <c:crosses val="autoZero"/>
        <c:auto val="1"/>
        <c:lblAlgn val="ctr"/>
        <c:lblOffset val="100"/>
        <c:noMultiLvlLbl val="0"/>
      </c:catAx>
      <c:valAx>
        <c:axId val="13536585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Tal personar</a:t>
                </a:r>
              </a:p>
            </c:rich>
          </c:tx>
          <c:layout>
            <c:manualLayout>
              <c:xMode val="edge"/>
              <c:yMode val="edge"/>
              <c:x val="1.340033500837521E-2"/>
              <c:y val="0.4348957776800759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536609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Bosatte!$D$68</c:f>
              <c:strCache>
                <c:ptCount val="1"/>
                <c:pt idx="0">
                  <c:v>15-29 år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Bosatte!$E$3:$Q$3</c:f>
              <c:numCache>
                <c:formatCode>General</c:formatCode>
                <c:ptCount val="1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</c:numCache>
            </c:numRef>
          </c:cat>
          <c:val>
            <c:numRef>
              <c:f>Bosatte!$E$68:$Q$68</c:f>
              <c:numCache>
                <c:formatCode>0</c:formatCode>
                <c:ptCount val="13"/>
                <c:pt idx="0">
                  <c:v>70</c:v>
                </c:pt>
                <c:pt idx="1">
                  <c:v>91</c:v>
                </c:pt>
                <c:pt idx="2">
                  <c:v>103</c:v>
                </c:pt>
                <c:pt idx="3">
                  <c:v>117</c:v>
                </c:pt>
                <c:pt idx="4">
                  <c:v>94</c:v>
                </c:pt>
                <c:pt idx="5">
                  <c:v>93</c:v>
                </c:pt>
                <c:pt idx="6">
                  <c:v>105</c:v>
                </c:pt>
                <c:pt idx="7">
                  <c:v>95</c:v>
                </c:pt>
                <c:pt idx="8">
                  <c:v>85</c:v>
                </c:pt>
                <c:pt idx="9">
                  <c:v>113</c:v>
                </c:pt>
                <c:pt idx="10">
                  <c:v>96</c:v>
                </c:pt>
                <c:pt idx="11">
                  <c:v>84</c:v>
                </c:pt>
                <c:pt idx="12">
                  <c:v>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2AE-4731-8D68-6254C9F77504}"/>
            </c:ext>
          </c:extLst>
        </c:ser>
        <c:ser>
          <c:idx val="1"/>
          <c:order val="1"/>
          <c:tx>
            <c:strRef>
              <c:f>Bosatte!$D$69</c:f>
              <c:strCache>
                <c:ptCount val="1"/>
                <c:pt idx="0">
                  <c:v>15-19 år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Bosatte!$E$3:$Q$3</c:f>
              <c:numCache>
                <c:formatCode>General</c:formatCode>
                <c:ptCount val="1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</c:numCache>
            </c:numRef>
          </c:cat>
          <c:val>
            <c:numRef>
              <c:f>Bosatte!$E$69:$Q$69</c:f>
              <c:numCache>
                <c:formatCode>0</c:formatCode>
                <c:ptCount val="13"/>
                <c:pt idx="0">
                  <c:v>7</c:v>
                </c:pt>
                <c:pt idx="1">
                  <c:v>14</c:v>
                </c:pt>
                <c:pt idx="2">
                  <c:v>12</c:v>
                </c:pt>
                <c:pt idx="3">
                  <c:v>23</c:v>
                </c:pt>
                <c:pt idx="4">
                  <c:v>20</c:v>
                </c:pt>
                <c:pt idx="5">
                  <c:v>15</c:v>
                </c:pt>
                <c:pt idx="6">
                  <c:v>15</c:v>
                </c:pt>
                <c:pt idx="7">
                  <c:v>14</c:v>
                </c:pt>
                <c:pt idx="8">
                  <c:v>9</c:v>
                </c:pt>
                <c:pt idx="9">
                  <c:v>28</c:v>
                </c:pt>
                <c:pt idx="10">
                  <c:v>21</c:v>
                </c:pt>
                <c:pt idx="11">
                  <c:v>18</c:v>
                </c:pt>
                <c:pt idx="12">
                  <c:v>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2AE-4731-8D68-6254C9F77504}"/>
            </c:ext>
          </c:extLst>
        </c:ser>
        <c:ser>
          <c:idx val="2"/>
          <c:order val="2"/>
          <c:tx>
            <c:strRef>
              <c:f>Bosatte!$D$70</c:f>
              <c:strCache>
                <c:ptCount val="1"/>
                <c:pt idx="0">
                  <c:v>20-24 år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Bosatte!$E$3:$Q$3</c:f>
              <c:numCache>
                <c:formatCode>General</c:formatCode>
                <c:ptCount val="1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</c:numCache>
            </c:numRef>
          </c:cat>
          <c:val>
            <c:numRef>
              <c:f>Bosatte!$E$70:$Q$70</c:f>
              <c:numCache>
                <c:formatCode>0</c:formatCode>
                <c:ptCount val="13"/>
                <c:pt idx="0">
                  <c:v>31</c:v>
                </c:pt>
                <c:pt idx="1">
                  <c:v>35</c:v>
                </c:pt>
                <c:pt idx="2">
                  <c:v>43</c:v>
                </c:pt>
                <c:pt idx="3">
                  <c:v>48</c:v>
                </c:pt>
                <c:pt idx="4">
                  <c:v>32</c:v>
                </c:pt>
                <c:pt idx="5">
                  <c:v>28</c:v>
                </c:pt>
                <c:pt idx="6">
                  <c:v>48</c:v>
                </c:pt>
                <c:pt idx="7">
                  <c:v>35</c:v>
                </c:pt>
                <c:pt idx="8">
                  <c:v>39</c:v>
                </c:pt>
                <c:pt idx="9">
                  <c:v>39</c:v>
                </c:pt>
                <c:pt idx="10">
                  <c:v>32</c:v>
                </c:pt>
                <c:pt idx="11">
                  <c:v>26</c:v>
                </c:pt>
                <c:pt idx="12">
                  <c:v>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2AE-4731-8D68-6254C9F77504}"/>
            </c:ext>
          </c:extLst>
        </c:ser>
        <c:ser>
          <c:idx val="3"/>
          <c:order val="3"/>
          <c:tx>
            <c:strRef>
              <c:f>Bosatte!$D$71</c:f>
              <c:strCache>
                <c:ptCount val="1"/>
                <c:pt idx="0">
                  <c:v>25-29 år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Bosatte!$E$3:$Q$3</c:f>
              <c:numCache>
                <c:formatCode>General</c:formatCode>
                <c:ptCount val="1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</c:numCache>
            </c:numRef>
          </c:cat>
          <c:val>
            <c:numRef>
              <c:f>Bosatte!$E$71:$Q$71</c:f>
              <c:numCache>
                <c:formatCode>0</c:formatCode>
                <c:ptCount val="13"/>
                <c:pt idx="0">
                  <c:v>32</c:v>
                </c:pt>
                <c:pt idx="1">
                  <c:v>42</c:v>
                </c:pt>
                <c:pt idx="2">
                  <c:v>48</c:v>
                </c:pt>
                <c:pt idx="3">
                  <c:v>46</c:v>
                </c:pt>
                <c:pt idx="4">
                  <c:v>42</c:v>
                </c:pt>
                <c:pt idx="5">
                  <c:v>50</c:v>
                </c:pt>
                <c:pt idx="6">
                  <c:v>42</c:v>
                </c:pt>
                <c:pt idx="7">
                  <c:v>46</c:v>
                </c:pt>
                <c:pt idx="8">
                  <c:v>37</c:v>
                </c:pt>
                <c:pt idx="9">
                  <c:v>46</c:v>
                </c:pt>
                <c:pt idx="10">
                  <c:v>43</c:v>
                </c:pt>
                <c:pt idx="11">
                  <c:v>40</c:v>
                </c:pt>
                <c:pt idx="12">
                  <c:v>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2AE-4731-8D68-6254C9F775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66017120"/>
        <c:axId val="1305024064"/>
      </c:lineChart>
      <c:catAx>
        <c:axId val="2066017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05024064"/>
        <c:crosses val="autoZero"/>
        <c:auto val="1"/>
        <c:lblAlgn val="ctr"/>
        <c:lblOffset val="100"/>
        <c:noMultiLvlLbl val="0"/>
      </c:catAx>
      <c:valAx>
        <c:axId val="1305024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1.3605408077305987E-2"/>
              <c:y val="0.3943426382423684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06601712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'[Andel av befolkninga (15 år og eldre) som er utanfor arbeid, utdanning og arbeidsmarkedstiltak, 2024.xlsx]Bosatte'!$A$36:$A$62</c:f>
              <c:strCache>
                <c:ptCount val="27"/>
                <c:pt idx="0">
                  <c:v>Vanylven</c:v>
                </c:pt>
                <c:pt idx="1">
                  <c:v>Tingvoll</c:v>
                </c:pt>
                <c:pt idx="2">
                  <c:v>Sande </c:v>
                </c:pt>
                <c:pt idx="3">
                  <c:v>Sunndal</c:v>
                </c:pt>
                <c:pt idx="4">
                  <c:v>Kristiansund</c:v>
                </c:pt>
                <c:pt idx="5">
                  <c:v>Smøla</c:v>
                </c:pt>
                <c:pt idx="6">
                  <c:v>Aure</c:v>
                </c:pt>
                <c:pt idx="7">
                  <c:v>Surnadal</c:v>
                </c:pt>
                <c:pt idx="8">
                  <c:v>Hareid</c:v>
                </c:pt>
                <c:pt idx="9">
                  <c:v>Vestnes</c:v>
                </c:pt>
                <c:pt idx="10">
                  <c:v>Haram</c:v>
                </c:pt>
                <c:pt idx="11">
                  <c:v>Averøy</c:v>
                </c:pt>
                <c:pt idx="12">
                  <c:v>Rauma</c:v>
                </c:pt>
                <c:pt idx="13">
                  <c:v>Fjord</c:v>
                </c:pt>
                <c:pt idx="14">
                  <c:v>Herøy </c:v>
                </c:pt>
                <c:pt idx="15">
                  <c:v>Gjemnes</c:v>
                </c:pt>
                <c:pt idx="16">
                  <c:v>Sykkylven</c:v>
                </c:pt>
                <c:pt idx="17">
                  <c:v>Ørsta</c:v>
                </c:pt>
                <c:pt idx="18">
                  <c:v>Stranda</c:v>
                </c:pt>
                <c:pt idx="19">
                  <c:v>Molde</c:v>
                </c:pt>
                <c:pt idx="20">
                  <c:v>Aukra</c:v>
                </c:pt>
                <c:pt idx="21">
                  <c:v>Hustadvika</c:v>
                </c:pt>
                <c:pt idx="22">
                  <c:v>Ulstein</c:v>
                </c:pt>
                <c:pt idx="23">
                  <c:v>Volda</c:v>
                </c:pt>
                <c:pt idx="24">
                  <c:v>Ålesund</c:v>
                </c:pt>
                <c:pt idx="25">
                  <c:v>Sula</c:v>
                </c:pt>
                <c:pt idx="26">
                  <c:v>Giske</c:v>
                </c:pt>
              </c:strCache>
            </c:strRef>
          </c:cat>
          <c:val>
            <c:numRef>
              <c:f>'[Andel av befolkninga (15 år og eldre) som er utanfor arbeid, utdanning og arbeidsmarkedstiltak, 2024.xlsx]Bosatte'!$B$36:$B$62</c:f>
              <c:numCache>
                <c:formatCode>0.0</c:formatCode>
                <c:ptCount val="27"/>
                <c:pt idx="0">
                  <c:v>39.419087136929463</c:v>
                </c:pt>
                <c:pt idx="1">
                  <c:v>37.608777903897085</c:v>
                </c:pt>
                <c:pt idx="2">
                  <c:v>37.047756874095512</c:v>
                </c:pt>
                <c:pt idx="3">
                  <c:v>36.672629695885512</c:v>
                </c:pt>
                <c:pt idx="4">
                  <c:v>36.459476220006678</c:v>
                </c:pt>
                <c:pt idx="5">
                  <c:v>35.89055793991416</c:v>
                </c:pt>
                <c:pt idx="6">
                  <c:v>35.854816824966079</c:v>
                </c:pt>
                <c:pt idx="7">
                  <c:v>35.22500995619275</c:v>
                </c:pt>
                <c:pt idx="8">
                  <c:v>34.554140127388536</c:v>
                </c:pt>
                <c:pt idx="9">
                  <c:v>34.159869494290376</c:v>
                </c:pt>
                <c:pt idx="10">
                  <c:v>33.987761346251915</c:v>
                </c:pt>
                <c:pt idx="11">
                  <c:v>33.977138352384706</c:v>
                </c:pt>
                <c:pt idx="12">
                  <c:v>33.606010016694491</c:v>
                </c:pt>
                <c:pt idx="13">
                  <c:v>33.101851851851855</c:v>
                </c:pt>
                <c:pt idx="14">
                  <c:v>33.010481623988326</c:v>
                </c:pt>
                <c:pt idx="15">
                  <c:v>32.538994800693239</c:v>
                </c:pt>
                <c:pt idx="16">
                  <c:v>32.383900928792571</c:v>
                </c:pt>
                <c:pt idx="17">
                  <c:v>32.276751557547271</c:v>
                </c:pt>
                <c:pt idx="18">
                  <c:v>32.124900767398785</c:v>
                </c:pt>
                <c:pt idx="19">
                  <c:v>31.73644079988491</c:v>
                </c:pt>
                <c:pt idx="20">
                  <c:v>31.312159127366058</c:v>
                </c:pt>
                <c:pt idx="21">
                  <c:v>30.438667024032878</c:v>
                </c:pt>
                <c:pt idx="22">
                  <c:v>29.759299781181618</c:v>
                </c:pt>
                <c:pt idx="23">
                  <c:v>29.616126956894703</c:v>
                </c:pt>
                <c:pt idx="24">
                  <c:v>28.635324118111352</c:v>
                </c:pt>
                <c:pt idx="25">
                  <c:v>28.439779854089338</c:v>
                </c:pt>
                <c:pt idx="26">
                  <c:v>27.977878615995461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3B-4230-B96C-A27B1B98251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-27"/>
        <c:axId val="1760374720"/>
        <c:axId val="1760375200"/>
      </c:barChart>
      <c:catAx>
        <c:axId val="1760374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760375200"/>
        <c:crosses val="autoZero"/>
        <c:auto val="1"/>
        <c:lblAlgn val="ctr"/>
        <c:lblOffset val="100"/>
        <c:noMultiLvlLbl val="0"/>
      </c:catAx>
      <c:valAx>
        <c:axId val="1760375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Prosent</a:t>
                </a:r>
              </a:p>
            </c:rich>
          </c:tx>
          <c:layout>
            <c:manualLayout>
              <c:xMode val="edge"/>
              <c:yMode val="edge"/>
              <c:x val="8.8300230982743325E-3"/>
              <c:y val="0.4487321443137706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760374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Utdanningsnivået i befolkninga*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PersonerProsent!$B$85</c:f>
              <c:strCache>
                <c:ptCount val="1"/>
                <c:pt idx="0">
                  <c:v>Grunnskolenivå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PersonerProsent!$C$4:$AP$4</c:f>
              <c:numCache>
                <c:formatCode>General</c:formatCode>
                <c:ptCount val="40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  <c:pt idx="36">
                  <c:v>2021</c:v>
                </c:pt>
                <c:pt idx="37">
                  <c:v>2022</c:v>
                </c:pt>
                <c:pt idx="38">
                  <c:v>2023</c:v>
                </c:pt>
                <c:pt idx="39">
                  <c:v>2024</c:v>
                </c:pt>
              </c:numCache>
            </c:numRef>
          </c:cat>
          <c:val>
            <c:numRef>
              <c:f>PersonerProsent!$C$85:$AP$85</c:f>
              <c:numCache>
                <c:formatCode>0.0</c:formatCode>
                <c:ptCount val="40"/>
                <c:pt idx="0">
                  <c:v>56.5</c:v>
                </c:pt>
                <c:pt idx="1">
                  <c:v>55.5</c:v>
                </c:pt>
                <c:pt idx="2">
                  <c:v>54.4</c:v>
                </c:pt>
                <c:pt idx="3">
                  <c:v>53.3</c:v>
                </c:pt>
                <c:pt idx="4">
                  <c:v>52.1</c:v>
                </c:pt>
                <c:pt idx="5">
                  <c:v>51.3</c:v>
                </c:pt>
                <c:pt idx="6">
                  <c:v>49.7</c:v>
                </c:pt>
                <c:pt idx="7">
                  <c:v>48.1</c:v>
                </c:pt>
                <c:pt idx="8">
                  <c:v>46.4</c:v>
                </c:pt>
                <c:pt idx="9">
                  <c:v>45.5</c:v>
                </c:pt>
                <c:pt idx="10">
                  <c:v>43.7</c:v>
                </c:pt>
                <c:pt idx="11">
                  <c:v>43.7</c:v>
                </c:pt>
                <c:pt idx="12">
                  <c:v>43</c:v>
                </c:pt>
                <c:pt idx="13">
                  <c:v>42.3</c:v>
                </c:pt>
                <c:pt idx="14">
                  <c:v>41.3</c:v>
                </c:pt>
                <c:pt idx="15">
                  <c:v>40.9</c:v>
                </c:pt>
                <c:pt idx="16">
                  <c:v>40.6</c:v>
                </c:pt>
                <c:pt idx="17">
                  <c:v>40</c:v>
                </c:pt>
                <c:pt idx="18">
                  <c:v>38.9</c:v>
                </c:pt>
                <c:pt idx="19">
                  <c:v>38</c:v>
                </c:pt>
                <c:pt idx="20">
                  <c:v>36.9</c:v>
                </c:pt>
                <c:pt idx="21">
                  <c:v>36.9</c:v>
                </c:pt>
                <c:pt idx="22">
                  <c:v>36.200000000000003</c:v>
                </c:pt>
                <c:pt idx="23">
                  <c:v>35.4</c:v>
                </c:pt>
                <c:pt idx="24">
                  <c:v>35</c:v>
                </c:pt>
                <c:pt idx="25">
                  <c:v>34.799999999999997</c:v>
                </c:pt>
                <c:pt idx="26">
                  <c:v>33.799999999999997</c:v>
                </c:pt>
                <c:pt idx="27">
                  <c:v>33.1</c:v>
                </c:pt>
                <c:pt idx="28">
                  <c:v>32.6</c:v>
                </c:pt>
                <c:pt idx="29">
                  <c:v>31.6</c:v>
                </c:pt>
                <c:pt idx="30">
                  <c:v>31.4</c:v>
                </c:pt>
                <c:pt idx="31">
                  <c:v>30.5</c:v>
                </c:pt>
                <c:pt idx="32">
                  <c:v>30</c:v>
                </c:pt>
                <c:pt idx="33">
                  <c:v>29.8</c:v>
                </c:pt>
                <c:pt idx="34">
                  <c:v>29.8</c:v>
                </c:pt>
                <c:pt idx="35">
                  <c:v>29.2</c:v>
                </c:pt>
                <c:pt idx="36">
                  <c:v>28.2</c:v>
                </c:pt>
                <c:pt idx="37">
                  <c:v>27.4</c:v>
                </c:pt>
                <c:pt idx="38">
                  <c:v>27.3</c:v>
                </c:pt>
                <c:pt idx="39">
                  <c:v>26.5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48D-4005-9945-0C0422EB7000}"/>
            </c:ext>
          </c:extLst>
        </c:ser>
        <c:ser>
          <c:idx val="1"/>
          <c:order val="1"/>
          <c:tx>
            <c:strRef>
              <c:f>PersonerProsent!$B$86</c:f>
              <c:strCache>
                <c:ptCount val="1"/>
                <c:pt idx="0">
                  <c:v>Videregående skolenivå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PersonerProsent!$C$4:$AP$4</c:f>
              <c:numCache>
                <c:formatCode>General</c:formatCode>
                <c:ptCount val="40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  <c:pt idx="36">
                  <c:v>2021</c:v>
                </c:pt>
                <c:pt idx="37">
                  <c:v>2022</c:v>
                </c:pt>
                <c:pt idx="38">
                  <c:v>2023</c:v>
                </c:pt>
                <c:pt idx="39">
                  <c:v>2024</c:v>
                </c:pt>
              </c:numCache>
            </c:numRef>
          </c:cat>
          <c:val>
            <c:numRef>
              <c:f>PersonerProsent!$C$86:$AP$86</c:f>
              <c:numCache>
                <c:formatCode>0.0</c:formatCode>
                <c:ptCount val="40"/>
                <c:pt idx="0">
                  <c:v>36.5</c:v>
                </c:pt>
                <c:pt idx="1">
                  <c:v>37.1</c:v>
                </c:pt>
                <c:pt idx="2">
                  <c:v>37.9</c:v>
                </c:pt>
                <c:pt idx="3">
                  <c:v>39</c:v>
                </c:pt>
                <c:pt idx="4">
                  <c:v>39.799999999999997</c:v>
                </c:pt>
                <c:pt idx="5">
                  <c:v>40.200000000000003</c:v>
                </c:pt>
                <c:pt idx="6">
                  <c:v>41.2</c:v>
                </c:pt>
                <c:pt idx="7">
                  <c:v>42.6</c:v>
                </c:pt>
                <c:pt idx="8">
                  <c:v>43.9</c:v>
                </c:pt>
                <c:pt idx="9">
                  <c:v>44.4</c:v>
                </c:pt>
                <c:pt idx="10">
                  <c:v>45.5</c:v>
                </c:pt>
                <c:pt idx="11">
                  <c:v>45.6</c:v>
                </c:pt>
                <c:pt idx="12">
                  <c:v>45.8</c:v>
                </c:pt>
                <c:pt idx="13">
                  <c:v>46.4</c:v>
                </c:pt>
                <c:pt idx="14">
                  <c:v>47.3</c:v>
                </c:pt>
                <c:pt idx="15">
                  <c:v>47.2</c:v>
                </c:pt>
                <c:pt idx="16">
                  <c:v>46.9</c:v>
                </c:pt>
                <c:pt idx="17">
                  <c:v>46.7</c:v>
                </c:pt>
                <c:pt idx="18">
                  <c:v>46.8</c:v>
                </c:pt>
                <c:pt idx="19">
                  <c:v>46.8</c:v>
                </c:pt>
                <c:pt idx="20">
                  <c:v>47.4</c:v>
                </c:pt>
                <c:pt idx="21">
                  <c:v>47.4</c:v>
                </c:pt>
                <c:pt idx="22">
                  <c:v>47.4</c:v>
                </c:pt>
                <c:pt idx="23">
                  <c:v>47.1</c:v>
                </c:pt>
                <c:pt idx="24">
                  <c:v>47.1</c:v>
                </c:pt>
                <c:pt idx="25">
                  <c:v>46.7</c:v>
                </c:pt>
                <c:pt idx="26">
                  <c:v>47.2</c:v>
                </c:pt>
                <c:pt idx="27">
                  <c:v>47.3</c:v>
                </c:pt>
                <c:pt idx="28">
                  <c:v>47.4</c:v>
                </c:pt>
                <c:pt idx="29">
                  <c:v>47</c:v>
                </c:pt>
                <c:pt idx="30">
                  <c:v>47</c:v>
                </c:pt>
                <c:pt idx="31">
                  <c:v>42.7</c:v>
                </c:pt>
                <c:pt idx="32">
                  <c:v>42.6</c:v>
                </c:pt>
                <c:pt idx="33">
                  <c:v>42.2</c:v>
                </c:pt>
                <c:pt idx="34">
                  <c:v>42</c:v>
                </c:pt>
                <c:pt idx="35">
                  <c:v>42.2</c:v>
                </c:pt>
                <c:pt idx="36">
                  <c:v>42.1</c:v>
                </c:pt>
                <c:pt idx="37">
                  <c:v>42.3</c:v>
                </c:pt>
                <c:pt idx="38">
                  <c:v>41.5</c:v>
                </c:pt>
                <c:pt idx="39">
                  <c:v>41.4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48D-4005-9945-0C0422EB7000}"/>
            </c:ext>
          </c:extLst>
        </c:ser>
        <c:ser>
          <c:idx val="2"/>
          <c:order val="2"/>
          <c:tx>
            <c:strRef>
              <c:f>PersonerProsent!$B$87</c:f>
              <c:strCache>
                <c:ptCount val="1"/>
                <c:pt idx="0">
                  <c:v>Fagskolenivå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PersonerProsent!$C$4:$AP$4</c:f>
              <c:numCache>
                <c:formatCode>General</c:formatCode>
                <c:ptCount val="40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  <c:pt idx="36">
                  <c:v>2021</c:v>
                </c:pt>
                <c:pt idx="37">
                  <c:v>2022</c:v>
                </c:pt>
                <c:pt idx="38">
                  <c:v>2023</c:v>
                </c:pt>
                <c:pt idx="39">
                  <c:v>2024</c:v>
                </c:pt>
              </c:numCache>
            </c:numRef>
          </c:cat>
          <c:val>
            <c:numRef>
              <c:f>PersonerProsent!$C$87:$AP$87</c:f>
              <c:numCache>
                <c:formatCode>0.0</c:formatCode>
                <c:ptCount val="4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4.5</c:v>
                </c:pt>
                <c:pt idx="32">
                  <c:v>4.8</c:v>
                </c:pt>
                <c:pt idx="33">
                  <c:v>5</c:v>
                </c:pt>
                <c:pt idx="34">
                  <c:v>5</c:v>
                </c:pt>
                <c:pt idx="35">
                  <c:v>5.2</c:v>
                </c:pt>
                <c:pt idx="36">
                  <c:v>5.4</c:v>
                </c:pt>
                <c:pt idx="37">
                  <c:v>5.6</c:v>
                </c:pt>
                <c:pt idx="38">
                  <c:v>5.7</c:v>
                </c:pt>
                <c:pt idx="39">
                  <c:v>5.6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48D-4005-9945-0C0422EB7000}"/>
            </c:ext>
          </c:extLst>
        </c:ser>
        <c:ser>
          <c:idx val="3"/>
          <c:order val="3"/>
          <c:tx>
            <c:strRef>
              <c:f>PersonerProsent!$B$88</c:f>
              <c:strCache>
                <c:ptCount val="1"/>
                <c:pt idx="0">
                  <c:v>Universitets- og høgskolenivå, kort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PersonerProsent!$C$4:$AP$4</c:f>
              <c:numCache>
                <c:formatCode>General</c:formatCode>
                <c:ptCount val="40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  <c:pt idx="36">
                  <c:v>2021</c:v>
                </c:pt>
                <c:pt idx="37">
                  <c:v>2022</c:v>
                </c:pt>
                <c:pt idx="38">
                  <c:v>2023</c:v>
                </c:pt>
                <c:pt idx="39">
                  <c:v>2024</c:v>
                </c:pt>
              </c:numCache>
            </c:numRef>
          </c:cat>
          <c:val>
            <c:numRef>
              <c:f>PersonerProsent!$C$88:$AP$88</c:f>
              <c:numCache>
                <c:formatCode>0.0</c:formatCode>
                <c:ptCount val="40"/>
                <c:pt idx="0">
                  <c:v>6.2</c:v>
                </c:pt>
                <c:pt idx="1">
                  <c:v>6.6</c:v>
                </c:pt>
                <c:pt idx="2">
                  <c:v>6.8</c:v>
                </c:pt>
                <c:pt idx="3">
                  <c:v>6.8</c:v>
                </c:pt>
                <c:pt idx="4">
                  <c:v>7.1</c:v>
                </c:pt>
                <c:pt idx="5">
                  <c:v>7.6</c:v>
                </c:pt>
                <c:pt idx="6">
                  <c:v>8.1</c:v>
                </c:pt>
                <c:pt idx="7">
                  <c:v>8.3000000000000007</c:v>
                </c:pt>
                <c:pt idx="8">
                  <c:v>8.8000000000000007</c:v>
                </c:pt>
                <c:pt idx="9">
                  <c:v>9.1</c:v>
                </c:pt>
                <c:pt idx="10">
                  <c:v>9.8000000000000007</c:v>
                </c:pt>
                <c:pt idx="11">
                  <c:v>9.8000000000000007</c:v>
                </c:pt>
                <c:pt idx="12">
                  <c:v>10.199999999999999</c:v>
                </c:pt>
                <c:pt idx="13">
                  <c:v>10.4</c:v>
                </c:pt>
                <c:pt idx="14">
                  <c:v>10.4</c:v>
                </c:pt>
                <c:pt idx="15">
                  <c:v>10.7</c:v>
                </c:pt>
                <c:pt idx="16">
                  <c:v>11.3</c:v>
                </c:pt>
                <c:pt idx="17">
                  <c:v>11.9</c:v>
                </c:pt>
                <c:pt idx="18">
                  <c:v>13</c:v>
                </c:pt>
                <c:pt idx="19">
                  <c:v>13.7</c:v>
                </c:pt>
                <c:pt idx="20">
                  <c:v>14.1</c:v>
                </c:pt>
                <c:pt idx="21">
                  <c:v>14</c:v>
                </c:pt>
                <c:pt idx="22">
                  <c:v>14.6</c:v>
                </c:pt>
                <c:pt idx="23">
                  <c:v>15.6</c:v>
                </c:pt>
                <c:pt idx="24">
                  <c:v>15.7</c:v>
                </c:pt>
                <c:pt idx="25">
                  <c:v>16.2</c:v>
                </c:pt>
                <c:pt idx="26">
                  <c:v>16.399999999999999</c:v>
                </c:pt>
                <c:pt idx="27">
                  <c:v>16.8</c:v>
                </c:pt>
                <c:pt idx="28">
                  <c:v>17.100000000000001</c:v>
                </c:pt>
                <c:pt idx="29">
                  <c:v>18.100000000000001</c:v>
                </c:pt>
                <c:pt idx="30">
                  <c:v>18.2</c:v>
                </c:pt>
                <c:pt idx="31">
                  <c:v>18.5</c:v>
                </c:pt>
                <c:pt idx="32">
                  <c:v>18.7</c:v>
                </c:pt>
                <c:pt idx="33">
                  <c:v>18.899999999999999</c:v>
                </c:pt>
                <c:pt idx="34">
                  <c:v>19.100000000000001</c:v>
                </c:pt>
                <c:pt idx="35">
                  <c:v>19.100000000000001</c:v>
                </c:pt>
                <c:pt idx="36">
                  <c:v>19.5</c:v>
                </c:pt>
                <c:pt idx="37">
                  <c:v>19.7</c:v>
                </c:pt>
                <c:pt idx="38">
                  <c:v>20.399999999999999</c:v>
                </c:pt>
                <c:pt idx="39">
                  <c:v>20.8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48D-4005-9945-0C0422EB7000}"/>
            </c:ext>
          </c:extLst>
        </c:ser>
        <c:ser>
          <c:idx val="4"/>
          <c:order val="4"/>
          <c:tx>
            <c:strRef>
              <c:f>PersonerProsent!$B$89</c:f>
              <c:strCache>
                <c:ptCount val="1"/>
                <c:pt idx="0">
                  <c:v>Universitets- og høgskolenivå, lang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PersonerProsent!$C$4:$AP$4</c:f>
              <c:numCache>
                <c:formatCode>General</c:formatCode>
                <c:ptCount val="40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  <c:pt idx="36">
                  <c:v>2021</c:v>
                </c:pt>
                <c:pt idx="37">
                  <c:v>2022</c:v>
                </c:pt>
                <c:pt idx="38">
                  <c:v>2023</c:v>
                </c:pt>
                <c:pt idx="39">
                  <c:v>2024</c:v>
                </c:pt>
              </c:numCache>
            </c:numRef>
          </c:cat>
          <c:val>
            <c:numRef>
              <c:f>PersonerProsent!$C$89:$AP$89</c:f>
              <c:numCache>
                <c:formatCode>0.0</c:formatCode>
                <c:ptCount val="40"/>
                <c:pt idx="0">
                  <c:v>0.8</c:v>
                </c:pt>
                <c:pt idx="1">
                  <c:v>0.8</c:v>
                </c:pt>
                <c:pt idx="2">
                  <c:v>0.9</c:v>
                </c:pt>
                <c:pt idx="3">
                  <c:v>0.9</c:v>
                </c:pt>
                <c:pt idx="4">
                  <c:v>0.9</c:v>
                </c:pt>
                <c:pt idx="5">
                  <c:v>0.9</c:v>
                </c:pt>
                <c:pt idx="6">
                  <c:v>0.9</c:v>
                </c:pt>
                <c:pt idx="7">
                  <c:v>0.9</c:v>
                </c:pt>
                <c:pt idx="8">
                  <c:v>0.9</c:v>
                </c:pt>
                <c:pt idx="9">
                  <c:v>0.9</c:v>
                </c:pt>
                <c:pt idx="10">
                  <c:v>1</c:v>
                </c:pt>
                <c:pt idx="11">
                  <c:v>0.9</c:v>
                </c:pt>
                <c:pt idx="12">
                  <c:v>1</c:v>
                </c:pt>
                <c:pt idx="13">
                  <c:v>1</c:v>
                </c:pt>
                <c:pt idx="14">
                  <c:v>1.1000000000000001</c:v>
                </c:pt>
                <c:pt idx="15">
                  <c:v>1.2</c:v>
                </c:pt>
                <c:pt idx="16">
                  <c:v>1.2</c:v>
                </c:pt>
                <c:pt idx="17">
                  <c:v>1.3</c:v>
                </c:pt>
                <c:pt idx="18">
                  <c:v>1.3</c:v>
                </c:pt>
                <c:pt idx="19">
                  <c:v>1.6</c:v>
                </c:pt>
                <c:pt idx="20">
                  <c:v>1.6</c:v>
                </c:pt>
                <c:pt idx="21">
                  <c:v>1.7</c:v>
                </c:pt>
                <c:pt idx="22">
                  <c:v>1.7</c:v>
                </c:pt>
                <c:pt idx="23">
                  <c:v>1.9</c:v>
                </c:pt>
                <c:pt idx="24">
                  <c:v>2.2000000000000002</c:v>
                </c:pt>
                <c:pt idx="25">
                  <c:v>2.2000000000000002</c:v>
                </c:pt>
                <c:pt idx="26">
                  <c:v>2.6</c:v>
                </c:pt>
                <c:pt idx="27">
                  <c:v>2.8</c:v>
                </c:pt>
                <c:pt idx="28">
                  <c:v>2.9</c:v>
                </c:pt>
                <c:pt idx="29">
                  <c:v>3.3</c:v>
                </c:pt>
                <c:pt idx="30">
                  <c:v>3.4</c:v>
                </c:pt>
                <c:pt idx="31">
                  <c:v>3.7</c:v>
                </c:pt>
                <c:pt idx="32">
                  <c:v>3.9</c:v>
                </c:pt>
                <c:pt idx="33">
                  <c:v>4.2</c:v>
                </c:pt>
                <c:pt idx="34">
                  <c:v>4</c:v>
                </c:pt>
                <c:pt idx="35">
                  <c:v>4.4000000000000004</c:v>
                </c:pt>
                <c:pt idx="36">
                  <c:v>4.7</c:v>
                </c:pt>
                <c:pt idx="37">
                  <c:v>5</c:v>
                </c:pt>
                <c:pt idx="38">
                  <c:v>5.0999999999999996</c:v>
                </c:pt>
                <c:pt idx="39">
                  <c:v>5.6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248D-4005-9945-0C0422EB70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75577471"/>
        <c:axId val="1975576031"/>
      </c:lineChart>
      <c:catAx>
        <c:axId val="19755774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975576031"/>
        <c:crosses val="autoZero"/>
        <c:auto val="1"/>
        <c:lblAlgn val="ctr"/>
        <c:lblOffset val="100"/>
        <c:noMultiLvlLbl val="0"/>
      </c:catAx>
      <c:valAx>
        <c:axId val="19755760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Prosent</a:t>
                </a:r>
              </a:p>
            </c:rich>
          </c:tx>
          <c:layout>
            <c:manualLayout>
              <c:xMode val="edge"/>
              <c:yMode val="edge"/>
              <c:x val="4.4004400440044002E-3"/>
              <c:y val="0.4220682602065239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9755774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>
                <a:solidFill>
                  <a:schemeClr val="tx2"/>
                </a:solidFill>
              </a:rPr>
              <a:t>Utdanningsnivået i befolkninga*, etter kjønn, 2006 og 2024</a:t>
            </a:r>
          </a:p>
        </c:rich>
      </c:tx>
      <c:layout>
        <c:manualLayout>
          <c:xMode val="edge"/>
          <c:yMode val="edge"/>
          <c:x val="0.18684464965439532"/>
          <c:y val="1.951219512195121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PersonerProsent!$C$4:$C$5</c:f>
              <c:strCache>
                <c:ptCount val="2"/>
                <c:pt idx="0">
                  <c:v>2006</c:v>
                </c:pt>
                <c:pt idx="1">
                  <c:v>Kvinner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PersonerProsent!$B$86:$B$90</c:f>
              <c:strCache>
                <c:ptCount val="5"/>
                <c:pt idx="0">
                  <c:v>Grunnskolenivå</c:v>
                </c:pt>
                <c:pt idx="1">
                  <c:v>Videregående skolenivå</c:v>
                </c:pt>
                <c:pt idx="2">
                  <c:v>Fagskolenivå</c:v>
                </c:pt>
                <c:pt idx="3">
                  <c:v>Universitets- og høgskolenivå, kort</c:v>
                </c:pt>
                <c:pt idx="4">
                  <c:v>Universitets- og høgskolenivå, lang</c:v>
                </c:pt>
              </c:strCache>
            </c:strRef>
          </c:cat>
          <c:val>
            <c:numRef>
              <c:f>PersonerProsent!$C$86:$C$90</c:f>
              <c:numCache>
                <c:formatCode>0.0</c:formatCode>
                <c:ptCount val="5"/>
                <c:pt idx="0">
                  <c:v>38.1</c:v>
                </c:pt>
                <c:pt idx="1">
                  <c:v>42.5</c:v>
                </c:pt>
                <c:pt idx="2">
                  <c:v>0</c:v>
                </c:pt>
                <c:pt idx="3">
                  <c:v>18.100000000000001</c:v>
                </c:pt>
                <c:pt idx="4">
                  <c:v>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D60-494A-AE6D-057475B9E78F}"/>
            </c:ext>
          </c:extLst>
        </c:ser>
        <c:ser>
          <c:idx val="1"/>
          <c:order val="1"/>
          <c:tx>
            <c:strRef>
              <c:f>PersonerProsent!$D$4:$D$5</c:f>
              <c:strCache>
                <c:ptCount val="2"/>
                <c:pt idx="0">
                  <c:v>2006</c:v>
                </c:pt>
                <c:pt idx="1">
                  <c:v>Menn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PersonerProsent!$B$86:$B$90</c:f>
              <c:strCache>
                <c:ptCount val="5"/>
                <c:pt idx="0">
                  <c:v>Grunnskolenivå</c:v>
                </c:pt>
                <c:pt idx="1">
                  <c:v>Videregående skolenivå</c:v>
                </c:pt>
                <c:pt idx="2">
                  <c:v>Fagskolenivå</c:v>
                </c:pt>
                <c:pt idx="3">
                  <c:v>Universitets- og høgskolenivå, kort</c:v>
                </c:pt>
                <c:pt idx="4">
                  <c:v>Universitets- og høgskolenivå, lang</c:v>
                </c:pt>
              </c:strCache>
            </c:strRef>
          </c:cat>
          <c:val>
            <c:numRef>
              <c:f>PersonerProsent!$D$86:$D$90</c:f>
              <c:numCache>
                <c:formatCode>0.0</c:formatCode>
                <c:ptCount val="5"/>
                <c:pt idx="0">
                  <c:v>35.799999999999997</c:v>
                </c:pt>
                <c:pt idx="1">
                  <c:v>52.1</c:v>
                </c:pt>
                <c:pt idx="2">
                  <c:v>0</c:v>
                </c:pt>
                <c:pt idx="3">
                  <c:v>10</c:v>
                </c:pt>
                <c:pt idx="4">
                  <c:v>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D60-494A-AE6D-057475B9E78F}"/>
            </c:ext>
          </c:extLst>
        </c:ser>
        <c:ser>
          <c:idx val="2"/>
          <c:order val="2"/>
          <c:tx>
            <c:strRef>
              <c:f>PersonerProsent!$E$4:$E$5</c:f>
              <c:strCache>
                <c:ptCount val="2"/>
                <c:pt idx="0">
                  <c:v>2024</c:v>
                </c:pt>
                <c:pt idx="1">
                  <c:v>Kvinner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PersonerProsent!$B$86:$B$90</c:f>
              <c:strCache>
                <c:ptCount val="5"/>
                <c:pt idx="0">
                  <c:v>Grunnskolenivå</c:v>
                </c:pt>
                <c:pt idx="1">
                  <c:v>Videregående skolenivå</c:v>
                </c:pt>
                <c:pt idx="2">
                  <c:v>Fagskolenivå</c:v>
                </c:pt>
                <c:pt idx="3">
                  <c:v>Universitets- og høgskolenivå, kort</c:v>
                </c:pt>
                <c:pt idx="4">
                  <c:v>Universitets- og høgskolenivå, lang</c:v>
                </c:pt>
              </c:strCache>
            </c:strRef>
          </c:cat>
          <c:val>
            <c:numRef>
              <c:f>PersonerProsent!$E$86:$E$90</c:f>
              <c:numCache>
                <c:formatCode>0.0</c:formatCode>
                <c:ptCount val="5"/>
                <c:pt idx="0">
                  <c:v>25.5</c:v>
                </c:pt>
                <c:pt idx="1">
                  <c:v>37</c:v>
                </c:pt>
                <c:pt idx="2">
                  <c:v>3.2</c:v>
                </c:pt>
                <c:pt idx="3">
                  <c:v>27.9</c:v>
                </c:pt>
                <c:pt idx="4">
                  <c:v>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D60-494A-AE6D-057475B9E78F}"/>
            </c:ext>
          </c:extLst>
        </c:ser>
        <c:ser>
          <c:idx val="3"/>
          <c:order val="3"/>
          <c:tx>
            <c:strRef>
              <c:f>PersonerProsent!$F$4:$F$5</c:f>
              <c:strCache>
                <c:ptCount val="2"/>
                <c:pt idx="0">
                  <c:v>2024</c:v>
                </c:pt>
                <c:pt idx="1">
                  <c:v>Menn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PersonerProsent!$B$86:$B$90</c:f>
              <c:strCache>
                <c:ptCount val="5"/>
                <c:pt idx="0">
                  <c:v>Grunnskolenivå</c:v>
                </c:pt>
                <c:pt idx="1">
                  <c:v>Videregående skolenivå</c:v>
                </c:pt>
                <c:pt idx="2">
                  <c:v>Fagskolenivå</c:v>
                </c:pt>
                <c:pt idx="3">
                  <c:v>Universitets- og høgskolenivå, kort</c:v>
                </c:pt>
                <c:pt idx="4">
                  <c:v>Universitets- og høgskolenivå, lang</c:v>
                </c:pt>
              </c:strCache>
            </c:strRef>
          </c:cat>
          <c:val>
            <c:numRef>
              <c:f>PersonerProsent!$F$86:$F$90</c:f>
              <c:numCache>
                <c:formatCode>0.0</c:formatCode>
                <c:ptCount val="5"/>
                <c:pt idx="0">
                  <c:v>27.4</c:v>
                </c:pt>
                <c:pt idx="1">
                  <c:v>45.6</c:v>
                </c:pt>
                <c:pt idx="2">
                  <c:v>7.9</c:v>
                </c:pt>
                <c:pt idx="3">
                  <c:v>14.1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D60-494A-AE6D-057475B9E7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24632736"/>
        <c:axId val="1224633696"/>
      </c:barChart>
      <c:catAx>
        <c:axId val="1224632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24633696"/>
        <c:crosses val="autoZero"/>
        <c:auto val="1"/>
        <c:lblAlgn val="ctr"/>
        <c:lblOffset val="100"/>
        <c:noMultiLvlLbl val="0"/>
      </c:catAx>
      <c:valAx>
        <c:axId val="1224633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Prosent</a:t>
                </a:r>
              </a:p>
            </c:rich>
          </c:tx>
          <c:layout>
            <c:manualLayout>
              <c:xMode val="edge"/>
              <c:yMode val="edge"/>
              <c:x val="1.9546247818499129E-2"/>
              <c:y val="0.3857815334058852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2463273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Median bruttoinntekt 2015 og 2023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MedianBtoInnt!$A$69:$B$69</c:f>
              <c:strCache>
                <c:ptCount val="2"/>
                <c:pt idx="0">
                  <c:v>Averøy</c:v>
                </c:pt>
                <c:pt idx="1">
                  <c:v>2015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MedianBtoInnt!$C$4:$F$4</c:f>
              <c:strCache>
                <c:ptCount val="4"/>
                <c:pt idx="0">
                  <c:v>Total</c:v>
                </c:pt>
                <c:pt idx="1">
                  <c:v>17-34 år</c:v>
                </c:pt>
                <c:pt idx="2">
                  <c:v>35-66 år</c:v>
                </c:pt>
                <c:pt idx="3">
                  <c:v>67 år eller eldre</c:v>
                </c:pt>
              </c:strCache>
            </c:strRef>
          </c:cat>
          <c:val>
            <c:numRef>
              <c:f>MedianBtoInnt!$C$69:$F$69</c:f>
              <c:numCache>
                <c:formatCode>#,##0</c:formatCode>
                <c:ptCount val="4"/>
                <c:pt idx="0">
                  <c:v>365400</c:v>
                </c:pt>
                <c:pt idx="1">
                  <c:v>253300</c:v>
                </c:pt>
                <c:pt idx="2">
                  <c:v>467300</c:v>
                </c:pt>
                <c:pt idx="3">
                  <c:v>257500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A2-4869-9278-765DC367F66A}"/>
            </c:ext>
          </c:extLst>
        </c:ser>
        <c:ser>
          <c:idx val="1"/>
          <c:order val="1"/>
          <c:tx>
            <c:strRef>
              <c:f>MedianBtoInnt!$A$70:$B$70</c:f>
              <c:strCache>
                <c:ptCount val="2"/>
                <c:pt idx="0">
                  <c:v>Averøy</c:v>
                </c:pt>
                <c:pt idx="1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MedianBtoInnt!$C$4:$F$4</c:f>
              <c:strCache>
                <c:ptCount val="4"/>
                <c:pt idx="0">
                  <c:v>Total</c:v>
                </c:pt>
                <c:pt idx="1">
                  <c:v>17-34 år</c:v>
                </c:pt>
                <c:pt idx="2">
                  <c:v>35-66 år</c:v>
                </c:pt>
                <c:pt idx="3">
                  <c:v>67 år eller eldre</c:v>
                </c:pt>
              </c:strCache>
            </c:strRef>
          </c:cat>
          <c:val>
            <c:numRef>
              <c:f>MedianBtoInnt!$C$70:$F$70</c:f>
              <c:numCache>
                <c:formatCode>#,##0</c:formatCode>
                <c:ptCount val="4"/>
                <c:pt idx="0">
                  <c:v>474600</c:v>
                </c:pt>
                <c:pt idx="1">
                  <c:v>335800</c:v>
                </c:pt>
                <c:pt idx="2">
                  <c:v>612400</c:v>
                </c:pt>
                <c:pt idx="3">
                  <c:v>364300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0A2-4869-9278-765DC367F66A}"/>
            </c:ext>
          </c:extLst>
        </c:ser>
        <c:ser>
          <c:idx val="2"/>
          <c:order val="2"/>
          <c:tx>
            <c:strRef>
              <c:f>MedianBtoInnt!$A$71:$B$71</c:f>
              <c:strCache>
                <c:ptCount val="2"/>
                <c:pt idx="0">
                  <c:v>Møre og Romsdal</c:v>
                </c:pt>
                <c:pt idx="1">
                  <c:v>2015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MedianBtoInnt!$C$4:$F$4</c:f>
              <c:strCache>
                <c:ptCount val="4"/>
                <c:pt idx="0">
                  <c:v>Total</c:v>
                </c:pt>
                <c:pt idx="1">
                  <c:v>17-34 år</c:v>
                </c:pt>
                <c:pt idx="2">
                  <c:v>35-66 år</c:v>
                </c:pt>
                <c:pt idx="3">
                  <c:v>67 år eller eldre</c:v>
                </c:pt>
              </c:strCache>
            </c:strRef>
          </c:cat>
          <c:val>
            <c:numRef>
              <c:f>MedianBtoInnt!$C$71:$F$71</c:f>
              <c:numCache>
                <c:formatCode>#,##0</c:formatCode>
                <c:ptCount val="4"/>
                <c:pt idx="0">
                  <c:v>366700</c:v>
                </c:pt>
                <c:pt idx="1">
                  <c:v>232300</c:v>
                </c:pt>
                <c:pt idx="2">
                  <c:v>464000</c:v>
                </c:pt>
                <c:pt idx="3">
                  <c:v>277100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0A2-4869-9278-765DC367F66A}"/>
            </c:ext>
          </c:extLst>
        </c:ser>
        <c:ser>
          <c:idx val="3"/>
          <c:order val="3"/>
          <c:tx>
            <c:strRef>
              <c:f>MedianBtoInnt!$A$72:$B$72</c:f>
              <c:strCache>
                <c:ptCount val="2"/>
                <c:pt idx="0">
                  <c:v>Møre og Romsdal</c:v>
                </c:pt>
                <c:pt idx="1">
                  <c:v>2023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MedianBtoInnt!$C$4:$F$4</c:f>
              <c:strCache>
                <c:ptCount val="4"/>
                <c:pt idx="0">
                  <c:v>Total</c:v>
                </c:pt>
                <c:pt idx="1">
                  <c:v>17-34 år</c:v>
                </c:pt>
                <c:pt idx="2">
                  <c:v>35-66 år</c:v>
                </c:pt>
                <c:pt idx="3">
                  <c:v>67 år eller eldre</c:v>
                </c:pt>
              </c:strCache>
            </c:strRef>
          </c:cat>
          <c:val>
            <c:numRef>
              <c:f>MedianBtoInnt!$C$72:$F$72</c:f>
              <c:numCache>
                <c:formatCode>#,##0</c:formatCode>
                <c:ptCount val="4"/>
                <c:pt idx="0">
                  <c:v>485400</c:v>
                </c:pt>
                <c:pt idx="1">
                  <c:v>338900</c:v>
                </c:pt>
                <c:pt idx="2">
                  <c:v>608900</c:v>
                </c:pt>
                <c:pt idx="3">
                  <c:v>384700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0A2-4869-9278-765DC367F6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71777775"/>
        <c:axId val="1471774895"/>
      </c:barChart>
      <c:catAx>
        <c:axId val="14717777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71774895"/>
        <c:crosses val="autoZero"/>
        <c:auto val="1"/>
        <c:lblAlgn val="ctr"/>
        <c:lblOffset val="100"/>
        <c:noMultiLvlLbl val="0"/>
      </c:catAx>
      <c:valAx>
        <c:axId val="14717748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Kroner</a:t>
                </a:r>
              </a:p>
            </c:rich>
          </c:tx>
          <c:layout>
            <c:manualLayout>
              <c:xMode val="edge"/>
              <c:yMode val="edge"/>
              <c:x val="2.2736500203004467E-2"/>
              <c:y val="0.3782230210354140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71777775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100"/>
      </a:pPr>
      <a:endParaRPr lang="nb-NO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1800" b="1" i="0" u="none" strike="noStrike" kern="1200" spc="0" baseline="0" dirty="0">
                <a:solidFill>
                  <a:schemeClr val="tx2"/>
                </a:solidFill>
              </a:rPr>
              <a:t>Samla arealbruk og </a:t>
            </a:r>
            <a:r>
              <a:rPr lang="nb-NO" sz="1800" b="1" i="0" u="none" strike="noStrike" kern="1200" spc="0" baseline="0" dirty="0" err="1">
                <a:solidFill>
                  <a:schemeClr val="tx2"/>
                </a:solidFill>
              </a:rPr>
              <a:t>arealressursar</a:t>
            </a:r>
            <a:r>
              <a:rPr lang="nb-NO" sz="1800" b="1" i="0" u="none" strike="noStrike" kern="1200" spc="0" baseline="0" dirty="0">
                <a:solidFill>
                  <a:schemeClr val="tx2"/>
                </a:solidFill>
              </a:rPr>
              <a:t>, i prosent, kommune, fylket og landet, 2025 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Areal!$A$54</c:f>
              <c:strCache>
                <c:ptCount val="1"/>
                <c:pt idx="0">
                  <c:v>Averøy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Areal!$B$5:$I$5</c:f>
              <c:strCache>
                <c:ptCount val="8"/>
                <c:pt idx="0">
                  <c:v>Bebygd areal</c:v>
                </c:pt>
                <c:pt idx="1">
                  <c:v>Jordbruksareal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</c:strCache>
            </c:strRef>
          </c:cat>
          <c:val>
            <c:numRef>
              <c:f>Areal!$B$54:$I$54</c:f>
              <c:numCache>
                <c:formatCode>0.0</c:formatCode>
                <c:ptCount val="8"/>
                <c:pt idx="0">
                  <c:v>5.5</c:v>
                </c:pt>
                <c:pt idx="1">
                  <c:v>12.6</c:v>
                </c:pt>
                <c:pt idx="2">
                  <c:v>38.299999999999997</c:v>
                </c:pt>
                <c:pt idx="3">
                  <c:v>34.4</c:v>
                </c:pt>
                <c:pt idx="4">
                  <c:v>6.6</c:v>
                </c:pt>
                <c:pt idx="5">
                  <c:v>1.2</c:v>
                </c:pt>
                <c:pt idx="6">
                  <c:v>0</c:v>
                </c:pt>
                <c:pt idx="7">
                  <c:v>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F4-4424-AFFE-5F6454FC83D8}"/>
            </c:ext>
          </c:extLst>
        </c:ser>
        <c:ser>
          <c:idx val="1"/>
          <c:order val="1"/>
          <c:tx>
            <c:strRef>
              <c:f>Areal!$A$55</c:f>
              <c:strCache>
                <c:ptCount val="1"/>
                <c:pt idx="0">
                  <c:v>Møre og Romsdal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Areal!$B$5:$I$5</c:f>
              <c:strCache>
                <c:ptCount val="8"/>
                <c:pt idx="0">
                  <c:v>Bebygd areal</c:v>
                </c:pt>
                <c:pt idx="1">
                  <c:v>Jordbruksareal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</c:strCache>
            </c:strRef>
          </c:cat>
          <c:val>
            <c:numRef>
              <c:f>Areal!$B$55:$I$55</c:f>
              <c:numCache>
                <c:formatCode>0.0</c:formatCode>
                <c:ptCount val="8"/>
                <c:pt idx="0">
                  <c:v>2.2000000000000002</c:v>
                </c:pt>
                <c:pt idx="1">
                  <c:v>4.2</c:v>
                </c:pt>
                <c:pt idx="2">
                  <c:v>30.9</c:v>
                </c:pt>
                <c:pt idx="3">
                  <c:v>41.1</c:v>
                </c:pt>
                <c:pt idx="4">
                  <c:v>3.8</c:v>
                </c:pt>
                <c:pt idx="5">
                  <c:v>13.6</c:v>
                </c:pt>
                <c:pt idx="6">
                  <c:v>0.5</c:v>
                </c:pt>
                <c:pt idx="7">
                  <c:v>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0F4-4424-AFFE-5F6454FC83D8}"/>
            </c:ext>
          </c:extLst>
        </c:ser>
        <c:ser>
          <c:idx val="2"/>
          <c:order val="2"/>
          <c:tx>
            <c:strRef>
              <c:f>Areal!$A$56</c:f>
              <c:strCache>
                <c:ptCount val="1"/>
                <c:pt idx="0">
                  <c:v>Landet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Areal!$B$5:$I$5</c:f>
              <c:strCache>
                <c:ptCount val="8"/>
                <c:pt idx="0">
                  <c:v>Bebygd areal</c:v>
                </c:pt>
                <c:pt idx="1">
                  <c:v>Jordbruksareal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</c:strCache>
            </c:strRef>
          </c:cat>
          <c:val>
            <c:numRef>
              <c:f>Areal!$B$56:$I$56</c:f>
              <c:numCache>
                <c:formatCode>0.0</c:formatCode>
                <c:ptCount val="8"/>
                <c:pt idx="0">
                  <c:v>1.7</c:v>
                </c:pt>
                <c:pt idx="1">
                  <c:v>3.5</c:v>
                </c:pt>
                <c:pt idx="2">
                  <c:v>37.799999999999997</c:v>
                </c:pt>
                <c:pt idx="3">
                  <c:v>35.9</c:v>
                </c:pt>
                <c:pt idx="4">
                  <c:v>5.4</c:v>
                </c:pt>
                <c:pt idx="5">
                  <c:v>8.6999999999999993</c:v>
                </c:pt>
                <c:pt idx="6">
                  <c:v>0.8</c:v>
                </c:pt>
                <c:pt idx="7">
                  <c:v>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0F4-4424-AFFE-5F6454FC83D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7"/>
        <c:axId val="1017203120"/>
        <c:axId val="1017186800"/>
      </c:barChart>
      <c:catAx>
        <c:axId val="1017203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017186800"/>
        <c:crosses val="autoZero"/>
        <c:auto val="1"/>
        <c:lblAlgn val="ctr"/>
        <c:lblOffset val="100"/>
        <c:noMultiLvlLbl val="0"/>
      </c:catAx>
      <c:valAx>
        <c:axId val="1017186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Prosent</a:t>
                </a:r>
              </a:p>
            </c:rich>
          </c:tx>
          <c:layout>
            <c:manualLayout>
              <c:xMode val="edge"/>
              <c:yMode val="edge"/>
              <c:x val="1.0967489228358794E-2"/>
              <c:y val="0.4264071505542216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017203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 dirty="0">
                <a:solidFill>
                  <a:schemeClr val="tx2"/>
                </a:solidFill>
                <a:effectLst/>
              </a:rPr>
              <a:t>Samla arealbruk i kommunen, i km</a:t>
            </a:r>
            <a:r>
              <a:rPr lang="nb-NO" sz="2000" b="1" i="0" u="none" strike="noStrike" kern="1200" spc="0" baseline="-25000" dirty="0">
                <a:solidFill>
                  <a:schemeClr val="tx2"/>
                </a:solidFill>
                <a:effectLst/>
              </a:rPr>
              <a:t>2</a:t>
            </a:r>
            <a:r>
              <a:rPr lang="nb-NO" sz="2000" b="1" i="0" u="none" strike="noStrike" kern="1200" spc="0" baseline="0" dirty="0">
                <a:solidFill>
                  <a:schemeClr val="tx2"/>
                </a:solidFill>
                <a:effectLst/>
              </a:rPr>
              <a:t>, per 2025</a:t>
            </a:r>
            <a:endParaRPr lang="nb-NO" sz="20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Areal!$B$5:$S$5</c:f>
              <c:strCache>
                <c:ptCount val="18"/>
                <c:pt idx="0">
                  <c:v>Bustadar</c:v>
                </c:pt>
                <c:pt idx="1">
                  <c:v>Fritidsbustadar</c:v>
                </c:pt>
                <c:pt idx="2">
                  <c:v>Bebygd område for landbruk og fiske</c:v>
                </c:pt>
                <c:pt idx="3">
                  <c:v>Næring, offentleg og privat tenesteyting</c:v>
                </c:pt>
                <c:pt idx="4">
                  <c:v>Undervisning og barnehage</c:v>
                </c:pt>
                <c:pt idx="5">
                  <c:v>Helse- og sosialinstitusjoner</c:v>
                </c:pt>
                <c:pt idx="6">
                  <c:v>Kultur og religiøse aktivitetar</c:v>
                </c:pt>
                <c:pt idx="7">
                  <c:v>Transport, telekommunikasjon og teknisk infrastruktur</c:v>
                </c:pt>
                <c:pt idx="8">
                  <c:v>Beredskapstenester og Forsvaret</c:v>
                </c:pt>
                <c:pt idx="9">
                  <c:v>Grøne områder, idretts- og sportsområder</c:v>
                </c:pt>
                <c:pt idx="10">
                  <c:v>Uklassifisert busetnad og anlegg</c:v>
                </c:pt>
                <c:pt idx="11">
                  <c:v>Jordbruksareal</c:v>
                </c:pt>
                <c:pt idx="12">
                  <c:v>Skog</c:v>
                </c:pt>
                <c:pt idx="13">
                  <c:v>Open fastmark</c:v>
                </c:pt>
                <c:pt idx="14">
                  <c:v>Open myr</c:v>
                </c:pt>
                <c:pt idx="15">
                  <c:v>Bart fjell, grus- og blokkmark</c:v>
                </c:pt>
                <c:pt idx="16">
                  <c:v>Varig snø, is og bre</c:v>
                </c:pt>
                <c:pt idx="17">
                  <c:v>Ferskvatn</c:v>
                </c:pt>
              </c:strCache>
            </c:strRef>
          </c:cat>
          <c:val>
            <c:numRef>
              <c:f>Areal!$B$22:$S$22</c:f>
              <c:numCache>
                <c:formatCode>0.00</c:formatCode>
                <c:ptCount val="18"/>
                <c:pt idx="0">
                  <c:v>2.3199999999999998</c:v>
                </c:pt>
                <c:pt idx="1">
                  <c:v>0.52</c:v>
                </c:pt>
                <c:pt idx="2">
                  <c:v>1.36</c:v>
                </c:pt>
                <c:pt idx="3">
                  <c:v>1.22</c:v>
                </c:pt>
                <c:pt idx="4">
                  <c:v>7.0000000000000007E-2</c:v>
                </c:pt>
                <c:pt idx="5">
                  <c:v>0.03</c:v>
                </c:pt>
                <c:pt idx="6">
                  <c:v>0.06</c:v>
                </c:pt>
                <c:pt idx="7">
                  <c:v>3.19</c:v>
                </c:pt>
                <c:pt idx="8">
                  <c:v>0</c:v>
                </c:pt>
                <c:pt idx="9">
                  <c:v>0.22</c:v>
                </c:pt>
                <c:pt idx="10">
                  <c:v>0.56999999999999995</c:v>
                </c:pt>
                <c:pt idx="11">
                  <c:v>22</c:v>
                </c:pt>
                <c:pt idx="12">
                  <c:v>67.12</c:v>
                </c:pt>
                <c:pt idx="13">
                  <c:v>60.33</c:v>
                </c:pt>
                <c:pt idx="14">
                  <c:v>11.49</c:v>
                </c:pt>
                <c:pt idx="15">
                  <c:v>2.02</c:v>
                </c:pt>
                <c:pt idx="16">
                  <c:v>0</c:v>
                </c:pt>
                <c:pt idx="17">
                  <c:v>2.72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18-4600-B735-1522FCE9D6F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29956368"/>
        <c:axId val="929961168"/>
      </c:barChart>
      <c:catAx>
        <c:axId val="929956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929961168"/>
        <c:crosses val="autoZero"/>
        <c:auto val="1"/>
        <c:lblAlgn val="ctr"/>
        <c:lblOffset val="100"/>
        <c:noMultiLvlLbl val="0"/>
      </c:catAx>
      <c:valAx>
        <c:axId val="929961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200"/>
                  <a:t>Km</a:t>
                </a:r>
                <a:r>
                  <a:rPr lang="nb-NO" sz="1200" baseline="-25000"/>
                  <a:t>2</a:t>
                </a:r>
                <a:endParaRPr lang="nb-NO" sz="1200"/>
              </a:p>
            </c:rich>
          </c:tx>
          <c:layout>
            <c:manualLayout>
              <c:xMode val="edge"/>
              <c:yMode val="edge"/>
              <c:x val="7.827789453830886E-3"/>
              <c:y val="0.3311440236637087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929956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'Ark4'!$B$1</c:f>
              <c:strCache>
                <c:ptCount val="1"/>
                <c:pt idx="0">
                  <c:v>Antall Fritidsbygg</c:v>
                </c:pt>
              </c:strCache>
            </c:strRef>
          </c:tx>
          <c:spPr>
            <a:solidFill>
              <a:srgbClr val="DE6D1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'Ark4'!$A$2:$A$28</c:f>
              <c:strCache>
                <c:ptCount val="27"/>
                <c:pt idx="0">
                  <c:v>GISKE</c:v>
                </c:pt>
                <c:pt idx="1">
                  <c:v>AUKRA</c:v>
                </c:pt>
                <c:pt idx="2">
                  <c:v>SULA</c:v>
                </c:pt>
                <c:pt idx="3">
                  <c:v>HAREID</c:v>
                </c:pt>
                <c:pt idx="4">
                  <c:v>ULSTEIN</c:v>
                </c:pt>
                <c:pt idx="5">
                  <c:v>SANDE</c:v>
                </c:pt>
                <c:pt idx="6">
                  <c:v>HERØY</c:v>
                </c:pt>
                <c:pt idx="7">
                  <c:v>HARAM</c:v>
                </c:pt>
                <c:pt idx="8">
                  <c:v>VANYLVEN</c:v>
                </c:pt>
                <c:pt idx="9">
                  <c:v>KRISTIANSUND</c:v>
                </c:pt>
                <c:pt idx="10">
                  <c:v>AVERØY</c:v>
                </c:pt>
                <c:pt idx="11">
                  <c:v>SMØLA</c:v>
                </c:pt>
                <c:pt idx="12">
                  <c:v>GJEMNES</c:v>
                </c:pt>
                <c:pt idx="13">
                  <c:v>VESTNES</c:v>
                </c:pt>
                <c:pt idx="14">
                  <c:v>SYKKYLVEN</c:v>
                </c:pt>
                <c:pt idx="15">
                  <c:v>HUSTADVIKA</c:v>
                </c:pt>
                <c:pt idx="16">
                  <c:v>ØRSTA</c:v>
                </c:pt>
                <c:pt idx="17">
                  <c:v>SUNNDAL</c:v>
                </c:pt>
                <c:pt idx="18">
                  <c:v>TINGVOLL</c:v>
                </c:pt>
                <c:pt idx="19">
                  <c:v>STRANDA</c:v>
                </c:pt>
                <c:pt idx="20">
                  <c:v>VOLDA</c:v>
                </c:pt>
                <c:pt idx="21">
                  <c:v>FJORD</c:v>
                </c:pt>
                <c:pt idx="22">
                  <c:v>RAUMA</c:v>
                </c:pt>
                <c:pt idx="23">
                  <c:v>ÅLESUND</c:v>
                </c:pt>
                <c:pt idx="24">
                  <c:v>AURE</c:v>
                </c:pt>
                <c:pt idx="25">
                  <c:v>SURNADAL</c:v>
                </c:pt>
                <c:pt idx="26">
                  <c:v>MOLDE</c:v>
                </c:pt>
              </c:strCache>
            </c:strRef>
          </c:cat>
          <c:val>
            <c:numRef>
              <c:f>'Ark4'!$B$2:$B$28</c:f>
              <c:numCache>
                <c:formatCode>General</c:formatCode>
                <c:ptCount val="27"/>
                <c:pt idx="0">
                  <c:v>74</c:v>
                </c:pt>
                <c:pt idx="1">
                  <c:v>94</c:v>
                </c:pt>
                <c:pt idx="2">
                  <c:v>151</c:v>
                </c:pt>
                <c:pt idx="3">
                  <c:v>177</c:v>
                </c:pt>
                <c:pt idx="4">
                  <c:v>258</c:v>
                </c:pt>
                <c:pt idx="5">
                  <c:v>341</c:v>
                </c:pt>
                <c:pt idx="6">
                  <c:v>368</c:v>
                </c:pt>
                <c:pt idx="7">
                  <c:v>403</c:v>
                </c:pt>
                <c:pt idx="8">
                  <c:v>537</c:v>
                </c:pt>
                <c:pt idx="9">
                  <c:v>543</c:v>
                </c:pt>
                <c:pt idx="10">
                  <c:v>573</c:v>
                </c:pt>
                <c:pt idx="11">
                  <c:v>631</c:v>
                </c:pt>
                <c:pt idx="12">
                  <c:v>814</c:v>
                </c:pt>
                <c:pt idx="13">
                  <c:v>843</c:v>
                </c:pt>
                <c:pt idx="14">
                  <c:v>912</c:v>
                </c:pt>
                <c:pt idx="15">
                  <c:v>940</c:v>
                </c:pt>
                <c:pt idx="16">
                  <c:v>1060</c:v>
                </c:pt>
                <c:pt idx="17">
                  <c:v>1147</c:v>
                </c:pt>
                <c:pt idx="18">
                  <c:v>1222</c:v>
                </c:pt>
                <c:pt idx="19">
                  <c:v>1246</c:v>
                </c:pt>
                <c:pt idx="20">
                  <c:v>1289</c:v>
                </c:pt>
                <c:pt idx="21">
                  <c:v>1331</c:v>
                </c:pt>
                <c:pt idx="22">
                  <c:v>1561</c:v>
                </c:pt>
                <c:pt idx="23">
                  <c:v>1646</c:v>
                </c:pt>
                <c:pt idx="24">
                  <c:v>1666</c:v>
                </c:pt>
                <c:pt idx="25">
                  <c:v>1735</c:v>
                </c:pt>
                <c:pt idx="26">
                  <c:v>2146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17-4A6A-BA18-2E5DE8DC8869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576680208"/>
        <c:axId val="1576680688"/>
      </c:barChart>
      <c:catAx>
        <c:axId val="15766802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576680688"/>
        <c:crosses val="autoZero"/>
        <c:auto val="1"/>
        <c:lblAlgn val="ctr"/>
        <c:lblOffset val="100"/>
        <c:noMultiLvlLbl val="0"/>
      </c:catAx>
      <c:valAx>
        <c:axId val="1576680688"/>
        <c:scaling>
          <c:orientation val="minMax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576680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bg1"/>
      </a:solidFill>
      <a:round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400" b="1">
                <a:solidFill>
                  <a:schemeClr val="tx2"/>
                </a:solidFill>
              </a:rPr>
              <a:t>Folkevekst etter type 2011-2025</a:t>
            </a:r>
          </a:p>
        </c:rich>
      </c:tx>
      <c:layout>
        <c:manualLayout>
          <c:xMode val="edge"/>
          <c:yMode val="edge"/>
          <c:x val="0.28262008733624455"/>
          <c:y val="1.76433557384766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'Ark1'!$B$67</c:f>
              <c:strCache>
                <c:ptCount val="1"/>
                <c:pt idx="0">
                  <c:v>Fødselsoverskot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'Ark1'!$C$2:$Q$2</c:f>
              <c:numCache>
                <c:formatCode>General</c:formatCode>
                <c:ptCount val="1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  <c:pt idx="14">
                  <c:v>2025</c:v>
                </c:pt>
              </c:numCache>
            </c:numRef>
          </c:cat>
          <c:val>
            <c:numRef>
              <c:f>'Ark1'!$C$67:$Q$67</c:f>
              <c:numCache>
                <c:formatCode>General</c:formatCode>
                <c:ptCount val="15"/>
                <c:pt idx="0">
                  <c:v>13</c:v>
                </c:pt>
                <c:pt idx="1">
                  <c:v>0</c:v>
                </c:pt>
                <c:pt idx="2">
                  <c:v>-4</c:v>
                </c:pt>
                <c:pt idx="3">
                  <c:v>2</c:v>
                </c:pt>
                <c:pt idx="4">
                  <c:v>1</c:v>
                </c:pt>
                <c:pt idx="5">
                  <c:v>-7</c:v>
                </c:pt>
                <c:pt idx="6">
                  <c:v>-10</c:v>
                </c:pt>
                <c:pt idx="7">
                  <c:v>1</c:v>
                </c:pt>
                <c:pt idx="8">
                  <c:v>-6</c:v>
                </c:pt>
                <c:pt idx="9">
                  <c:v>24</c:v>
                </c:pt>
                <c:pt idx="10">
                  <c:v>-8</c:v>
                </c:pt>
                <c:pt idx="11">
                  <c:v>-6</c:v>
                </c:pt>
                <c:pt idx="12">
                  <c:v>-23</c:v>
                </c:pt>
                <c:pt idx="13">
                  <c:v>0</c:v>
                </c:pt>
                <c:pt idx="14">
                  <c:v>-12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25-4A50-B5F9-823283853387}"/>
            </c:ext>
          </c:extLst>
        </c:ser>
        <c:ser>
          <c:idx val="1"/>
          <c:order val="1"/>
          <c:tx>
            <c:strRef>
              <c:f>'Ark1'!$B$68</c:f>
              <c:strCache>
                <c:ptCount val="1"/>
                <c:pt idx="0">
                  <c:v>Nettoinnvandring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'Ark1'!$C$2:$Q$2</c:f>
              <c:numCache>
                <c:formatCode>General</c:formatCode>
                <c:ptCount val="1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  <c:pt idx="14">
                  <c:v>2025</c:v>
                </c:pt>
              </c:numCache>
            </c:numRef>
          </c:cat>
          <c:val>
            <c:numRef>
              <c:f>'Ark1'!$C$68:$Q$68</c:f>
              <c:numCache>
                <c:formatCode>General</c:formatCode>
                <c:ptCount val="15"/>
                <c:pt idx="0">
                  <c:v>43</c:v>
                </c:pt>
                <c:pt idx="1">
                  <c:v>62</c:v>
                </c:pt>
                <c:pt idx="2">
                  <c:v>17</c:v>
                </c:pt>
                <c:pt idx="3">
                  <c:v>44</c:v>
                </c:pt>
                <c:pt idx="4">
                  <c:v>33</c:v>
                </c:pt>
                <c:pt idx="5">
                  <c:v>47</c:v>
                </c:pt>
                <c:pt idx="6">
                  <c:v>26</c:v>
                </c:pt>
                <c:pt idx="7">
                  <c:v>21</c:v>
                </c:pt>
                <c:pt idx="8">
                  <c:v>33</c:v>
                </c:pt>
                <c:pt idx="9">
                  <c:v>17</c:v>
                </c:pt>
                <c:pt idx="10">
                  <c:v>25</c:v>
                </c:pt>
                <c:pt idx="11">
                  <c:v>44</c:v>
                </c:pt>
                <c:pt idx="12">
                  <c:v>22</c:v>
                </c:pt>
                <c:pt idx="13">
                  <c:v>-5</c:v>
                </c:pt>
                <c:pt idx="14">
                  <c:v>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825-4A50-B5F9-823283853387}"/>
            </c:ext>
          </c:extLst>
        </c:ser>
        <c:ser>
          <c:idx val="2"/>
          <c:order val="2"/>
          <c:tx>
            <c:strRef>
              <c:f>'Ark1'!$B$69</c:f>
              <c:strCache>
                <c:ptCount val="1"/>
                <c:pt idx="0">
                  <c:v>Nettoflytting, innanlandsk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'Ark1'!$C$2:$Q$2</c:f>
              <c:numCache>
                <c:formatCode>General</c:formatCode>
                <c:ptCount val="1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  <c:pt idx="14">
                  <c:v>2025</c:v>
                </c:pt>
              </c:numCache>
            </c:numRef>
          </c:cat>
          <c:val>
            <c:numRef>
              <c:f>'Ark1'!$C$69:$Q$69</c:f>
              <c:numCache>
                <c:formatCode>General</c:formatCode>
                <c:ptCount val="15"/>
                <c:pt idx="0">
                  <c:v>17</c:v>
                </c:pt>
                <c:pt idx="1">
                  <c:v>-4</c:v>
                </c:pt>
                <c:pt idx="2">
                  <c:v>23</c:v>
                </c:pt>
                <c:pt idx="3">
                  <c:v>61</c:v>
                </c:pt>
                <c:pt idx="4">
                  <c:v>-4</c:v>
                </c:pt>
                <c:pt idx="5">
                  <c:v>-11</c:v>
                </c:pt>
                <c:pt idx="6">
                  <c:v>-14</c:v>
                </c:pt>
                <c:pt idx="7">
                  <c:v>-32</c:v>
                </c:pt>
                <c:pt idx="8">
                  <c:v>-88</c:v>
                </c:pt>
                <c:pt idx="9">
                  <c:v>-22</c:v>
                </c:pt>
                <c:pt idx="10">
                  <c:v>5</c:v>
                </c:pt>
                <c:pt idx="11">
                  <c:v>6</c:v>
                </c:pt>
                <c:pt idx="12">
                  <c:v>85</c:v>
                </c:pt>
                <c:pt idx="13">
                  <c:v>41</c:v>
                </c:pt>
                <c:pt idx="14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825-4A50-B5F9-8232838533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346847119"/>
        <c:axId val="346847599"/>
      </c:barChart>
      <c:lineChart>
        <c:grouping val="standard"/>
        <c:varyColors val="0"/>
        <c:ser>
          <c:idx val="3"/>
          <c:order val="3"/>
          <c:tx>
            <c:strRef>
              <c:f>'Ark1'!$B$70</c:f>
              <c:strCache>
                <c:ptCount val="1"/>
                <c:pt idx="0">
                  <c:v>Folkevekst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'Ark1'!$C$2:$Q$2</c:f>
              <c:numCache>
                <c:formatCode>General</c:formatCode>
                <c:ptCount val="1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  <c:pt idx="14">
                  <c:v>2025</c:v>
                </c:pt>
              </c:numCache>
            </c:numRef>
          </c:cat>
          <c:val>
            <c:numRef>
              <c:f>'Ark1'!$C$70:$Q$70</c:f>
              <c:numCache>
                <c:formatCode>General</c:formatCode>
                <c:ptCount val="15"/>
                <c:pt idx="0">
                  <c:v>73</c:v>
                </c:pt>
                <c:pt idx="1">
                  <c:v>58</c:v>
                </c:pt>
                <c:pt idx="2">
                  <c:v>36</c:v>
                </c:pt>
                <c:pt idx="3">
                  <c:v>107</c:v>
                </c:pt>
                <c:pt idx="4">
                  <c:v>32</c:v>
                </c:pt>
                <c:pt idx="5">
                  <c:v>30</c:v>
                </c:pt>
                <c:pt idx="6">
                  <c:v>3</c:v>
                </c:pt>
                <c:pt idx="7">
                  <c:v>-10</c:v>
                </c:pt>
                <c:pt idx="8">
                  <c:v>-61</c:v>
                </c:pt>
                <c:pt idx="9">
                  <c:v>20</c:v>
                </c:pt>
                <c:pt idx="10">
                  <c:v>20</c:v>
                </c:pt>
                <c:pt idx="11">
                  <c:v>44</c:v>
                </c:pt>
                <c:pt idx="12">
                  <c:v>83</c:v>
                </c:pt>
                <c:pt idx="13">
                  <c:v>37</c:v>
                </c:pt>
                <c:pt idx="14">
                  <c:v>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825-4A50-B5F9-8232838533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6847119"/>
        <c:axId val="346847599"/>
      </c:lineChart>
      <c:catAx>
        <c:axId val="3468471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46847599"/>
        <c:crosses val="autoZero"/>
        <c:auto val="1"/>
        <c:lblAlgn val="ctr"/>
        <c:lblOffset val="100"/>
        <c:noMultiLvlLbl val="0"/>
      </c:catAx>
      <c:valAx>
        <c:axId val="3468475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0.11459970887918486"/>
              <c:y val="0.3468908001311442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46847119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Hushald etter type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'Ark1'!$C$4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'Ark1'!$B$85:$B$89</c:f>
              <c:strCache>
                <c:ptCount val="5"/>
                <c:pt idx="0">
                  <c:v>Åleinebuande</c:v>
                </c:pt>
                <c:pt idx="1">
                  <c:v>Par utan heimebuande barn</c:v>
                </c:pt>
                <c:pt idx="2">
                  <c:v>Par/mor/far med barn under 18 år</c:v>
                </c:pt>
                <c:pt idx="3">
                  <c:v>Einfamiliehushald med vaksne barn (yngste barn 18 år og over)</c:v>
                </c:pt>
                <c:pt idx="4">
                  <c:v>Fleirfamiliehushald</c:v>
                </c:pt>
              </c:strCache>
            </c:strRef>
          </c:cat>
          <c:val>
            <c:numRef>
              <c:f>'Ark1'!$C$85:$C$89</c:f>
              <c:numCache>
                <c:formatCode>0</c:formatCode>
                <c:ptCount val="5"/>
                <c:pt idx="0">
                  <c:v>761</c:v>
                </c:pt>
                <c:pt idx="1">
                  <c:v>637</c:v>
                </c:pt>
                <c:pt idx="2">
                  <c:v>661</c:v>
                </c:pt>
                <c:pt idx="3">
                  <c:v>220</c:v>
                </c:pt>
                <c:pt idx="4">
                  <c:v>135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B0-4773-B837-1DF2110A7AD0}"/>
            </c:ext>
          </c:extLst>
        </c:ser>
        <c:ser>
          <c:idx val="1"/>
          <c:order val="1"/>
          <c:tx>
            <c:strRef>
              <c:f>'Ark1'!$D$4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'Ark1'!$B$85:$B$89</c:f>
              <c:strCache>
                <c:ptCount val="5"/>
                <c:pt idx="0">
                  <c:v>Åleinebuande</c:v>
                </c:pt>
                <c:pt idx="1">
                  <c:v>Par utan heimebuande barn</c:v>
                </c:pt>
                <c:pt idx="2">
                  <c:v>Par/mor/far med barn under 18 år</c:v>
                </c:pt>
                <c:pt idx="3">
                  <c:v>Einfamiliehushald med vaksne barn (yngste barn 18 år og over)</c:v>
                </c:pt>
                <c:pt idx="4">
                  <c:v>Fleirfamiliehushald</c:v>
                </c:pt>
              </c:strCache>
            </c:strRef>
          </c:cat>
          <c:val>
            <c:numRef>
              <c:f>'Ark1'!$D$85:$D$89</c:f>
              <c:numCache>
                <c:formatCode>0</c:formatCode>
                <c:ptCount val="5"/>
                <c:pt idx="0">
                  <c:v>941</c:v>
                </c:pt>
                <c:pt idx="1">
                  <c:v>752</c:v>
                </c:pt>
                <c:pt idx="2">
                  <c:v>640</c:v>
                </c:pt>
                <c:pt idx="3">
                  <c:v>202</c:v>
                </c:pt>
                <c:pt idx="4">
                  <c:v>133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B0-4773-B837-1DF2110A7AD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87463168"/>
        <c:axId val="1587463648"/>
      </c:barChart>
      <c:catAx>
        <c:axId val="1587463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587463648"/>
        <c:crosses val="autoZero"/>
        <c:auto val="1"/>
        <c:lblAlgn val="ctr"/>
        <c:lblOffset val="100"/>
        <c:noMultiLvlLbl val="0"/>
      </c:catAx>
      <c:valAx>
        <c:axId val="1587463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Personar</a:t>
                </a:r>
              </a:p>
            </c:rich>
          </c:tx>
          <c:layout>
            <c:manualLayout>
              <c:xMode val="edge"/>
              <c:yMode val="edge"/>
              <c:x val="7.4571215510812828E-3"/>
              <c:y val="0.4116198647212109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587463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Bustader etter type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Boliger!$C$4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Boliger!$B$101:$B$106</c:f>
              <c:strCache>
                <c:ptCount val="6"/>
                <c:pt idx="0">
                  <c:v>Einebustad</c:v>
                </c:pt>
                <c:pt idx="1">
                  <c:v>Tomannsbustad</c:v>
                </c:pt>
                <c:pt idx="2">
                  <c:v>Rekkehus, kjedehus og andre småhus</c:v>
                </c:pt>
                <c:pt idx="3">
                  <c:v>Bustadblokk</c:v>
                </c:pt>
                <c:pt idx="4">
                  <c:v>Bygning for bufellesskap</c:v>
                </c:pt>
                <c:pt idx="5">
                  <c:v>Andre bygningstypar</c:v>
                </c:pt>
              </c:strCache>
            </c:strRef>
          </c:cat>
          <c:val>
            <c:numRef>
              <c:f>Boliger!$C$101:$C$106</c:f>
              <c:numCache>
                <c:formatCode>0</c:formatCode>
                <c:ptCount val="6"/>
                <c:pt idx="0">
                  <c:v>2460</c:v>
                </c:pt>
                <c:pt idx="1">
                  <c:v>241</c:v>
                </c:pt>
                <c:pt idx="2">
                  <c:v>112</c:v>
                </c:pt>
                <c:pt idx="3">
                  <c:v>57</c:v>
                </c:pt>
                <c:pt idx="4">
                  <c:v>31</c:v>
                </c:pt>
                <c:pt idx="5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23-4CD3-80DB-FE4BF8554EFC}"/>
            </c:ext>
          </c:extLst>
        </c:ser>
        <c:ser>
          <c:idx val="1"/>
          <c:order val="1"/>
          <c:tx>
            <c:strRef>
              <c:f>Boliger!$D$4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Boliger!$B$101:$B$106</c:f>
              <c:strCache>
                <c:ptCount val="6"/>
                <c:pt idx="0">
                  <c:v>Einebustad</c:v>
                </c:pt>
                <c:pt idx="1">
                  <c:v>Tomannsbustad</c:v>
                </c:pt>
                <c:pt idx="2">
                  <c:v>Rekkehus, kjedehus og andre småhus</c:v>
                </c:pt>
                <c:pt idx="3">
                  <c:v>Bustadblokk</c:v>
                </c:pt>
                <c:pt idx="4">
                  <c:v>Bygning for bufellesskap</c:v>
                </c:pt>
                <c:pt idx="5">
                  <c:v>Andre bygningstypar</c:v>
                </c:pt>
              </c:strCache>
            </c:strRef>
          </c:cat>
          <c:val>
            <c:numRef>
              <c:f>Boliger!$D$101:$D$106</c:f>
              <c:numCache>
                <c:formatCode>0</c:formatCode>
                <c:ptCount val="6"/>
                <c:pt idx="0">
                  <c:v>2445</c:v>
                </c:pt>
                <c:pt idx="1">
                  <c:v>252</c:v>
                </c:pt>
                <c:pt idx="2">
                  <c:v>128</c:v>
                </c:pt>
                <c:pt idx="3">
                  <c:v>70</c:v>
                </c:pt>
                <c:pt idx="4">
                  <c:v>33</c:v>
                </c:pt>
                <c:pt idx="5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F23-4CD3-80DB-FE4BF8554EF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-27"/>
        <c:axId val="1051297776"/>
        <c:axId val="1051298736"/>
      </c:barChart>
      <c:catAx>
        <c:axId val="1051297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051298736"/>
        <c:crosses val="autoZero"/>
        <c:auto val="1"/>
        <c:lblAlgn val="ctr"/>
        <c:lblOffset val="100"/>
        <c:noMultiLvlLbl val="0"/>
      </c:catAx>
      <c:valAx>
        <c:axId val="1051298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bustadar</a:t>
                </a:r>
              </a:p>
            </c:rich>
          </c:tx>
          <c:layout>
            <c:manualLayout>
              <c:xMode val="edge"/>
              <c:yMode val="edge"/>
              <c:x val="9.3567262951268649E-3"/>
              <c:y val="0.4052516617381148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051297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Igangsette og fullførte bustadar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Igangsatte!$B$36</c:f>
              <c:strCache>
                <c:ptCount val="1"/>
                <c:pt idx="0">
                  <c:v>Igangsette bustadar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Igangsatte!$C$3:$W$3</c:f>
              <c:numCache>
                <c:formatCode>General</c:formatCode>
                <c:ptCount val="2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  <c:pt idx="20">
                  <c:v>2024</c:v>
                </c:pt>
              </c:numCache>
            </c:numRef>
          </c:cat>
          <c:val>
            <c:numRef>
              <c:f>Igangsatte!$C$36:$W$36</c:f>
              <c:numCache>
                <c:formatCode>0</c:formatCode>
                <c:ptCount val="21"/>
                <c:pt idx="0">
                  <c:v>20</c:v>
                </c:pt>
                <c:pt idx="1">
                  <c:v>22</c:v>
                </c:pt>
                <c:pt idx="2">
                  <c:v>30</c:v>
                </c:pt>
                <c:pt idx="3">
                  <c:v>12</c:v>
                </c:pt>
                <c:pt idx="4">
                  <c:v>3</c:v>
                </c:pt>
                <c:pt idx="5">
                  <c:v>34</c:v>
                </c:pt>
                <c:pt idx="6">
                  <c:v>26</c:v>
                </c:pt>
                <c:pt idx="7">
                  <c:v>56</c:v>
                </c:pt>
                <c:pt idx="8">
                  <c:v>51</c:v>
                </c:pt>
                <c:pt idx="9">
                  <c:v>62</c:v>
                </c:pt>
                <c:pt idx="10">
                  <c:v>22</c:v>
                </c:pt>
                <c:pt idx="11">
                  <c:v>30</c:v>
                </c:pt>
                <c:pt idx="12">
                  <c:v>35</c:v>
                </c:pt>
                <c:pt idx="13">
                  <c:v>26</c:v>
                </c:pt>
                <c:pt idx="14">
                  <c:v>33</c:v>
                </c:pt>
                <c:pt idx="15">
                  <c:v>10</c:v>
                </c:pt>
                <c:pt idx="16">
                  <c:v>31</c:v>
                </c:pt>
                <c:pt idx="17">
                  <c:v>13</c:v>
                </c:pt>
                <c:pt idx="18">
                  <c:v>15</c:v>
                </c:pt>
                <c:pt idx="19">
                  <c:v>50</c:v>
                </c:pt>
                <c:pt idx="20">
                  <c:v>30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284-4EFC-9E20-82A721778569}"/>
            </c:ext>
          </c:extLst>
        </c:ser>
        <c:ser>
          <c:idx val="1"/>
          <c:order val="1"/>
          <c:tx>
            <c:strRef>
              <c:f>Igangsatte!$B$37</c:f>
              <c:strCache>
                <c:ptCount val="1"/>
                <c:pt idx="0">
                  <c:v>Fullførte bustadar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Igangsatte!$C$3:$W$3</c:f>
              <c:numCache>
                <c:formatCode>General</c:formatCode>
                <c:ptCount val="2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  <c:pt idx="20">
                  <c:v>2024</c:v>
                </c:pt>
              </c:numCache>
            </c:numRef>
          </c:cat>
          <c:val>
            <c:numRef>
              <c:f>Igangsatte!$C$37:$W$37</c:f>
              <c:numCache>
                <c:formatCode>0</c:formatCode>
                <c:ptCount val="21"/>
                <c:pt idx="0">
                  <c:v>10</c:v>
                </c:pt>
                <c:pt idx="1">
                  <c:v>26</c:v>
                </c:pt>
                <c:pt idx="2">
                  <c:v>21</c:v>
                </c:pt>
                <c:pt idx="3">
                  <c:v>15</c:v>
                </c:pt>
                <c:pt idx="4">
                  <c:v>5</c:v>
                </c:pt>
                <c:pt idx="5">
                  <c:v>27</c:v>
                </c:pt>
                <c:pt idx="6">
                  <c:v>13</c:v>
                </c:pt>
                <c:pt idx="7">
                  <c:v>37</c:v>
                </c:pt>
                <c:pt idx="8">
                  <c:v>31</c:v>
                </c:pt>
                <c:pt idx="9">
                  <c:v>39</c:v>
                </c:pt>
                <c:pt idx="10">
                  <c:v>45</c:v>
                </c:pt>
                <c:pt idx="11">
                  <c:v>29</c:v>
                </c:pt>
                <c:pt idx="12">
                  <c:v>29</c:v>
                </c:pt>
                <c:pt idx="13">
                  <c:v>30</c:v>
                </c:pt>
                <c:pt idx="14">
                  <c:v>20</c:v>
                </c:pt>
                <c:pt idx="15">
                  <c:v>25</c:v>
                </c:pt>
                <c:pt idx="16">
                  <c:v>10</c:v>
                </c:pt>
                <c:pt idx="17">
                  <c:v>22</c:v>
                </c:pt>
                <c:pt idx="18">
                  <c:v>15</c:v>
                </c:pt>
                <c:pt idx="19">
                  <c:v>20</c:v>
                </c:pt>
                <c:pt idx="20">
                  <c:v>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284-4EFC-9E20-82A7217785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83168079"/>
        <c:axId val="1283167119"/>
      </c:lineChart>
      <c:catAx>
        <c:axId val="12831680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83167119"/>
        <c:crosses val="autoZero"/>
        <c:auto val="1"/>
        <c:lblAlgn val="ctr"/>
        <c:lblOffset val="100"/>
        <c:noMultiLvlLbl val="0"/>
      </c:catAx>
      <c:valAx>
        <c:axId val="12831671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bustadar</a:t>
                </a:r>
              </a:p>
            </c:rich>
          </c:tx>
          <c:layout>
            <c:manualLayout>
              <c:xMode val="edge"/>
              <c:yMode val="edge"/>
              <c:x val="4.6326456749909518E-2"/>
              <c:y val="0.3695679432611188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83168079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nn-NO" sz="1200" b="1" i="0" u="none" strike="noStrike" kern="1200" spc="0" baseline="0" dirty="0">
                <a:solidFill>
                  <a:schemeClr val="accent3"/>
                </a:solidFill>
                <a:effectLst/>
              </a:rPr>
              <a:t>Største fråflyttingsstraumar, til kommunar, 2025</a:t>
            </a:r>
            <a:endParaRPr lang="nb-NO" sz="1050" b="0" i="0" u="none" strike="noStrike" kern="1200" spc="0" baseline="0" dirty="0">
              <a:solidFill>
                <a:schemeClr val="accent3"/>
              </a:solidFill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rgbClr val="000000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'Ark1'!$A$440:$A$451</c:f>
              <c:strCache>
                <c:ptCount val="12"/>
                <c:pt idx="0">
                  <c:v>Kristiansund</c:v>
                </c:pt>
                <c:pt idx="1">
                  <c:v>Trondheim - Tråante</c:v>
                </c:pt>
                <c:pt idx="2">
                  <c:v>Oslo - Oslove</c:v>
                </c:pt>
                <c:pt idx="3">
                  <c:v>Hustadvika</c:v>
                </c:pt>
                <c:pt idx="4">
                  <c:v>Molde</c:v>
                </c:pt>
                <c:pt idx="5">
                  <c:v>Bergen</c:v>
                </c:pt>
                <c:pt idx="6">
                  <c:v>Ålesund</c:v>
                </c:pt>
                <c:pt idx="7">
                  <c:v>Kristiansand</c:v>
                </c:pt>
                <c:pt idx="8">
                  <c:v>Bodø</c:v>
                </c:pt>
                <c:pt idx="9">
                  <c:v>Stavanger</c:v>
                </c:pt>
                <c:pt idx="10">
                  <c:v>Tingvoll</c:v>
                </c:pt>
                <c:pt idx="11">
                  <c:v>Tromsø</c:v>
                </c:pt>
              </c:strCache>
            </c:strRef>
          </c:cat>
          <c:val>
            <c:numRef>
              <c:f>'Ark1'!$B$440:$B$451</c:f>
              <c:numCache>
                <c:formatCode>General</c:formatCode>
                <c:ptCount val="12"/>
                <c:pt idx="0">
                  <c:v>-86</c:v>
                </c:pt>
                <c:pt idx="1">
                  <c:v>-21</c:v>
                </c:pt>
                <c:pt idx="2">
                  <c:v>-16</c:v>
                </c:pt>
                <c:pt idx="3">
                  <c:v>-16</c:v>
                </c:pt>
                <c:pt idx="4">
                  <c:v>-9</c:v>
                </c:pt>
                <c:pt idx="5">
                  <c:v>-8</c:v>
                </c:pt>
                <c:pt idx="6">
                  <c:v>-8</c:v>
                </c:pt>
                <c:pt idx="7">
                  <c:v>-4</c:v>
                </c:pt>
                <c:pt idx="8">
                  <c:v>-4</c:v>
                </c:pt>
                <c:pt idx="9">
                  <c:v>-3</c:v>
                </c:pt>
                <c:pt idx="10">
                  <c:v>-3</c:v>
                </c:pt>
                <c:pt idx="11">
                  <c:v>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FE-459D-B324-01EDA5E52C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824260160"/>
        <c:axId val="824258720"/>
      </c:barChart>
      <c:catAx>
        <c:axId val="8242601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t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24258720"/>
        <c:crosses val="autoZero"/>
        <c:auto val="1"/>
        <c:lblAlgn val="ctr"/>
        <c:lblOffset val="100"/>
        <c:noMultiLvlLbl val="0"/>
      </c:catAx>
      <c:valAx>
        <c:axId val="8242587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24260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n-NO" sz="1200" b="1" i="0" u="none" strike="noStrike" kern="1200" spc="0" baseline="0" dirty="0">
                <a:solidFill>
                  <a:schemeClr val="tx2"/>
                </a:solidFill>
                <a:effectLst/>
              </a:rPr>
              <a:t>Største tilflyttingsstraumar, frå kommunar, 2025</a:t>
            </a:r>
            <a:endParaRPr lang="nb-NO" sz="1050" b="0" i="0" u="none" strike="noStrike" kern="1200" spc="0" baseline="0" dirty="0">
              <a:solidFill>
                <a:schemeClr val="tx2"/>
              </a:solidFill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'Ark1'!$A$455:$A$469</c:f>
              <c:strCache>
                <c:ptCount val="15"/>
                <c:pt idx="0">
                  <c:v>Kristiansund</c:v>
                </c:pt>
                <c:pt idx="1">
                  <c:v>Hustadvika</c:v>
                </c:pt>
                <c:pt idx="2">
                  <c:v>Trondheim - Tråante</c:v>
                </c:pt>
                <c:pt idx="3">
                  <c:v>Oslo - Oslove</c:v>
                </c:pt>
                <c:pt idx="4">
                  <c:v>Sandnes</c:v>
                </c:pt>
                <c:pt idx="5">
                  <c:v>Bergen</c:v>
                </c:pt>
                <c:pt idx="6">
                  <c:v>Heim</c:v>
                </c:pt>
                <c:pt idx="7">
                  <c:v>Stord</c:v>
                </c:pt>
                <c:pt idx="8">
                  <c:v>Ålesund</c:v>
                </c:pt>
                <c:pt idx="9">
                  <c:v>Hareid</c:v>
                </c:pt>
                <c:pt idx="10">
                  <c:v>Tingvoll</c:v>
                </c:pt>
                <c:pt idx="11">
                  <c:v>Ringsaker</c:v>
                </c:pt>
                <c:pt idx="12">
                  <c:v>Sveio</c:v>
                </c:pt>
                <c:pt idx="13">
                  <c:v>Molde</c:v>
                </c:pt>
                <c:pt idx="14">
                  <c:v>Snåase - Snåsa</c:v>
                </c:pt>
              </c:strCache>
            </c:strRef>
          </c:cat>
          <c:val>
            <c:numRef>
              <c:f>'Ark1'!$B$455:$B$469</c:f>
              <c:numCache>
                <c:formatCode>General</c:formatCode>
                <c:ptCount val="15"/>
                <c:pt idx="0">
                  <c:v>79</c:v>
                </c:pt>
                <c:pt idx="1">
                  <c:v>24</c:v>
                </c:pt>
                <c:pt idx="2">
                  <c:v>19</c:v>
                </c:pt>
                <c:pt idx="3">
                  <c:v>10</c:v>
                </c:pt>
                <c:pt idx="4">
                  <c:v>7</c:v>
                </c:pt>
                <c:pt idx="5">
                  <c:v>6</c:v>
                </c:pt>
                <c:pt idx="6">
                  <c:v>6</c:v>
                </c:pt>
                <c:pt idx="7">
                  <c:v>5</c:v>
                </c:pt>
                <c:pt idx="8">
                  <c:v>5</c:v>
                </c:pt>
                <c:pt idx="9">
                  <c:v>5</c:v>
                </c:pt>
                <c:pt idx="10">
                  <c:v>5</c:v>
                </c:pt>
                <c:pt idx="11">
                  <c:v>4</c:v>
                </c:pt>
                <c:pt idx="12">
                  <c:v>4</c:v>
                </c:pt>
                <c:pt idx="13">
                  <c:v>4</c:v>
                </c:pt>
                <c:pt idx="1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4C-4685-9025-0A9598E1ED7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453546895"/>
        <c:axId val="1453549775"/>
      </c:barChart>
      <c:catAx>
        <c:axId val="145354689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53549775"/>
        <c:crosses val="autoZero"/>
        <c:auto val="1"/>
        <c:lblAlgn val="ctr"/>
        <c:lblOffset val="100"/>
        <c:noMultiLvlLbl val="0"/>
      </c:catAx>
      <c:valAx>
        <c:axId val="145354977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5354689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nb-NO" sz="2400" b="1" i="0" u="none" strike="noStrike" kern="1200" spc="0" baseline="0">
                <a:solidFill>
                  <a:schemeClr val="tx2"/>
                </a:solidFill>
              </a:rPr>
              <a:t>Fødselsoverskot 1965-2025</a:t>
            </a:r>
          </a:p>
        </c:rich>
      </c:tx>
      <c:layout>
        <c:manualLayout>
          <c:xMode val="edge"/>
          <c:yMode val="edge"/>
          <c:x val="0.37011713284793374"/>
          <c:y val="2.189381499726327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>
        <c:manualLayout>
          <c:layoutTarget val="inner"/>
          <c:xMode val="edge"/>
          <c:yMode val="edge"/>
          <c:x val="6.0096860277402561E-2"/>
          <c:y val="0.1094911411935577"/>
          <c:w val="0.92539825827210931"/>
          <c:h val="0.76845325368811657"/>
        </c:manualLayout>
      </c:layout>
      <c:areaChart>
        <c:grouping val="stacked"/>
        <c:varyColors val="0"/>
        <c:ser>
          <c:idx val="2"/>
          <c:order val="2"/>
          <c:tx>
            <c:strRef>
              <c:f>Levende!$B$54</c:f>
              <c:strCache>
                <c:ptCount val="1"/>
                <c:pt idx="0">
                  <c:v>Fødselsoverskot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numRef>
              <c:f>Levende!$C$3:$BK$3</c:f>
              <c:numCache>
                <c:formatCode>General</c:formatCode>
                <c:ptCount val="61"/>
                <c:pt idx="0">
                  <c:v>1965</c:v>
                </c:pt>
                <c:pt idx="1">
                  <c:v>1966</c:v>
                </c:pt>
                <c:pt idx="2">
                  <c:v>1967</c:v>
                </c:pt>
                <c:pt idx="3">
                  <c:v>1968</c:v>
                </c:pt>
                <c:pt idx="4">
                  <c:v>1969</c:v>
                </c:pt>
                <c:pt idx="5">
                  <c:v>1970</c:v>
                </c:pt>
                <c:pt idx="6">
                  <c:v>1971</c:v>
                </c:pt>
                <c:pt idx="7">
                  <c:v>1972</c:v>
                </c:pt>
                <c:pt idx="8">
                  <c:v>1973</c:v>
                </c:pt>
                <c:pt idx="9">
                  <c:v>1974</c:v>
                </c:pt>
                <c:pt idx="10">
                  <c:v>1975</c:v>
                </c:pt>
                <c:pt idx="11">
                  <c:v>1976</c:v>
                </c:pt>
                <c:pt idx="12">
                  <c:v>1977</c:v>
                </c:pt>
                <c:pt idx="13">
                  <c:v>1978</c:v>
                </c:pt>
                <c:pt idx="14">
                  <c:v>1979</c:v>
                </c:pt>
                <c:pt idx="15">
                  <c:v>1980</c:v>
                </c:pt>
                <c:pt idx="16">
                  <c:v>1981</c:v>
                </c:pt>
                <c:pt idx="17">
                  <c:v>1982</c:v>
                </c:pt>
                <c:pt idx="18">
                  <c:v>1983</c:v>
                </c:pt>
                <c:pt idx="19">
                  <c:v>1984</c:v>
                </c:pt>
                <c:pt idx="20">
                  <c:v>1985</c:v>
                </c:pt>
                <c:pt idx="21">
                  <c:v>1986</c:v>
                </c:pt>
                <c:pt idx="22">
                  <c:v>1987</c:v>
                </c:pt>
                <c:pt idx="23">
                  <c:v>1988</c:v>
                </c:pt>
                <c:pt idx="24">
                  <c:v>1989</c:v>
                </c:pt>
                <c:pt idx="25">
                  <c:v>1990</c:v>
                </c:pt>
                <c:pt idx="26">
                  <c:v>1991</c:v>
                </c:pt>
                <c:pt idx="27">
                  <c:v>1992</c:v>
                </c:pt>
                <c:pt idx="28">
                  <c:v>1993</c:v>
                </c:pt>
                <c:pt idx="29">
                  <c:v>1994</c:v>
                </c:pt>
                <c:pt idx="30">
                  <c:v>1995</c:v>
                </c:pt>
                <c:pt idx="31">
                  <c:v>1996</c:v>
                </c:pt>
                <c:pt idx="32">
                  <c:v>1997</c:v>
                </c:pt>
                <c:pt idx="33">
                  <c:v>1998</c:v>
                </c:pt>
                <c:pt idx="34">
                  <c:v>1999</c:v>
                </c:pt>
                <c:pt idx="35">
                  <c:v>2000</c:v>
                </c:pt>
                <c:pt idx="36">
                  <c:v>2001</c:v>
                </c:pt>
                <c:pt idx="37">
                  <c:v>2002</c:v>
                </c:pt>
                <c:pt idx="38">
                  <c:v>2003</c:v>
                </c:pt>
                <c:pt idx="39">
                  <c:v>2004</c:v>
                </c:pt>
                <c:pt idx="40">
                  <c:v>2005</c:v>
                </c:pt>
                <c:pt idx="41">
                  <c:v>2006</c:v>
                </c:pt>
                <c:pt idx="42">
                  <c:v>2007</c:v>
                </c:pt>
                <c:pt idx="43">
                  <c:v>2008</c:v>
                </c:pt>
                <c:pt idx="44">
                  <c:v>2009</c:v>
                </c:pt>
                <c:pt idx="45">
                  <c:v>2010</c:v>
                </c:pt>
                <c:pt idx="46">
                  <c:v>2011</c:v>
                </c:pt>
                <c:pt idx="47">
                  <c:v>2012</c:v>
                </c:pt>
                <c:pt idx="48">
                  <c:v>2013</c:v>
                </c:pt>
                <c:pt idx="49">
                  <c:v>2014</c:v>
                </c:pt>
                <c:pt idx="50">
                  <c:v>2015</c:v>
                </c:pt>
                <c:pt idx="51">
                  <c:v>2016</c:v>
                </c:pt>
                <c:pt idx="52">
                  <c:v>2017</c:v>
                </c:pt>
                <c:pt idx="53">
                  <c:v>2018</c:v>
                </c:pt>
                <c:pt idx="54">
                  <c:v>2019</c:v>
                </c:pt>
                <c:pt idx="55">
                  <c:v>2020</c:v>
                </c:pt>
                <c:pt idx="56">
                  <c:v>2021</c:v>
                </c:pt>
                <c:pt idx="57">
                  <c:v>2022</c:v>
                </c:pt>
                <c:pt idx="58">
                  <c:v>2023</c:v>
                </c:pt>
                <c:pt idx="59">
                  <c:v>2024</c:v>
                </c:pt>
                <c:pt idx="60">
                  <c:v>2025</c:v>
                </c:pt>
              </c:numCache>
            </c:numRef>
          </c:cat>
          <c:val>
            <c:numRef>
              <c:f>Levende!$C$54:$BK$54</c:f>
              <c:numCache>
                <c:formatCode>0</c:formatCode>
                <c:ptCount val="61"/>
                <c:pt idx="0">
                  <c:v>29</c:v>
                </c:pt>
                <c:pt idx="1">
                  <c:v>64</c:v>
                </c:pt>
                <c:pt idx="2">
                  <c:v>20</c:v>
                </c:pt>
                <c:pt idx="3">
                  <c:v>52</c:v>
                </c:pt>
                <c:pt idx="4">
                  <c:v>35</c:v>
                </c:pt>
                <c:pt idx="5">
                  <c:v>19</c:v>
                </c:pt>
                <c:pt idx="6">
                  <c:v>22</c:v>
                </c:pt>
                <c:pt idx="7">
                  <c:v>23</c:v>
                </c:pt>
                <c:pt idx="8">
                  <c:v>31</c:v>
                </c:pt>
                <c:pt idx="9">
                  <c:v>37</c:v>
                </c:pt>
                <c:pt idx="10">
                  <c:v>-12</c:v>
                </c:pt>
                <c:pt idx="11">
                  <c:v>24</c:v>
                </c:pt>
                <c:pt idx="12">
                  <c:v>23</c:v>
                </c:pt>
                <c:pt idx="13">
                  <c:v>12</c:v>
                </c:pt>
                <c:pt idx="14">
                  <c:v>-13</c:v>
                </c:pt>
                <c:pt idx="15">
                  <c:v>12</c:v>
                </c:pt>
                <c:pt idx="16">
                  <c:v>-1</c:v>
                </c:pt>
                <c:pt idx="17">
                  <c:v>18</c:v>
                </c:pt>
                <c:pt idx="18">
                  <c:v>16</c:v>
                </c:pt>
                <c:pt idx="19">
                  <c:v>33</c:v>
                </c:pt>
                <c:pt idx="20">
                  <c:v>0</c:v>
                </c:pt>
                <c:pt idx="21">
                  <c:v>8</c:v>
                </c:pt>
                <c:pt idx="22">
                  <c:v>11</c:v>
                </c:pt>
                <c:pt idx="23">
                  <c:v>16</c:v>
                </c:pt>
                <c:pt idx="24">
                  <c:v>-13</c:v>
                </c:pt>
                <c:pt idx="25">
                  <c:v>11</c:v>
                </c:pt>
                <c:pt idx="26">
                  <c:v>10</c:v>
                </c:pt>
                <c:pt idx="27">
                  <c:v>8</c:v>
                </c:pt>
                <c:pt idx="28">
                  <c:v>14</c:v>
                </c:pt>
                <c:pt idx="29">
                  <c:v>4</c:v>
                </c:pt>
                <c:pt idx="30">
                  <c:v>-2</c:v>
                </c:pt>
                <c:pt idx="31">
                  <c:v>7</c:v>
                </c:pt>
                <c:pt idx="32">
                  <c:v>11</c:v>
                </c:pt>
                <c:pt idx="33">
                  <c:v>-13</c:v>
                </c:pt>
                <c:pt idx="34">
                  <c:v>16</c:v>
                </c:pt>
                <c:pt idx="35">
                  <c:v>17</c:v>
                </c:pt>
                <c:pt idx="36">
                  <c:v>14</c:v>
                </c:pt>
                <c:pt idx="37">
                  <c:v>-12</c:v>
                </c:pt>
                <c:pt idx="38">
                  <c:v>29</c:v>
                </c:pt>
                <c:pt idx="39">
                  <c:v>3</c:v>
                </c:pt>
                <c:pt idx="40">
                  <c:v>-2</c:v>
                </c:pt>
                <c:pt idx="41">
                  <c:v>6</c:v>
                </c:pt>
                <c:pt idx="42">
                  <c:v>3</c:v>
                </c:pt>
                <c:pt idx="43">
                  <c:v>-7</c:v>
                </c:pt>
                <c:pt idx="44">
                  <c:v>-2</c:v>
                </c:pt>
                <c:pt idx="45">
                  <c:v>-1</c:v>
                </c:pt>
                <c:pt idx="46">
                  <c:v>13</c:v>
                </c:pt>
                <c:pt idx="47">
                  <c:v>0</c:v>
                </c:pt>
                <c:pt idx="48">
                  <c:v>-4</c:v>
                </c:pt>
                <c:pt idx="49">
                  <c:v>2</c:v>
                </c:pt>
                <c:pt idx="50">
                  <c:v>1</c:v>
                </c:pt>
                <c:pt idx="51">
                  <c:v>-7</c:v>
                </c:pt>
                <c:pt idx="52">
                  <c:v>-10</c:v>
                </c:pt>
                <c:pt idx="53">
                  <c:v>1</c:v>
                </c:pt>
                <c:pt idx="54">
                  <c:v>-6</c:v>
                </c:pt>
                <c:pt idx="55">
                  <c:v>24</c:v>
                </c:pt>
                <c:pt idx="56">
                  <c:v>-8</c:v>
                </c:pt>
                <c:pt idx="57">
                  <c:v>-6</c:v>
                </c:pt>
                <c:pt idx="58">
                  <c:v>-23</c:v>
                </c:pt>
                <c:pt idx="59">
                  <c:v>0</c:v>
                </c:pt>
                <c:pt idx="60">
                  <c:v>-12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D5D-4FE1-8DE2-8B67203295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49940800"/>
        <c:axId val="1549941760"/>
      </c:areaChart>
      <c:lineChart>
        <c:grouping val="standard"/>
        <c:varyColors val="0"/>
        <c:ser>
          <c:idx val="0"/>
          <c:order val="0"/>
          <c:tx>
            <c:strRef>
              <c:f>Levende!$B$52</c:f>
              <c:strCache>
                <c:ptCount val="1"/>
                <c:pt idx="0">
                  <c:v>Levandefødde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Levende!$C$3:$BK$3</c:f>
              <c:numCache>
                <c:formatCode>General</c:formatCode>
                <c:ptCount val="61"/>
                <c:pt idx="0">
                  <c:v>1965</c:v>
                </c:pt>
                <c:pt idx="1">
                  <c:v>1966</c:v>
                </c:pt>
                <c:pt idx="2">
                  <c:v>1967</c:v>
                </c:pt>
                <c:pt idx="3">
                  <c:v>1968</c:v>
                </c:pt>
                <c:pt idx="4">
                  <c:v>1969</c:v>
                </c:pt>
                <c:pt idx="5">
                  <c:v>1970</c:v>
                </c:pt>
                <c:pt idx="6">
                  <c:v>1971</c:v>
                </c:pt>
                <c:pt idx="7">
                  <c:v>1972</c:v>
                </c:pt>
                <c:pt idx="8">
                  <c:v>1973</c:v>
                </c:pt>
                <c:pt idx="9">
                  <c:v>1974</c:v>
                </c:pt>
                <c:pt idx="10">
                  <c:v>1975</c:v>
                </c:pt>
                <c:pt idx="11">
                  <c:v>1976</c:v>
                </c:pt>
                <c:pt idx="12">
                  <c:v>1977</c:v>
                </c:pt>
                <c:pt idx="13">
                  <c:v>1978</c:v>
                </c:pt>
                <c:pt idx="14">
                  <c:v>1979</c:v>
                </c:pt>
                <c:pt idx="15">
                  <c:v>1980</c:v>
                </c:pt>
                <c:pt idx="16">
                  <c:v>1981</c:v>
                </c:pt>
                <c:pt idx="17">
                  <c:v>1982</c:v>
                </c:pt>
                <c:pt idx="18">
                  <c:v>1983</c:v>
                </c:pt>
                <c:pt idx="19">
                  <c:v>1984</c:v>
                </c:pt>
                <c:pt idx="20">
                  <c:v>1985</c:v>
                </c:pt>
                <c:pt idx="21">
                  <c:v>1986</c:v>
                </c:pt>
                <c:pt idx="22">
                  <c:v>1987</c:v>
                </c:pt>
                <c:pt idx="23">
                  <c:v>1988</c:v>
                </c:pt>
                <c:pt idx="24">
                  <c:v>1989</c:v>
                </c:pt>
                <c:pt idx="25">
                  <c:v>1990</c:v>
                </c:pt>
                <c:pt idx="26">
                  <c:v>1991</c:v>
                </c:pt>
                <c:pt idx="27">
                  <c:v>1992</c:v>
                </c:pt>
                <c:pt idx="28">
                  <c:v>1993</c:v>
                </c:pt>
                <c:pt idx="29">
                  <c:v>1994</c:v>
                </c:pt>
                <c:pt idx="30">
                  <c:v>1995</c:v>
                </c:pt>
                <c:pt idx="31">
                  <c:v>1996</c:v>
                </c:pt>
                <c:pt idx="32">
                  <c:v>1997</c:v>
                </c:pt>
                <c:pt idx="33">
                  <c:v>1998</c:v>
                </c:pt>
                <c:pt idx="34">
                  <c:v>1999</c:v>
                </c:pt>
                <c:pt idx="35">
                  <c:v>2000</c:v>
                </c:pt>
                <c:pt idx="36">
                  <c:v>2001</c:v>
                </c:pt>
                <c:pt idx="37">
                  <c:v>2002</c:v>
                </c:pt>
                <c:pt idx="38">
                  <c:v>2003</c:v>
                </c:pt>
                <c:pt idx="39">
                  <c:v>2004</c:v>
                </c:pt>
                <c:pt idx="40">
                  <c:v>2005</c:v>
                </c:pt>
                <c:pt idx="41">
                  <c:v>2006</c:v>
                </c:pt>
                <c:pt idx="42">
                  <c:v>2007</c:v>
                </c:pt>
                <c:pt idx="43">
                  <c:v>2008</c:v>
                </c:pt>
                <c:pt idx="44">
                  <c:v>2009</c:v>
                </c:pt>
                <c:pt idx="45">
                  <c:v>2010</c:v>
                </c:pt>
                <c:pt idx="46">
                  <c:v>2011</c:v>
                </c:pt>
                <c:pt idx="47">
                  <c:v>2012</c:v>
                </c:pt>
                <c:pt idx="48">
                  <c:v>2013</c:v>
                </c:pt>
                <c:pt idx="49">
                  <c:v>2014</c:v>
                </c:pt>
                <c:pt idx="50">
                  <c:v>2015</c:v>
                </c:pt>
                <c:pt idx="51">
                  <c:v>2016</c:v>
                </c:pt>
                <c:pt idx="52">
                  <c:v>2017</c:v>
                </c:pt>
                <c:pt idx="53">
                  <c:v>2018</c:v>
                </c:pt>
                <c:pt idx="54">
                  <c:v>2019</c:v>
                </c:pt>
                <c:pt idx="55">
                  <c:v>2020</c:v>
                </c:pt>
                <c:pt idx="56">
                  <c:v>2021</c:v>
                </c:pt>
                <c:pt idx="57">
                  <c:v>2022</c:v>
                </c:pt>
                <c:pt idx="58">
                  <c:v>2023</c:v>
                </c:pt>
                <c:pt idx="59">
                  <c:v>2024</c:v>
                </c:pt>
                <c:pt idx="60">
                  <c:v>2025</c:v>
                </c:pt>
              </c:numCache>
            </c:numRef>
          </c:cat>
          <c:val>
            <c:numRef>
              <c:f>Levende!$C$52:$BK$52</c:f>
              <c:numCache>
                <c:formatCode>0</c:formatCode>
                <c:ptCount val="61"/>
                <c:pt idx="0">
                  <c:v>93</c:v>
                </c:pt>
                <c:pt idx="1">
                  <c:v>97</c:v>
                </c:pt>
                <c:pt idx="2">
                  <c:v>83</c:v>
                </c:pt>
                <c:pt idx="3">
                  <c:v>104</c:v>
                </c:pt>
                <c:pt idx="4">
                  <c:v>91</c:v>
                </c:pt>
                <c:pt idx="5">
                  <c:v>84</c:v>
                </c:pt>
                <c:pt idx="6">
                  <c:v>81</c:v>
                </c:pt>
                <c:pt idx="7">
                  <c:v>76</c:v>
                </c:pt>
                <c:pt idx="8">
                  <c:v>87</c:v>
                </c:pt>
                <c:pt idx="9">
                  <c:v>87</c:v>
                </c:pt>
                <c:pt idx="10">
                  <c:v>61</c:v>
                </c:pt>
                <c:pt idx="11">
                  <c:v>80</c:v>
                </c:pt>
                <c:pt idx="12">
                  <c:v>66</c:v>
                </c:pt>
                <c:pt idx="13">
                  <c:v>69</c:v>
                </c:pt>
                <c:pt idx="14">
                  <c:v>66</c:v>
                </c:pt>
                <c:pt idx="15">
                  <c:v>69</c:v>
                </c:pt>
                <c:pt idx="16">
                  <c:v>64</c:v>
                </c:pt>
                <c:pt idx="17">
                  <c:v>75</c:v>
                </c:pt>
                <c:pt idx="18">
                  <c:v>76</c:v>
                </c:pt>
                <c:pt idx="19">
                  <c:v>75</c:v>
                </c:pt>
                <c:pt idx="20">
                  <c:v>68</c:v>
                </c:pt>
                <c:pt idx="21">
                  <c:v>71</c:v>
                </c:pt>
                <c:pt idx="22">
                  <c:v>72</c:v>
                </c:pt>
                <c:pt idx="23">
                  <c:v>72</c:v>
                </c:pt>
                <c:pt idx="24">
                  <c:v>61</c:v>
                </c:pt>
                <c:pt idx="25">
                  <c:v>83</c:v>
                </c:pt>
                <c:pt idx="26">
                  <c:v>75</c:v>
                </c:pt>
                <c:pt idx="27">
                  <c:v>74</c:v>
                </c:pt>
                <c:pt idx="28">
                  <c:v>80</c:v>
                </c:pt>
                <c:pt idx="29">
                  <c:v>67</c:v>
                </c:pt>
                <c:pt idx="30">
                  <c:v>55</c:v>
                </c:pt>
                <c:pt idx="31">
                  <c:v>67</c:v>
                </c:pt>
                <c:pt idx="32">
                  <c:v>69</c:v>
                </c:pt>
                <c:pt idx="33">
                  <c:v>51</c:v>
                </c:pt>
                <c:pt idx="34">
                  <c:v>66</c:v>
                </c:pt>
                <c:pt idx="35">
                  <c:v>67</c:v>
                </c:pt>
                <c:pt idx="36">
                  <c:v>63</c:v>
                </c:pt>
                <c:pt idx="37">
                  <c:v>56</c:v>
                </c:pt>
                <c:pt idx="38">
                  <c:v>81</c:v>
                </c:pt>
                <c:pt idx="39">
                  <c:v>57</c:v>
                </c:pt>
                <c:pt idx="40">
                  <c:v>55</c:v>
                </c:pt>
                <c:pt idx="41">
                  <c:v>59</c:v>
                </c:pt>
                <c:pt idx="42">
                  <c:v>59</c:v>
                </c:pt>
                <c:pt idx="43">
                  <c:v>51</c:v>
                </c:pt>
                <c:pt idx="44">
                  <c:v>60</c:v>
                </c:pt>
                <c:pt idx="45">
                  <c:v>59</c:v>
                </c:pt>
                <c:pt idx="46">
                  <c:v>68</c:v>
                </c:pt>
                <c:pt idx="47">
                  <c:v>58</c:v>
                </c:pt>
                <c:pt idx="48">
                  <c:v>53</c:v>
                </c:pt>
                <c:pt idx="49">
                  <c:v>51</c:v>
                </c:pt>
                <c:pt idx="50">
                  <c:v>47</c:v>
                </c:pt>
                <c:pt idx="51">
                  <c:v>45</c:v>
                </c:pt>
                <c:pt idx="52">
                  <c:v>46</c:v>
                </c:pt>
                <c:pt idx="53">
                  <c:v>52</c:v>
                </c:pt>
                <c:pt idx="54">
                  <c:v>44</c:v>
                </c:pt>
                <c:pt idx="55">
                  <c:v>51</c:v>
                </c:pt>
                <c:pt idx="56">
                  <c:v>42</c:v>
                </c:pt>
                <c:pt idx="57">
                  <c:v>57</c:v>
                </c:pt>
                <c:pt idx="58">
                  <c:v>42</c:v>
                </c:pt>
                <c:pt idx="59">
                  <c:v>53</c:v>
                </c:pt>
                <c:pt idx="60">
                  <c:v>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D5D-4FE1-8DE2-8B672032951B}"/>
            </c:ext>
          </c:extLst>
        </c:ser>
        <c:ser>
          <c:idx val="1"/>
          <c:order val="1"/>
          <c:tx>
            <c:strRef>
              <c:f>Levende!$B$53</c:f>
              <c:strCache>
                <c:ptCount val="1"/>
                <c:pt idx="0">
                  <c:v>Døde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Levende!$C$3:$BK$3</c:f>
              <c:numCache>
                <c:formatCode>General</c:formatCode>
                <c:ptCount val="61"/>
                <c:pt idx="0">
                  <c:v>1965</c:v>
                </c:pt>
                <c:pt idx="1">
                  <c:v>1966</c:v>
                </c:pt>
                <c:pt idx="2">
                  <c:v>1967</c:v>
                </c:pt>
                <c:pt idx="3">
                  <c:v>1968</c:v>
                </c:pt>
                <c:pt idx="4">
                  <c:v>1969</c:v>
                </c:pt>
                <c:pt idx="5">
                  <c:v>1970</c:v>
                </c:pt>
                <c:pt idx="6">
                  <c:v>1971</c:v>
                </c:pt>
                <c:pt idx="7">
                  <c:v>1972</c:v>
                </c:pt>
                <c:pt idx="8">
                  <c:v>1973</c:v>
                </c:pt>
                <c:pt idx="9">
                  <c:v>1974</c:v>
                </c:pt>
                <c:pt idx="10">
                  <c:v>1975</c:v>
                </c:pt>
                <c:pt idx="11">
                  <c:v>1976</c:v>
                </c:pt>
                <c:pt idx="12">
                  <c:v>1977</c:v>
                </c:pt>
                <c:pt idx="13">
                  <c:v>1978</c:v>
                </c:pt>
                <c:pt idx="14">
                  <c:v>1979</c:v>
                </c:pt>
                <c:pt idx="15">
                  <c:v>1980</c:v>
                </c:pt>
                <c:pt idx="16">
                  <c:v>1981</c:v>
                </c:pt>
                <c:pt idx="17">
                  <c:v>1982</c:v>
                </c:pt>
                <c:pt idx="18">
                  <c:v>1983</c:v>
                </c:pt>
                <c:pt idx="19">
                  <c:v>1984</c:v>
                </c:pt>
                <c:pt idx="20">
                  <c:v>1985</c:v>
                </c:pt>
                <c:pt idx="21">
                  <c:v>1986</c:v>
                </c:pt>
                <c:pt idx="22">
                  <c:v>1987</c:v>
                </c:pt>
                <c:pt idx="23">
                  <c:v>1988</c:v>
                </c:pt>
                <c:pt idx="24">
                  <c:v>1989</c:v>
                </c:pt>
                <c:pt idx="25">
                  <c:v>1990</c:v>
                </c:pt>
                <c:pt idx="26">
                  <c:v>1991</c:v>
                </c:pt>
                <c:pt idx="27">
                  <c:v>1992</c:v>
                </c:pt>
                <c:pt idx="28">
                  <c:v>1993</c:v>
                </c:pt>
                <c:pt idx="29">
                  <c:v>1994</c:v>
                </c:pt>
                <c:pt idx="30">
                  <c:v>1995</c:v>
                </c:pt>
                <c:pt idx="31">
                  <c:v>1996</c:v>
                </c:pt>
                <c:pt idx="32">
                  <c:v>1997</c:v>
                </c:pt>
                <c:pt idx="33">
                  <c:v>1998</c:v>
                </c:pt>
                <c:pt idx="34">
                  <c:v>1999</c:v>
                </c:pt>
                <c:pt idx="35">
                  <c:v>2000</c:v>
                </c:pt>
                <c:pt idx="36">
                  <c:v>2001</c:v>
                </c:pt>
                <c:pt idx="37">
                  <c:v>2002</c:v>
                </c:pt>
                <c:pt idx="38">
                  <c:v>2003</c:v>
                </c:pt>
                <c:pt idx="39">
                  <c:v>2004</c:v>
                </c:pt>
                <c:pt idx="40">
                  <c:v>2005</c:v>
                </c:pt>
                <c:pt idx="41">
                  <c:v>2006</c:v>
                </c:pt>
                <c:pt idx="42">
                  <c:v>2007</c:v>
                </c:pt>
                <c:pt idx="43">
                  <c:v>2008</c:v>
                </c:pt>
                <c:pt idx="44">
                  <c:v>2009</c:v>
                </c:pt>
                <c:pt idx="45">
                  <c:v>2010</c:v>
                </c:pt>
                <c:pt idx="46">
                  <c:v>2011</c:v>
                </c:pt>
                <c:pt idx="47">
                  <c:v>2012</c:v>
                </c:pt>
                <c:pt idx="48">
                  <c:v>2013</c:v>
                </c:pt>
                <c:pt idx="49">
                  <c:v>2014</c:v>
                </c:pt>
                <c:pt idx="50">
                  <c:v>2015</c:v>
                </c:pt>
                <c:pt idx="51">
                  <c:v>2016</c:v>
                </c:pt>
                <c:pt idx="52">
                  <c:v>2017</c:v>
                </c:pt>
                <c:pt idx="53">
                  <c:v>2018</c:v>
                </c:pt>
                <c:pt idx="54">
                  <c:v>2019</c:v>
                </c:pt>
                <c:pt idx="55">
                  <c:v>2020</c:v>
                </c:pt>
                <c:pt idx="56">
                  <c:v>2021</c:v>
                </c:pt>
                <c:pt idx="57">
                  <c:v>2022</c:v>
                </c:pt>
                <c:pt idx="58">
                  <c:v>2023</c:v>
                </c:pt>
                <c:pt idx="59">
                  <c:v>2024</c:v>
                </c:pt>
                <c:pt idx="60">
                  <c:v>2025</c:v>
                </c:pt>
              </c:numCache>
            </c:numRef>
          </c:cat>
          <c:val>
            <c:numRef>
              <c:f>Levende!$C$53:$BK$53</c:f>
              <c:numCache>
                <c:formatCode>0</c:formatCode>
                <c:ptCount val="61"/>
                <c:pt idx="0">
                  <c:v>64</c:v>
                </c:pt>
                <c:pt idx="1">
                  <c:v>33</c:v>
                </c:pt>
                <c:pt idx="2">
                  <c:v>63</c:v>
                </c:pt>
                <c:pt idx="3">
                  <c:v>52</c:v>
                </c:pt>
                <c:pt idx="4">
                  <c:v>56</c:v>
                </c:pt>
                <c:pt idx="5">
                  <c:v>65</c:v>
                </c:pt>
                <c:pt idx="6">
                  <c:v>59</c:v>
                </c:pt>
                <c:pt idx="7">
                  <c:v>53</c:v>
                </c:pt>
                <c:pt idx="8">
                  <c:v>56</c:v>
                </c:pt>
                <c:pt idx="9">
                  <c:v>50</c:v>
                </c:pt>
                <c:pt idx="10">
                  <c:v>73</c:v>
                </c:pt>
                <c:pt idx="11">
                  <c:v>56</c:v>
                </c:pt>
                <c:pt idx="12">
                  <c:v>43</c:v>
                </c:pt>
                <c:pt idx="13">
                  <c:v>57</c:v>
                </c:pt>
                <c:pt idx="14">
                  <c:v>79</c:v>
                </c:pt>
                <c:pt idx="15">
                  <c:v>57</c:v>
                </c:pt>
                <c:pt idx="16">
                  <c:v>65</c:v>
                </c:pt>
                <c:pt idx="17">
                  <c:v>57</c:v>
                </c:pt>
                <c:pt idx="18">
                  <c:v>60</c:v>
                </c:pt>
                <c:pt idx="19">
                  <c:v>42</c:v>
                </c:pt>
                <c:pt idx="20">
                  <c:v>68</c:v>
                </c:pt>
                <c:pt idx="21">
                  <c:v>63</c:v>
                </c:pt>
                <c:pt idx="22">
                  <c:v>61</c:v>
                </c:pt>
                <c:pt idx="23">
                  <c:v>56</c:v>
                </c:pt>
                <c:pt idx="24">
                  <c:v>74</c:v>
                </c:pt>
                <c:pt idx="25">
                  <c:v>72</c:v>
                </c:pt>
                <c:pt idx="26">
                  <c:v>65</c:v>
                </c:pt>
                <c:pt idx="27">
                  <c:v>66</c:v>
                </c:pt>
                <c:pt idx="28">
                  <c:v>66</c:v>
                </c:pt>
                <c:pt idx="29">
                  <c:v>63</c:v>
                </c:pt>
                <c:pt idx="30">
                  <c:v>57</c:v>
                </c:pt>
                <c:pt idx="31">
                  <c:v>60</c:v>
                </c:pt>
                <c:pt idx="32">
                  <c:v>58</c:v>
                </c:pt>
                <c:pt idx="33">
                  <c:v>64</c:v>
                </c:pt>
                <c:pt idx="34">
                  <c:v>50</c:v>
                </c:pt>
                <c:pt idx="35">
                  <c:v>50</c:v>
                </c:pt>
                <c:pt idx="36">
                  <c:v>49</c:v>
                </c:pt>
                <c:pt idx="37">
                  <c:v>68</c:v>
                </c:pt>
                <c:pt idx="38">
                  <c:v>52</c:v>
                </c:pt>
                <c:pt idx="39">
                  <c:v>54</c:v>
                </c:pt>
                <c:pt idx="40">
                  <c:v>57</c:v>
                </c:pt>
                <c:pt idx="41">
                  <c:v>53</c:v>
                </c:pt>
                <c:pt idx="42">
                  <c:v>56</c:v>
                </c:pt>
                <c:pt idx="43">
                  <c:v>58</c:v>
                </c:pt>
                <c:pt idx="44">
                  <c:v>62</c:v>
                </c:pt>
                <c:pt idx="45">
                  <c:v>60</c:v>
                </c:pt>
                <c:pt idx="46">
                  <c:v>55</c:v>
                </c:pt>
                <c:pt idx="47">
                  <c:v>58</c:v>
                </c:pt>
                <c:pt idx="48">
                  <c:v>57</c:v>
                </c:pt>
                <c:pt idx="49">
                  <c:v>49</c:v>
                </c:pt>
                <c:pt idx="50">
                  <c:v>46</c:v>
                </c:pt>
                <c:pt idx="51">
                  <c:v>52</c:v>
                </c:pt>
                <c:pt idx="52">
                  <c:v>56</c:v>
                </c:pt>
                <c:pt idx="53">
                  <c:v>51</c:v>
                </c:pt>
                <c:pt idx="54">
                  <c:v>50</c:v>
                </c:pt>
                <c:pt idx="55">
                  <c:v>27</c:v>
                </c:pt>
                <c:pt idx="56">
                  <c:v>50</c:v>
                </c:pt>
                <c:pt idx="57">
                  <c:v>63</c:v>
                </c:pt>
                <c:pt idx="58">
                  <c:v>65</c:v>
                </c:pt>
                <c:pt idx="59">
                  <c:v>53</c:v>
                </c:pt>
                <c:pt idx="60">
                  <c:v>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D5D-4FE1-8DE2-8B67203295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49940800"/>
        <c:axId val="1549941760"/>
      </c:lineChart>
      <c:catAx>
        <c:axId val="1549940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549941760"/>
        <c:crosses val="autoZero"/>
        <c:auto val="1"/>
        <c:lblAlgn val="ctr"/>
        <c:lblOffset val="100"/>
        <c:noMultiLvlLbl val="0"/>
      </c:catAx>
      <c:valAx>
        <c:axId val="1549941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7.8376437254966558E-3"/>
              <c:y val="0.4106821130117356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549940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Relativ del fødde av folketalet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'Ark1'!$B$2:$AF$2</c:f>
              <c:numCache>
                <c:formatCode>General</c:formatCode>
                <c:ptCount val="31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  <c:pt idx="28">
                  <c:v>2023</c:v>
                </c:pt>
                <c:pt idx="29">
                  <c:v>2024</c:v>
                </c:pt>
                <c:pt idx="30">
                  <c:v>2025</c:v>
                </c:pt>
              </c:numCache>
            </c:numRef>
          </c:cat>
          <c:val>
            <c:numRef>
              <c:f>'Ark1'!$B$19:$AF$19</c:f>
              <c:numCache>
                <c:formatCode>0.0</c:formatCode>
                <c:ptCount val="31"/>
                <c:pt idx="0">
                  <c:v>0.98389982110912344</c:v>
                </c:pt>
                <c:pt idx="1">
                  <c:v>1.1998567335243553</c:v>
                </c:pt>
                <c:pt idx="2">
                  <c:v>1.2390016160890645</c:v>
                </c:pt>
                <c:pt idx="3">
                  <c:v>0.92391304347826086</c:v>
                </c:pt>
                <c:pt idx="4">
                  <c:v>1.206581352833638</c:v>
                </c:pt>
                <c:pt idx="5">
                  <c:v>1.238676280273618</c:v>
                </c:pt>
                <c:pt idx="6">
                  <c:v>1.1606484893146647</c:v>
                </c:pt>
                <c:pt idx="7">
                  <c:v>1.0313075506445673</c:v>
                </c:pt>
                <c:pt idx="8">
                  <c:v>1.4829732698645184</c:v>
                </c:pt>
                <c:pt idx="9">
                  <c:v>1.0416666666666667</c:v>
                </c:pt>
                <c:pt idx="10">
                  <c:v>1.0095447870778267</c:v>
                </c:pt>
                <c:pt idx="11">
                  <c:v>1.1007462686567164</c:v>
                </c:pt>
                <c:pt idx="12">
                  <c:v>1.0993106018259735</c:v>
                </c:pt>
                <c:pt idx="13">
                  <c:v>0.94409477971121802</c:v>
                </c:pt>
                <c:pt idx="14">
                  <c:v>1.1021307861866274</c:v>
                </c:pt>
                <c:pt idx="15">
                  <c:v>1.0772320613474531</c:v>
                </c:pt>
                <c:pt idx="16">
                  <c:v>1.2318840579710144</c:v>
                </c:pt>
                <c:pt idx="17">
                  <c:v>1.0370105489004113</c:v>
                </c:pt>
                <c:pt idx="18">
                  <c:v>0.93788709962838435</c:v>
                </c:pt>
                <c:pt idx="19">
                  <c:v>0.89678213469315982</c:v>
                </c:pt>
                <c:pt idx="20">
                  <c:v>0.81118398343113562</c:v>
                </c:pt>
                <c:pt idx="21">
                  <c:v>0.77239958805355302</c:v>
                </c:pt>
                <c:pt idx="22">
                  <c:v>0.78551912568306015</c:v>
                </c:pt>
                <c:pt idx="23">
                  <c:v>0.88752346816862948</c:v>
                </c:pt>
                <c:pt idx="24">
                  <c:v>0.75226534450333393</c:v>
                </c:pt>
                <c:pt idx="25">
                  <c:v>0.88113337940566694</c:v>
                </c:pt>
                <c:pt idx="26">
                  <c:v>0.72314049586776863</c:v>
                </c:pt>
                <c:pt idx="27">
                  <c:v>0.97803706245710365</c:v>
                </c:pt>
                <c:pt idx="28">
                  <c:v>0.71525885558583102</c:v>
                </c:pt>
                <c:pt idx="29">
                  <c:v>0.89000839630562556</c:v>
                </c:pt>
                <c:pt idx="30">
                  <c:v>0.93457943925233644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D48-498C-B449-7B2ACDF155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56698384"/>
        <c:axId val="1656702224"/>
      </c:lineChart>
      <c:catAx>
        <c:axId val="1656698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656702224"/>
        <c:crosses val="autoZero"/>
        <c:auto val="1"/>
        <c:lblAlgn val="ctr"/>
        <c:lblOffset val="100"/>
        <c:noMultiLvlLbl val="0"/>
      </c:catAx>
      <c:valAx>
        <c:axId val="1656702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 b="0" i="0" u="none" strike="noStrike" kern="1200" baseline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 b="0" i="0" u="none" strike="noStrike" kern="1200" baseline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effectLst/>
                  </a:rPr>
                  <a:t>Del </a:t>
                </a:r>
                <a:r>
                  <a:rPr lang="nb-NO" sz="1100" b="0" i="0" u="none" strike="noStrike" kern="1200" baseline="0" dirty="0" err="1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effectLst/>
                  </a:rPr>
                  <a:t>fødslar</a:t>
                </a:r>
                <a:r>
                  <a:rPr lang="nb-NO" sz="1100" b="0" i="0" u="none" strike="noStrike" kern="1200" baseline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effectLst/>
                  </a:rPr>
                  <a:t> av </a:t>
                </a:r>
                <a:r>
                  <a:rPr lang="nb-NO" sz="1100" b="0" i="0" u="none" strike="noStrike" kern="1200" baseline="0" dirty="0" err="1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effectLst/>
                  </a:rPr>
                  <a:t>folketalet</a:t>
                </a:r>
                <a:r>
                  <a:rPr lang="nb-NO" sz="1100" b="0" i="0" u="none" strike="noStrike" kern="1200" baseline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effectLst/>
                  </a:rPr>
                  <a:t> i prosent</a:t>
                </a:r>
              </a:p>
            </c:rich>
          </c:tx>
          <c:layout>
            <c:manualLayout>
              <c:xMode val="edge"/>
              <c:yMode val="edge"/>
              <c:x val="3.4349066709480893E-3"/>
              <c:y val="0.2907496798525082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 b="0" i="0" u="none" strike="noStrike" kern="1200" baseline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656698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Folketalspyramide, befolkning etter kjønn og alder, 2026</a:t>
            </a:r>
            <a:r>
              <a:rPr lang="nb-NO" sz="2000" b="1" baseline="0">
                <a:solidFill>
                  <a:schemeClr val="tx2"/>
                </a:solidFill>
              </a:rPr>
              <a:t> og 2038</a:t>
            </a:r>
            <a:endParaRPr lang="nb-NO" sz="2000" b="1">
              <a:solidFill>
                <a:schemeClr val="tx2"/>
              </a:solidFill>
            </a:endParaRPr>
          </a:p>
        </c:rich>
      </c:tx>
      <c:layout>
        <c:manualLayout>
          <c:xMode val="edge"/>
          <c:yMode val="edge"/>
          <c:x val="0.15432178265166246"/>
          <c:y val="1.28068324619253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'Ark1'!$B$3</c:f>
              <c:strCache>
                <c:ptCount val="1"/>
                <c:pt idx="0">
                  <c:v>Menn 2026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'Ark1'!$A$4:$A$24</c:f>
              <c:strCache>
                <c:ptCount val="21"/>
                <c:pt idx="0">
                  <c:v>0-4 år</c:v>
                </c:pt>
                <c:pt idx="1">
                  <c:v>5-9 år</c:v>
                </c:pt>
                <c:pt idx="2">
                  <c:v>10-14 år</c:v>
                </c:pt>
                <c:pt idx="3">
                  <c:v>15-19 år</c:v>
                </c:pt>
                <c:pt idx="4">
                  <c:v>20-24 år</c:v>
                </c:pt>
                <c:pt idx="5">
                  <c:v>25-29 år</c:v>
                </c:pt>
                <c:pt idx="6">
                  <c:v>30-34 år</c:v>
                </c:pt>
                <c:pt idx="7">
                  <c:v>35-39 år</c:v>
                </c:pt>
                <c:pt idx="8">
                  <c:v>40-44 år</c:v>
                </c:pt>
                <c:pt idx="9">
                  <c:v>45-49 år</c:v>
                </c:pt>
                <c:pt idx="10">
                  <c:v>50-54 år</c:v>
                </c:pt>
                <c:pt idx="11">
                  <c:v>55-59 år</c:v>
                </c:pt>
                <c:pt idx="12">
                  <c:v>60-64 år</c:v>
                </c:pt>
                <c:pt idx="13">
                  <c:v>65-69 år</c:v>
                </c:pt>
                <c:pt idx="14">
                  <c:v>70-74 år</c:v>
                </c:pt>
                <c:pt idx="15">
                  <c:v>75-79 år</c:v>
                </c:pt>
                <c:pt idx="16">
                  <c:v>80-84 år</c:v>
                </c:pt>
                <c:pt idx="17">
                  <c:v>85-89 år</c:v>
                </c:pt>
                <c:pt idx="18">
                  <c:v>90-94 år</c:v>
                </c:pt>
                <c:pt idx="19">
                  <c:v>95-99 år</c:v>
                </c:pt>
                <c:pt idx="20">
                  <c:v>100 år eller eldre</c:v>
                </c:pt>
              </c:strCache>
            </c:strRef>
          </c:cat>
          <c:val>
            <c:numRef>
              <c:f>'Ark1'!$B$4:$B$24</c:f>
              <c:numCache>
                <c:formatCode>General</c:formatCode>
                <c:ptCount val="21"/>
                <c:pt idx="0">
                  <c:v>134</c:v>
                </c:pt>
                <c:pt idx="1">
                  <c:v>130</c:v>
                </c:pt>
                <c:pt idx="2">
                  <c:v>180</c:v>
                </c:pt>
                <c:pt idx="3">
                  <c:v>198</c:v>
                </c:pt>
                <c:pt idx="4">
                  <c:v>165</c:v>
                </c:pt>
                <c:pt idx="5">
                  <c:v>160</c:v>
                </c:pt>
                <c:pt idx="6">
                  <c:v>194</c:v>
                </c:pt>
                <c:pt idx="7">
                  <c:v>175</c:v>
                </c:pt>
                <c:pt idx="8">
                  <c:v>190</c:v>
                </c:pt>
                <c:pt idx="9">
                  <c:v>174</c:v>
                </c:pt>
                <c:pt idx="10">
                  <c:v>221</c:v>
                </c:pt>
                <c:pt idx="11">
                  <c:v>240</c:v>
                </c:pt>
                <c:pt idx="12">
                  <c:v>198</c:v>
                </c:pt>
                <c:pt idx="13">
                  <c:v>200</c:v>
                </c:pt>
                <c:pt idx="14">
                  <c:v>198</c:v>
                </c:pt>
                <c:pt idx="15">
                  <c:v>153</c:v>
                </c:pt>
                <c:pt idx="16">
                  <c:v>115</c:v>
                </c:pt>
                <c:pt idx="17">
                  <c:v>39</c:v>
                </c:pt>
                <c:pt idx="18">
                  <c:v>12</c:v>
                </c:pt>
                <c:pt idx="19">
                  <c:v>3</c:v>
                </c:pt>
                <c:pt idx="2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C5-406B-8DDD-AF1EFF196753}"/>
            </c:ext>
          </c:extLst>
        </c:ser>
        <c:ser>
          <c:idx val="1"/>
          <c:order val="1"/>
          <c:tx>
            <c:strRef>
              <c:f>'Ark1'!$C$3</c:f>
              <c:strCache>
                <c:ptCount val="1"/>
                <c:pt idx="0">
                  <c:v>Kvinner 2026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'Ark1'!$A$4:$A$24</c:f>
              <c:strCache>
                <c:ptCount val="21"/>
                <c:pt idx="0">
                  <c:v>0-4 år</c:v>
                </c:pt>
                <c:pt idx="1">
                  <c:v>5-9 år</c:v>
                </c:pt>
                <c:pt idx="2">
                  <c:v>10-14 år</c:v>
                </c:pt>
                <c:pt idx="3">
                  <c:v>15-19 år</c:v>
                </c:pt>
                <c:pt idx="4">
                  <c:v>20-24 år</c:v>
                </c:pt>
                <c:pt idx="5">
                  <c:v>25-29 år</c:v>
                </c:pt>
                <c:pt idx="6">
                  <c:v>30-34 år</c:v>
                </c:pt>
                <c:pt idx="7">
                  <c:v>35-39 år</c:v>
                </c:pt>
                <c:pt idx="8">
                  <c:v>40-44 år</c:v>
                </c:pt>
                <c:pt idx="9">
                  <c:v>45-49 år</c:v>
                </c:pt>
                <c:pt idx="10">
                  <c:v>50-54 år</c:v>
                </c:pt>
                <c:pt idx="11">
                  <c:v>55-59 år</c:v>
                </c:pt>
                <c:pt idx="12">
                  <c:v>60-64 år</c:v>
                </c:pt>
                <c:pt idx="13">
                  <c:v>65-69 år</c:v>
                </c:pt>
                <c:pt idx="14">
                  <c:v>70-74 år</c:v>
                </c:pt>
                <c:pt idx="15">
                  <c:v>75-79 år</c:v>
                </c:pt>
                <c:pt idx="16">
                  <c:v>80-84 år</c:v>
                </c:pt>
                <c:pt idx="17">
                  <c:v>85-89 år</c:v>
                </c:pt>
                <c:pt idx="18">
                  <c:v>90-94 år</c:v>
                </c:pt>
                <c:pt idx="19">
                  <c:v>95-99 år</c:v>
                </c:pt>
                <c:pt idx="20">
                  <c:v>100 år eller eldre</c:v>
                </c:pt>
              </c:strCache>
            </c:strRef>
          </c:cat>
          <c:val>
            <c:numRef>
              <c:f>'Ark1'!$C$4:$C$24</c:f>
              <c:numCache>
                <c:formatCode>General</c:formatCode>
                <c:ptCount val="21"/>
                <c:pt idx="0">
                  <c:v>-141</c:v>
                </c:pt>
                <c:pt idx="1">
                  <c:v>-150</c:v>
                </c:pt>
                <c:pt idx="2">
                  <c:v>-169</c:v>
                </c:pt>
                <c:pt idx="3">
                  <c:v>-184</c:v>
                </c:pt>
                <c:pt idx="4">
                  <c:v>-161</c:v>
                </c:pt>
                <c:pt idx="5">
                  <c:v>-135</c:v>
                </c:pt>
                <c:pt idx="6">
                  <c:v>-152</c:v>
                </c:pt>
                <c:pt idx="7">
                  <c:v>-174</c:v>
                </c:pt>
                <c:pt idx="8">
                  <c:v>-190</c:v>
                </c:pt>
                <c:pt idx="9">
                  <c:v>-189</c:v>
                </c:pt>
                <c:pt idx="10">
                  <c:v>-202</c:v>
                </c:pt>
                <c:pt idx="11">
                  <c:v>-198</c:v>
                </c:pt>
                <c:pt idx="12">
                  <c:v>-185</c:v>
                </c:pt>
                <c:pt idx="13">
                  <c:v>-198</c:v>
                </c:pt>
                <c:pt idx="14">
                  <c:v>-170</c:v>
                </c:pt>
                <c:pt idx="15">
                  <c:v>-157</c:v>
                </c:pt>
                <c:pt idx="16">
                  <c:v>-89</c:v>
                </c:pt>
                <c:pt idx="17">
                  <c:v>-53</c:v>
                </c:pt>
                <c:pt idx="18">
                  <c:v>-20</c:v>
                </c:pt>
                <c:pt idx="19">
                  <c:v>-9</c:v>
                </c:pt>
                <c:pt idx="20">
                  <c:v>-1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5C5-406B-8DDD-AF1EFF1967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11802751"/>
        <c:axId val="1111804671"/>
      </c:barChart>
      <c:scatterChart>
        <c:scatterStyle val="smoothMarker"/>
        <c:varyColors val="0"/>
        <c:ser>
          <c:idx val="2"/>
          <c:order val="2"/>
          <c:tx>
            <c:strRef>
              <c:f>'Ark1'!$D$3</c:f>
              <c:strCache>
                <c:ptCount val="1"/>
                <c:pt idx="0">
                  <c:v>Menn 2038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'Ark1'!$D$4:$D$24</c:f>
              <c:numCache>
                <c:formatCode>General</c:formatCode>
                <c:ptCount val="21"/>
                <c:pt idx="0">
                  <c:v>147</c:v>
                </c:pt>
                <c:pt idx="1">
                  <c:v>151</c:v>
                </c:pt>
                <c:pt idx="2">
                  <c:v>146</c:v>
                </c:pt>
                <c:pt idx="3">
                  <c:v>150</c:v>
                </c:pt>
                <c:pt idx="4">
                  <c:v>145</c:v>
                </c:pt>
                <c:pt idx="5">
                  <c:v>153</c:v>
                </c:pt>
                <c:pt idx="6">
                  <c:v>167</c:v>
                </c:pt>
                <c:pt idx="7">
                  <c:v>179</c:v>
                </c:pt>
                <c:pt idx="8">
                  <c:v>214</c:v>
                </c:pt>
                <c:pt idx="9">
                  <c:v>206</c:v>
                </c:pt>
                <c:pt idx="10">
                  <c:v>207</c:v>
                </c:pt>
                <c:pt idx="11">
                  <c:v>204</c:v>
                </c:pt>
                <c:pt idx="12">
                  <c:v>214</c:v>
                </c:pt>
                <c:pt idx="13">
                  <c:v>230</c:v>
                </c:pt>
                <c:pt idx="14">
                  <c:v>220</c:v>
                </c:pt>
                <c:pt idx="15">
                  <c:v>175</c:v>
                </c:pt>
                <c:pt idx="16">
                  <c:v>136</c:v>
                </c:pt>
                <c:pt idx="17">
                  <c:v>98</c:v>
                </c:pt>
                <c:pt idx="18">
                  <c:v>41</c:v>
                </c:pt>
                <c:pt idx="19">
                  <c:v>7</c:v>
                </c:pt>
                <c:pt idx="20">
                  <c:v>0</c:v>
                </c:pt>
              </c:numCache>
            </c:numRef>
          </c:xVal>
          <c:yVal>
            <c:numRef>
              <c:f>'Ark1'!$F$4:$F$24</c:f>
              <c:numCache>
                <c:formatCode>General</c:formatCode>
                <c:ptCount val="2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65C5-406B-8DDD-AF1EFF196753}"/>
            </c:ext>
          </c:extLst>
        </c:ser>
        <c:ser>
          <c:idx val="3"/>
          <c:order val="3"/>
          <c:tx>
            <c:strRef>
              <c:f>'Ark1'!$E$3</c:f>
              <c:strCache>
                <c:ptCount val="1"/>
                <c:pt idx="0">
                  <c:v>Kvinner 2038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'Ark1'!$E$4:$E$24</c:f>
              <c:numCache>
                <c:formatCode>General</c:formatCode>
                <c:ptCount val="21"/>
                <c:pt idx="0">
                  <c:v>-142</c:v>
                </c:pt>
                <c:pt idx="1">
                  <c:v>-145</c:v>
                </c:pt>
                <c:pt idx="2">
                  <c:v>-141</c:v>
                </c:pt>
                <c:pt idx="3">
                  <c:v>-155</c:v>
                </c:pt>
                <c:pt idx="4">
                  <c:v>-143</c:v>
                </c:pt>
                <c:pt idx="5">
                  <c:v>-149</c:v>
                </c:pt>
                <c:pt idx="6">
                  <c:v>-160</c:v>
                </c:pt>
                <c:pt idx="7">
                  <c:v>-159</c:v>
                </c:pt>
                <c:pt idx="8">
                  <c:v>-199</c:v>
                </c:pt>
                <c:pt idx="9">
                  <c:v>-212</c:v>
                </c:pt>
                <c:pt idx="10">
                  <c:v>-209</c:v>
                </c:pt>
                <c:pt idx="11">
                  <c:v>-213</c:v>
                </c:pt>
                <c:pt idx="12">
                  <c:v>-211</c:v>
                </c:pt>
                <c:pt idx="13">
                  <c:v>-218</c:v>
                </c:pt>
                <c:pt idx="14">
                  <c:v>-184</c:v>
                </c:pt>
                <c:pt idx="15">
                  <c:v>-159</c:v>
                </c:pt>
                <c:pt idx="16">
                  <c:v>-156</c:v>
                </c:pt>
                <c:pt idx="17">
                  <c:v>-98</c:v>
                </c:pt>
                <c:pt idx="18">
                  <c:v>-52</c:v>
                </c:pt>
                <c:pt idx="19">
                  <c:v>-14</c:v>
                </c:pt>
                <c:pt idx="20">
                  <c:v>-1</c:v>
                </c:pt>
              </c:numCache>
            </c:numRef>
          </c:xVal>
          <c:yVal>
            <c:numRef>
              <c:f>'Ark1'!$F$4:$F$24</c:f>
              <c:numCache>
                <c:formatCode>General</c:formatCode>
                <c:ptCount val="2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65C5-406B-8DDD-AF1EFF1967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53472656"/>
        <c:axId val="1253478896"/>
      </c:scatterChart>
      <c:catAx>
        <c:axId val="111180275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111804671"/>
        <c:crosses val="autoZero"/>
        <c:auto val="1"/>
        <c:lblAlgn val="ctr"/>
        <c:lblOffset val="100"/>
        <c:noMultiLvlLbl val="0"/>
      </c:catAx>
      <c:valAx>
        <c:axId val="1111804671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;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111802751"/>
        <c:crosses val="autoZero"/>
        <c:crossBetween val="between"/>
      </c:valAx>
      <c:valAx>
        <c:axId val="1253478896"/>
        <c:scaling>
          <c:orientation val="minMax"/>
          <c:max val="21"/>
          <c:min val="1"/>
        </c:scaling>
        <c:delete val="0"/>
        <c:axPos val="r"/>
        <c:numFmt formatCode="General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53472656"/>
        <c:crosses val="max"/>
        <c:crossBetween val="midCat"/>
      </c:valAx>
      <c:valAx>
        <c:axId val="12534726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5347889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9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0.75627</cdr:x>
      <cdr:y>0.13549</cdr:y>
    </cdr:from>
    <cdr:to>
      <cdr:x>0.76017</cdr:x>
      <cdr:y>0.85004</cdr:y>
    </cdr:to>
    <cdr:cxnSp macro="">
      <cdr:nvCxnSpPr>
        <cdr:cNvPr id="10" name="Rett linje 9">
          <a:extLst xmlns:a="http://schemas.openxmlformats.org/drawingml/2006/main">
            <a:ext uri="{FF2B5EF4-FFF2-40B4-BE49-F238E27FC236}">
              <a16:creationId xmlns:a16="http://schemas.microsoft.com/office/drawing/2014/main" id="{282BDDA9-8058-342A-2B59-117C3DA6ABC3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 flipH="1" flipV="1">
          <a:off x="8818014" y="760235"/>
          <a:ext cx="45473" cy="4009447"/>
        </a:xfrm>
        <a:prstGeom xmlns:a="http://schemas.openxmlformats.org/drawingml/2006/main" prst="line">
          <a:avLst/>
        </a:prstGeom>
        <a:ln xmlns:a="http://schemas.openxmlformats.org/drawingml/2006/main" w="19050"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05B170-0002-4E08-9F14-56A465469E5C}" type="datetimeFigureOut">
              <a:rPr lang="nb-NO" smtClean="0"/>
              <a:t>04.05.2026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D45CEB-8C93-4424-86BF-B97E0BFA253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78903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13312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21337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599467-D191-6399-75DF-19DC286D68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06672F66-C01C-AE5B-6562-F04ED432B5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10FA1DD8-A145-B179-5B68-7FC21D5E42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55FA7750-2DCF-4424-9D76-A3A8E5E352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4F81B9-7D09-469D-A9F1-B4D4DE9EBC03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75173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AFB5B7-AAD3-E7BB-B1B8-7D28802DA5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62D42F4A-5F3A-FC32-9A15-BC5368AB08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C3C1F510-9230-0962-46F6-219DB5E1BB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1F432A2C-657C-9741-9A05-5F4B74E10E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4F81B9-7D09-469D-A9F1-B4D4DE9EBC03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65971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33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521301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34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553083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35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525381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38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59178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sv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09600" y="3821439"/>
            <a:ext cx="10668000" cy="14700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54124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0" y="1085851"/>
            <a:ext cx="10972800" cy="50403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40693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25233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 descr="Skjermbilde 2014-03-26 kl. 10.24.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66834" y="6940"/>
            <a:ext cx="133089" cy="6858000"/>
          </a:xfrm>
          <a:prstGeom prst="rect">
            <a:avLst/>
          </a:prstGeom>
        </p:spPr>
      </p:pic>
      <p:pic>
        <p:nvPicPr>
          <p:cNvPr id="10" name="Bilde 9" descr="Skjermbilde 2014-03-26 kl. 10.24.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940"/>
            <a:ext cx="1330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6840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rs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B81AEA0A-9923-EFDE-6A69-F2535CDF58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0534" y="1488231"/>
            <a:ext cx="10217781" cy="2397968"/>
          </a:xfrm>
          <a:prstGeom prst="rect">
            <a:avLst/>
          </a:prstGeom>
        </p:spPr>
      </p:pic>
      <p:pic>
        <p:nvPicPr>
          <p:cNvPr id="10" name="Illustrasjon">
            <a:extLst>
              <a:ext uri="{FF2B5EF4-FFF2-40B4-BE49-F238E27FC236}">
                <a16:creationId xmlns:a16="http://schemas.microsoft.com/office/drawing/2014/main" id="{55E1D034-8DB3-109F-5FB5-041986BBE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67"/>
          <a:stretch/>
        </p:blipFill>
        <p:spPr>
          <a:xfrm>
            <a:off x="0" y="4089662"/>
            <a:ext cx="12192000" cy="2540188"/>
          </a:xfrm>
          <a:prstGeom prst="rect">
            <a:avLst/>
          </a:prstGeom>
        </p:spPr>
      </p:pic>
      <p:sp>
        <p:nvSpPr>
          <p:cNvPr id="3" name="Undertittel 2">
            <a:extLst>
              <a:ext uri="{FF2B5EF4-FFF2-40B4-BE49-F238E27FC236}">
                <a16:creationId xmlns:a16="http://schemas.microsoft.com/office/drawing/2014/main" id="{300ACA4F-D36B-8645-2EA7-DF6FBFFCC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83709"/>
            <a:ext cx="9844315" cy="1105951"/>
          </a:xfrm>
        </p:spPr>
        <p:txBody>
          <a:bodyPr lIns="32400" tIns="18000" rIns="32400" bIns="18000">
            <a:noAutofit/>
          </a:bodyPr>
          <a:lstStyle>
            <a:lvl1pPr marL="0" indent="0" algn="l">
              <a:buNone/>
              <a:defRPr sz="2667">
                <a:solidFill>
                  <a:srgbClr val="F3F0A9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n-NO" dirty="0"/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74EF3DF7-8CE1-FF19-F246-D22D370AEA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86085" y="6516688"/>
            <a:ext cx="7024915" cy="241536"/>
          </a:xfrm>
          <a:noFill/>
        </p:spPr>
        <p:txBody>
          <a:bodyPr wrap="square">
            <a:sp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Logo" descr="Møre og Romsdal fylkeskommune. Logo">
            <a:extLst>
              <a:ext uri="{FF2B5EF4-FFF2-40B4-BE49-F238E27FC236}">
                <a16:creationId xmlns:a16="http://schemas.microsoft.com/office/drawing/2014/main" id="{D55C4494-7BA0-78DC-E700-AE1F0FFB58B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63363" y="798496"/>
            <a:ext cx="2116375" cy="591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1471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hal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l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5432956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tekst 12">
            <a:extLst>
              <a:ext uri="{FF2B5EF4-FFF2-40B4-BE49-F238E27FC236}">
                <a16:creationId xmlns:a16="http://schemas.microsoft.com/office/drawing/2014/main" id="{2D6FFD43-D7C1-642D-D638-F2B57FEE12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D04871E3-5D1B-9D26-995A-94F674B743D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95E8C933-91B2-9002-555C-A64A946E7E2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239937" y="1024466"/>
            <a:ext cx="5432952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5866198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pittelinndelin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LOGO" descr="Møre og Romsdal fylkeskommune. Logo">
            <a:extLst>
              <a:ext uri="{FF2B5EF4-FFF2-40B4-BE49-F238E27FC236}">
                <a16:creationId xmlns:a16="http://schemas.microsoft.com/office/drawing/2014/main" id="{015C9290-562B-2429-BD2A-41440EED9ED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856503" y="3660078"/>
            <a:ext cx="2116375" cy="591993"/>
          </a:xfrm>
          <a:prstGeom prst="rect">
            <a:avLst/>
          </a:prstGeom>
        </p:spPr>
      </p:pic>
      <p:sp>
        <p:nvSpPr>
          <p:cNvPr id="5" name="Tittel 4">
            <a:extLst>
              <a:ext uri="{FF2B5EF4-FFF2-40B4-BE49-F238E27FC236}">
                <a16:creationId xmlns:a16="http://schemas.microsoft.com/office/drawing/2014/main" id="{791D6F78-437A-3F5A-E65C-F145C637DA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5520" y="4411762"/>
            <a:ext cx="5993777" cy="551769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Tema</a:t>
            </a:r>
            <a:endParaRPr lang="nn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00ACA4F-D36B-8645-2EA7-DF6FBFFCC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52572" y="4945556"/>
            <a:ext cx="5491163" cy="713048"/>
          </a:xfrm>
        </p:spPr>
        <p:txBody>
          <a:bodyPr>
            <a:noAutofit/>
          </a:bodyPr>
          <a:lstStyle>
            <a:lvl1pPr marL="0" indent="0" algn="l">
              <a:buNone/>
              <a:defRPr sz="1900">
                <a:solidFill>
                  <a:schemeClr val="bg1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n-NO" dirty="0"/>
          </a:p>
        </p:txBody>
      </p:sp>
      <p:sp>
        <p:nvSpPr>
          <p:cNvPr id="17" name="Plassholder for bilde">
            <a:extLst>
              <a:ext uri="{FF2B5EF4-FFF2-40B4-BE49-F238E27FC236}">
                <a16:creationId xmlns:a16="http://schemas.microsoft.com/office/drawing/2014/main" id="{B3302875-D3E8-0A43-D351-31B8708AFDE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2571750 h 5143500"/>
              <a:gd name="connsiteX3" fmla="*/ 4029075 w 9144000"/>
              <a:gd name="connsiteY3" fmla="*/ 2571750 h 5143500"/>
              <a:gd name="connsiteX4" fmla="*/ 4029075 w 9144000"/>
              <a:gd name="connsiteY4" fmla="*/ 4488656 h 5143500"/>
              <a:gd name="connsiteX5" fmla="*/ 9144000 w 9144000"/>
              <a:gd name="connsiteY5" fmla="*/ 4488656 h 5143500"/>
              <a:gd name="connsiteX6" fmla="*/ 9144000 w 9144000"/>
              <a:gd name="connsiteY6" fmla="*/ 5143500 h 5143500"/>
              <a:gd name="connsiteX7" fmla="*/ 0 w 9144000"/>
              <a:gd name="connsiteY7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5143500">
                <a:moveTo>
                  <a:pt x="0" y="0"/>
                </a:moveTo>
                <a:lnTo>
                  <a:pt x="9144000" y="0"/>
                </a:lnTo>
                <a:lnTo>
                  <a:pt x="9144000" y="2571750"/>
                </a:lnTo>
                <a:lnTo>
                  <a:pt x="4029075" y="2571750"/>
                </a:lnTo>
                <a:lnTo>
                  <a:pt x="4029075" y="4488656"/>
                </a:lnTo>
                <a:lnTo>
                  <a:pt x="9144000" y="4488656"/>
                </a:lnTo>
                <a:lnTo>
                  <a:pt x="9144000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17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n-NO" noProof="0" dirty="0"/>
              <a:t>Trykk på ikonet eller dra inn ei bildefil for å legge til et bilde. Juster utsnittet på Bildeformat-fanen &gt; Beskjær.</a:t>
            </a:r>
          </a:p>
        </p:txBody>
      </p:sp>
      <p:pic>
        <p:nvPicPr>
          <p:cNvPr id="15" name="Illustrasjon">
            <a:extLst>
              <a:ext uri="{FF2B5EF4-FFF2-40B4-BE49-F238E27FC236}">
                <a16:creationId xmlns:a16="http://schemas.microsoft.com/office/drawing/2014/main" id="{4382E488-FA9C-C459-A34A-D6CF9368EB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72101" y="5249747"/>
            <a:ext cx="6819900" cy="631568"/>
          </a:xfrm>
          <a:prstGeom prst="rect">
            <a:avLst/>
          </a:prstGeom>
        </p:spPr>
      </p:pic>
      <p:sp>
        <p:nvSpPr>
          <p:cNvPr id="2" name="Plassholder for tekst 12">
            <a:extLst>
              <a:ext uri="{FF2B5EF4-FFF2-40B4-BE49-F238E27FC236}">
                <a16:creationId xmlns:a16="http://schemas.microsoft.com/office/drawing/2014/main" id="{211B23B4-778F-46B9-BEB0-732DDD24FB5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0FD6B8B7-E4FD-07B7-07AF-6BB9819D2D4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013292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kel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11153779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826564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k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7"/>
            <a:ext cx="11153779" cy="4317456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E1070A37-B11F-6252-BE28-F74877DFD07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11153779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A65C135E-1351-99BF-4B4B-7E587D3A76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4092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bbel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2" y="325855"/>
            <a:ext cx="11153777" cy="402280"/>
          </a:xfrm>
        </p:spPr>
        <p:txBody>
          <a:bodyPr>
            <a:noAutofit/>
          </a:bodyPr>
          <a:lstStyle>
            <a:lvl1pPr algn="ctr">
              <a:defRPr sz="24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2" y="889001"/>
            <a:ext cx="5424489" cy="515064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innhold 2">
            <a:extLst>
              <a:ext uri="{FF2B5EF4-FFF2-40B4-BE49-F238E27FC236}">
                <a16:creationId xmlns:a16="http://schemas.microsoft.com/office/drawing/2014/main" id="{E10AB050-67B9-B7AD-2109-9C8D6CD8CC4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48400" y="889001"/>
            <a:ext cx="5424489" cy="515064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tekst 12">
            <a:extLst>
              <a:ext uri="{FF2B5EF4-FFF2-40B4-BE49-F238E27FC236}">
                <a16:creationId xmlns:a16="http://schemas.microsoft.com/office/drawing/2014/main" id="{2983069F-5FCB-7598-4590-6216129F6F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373013F-8FD8-BF26-7FB5-B5E4373805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703369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bb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2" y="325855"/>
            <a:ext cx="11153777" cy="402280"/>
          </a:xfrm>
        </p:spPr>
        <p:txBody>
          <a:bodyPr>
            <a:noAutofit/>
          </a:bodyPr>
          <a:lstStyle>
            <a:lvl1pPr algn="ctr">
              <a:defRPr sz="24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2" y="889001"/>
            <a:ext cx="5424489" cy="4452923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innhold 2">
            <a:extLst>
              <a:ext uri="{FF2B5EF4-FFF2-40B4-BE49-F238E27FC236}">
                <a16:creationId xmlns:a16="http://schemas.microsoft.com/office/drawing/2014/main" id="{E10AB050-67B9-B7AD-2109-9C8D6CD8CC4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48400" y="889001"/>
            <a:ext cx="5424489" cy="445292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tekst 12">
            <a:extLst>
              <a:ext uri="{FF2B5EF4-FFF2-40B4-BE49-F238E27FC236}">
                <a16:creationId xmlns:a16="http://schemas.microsoft.com/office/drawing/2014/main" id="{2983069F-5FCB-7598-4590-6216129F6F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373013F-8FD8-BF26-7FB5-B5E4373805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D86ADBA6-4443-E90A-420E-AE78BAE5630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5424488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sp>
        <p:nvSpPr>
          <p:cNvPr id="9" name="Plassholder for tekst 7">
            <a:extLst>
              <a:ext uri="{FF2B5EF4-FFF2-40B4-BE49-F238E27FC236}">
                <a16:creationId xmlns:a16="http://schemas.microsoft.com/office/drawing/2014/main" id="{CA69A5DA-693F-0987-0DDE-AD18C580E30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48400" y="5487872"/>
            <a:ext cx="5424488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4127383026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1955032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gur m/info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8387823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5CB27386-3E5F-A4D4-B60F-65F1330E4F0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93201" y="1024466"/>
            <a:ext cx="2579689" cy="5015177"/>
          </a:xfrm>
          <a:solidFill>
            <a:schemeClr val="bg2"/>
          </a:solidFill>
        </p:spPr>
        <p:txBody>
          <a:bodyPr lIns="36000" tIns="18000" rIns="36000" bIns="18000"/>
          <a:lstStyle>
            <a:lvl4pPr>
              <a:defRPr sz="1400"/>
            </a:lvl4pPr>
            <a:lvl5pPr>
              <a:defRPr sz="1200"/>
            </a:lvl5pPr>
          </a:lstStyle>
          <a:p>
            <a:pPr lvl="3"/>
            <a:r>
              <a:rPr lang="nb-NO" dirty="0"/>
              <a:t>Forklaring i boks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DE27305E-312F-685A-C4C0-50DEFA299C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3C6B09D-7588-E3E2-7C4F-2329B6988C7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376964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4">
            <a:extLst>
              <a:ext uri="{FF2B5EF4-FFF2-40B4-BE49-F238E27FC236}">
                <a16:creationId xmlns:a16="http://schemas.microsoft.com/office/drawing/2014/main" id="{12B4BFD6-CB0C-4DF8-2A3F-271EFE442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D59E3284-C89A-D962-3631-79EA8A0D96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03ACDD6C-50ED-FB4E-334F-323D30F0DA8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591439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n-NO" noProof="0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273789460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002473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43351883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09600" y="3821439"/>
            <a:ext cx="10668000" cy="14700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756081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8729821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6022173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2924165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132239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164470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9035044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0618189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8329697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077644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1348968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49146341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46006812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12008083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18627025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791601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1672622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44425361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58432497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00119883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98758212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43758212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4900789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7217340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63986541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66011450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594141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6621515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03396435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14612695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3712351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61709551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k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7"/>
            <a:ext cx="11153779" cy="4317456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40130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E1070A37-B11F-6252-BE28-F74877DFD07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11153779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84521813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101289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Fors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llustrasjon">
            <a:extLst>
              <a:ext uri="{FF2B5EF4-FFF2-40B4-BE49-F238E27FC236}">
                <a16:creationId xmlns:a16="http://schemas.microsoft.com/office/drawing/2014/main" id="{55E1D034-8DB3-109F-5FB5-041986BBE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l="267"/>
          <a:stretch/>
        </p:blipFill>
        <p:spPr>
          <a:xfrm>
            <a:off x="0" y="4089662"/>
            <a:ext cx="12192000" cy="2540188"/>
          </a:xfrm>
          <a:prstGeom prst="rect">
            <a:avLst/>
          </a:prstGeom>
        </p:spPr>
      </p:pic>
      <p:sp>
        <p:nvSpPr>
          <p:cNvPr id="3" name="Undertittel 2">
            <a:extLst>
              <a:ext uri="{FF2B5EF4-FFF2-40B4-BE49-F238E27FC236}">
                <a16:creationId xmlns:a16="http://schemas.microsoft.com/office/drawing/2014/main" id="{300ACA4F-D36B-8645-2EA7-DF6FBFFCC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83709"/>
            <a:ext cx="9844315" cy="1105951"/>
          </a:xfrm>
        </p:spPr>
        <p:txBody>
          <a:bodyPr lIns="32400" tIns="18000" rIns="32400" bIns="18000">
            <a:noAutofit/>
          </a:bodyPr>
          <a:lstStyle>
            <a:lvl1pPr marL="0" indent="0" algn="l">
              <a:buNone/>
              <a:defRPr sz="2667">
                <a:solidFill>
                  <a:srgbClr val="F3F0A9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n-NO" dirty="0"/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74EF3DF7-8CE1-FF19-F246-D22D370AEA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86085" y="6516688"/>
            <a:ext cx="7024915" cy="241536"/>
          </a:xfrm>
          <a:noFill/>
        </p:spPr>
        <p:txBody>
          <a:bodyPr wrap="square">
            <a:sp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Logo" descr="Møre og Romsdal fylkeskommune. Logo">
            <a:extLst>
              <a:ext uri="{FF2B5EF4-FFF2-40B4-BE49-F238E27FC236}">
                <a16:creationId xmlns:a16="http://schemas.microsoft.com/office/drawing/2014/main" id="{D55C4494-7BA0-78DC-E700-AE1F0FFB58B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63363" y="798496"/>
            <a:ext cx="2116375" cy="591993"/>
          </a:xfrm>
          <a:prstGeom prst="rect">
            <a:avLst/>
          </a:prstGeom>
        </p:spPr>
      </p:pic>
      <p:pic>
        <p:nvPicPr>
          <p:cNvPr id="2" name="Bilde 1">
            <a:extLst>
              <a:ext uri="{FF2B5EF4-FFF2-40B4-BE49-F238E27FC236}">
                <a16:creationId xmlns:a16="http://schemas.microsoft.com/office/drawing/2014/main" id="{CD04D129-BEEE-EE7A-83EE-64D224C5AEA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0533" y="1709271"/>
            <a:ext cx="10217782" cy="239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524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obb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2" y="325855"/>
            <a:ext cx="11153777" cy="402280"/>
          </a:xfrm>
        </p:spPr>
        <p:txBody>
          <a:bodyPr>
            <a:noAutofit/>
          </a:bodyPr>
          <a:lstStyle>
            <a:lvl1pPr algn="ctr">
              <a:defRPr sz="24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2" y="889001"/>
            <a:ext cx="5424489" cy="4452923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innhold 2">
            <a:extLst>
              <a:ext uri="{FF2B5EF4-FFF2-40B4-BE49-F238E27FC236}">
                <a16:creationId xmlns:a16="http://schemas.microsoft.com/office/drawing/2014/main" id="{E10AB050-67B9-B7AD-2109-9C8D6CD8CC4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48400" y="889001"/>
            <a:ext cx="5424489" cy="445292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tekst 12">
            <a:extLst>
              <a:ext uri="{FF2B5EF4-FFF2-40B4-BE49-F238E27FC236}">
                <a16:creationId xmlns:a16="http://schemas.microsoft.com/office/drawing/2014/main" id="{2983069F-5FCB-7598-4590-6216129F6F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373013F-8FD8-BF26-7FB5-B5E4373805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D86ADBA6-4443-E90A-420E-AE78BAE5630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5424488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sp>
        <p:nvSpPr>
          <p:cNvPr id="9" name="Plassholder for tekst 7">
            <a:extLst>
              <a:ext uri="{FF2B5EF4-FFF2-40B4-BE49-F238E27FC236}">
                <a16:creationId xmlns:a16="http://schemas.microsoft.com/office/drawing/2014/main" id="{CA69A5DA-693F-0987-0DDE-AD18C580E30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48400" y="5487872"/>
            <a:ext cx="5424488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93505842"/>
      </p:ext>
    </p:extLst>
  </p:cSld>
  <p:clrMapOvr>
    <a:masterClrMapping/>
  </p:clrMapOvr>
  <p:hf sldNum="0" hdr="0" ft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7774868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16B95A1-263B-4893-8690-7F52045D0A6A}" type="datetimeFigureOut">
              <a:rPr lang="nb-NO" smtClean="0"/>
              <a:t>04.05.2026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4166787954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8853563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07869740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09600" y="3821439"/>
            <a:ext cx="10668000" cy="14700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2898444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n-NO" noProof="0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400872614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4061689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3206735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2966692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1010144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8204241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6678756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33629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414244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0" y="1085851"/>
            <a:ext cx="10972800" cy="50403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3238271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320822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 descr="Skjermbilde 2014-03-26 kl. 10.24.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66834" y="6940"/>
            <a:ext cx="133089" cy="6858000"/>
          </a:xfrm>
          <a:prstGeom prst="rect">
            <a:avLst/>
          </a:prstGeom>
        </p:spPr>
      </p:pic>
      <p:pic>
        <p:nvPicPr>
          <p:cNvPr id="10" name="Bilde 9" descr="Skjermbilde 2014-03-26 kl. 10.24.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940"/>
            <a:ext cx="1330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24839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rs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tel 2">
            <a:extLst>
              <a:ext uri="{FF2B5EF4-FFF2-40B4-BE49-F238E27FC236}">
                <a16:creationId xmlns:a16="http://schemas.microsoft.com/office/drawing/2014/main" id="{300ACA4F-D36B-8645-2EA7-DF6FBFFCC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83709"/>
            <a:ext cx="9844315" cy="1105951"/>
          </a:xfrm>
        </p:spPr>
        <p:txBody>
          <a:bodyPr lIns="32400" tIns="18000" rIns="32400" bIns="18000">
            <a:noAutofit/>
          </a:bodyPr>
          <a:lstStyle>
            <a:lvl1pPr marL="0" indent="0" algn="l">
              <a:buNone/>
              <a:defRPr sz="2667">
                <a:solidFill>
                  <a:srgbClr val="F3F0A9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n-NO" dirty="0"/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74EF3DF7-8CE1-FF19-F246-D22D370AEA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86085" y="6516688"/>
            <a:ext cx="7024915" cy="241536"/>
          </a:xfrm>
          <a:noFill/>
        </p:spPr>
        <p:txBody>
          <a:bodyPr wrap="square">
            <a:sp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5338568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19965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30167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39" Type="http://schemas.openxmlformats.org/officeDocument/2006/relationships/slideLayout" Target="../slideLayouts/slideLayout51.xml"/><Relationship Id="rId21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46.xml"/><Relationship Id="rId42" Type="http://schemas.openxmlformats.org/officeDocument/2006/relationships/slideLayout" Target="../slideLayouts/slideLayout54.xml"/><Relationship Id="rId47" Type="http://schemas.openxmlformats.org/officeDocument/2006/relationships/slideLayout" Target="../slideLayouts/slideLayout59.xml"/><Relationship Id="rId50" Type="http://schemas.openxmlformats.org/officeDocument/2006/relationships/image" Target="../media/image2.png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32" Type="http://schemas.openxmlformats.org/officeDocument/2006/relationships/slideLayout" Target="../slideLayouts/slideLayout44.xml"/><Relationship Id="rId37" Type="http://schemas.openxmlformats.org/officeDocument/2006/relationships/slideLayout" Target="../slideLayouts/slideLayout49.xml"/><Relationship Id="rId40" Type="http://schemas.openxmlformats.org/officeDocument/2006/relationships/slideLayout" Target="../slideLayouts/slideLayout52.xml"/><Relationship Id="rId45" Type="http://schemas.openxmlformats.org/officeDocument/2006/relationships/slideLayout" Target="../slideLayouts/slideLayout57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slideLayout" Target="../slideLayouts/slideLayout40.xml"/><Relationship Id="rId36" Type="http://schemas.openxmlformats.org/officeDocument/2006/relationships/slideLayout" Target="../slideLayouts/slideLayout48.xml"/><Relationship Id="rId49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31" Type="http://schemas.openxmlformats.org/officeDocument/2006/relationships/slideLayout" Target="../slideLayouts/slideLayout43.xml"/><Relationship Id="rId44" Type="http://schemas.openxmlformats.org/officeDocument/2006/relationships/slideLayout" Target="../slideLayouts/slideLayout56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Relationship Id="rId30" Type="http://schemas.openxmlformats.org/officeDocument/2006/relationships/slideLayout" Target="../slideLayouts/slideLayout42.xml"/><Relationship Id="rId35" Type="http://schemas.openxmlformats.org/officeDocument/2006/relationships/slideLayout" Target="../slideLayouts/slideLayout47.xml"/><Relationship Id="rId43" Type="http://schemas.openxmlformats.org/officeDocument/2006/relationships/slideLayout" Target="../slideLayouts/slideLayout55.xml"/><Relationship Id="rId48" Type="http://schemas.openxmlformats.org/officeDocument/2006/relationships/slideLayout" Target="../slideLayouts/slideLayout60.xml"/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33" Type="http://schemas.openxmlformats.org/officeDocument/2006/relationships/slideLayout" Target="../slideLayouts/slideLayout45.xml"/><Relationship Id="rId38" Type="http://schemas.openxmlformats.org/officeDocument/2006/relationships/slideLayout" Target="../slideLayouts/slideLayout50.xml"/><Relationship Id="rId46" Type="http://schemas.openxmlformats.org/officeDocument/2006/relationships/slideLayout" Target="../slideLayouts/slideLayout58.xml"/><Relationship Id="rId20" Type="http://schemas.openxmlformats.org/officeDocument/2006/relationships/slideLayout" Target="../slideLayouts/slideLayout32.xml"/><Relationship Id="rId41" Type="http://schemas.openxmlformats.org/officeDocument/2006/relationships/slideLayout" Target="../slideLayouts/slideLayout53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3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9264849" cy="7064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021960" y="6356351"/>
            <a:ext cx="5604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  <p:pic>
        <p:nvPicPr>
          <p:cNvPr id="7" name="Bilde 6" descr="Skjermbilde 2014-03-26 kl. 10.24.12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66833" y="0"/>
            <a:ext cx="133224" cy="6864940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9501" y="62630"/>
            <a:ext cx="2325608" cy="66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93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000" kern="1200">
          <a:solidFill>
            <a:schemeClr val="tx1">
              <a:lumMod val="50000"/>
              <a:lumOff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7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oolsToo_Slide" descr="ToolsToo_Slide">
            <a:extLst>
              <a:ext uri="{FF2B5EF4-FFF2-40B4-BE49-F238E27FC236}">
                <a16:creationId xmlns:a16="http://schemas.microsoft.com/office/drawing/2014/main" id="{41FBC90A-94BA-5F52-47EC-3B322993B93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 sz="675" dirty="0"/>
          </a:p>
        </p:txBody>
      </p:sp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DC9A1A07-6001-5AD3-663D-7759892A4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586800"/>
            <a:ext cx="11153779" cy="1189717"/>
          </a:xfrm>
          <a:prstGeom prst="rect">
            <a:avLst/>
          </a:prstGeom>
        </p:spPr>
        <p:txBody>
          <a:bodyPr vert="horz" lIns="36000" tIns="18000" rIns="36000" bIns="18000" rtlCol="0" anchor="t" anchorCtr="0">
            <a:noAutofit/>
          </a:bodyPr>
          <a:lstStyle/>
          <a:p>
            <a:r>
              <a:rPr lang="nn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868F3CD-9B87-4D82-0BEB-B33A2AE174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9111" y="1955585"/>
            <a:ext cx="11153779" cy="4084060"/>
          </a:xfrm>
          <a:prstGeom prst="rect">
            <a:avLst/>
          </a:prstGeom>
        </p:spPr>
        <p:txBody>
          <a:bodyPr vert="horz" lIns="36000" tIns="18000" rIns="36000" bIns="18000" rtlCol="0">
            <a:noAutofit/>
          </a:bodyPr>
          <a:lstStyle/>
          <a:p>
            <a:pPr lvl="0"/>
            <a:r>
              <a:rPr lang="nn-NO" dirty="0"/>
              <a:t>Klikk for å redigere tekststiler i malen</a:t>
            </a:r>
          </a:p>
          <a:p>
            <a:pPr lvl="1"/>
            <a:r>
              <a:rPr lang="nn-NO" dirty="0"/>
              <a:t>Andre nivå</a:t>
            </a:r>
          </a:p>
          <a:p>
            <a:pPr lvl="2"/>
            <a:r>
              <a:rPr lang="nn-NO" dirty="0"/>
              <a:t>Tredje nivå</a:t>
            </a:r>
          </a:p>
          <a:p>
            <a:pPr lvl="3"/>
            <a:r>
              <a:rPr lang="nn-NO" dirty="0"/>
              <a:t>Fjerde nivå</a:t>
            </a:r>
          </a:p>
          <a:p>
            <a:pPr lvl="4"/>
            <a:r>
              <a:rPr lang="nn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297D07A-5F03-6800-7000-00BF455740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95400" y="6403476"/>
            <a:ext cx="722085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63E3C88-2302-45AB-B95A-487E36C94CAE}" type="datetimeFigureOut">
              <a:rPr lang="nn-NO" smtClean="0"/>
              <a:pPr/>
              <a:t>04.05.2026</a:t>
            </a:fld>
            <a:endParaRPr lang="nn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19C1CAB-FC1B-3E70-6484-FEDED121F5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84400" y="6403476"/>
            <a:ext cx="4114800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n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20ED513-5FC5-EA73-43D3-215E5A2C0F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9111" y="6403476"/>
            <a:ext cx="609375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9398E624-D547-5087-C94D-2AFB23DE5250}"/>
              </a:ext>
            </a:extLst>
          </p:cNvPr>
          <p:cNvPicPr>
            <a:picLocks noChangeAspect="1"/>
          </p:cNvPicPr>
          <p:nvPr/>
        </p:nvPicPr>
        <p:blipFill>
          <a:blip r:embed="rId5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9501" y="62630"/>
            <a:ext cx="2325608" cy="669494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A8647052-20E8-D703-E9F0-87D6FB59A831}"/>
              </a:ext>
            </a:extLst>
          </p:cNvPr>
          <p:cNvPicPr>
            <a:picLocks noChangeAspect="1"/>
          </p:cNvPicPr>
          <p:nvPr userDrawn="1"/>
        </p:nvPicPr>
        <p:blipFill>
          <a:blip r:embed="rId5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9501" y="62630"/>
            <a:ext cx="2325608" cy="66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717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2" r:id="rId10"/>
    <p:sldLayoutId id="2147483743" r:id="rId11"/>
    <p:sldLayoutId id="2147483745" r:id="rId12"/>
    <p:sldLayoutId id="2147483746" r:id="rId13"/>
    <p:sldLayoutId id="2147483747" r:id="rId14"/>
    <p:sldLayoutId id="2147483748" r:id="rId15"/>
    <p:sldLayoutId id="2147483749" r:id="rId16"/>
    <p:sldLayoutId id="2147483750" r:id="rId17"/>
    <p:sldLayoutId id="2147483751" r:id="rId18"/>
    <p:sldLayoutId id="2147483752" r:id="rId19"/>
    <p:sldLayoutId id="2147483753" r:id="rId20"/>
    <p:sldLayoutId id="2147483754" r:id="rId21"/>
    <p:sldLayoutId id="2147483755" r:id="rId22"/>
    <p:sldLayoutId id="2147483756" r:id="rId23"/>
    <p:sldLayoutId id="2147483757" r:id="rId24"/>
    <p:sldLayoutId id="2147483758" r:id="rId25"/>
    <p:sldLayoutId id="2147483759" r:id="rId26"/>
    <p:sldLayoutId id="2147483760" r:id="rId27"/>
    <p:sldLayoutId id="2147483761" r:id="rId28"/>
    <p:sldLayoutId id="2147483762" r:id="rId29"/>
    <p:sldLayoutId id="2147483764" r:id="rId30"/>
    <p:sldLayoutId id="2147483769" r:id="rId31"/>
    <p:sldLayoutId id="2147483770" r:id="rId32"/>
    <p:sldLayoutId id="2147483771" r:id="rId33"/>
    <p:sldLayoutId id="2147483772" r:id="rId34"/>
    <p:sldLayoutId id="2147483773" r:id="rId35"/>
    <p:sldLayoutId id="2147483774" r:id="rId36"/>
    <p:sldLayoutId id="2147483775" r:id="rId37"/>
    <p:sldLayoutId id="2147483776" r:id="rId38"/>
    <p:sldLayoutId id="2147483777" r:id="rId39"/>
    <p:sldLayoutId id="2147483778" r:id="rId40"/>
    <p:sldLayoutId id="2147483779" r:id="rId41"/>
    <p:sldLayoutId id="2147483730" r:id="rId42"/>
    <p:sldLayoutId id="2147483864" r:id="rId43"/>
    <p:sldLayoutId id="2147483867" r:id="rId44"/>
    <p:sldLayoutId id="2147483873" r:id="rId45"/>
    <p:sldLayoutId id="2147483879" r:id="rId46"/>
    <p:sldLayoutId id="2147483880" r:id="rId47"/>
    <p:sldLayoutId id="2147483915" r:id="rId48"/>
  </p:sldLayoutIdLst>
  <p:hf sldNum="0" hdr="0" ftr="0" dt="0"/>
  <p:txStyles>
    <p:titleStyle>
      <a:lvl1pPr algn="l" defTabSz="914377" rtl="0" eaLnBrk="1" latinLnBrk="0" hangingPunct="1">
        <a:lnSpc>
          <a:spcPct val="103000"/>
        </a:lnSpc>
        <a:spcBef>
          <a:spcPct val="0"/>
        </a:spcBef>
        <a:buNone/>
        <a:defRPr sz="325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11916" indent="-111916" algn="l" defTabSz="914377" rtl="0" eaLnBrk="1" latinLnBrk="0" hangingPunct="1">
        <a:lnSpc>
          <a:spcPct val="117000"/>
        </a:lnSpc>
        <a:spcBef>
          <a:spcPts val="21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1pPr>
      <a:lvl2pPr marL="358766" indent="-111123" algn="l" defTabSz="914377" rtl="0" eaLnBrk="1" latinLnBrk="0" hangingPunct="1">
        <a:lnSpc>
          <a:spcPct val="117000"/>
        </a:lnSpc>
        <a:spcBef>
          <a:spcPts val="5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2pPr>
      <a:lvl3pPr marL="584185" indent="-111123" algn="l" defTabSz="914377" rtl="0" eaLnBrk="1" latinLnBrk="0" hangingPunct="1">
        <a:lnSpc>
          <a:spcPct val="117000"/>
        </a:lnSpc>
        <a:spcBef>
          <a:spcPts val="5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377" rtl="0" eaLnBrk="1" latinLnBrk="0" hangingPunct="1">
        <a:lnSpc>
          <a:spcPct val="117000"/>
        </a:lnSpc>
        <a:spcBef>
          <a:spcPts val="2100"/>
        </a:spcBef>
        <a:spcAft>
          <a:spcPts val="0"/>
        </a:spcAft>
        <a:buFont typeface="Arial" panose="020B0604020202020204" pitchFamily="34" charset="0"/>
        <a:buNone/>
        <a:defRPr sz="1653" kern="1200">
          <a:solidFill>
            <a:schemeClr val="tx1"/>
          </a:solidFill>
          <a:latin typeface="+mj-lt"/>
          <a:ea typeface="+mn-ea"/>
          <a:cs typeface="+mn-cs"/>
        </a:defRPr>
      </a:lvl4pPr>
      <a:lvl5pPr marL="0" indent="0" algn="l" defTabSz="914377" rtl="0" eaLnBrk="1" latinLnBrk="0" hangingPunct="1">
        <a:lnSpc>
          <a:spcPct val="117000"/>
        </a:lnSpc>
        <a:spcBef>
          <a:spcPts val="0"/>
        </a:spcBef>
        <a:buFont typeface="Arial" panose="020B0604020202020204" pitchFamily="34" charset="0"/>
        <a:buNone/>
        <a:defRPr sz="1653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n-NO"/>
      </a:defPPr>
      <a:lvl1pPr marL="0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53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9264849" cy="7064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021960" y="6356351"/>
            <a:ext cx="5604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  <p:pic>
        <p:nvPicPr>
          <p:cNvPr id="7" name="Bilde 6" descr="Skjermbilde 2014-03-26 kl. 10.24.1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66833" y="0"/>
            <a:ext cx="133224" cy="6864940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9501" y="62630"/>
            <a:ext cx="2325608" cy="66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06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  <p:sldLayoutId id="2147483847" r:id="rId13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000" kern="1200">
          <a:solidFill>
            <a:schemeClr val="tx1">
              <a:lumMod val="50000"/>
              <a:lumOff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7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8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6.xml"/><Relationship Id="rId5" Type="http://schemas.openxmlformats.org/officeDocument/2006/relationships/chart" Target="../charts/chart7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6.xml"/><Relationship Id="rId5" Type="http://schemas.openxmlformats.org/officeDocument/2006/relationships/chart" Target="../charts/chart8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6.xml"/><Relationship Id="rId6" Type="http://schemas.openxmlformats.org/officeDocument/2006/relationships/chart" Target="../charts/chart9.xml"/><Relationship Id="rId5" Type="http://schemas.openxmlformats.org/officeDocument/2006/relationships/image" Target="../media/image18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6.xml"/><Relationship Id="rId6" Type="http://schemas.openxmlformats.org/officeDocument/2006/relationships/chart" Target="../charts/chart10.xml"/><Relationship Id="rId5" Type="http://schemas.openxmlformats.org/officeDocument/2006/relationships/image" Target="../media/image18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6.xml"/><Relationship Id="rId6" Type="http://schemas.openxmlformats.org/officeDocument/2006/relationships/chart" Target="../charts/chart11.xml"/><Relationship Id="rId5" Type="http://schemas.openxmlformats.org/officeDocument/2006/relationships/image" Target="../media/image18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6.xml"/><Relationship Id="rId6" Type="http://schemas.openxmlformats.org/officeDocument/2006/relationships/chart" Target="../charts/chart12.xml"/><Relationship Id="rId5" Type="http://schemas.openxmlformats.org/officeDocument/2006/relationships/image" Target="../media/image18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7" Type="http://schemas.openxmlformats.org/officeDocument/2006/relationships/chart" Target="../charts/chart1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8.png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chart" Target="../charts/chart14.xml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8.png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chart" Target="../charts/chart15.xml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8.png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chart" Target="../charts/chart16.xml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8.png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6.xml"/><Relationship Id="rId6" Type="http://schemas.openxmlformats.org/officeDocument/2006/relationships/chart" Target="../charts/chart17.xml"/><Relationship Id="rId5" Type="http://schemas.openxmlformats.org/officeDocument/2006/relationships/image" Target="../media/image18.png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3.png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3.png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6.xml"/><Relationship Id="rId5" Type="http://schemas.openxmlformats.org/officeDocument/2006/relationships/chart" Target="../charts/chart18.xml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6" Type="http://schemas.openxmlformats.org/officeDocument/2006/relationships/chart" Target="../charts/chart19.xml"/><Relationship Id="rId5" Type="http://schemas.openxmlformats.org/officeDocument/2006/relationships/image" Target="../media/image13.png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6" Type="http://schemas.openxmlformats.org/officeDocument/2006/relationships/chart" Target="../charts/chart20.xml"/><Relationship Id="rId5" Type="http://schemas.openxmlformats.org/officeDocument/2006/relationships/image" Target="../media/image13.png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60.xml"/><Relationship Id="rId5" Type="http://schemas.openxmlformats.org/officeDocument/2006/relationships/image" Target="../media/image25.emf"/><Relationship Id="rId4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60.xml"/><Relationship Id="rId5" Type="http://schemas.openxmlformats.org/officeDocument/2006/relationships/chart" Target="../charts/chart21.xml"/><Relationship Id="rId4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26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8.png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6.xml"/><Relationship Id="rId5" Type="http://schemas.openxmlformats.org/officeDocument/2006/relationships/chart" Target="../charts/chart22.xml"/><Relationship Id="rId4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6.xml"/><Relationship Id="rId6" Type="http://schemas.openxmlformats.org/officeDocument/2006/relationships/chart" Target="../charts/chart23.xml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6.xml"/><Relationship Id="rId5" Type="http://schemas.openxmlformats.org/officeDocument/2006/relationships/chart" Target="../charts/chart24.xml"/><Relationship Id="rId4" Type="http://schemas.openxmlformats.org/officeDocument/2006/relationships/image" Target="../media/image1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chart" Target="../charts/chart26.xml"/><Relationship Id="rId5" Type="http://schemas.openxmlformats.org/officeDocument/2006/relationships/chart" Target="../charts/chart25.xml"/><Relationship Id="rId4" Type="http://schemas.openxmlformats.org/officeDocument/2006/relationships/image" Target="../media/image1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Relationship Id="rId6" Type="http://schemas.openxmlformats.org/officeDocument/2006/relationships/chart" Target="../charts/chart27.xml"/><Relationship Id="rId5" Type="http://schemas.openxmlformats.org/officeDocument/2006/relationships/image" Target="../media/image11.png"/><Relationship Id="rId4" Type="http://schemas.openxmlformats.org/officeDocument/2006/relationships/image" Target="../media/image18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9.xml"/><Relationship Id="rId3" Type="http://schemas.openxmlformats.org/officeDocument/2006/relationships/image" Target="../media/image20.emf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9.png"/><Relationship Id="rId5" Type="http://schemas.openxmlformats.org/officeDocument/2006/relationships/image" Target="../media/image11.png"/><Relationship Id="rId4" Type="http://schemas.openxmlformats.org/officeDocument/2006/relationships/chart" Target="../charts/chart28.xml"/><Relationship Id="rId9" Type="http://schemas.openxmlformats.org/officeDocument/2006/relationships/chart" Target="../charts/chart3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6.xml"/><Relationship Id="rId5" Type="http://schemas.openxmlformats.org/officeDocument/2006/relationships/chart" Target="../charts/chart31.xml"/><Relationship Id="rId4" Type="http://schemas.openxmlformats.org/officeDocument/2006/relationships/image" Target="../media/image20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1.xml"/><Relationship Id="rId4" Type="http://schemas.openxmlformats.org/officeDocument/2006/relationships/chart" Target="../charts/chart3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5" Type="http://schemas.openxmlformats.org/officeDocument/2006/relationships/chart" Target="../charts/chart33.xml"/><Relationship Id="rId4" Type="http://schemas.openxmlformats.org/officeDocument/2006/relationships/image" Target="../media/image1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6.xml"/><Relationship Id="rId5" Type="http://schemas.openxmlformats.org/officeDocument/2006/relationships/chart" Target="../charts/chart34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8.png"/><Relationship Id="rId4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6.xml"/><Relationship Id="rId5" Type="http://schemas.openxmlformats.org/officeDocument/2006/relationships/chart" Target="../charts/chart35.xml"/><Relationship Id="rId4" Type="http://schemas.openxmlformats.org/officeDocument/2006/relationships/image" Target="../media/image1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6.xml"/><Relationship Id="rId5" Type="http://schemas.openxmlformats.org/officeDocument/2006/relationships/chart" Target="../charts/chart36.xml"/><Relationship Id="rId4" Type="http://schemas.openxmlformats.org/officeDocument/2006/relationships/image" Target="../media/image1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Relationship Id="rId5" Type="http://schemas.openxmlformats.org/officeDocument/2006/relationships/chart" Target="../charts/chart37.xml"/><Relationship Id="rId4" Type="http://schemas.openxmlformats.org/officeDocument/2006/relationships/image" Target="../media/image20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Relationship Id="rId5" Type="http://schemas.openxmlformats.org/officeDocument/2006/relationships/chart" Target="../charts/chart38.xml"/><Relationship Id="rId4" Type="http://schemas.openxmlformats.org/officeDocument/2006/relationships/image" Target="../media/image20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7" Type="http://schemas.openxmlformats.org/officeDocument/2006/relationships/image" Target="../media/image1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9.xml"/><Relationship Id="rId3" Type="http://schemas.openxmlformats.org/officeDocument/2006/relationships/image" Target="../media/image20.emf"/><Relationship Id="rId7" Type="http://schemas.openxmlformats.org/officeDocument/2006/relationships/image" Target="../media/image1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6.xml"/><Relationship Id="rId6" Type="http://schemas.openxmlformats.org/officeDocument/2006/relationships/chart" Target="../charts/chart40.xml"/><Relationship Id="rId5" Type="http://schemas.openxmlformats.org/officeDocument/2006/relationships/image" Target="../media/image18.png"/><Relationship Id="rId4" Type="http://schemas.openxmlformats.org/officeDocument/2006/relationships/image" Target="../media/image1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6.xml"/><Relationship Id="rId6" Type="http://schemas.openxmlformats.org/officeDocument/2006/relationships/chart" Target="../charts/chart41.xml"/><Relationship Id="rId5" Type="http://schemas.openxmlformats.org/officeDocument/2006/relationships/image" Target="../media/image18.png"/><Relationship Id="rId4" Type="http://schemas.openxmlformats.org/officeDocument/2006/relationships/image" Target="../media/image1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6.xml"/><Relationship Id="rId5" Type="http://schemas.openxmlformats.org/officeDocument/2006/relationships/chart" Target="../charts/chart42.xml"/><Relationship Id="rId4" Type="http://schemas.openxmlformats.org/officeDocument/2006/relationships/image" Target="../media/image16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0.png"/><Relationship Id="rId7" Type="http://schemas.openxmlformats.org/officeDocument/2006/relationships/image" Target="../media/image9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4.xml"/><Relationship Id="rId6" Type="http://schemas.openxmlformats.org/officeDocument/2006/relationships/hyperlink" Target="https://www.ungdata.no/" TargetMode="External"/><Relationship Id="rId5" Type="http://schemas.openxmlformats.org/officeDocument/2006/relationships/hyperlink" Target="https://mrfylke.no/tenester/plan-okonomi-og-statistikk/analyse-statistikk-og-kart/folkehelsestatistikk/folkehelseundersokinga-2021/" TargetMode="External"/><Relationship Id="rId4" Type="http://schemas.openxmlformats.org/officeDocument/2006/relationships/hyperlink" Target="https://fylkesstatistikk-mr.webflow.io/kommunestatistikk/2022" TargetMode="External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2.emf"/><Relationship Id="rId5" Type="http://schemas.openxmlformats.org/officeDocument/2006/relationships/package" Target="../embeddings/Microsoft_Excel_Worksheet.xlsx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6.xml"/><Relationship Id="rId5" Type="http://schemas.openxmlformats.org/officeDocument/2006/relationships/chart" Target="../charts/chart1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6.xml"/><Relationship Id="rId6" Type="http://schemas.openxmlformats.org/officeDocument/2006/relationships/chart" Target="../charts/chart2.xml"/><Relationship Id="rId5" Type="http://schemas.openxmlformats.org/officeDocument/2006/relationships/image" Target="../media/image10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6.xml"/><Relationship Id="rId5" Type="http://schemas.openxmlformats.org/officeDocument/2006/relationships/chart" Target="../charts/chart3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6.xml"/><Relationship Id="rId5" Type="http://schemas.openxmlformats.org/officeDocument/2006/relationships/chart" Target="../charts/chart4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tittel 1">
            <a:extLst>
              <a:ext uri="{FF2B5EF4-FFF2-40B4-BE49-F238E27FC236}">
                <a16:creationId xmlns:a16="http://schemas.microsoft.com/office/drawing/2014/main" id="{05E76279-CA48-C5BF-B5DC-432C570040C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Averøy kommune 2026</a:t>
            </a:r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009FDE5E-33CB-E744-0BCD-EE4C29A6F8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86085" y="6516688"/>
            <a:ext cx="7024915" cy="726925"/>
          </a:xfrm>
        </p:spPr>
        <p:txBody>
          <a:bodyPr/>
          <a:lstStyle/>
          <a:p>
            <a:r>
              <a:rPr lang="nb-NO" dirty="0"/>
              <a:t>Stab for strategi og styring</a:t>
            </a:r>
            <a:r>
              <a:rPr lang="nb-NO"/>
              <a:t>, vår 2026</a:t>
            </a: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87129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34A835-FC5F-A260-D8A5-712CCB4AF8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8C2874FD-8A1F-6EC9-1DBE-24AAE8B8A23A}"/>
              </a:ext>
            </a:extLst>
          </p:cNvPr>
          <p:cNvSpPr/>
          <p:nvPr/>
        </p:nvSpPr>
        <p:spPr>
          <a:xfrm>
            <a:off x="311287" y="6149074"/>
            <a:ext cx="572400" cy="57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Info">
            <a:extLst>
              <a:ext uri="{FF2B5EF4-FFF2-40B4-BE49-F238E27FC236}">
                <a16:creationId xmlns:a16="http://schemas.microsoft.com/office/drawing/2014/main" id="{0E9C2635-7496-847E-5052-7E127B6CE5DA}"/>
              </a:ext>
            </a:extLst>
          </p:cNvPr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Poppins SemiBold"/>
              <a:ea typeface="+mj-ea"/>
              <a:cs typeface="+mj-cs"/>
            </a:endParaRPr>
          </a:p>
        </p:txBody>
      </p:sp>
      <p:sp>
        <p:nvSpPr>
          <p:cNvPr id="7" name="Tema">
            <a:extLst>
              <a:ext uri="{FF2B5EF4-FFF2-40B4-BE49-F238E27FC236}">
                <a16:creationId xmlns:a16="http://schemas.microsoft.com/office/drawing/2014/main" id="{2BF5ADD4-7E8C-FE8A-028C-21B307A4BE8B}"/>
              </a:ext>
            </a:extLst>
          </p:cNvPr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Demografi</a:t>
            </a:r>
          </a:p>
        </p:txBody>
      </p:sp>
      <p:pic>
        <p:nvPicPr>
          <p:cNvPr id="8" name="Picture 27" descr="Kommunestatistikk logo.ai">
            <a:extLst>
              <a:ext uri="{FF2B5EF4-FFF2-40B4-BE49-F238E27FC236}">
                <a16:creationId xmlns:a16="http://schemas.microsoft.com/office/drawing/2014/main" id="{C1AAF437-7042-95C4-7FBE-12701D107A4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>
            <a:extLst>
              <a:ext uri="{FF2B5EF4-FFF2-40B4-BE49-F238E27FC236}">
                <a16:creationId xmlns:a16="http://schemas.microsoft.com/office/drawing/2014/main" id="{35DAF085-3AA4-0E08-5153-B2948F465A4E}"/>
              </a:ext>
            </a:extLst>
          </p:cNvPr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600" b="1" i="0" u="none" strike="noStrike" kern="1200" cap="none" spc="0" normalizeH="0" baseline="0" noProof="0" dirty="0">
                <a:ln>
                  <a:noFill/>
                </a:ln>
                <a:solidFill>
                  <a:srgbClr val="005686"/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Averøy kommune</a:t>
            </a:r>
          </a:p>
        </p:txBody>
      </p:sp>
      <p:sp>
        <p:nvSpPr>
          <p:cNvPr id="13" name="Kjelde">
            <a:extLst>
              <a:ext uri="{FF2B5EF4-FFF2-40B4-BE49-F238E27FC236}">
                <a16:creationId xmlns:a16="http://schemas.microsoft.com/office/drawing/2014/main" id="{0BB7ECCB-E03B-95F1-91BF-71BF0CD48339}"/>
              </a:ext>
            </a:extLst>
          </p:cNvPr>
          <p:cNvSpPr txBox="1">
            <a:spLocks/>
          </p:cNvSpPr>
          <p:nvPr/>
        </p:nvSpPr>
        <p:spPr>
          <a:xfrm>
            <a:off x="7064352" y="6311900"/>
            <a:ext cx="366335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Kjelde: SSB</a:t>
            </a:r>
          </a:p>
        </p:txBody>
      </p:sp>
      <p:pic>
        <p:nvPicPr>
          <p:cNvPr id="14" name="Bilde 13" descr="Bærekraftige byer og lokalsamfunn">
            <a:extLst>
              <a:ext uri="{FF2B5EF4-FFF2-40B4-BE49-F238E27FC236}">
                <a16:creationId xmlns:a16="http://schemas.microsoft.com/office/drawing/2014/main" id="{E8B12D1A-3321-E018-1C52-C9C95AA242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9474" y="628879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Bilde 14" descr="Anstendig arbeid og økonomisk vekst">
            <a:extLst>
              <a:ext uri="{FF2B5EF4-FFF2-40B4-BE49-F238E27FC236}">
                <a16:creationId xmlns:a16="http://schemas.microsoft.com/office/drawing/2014/main" id="{6D31CDBA-37F2-4534-E759-97064268B2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Plassholder for innhold 1">
            <a:extLst>
              <a:ext uri="{FF2B5EF4-FFF2-40B4-BE49-F238E27FC236}">
                <a16:creationId xmlns:a16="http://schemas.microsoft.com/office/drawing/2014/main" id="{7599275A-8A1A-278C-A5CE-C0A7D4F5D96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19113" y="889000"/>
          <a:ext cx="5424487" cy="5151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" name="Plassholder for innhold 2">
            <a:extLst>
              <a:ext uri="{FF2B5EF4-FFF2-40B4-BE49-F238E27FC236}">
                <a16:creationId xmlns:a16="http://schemas.microsoft.com/office/drawing/2014/main" id="{1214E302-ADE6-AFAA-64F9-2E927639190A}"/>
              </a:ext>
            </a:extLst>
          </p:cNvPr>
          <p:cNvGraphicFramePr>
            <a:graphicFrameLocks noGrp="1"/>
          </p:cNvGraphicFramePr>
          <p:nvPr>
            <p:ph idx="10"/>
          </p:nvPr>
        </p:nvGraphicFramePr>
        <p:xfrm>
          <a:off x="6248400" y="889000"/>
          <a:ext cx="5424488" cy="5151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4078328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Averøy kommune</a:t>
            </a:r>
          </a:p>
        </p:txBody>
      </p:sp>
      <p:pic>
        <p:nvPicPr>
          <p:cNvPr id="2" name="Bilde 1" descr="God helse og livskvalitet - FNs bærekraftsmål">
            <a:extLst>
              <a:ext uri="{FF2B5EF4-FFF2-40B4-BE49-F238E27FC236}">
                <a16:creationId xmlns:a16="http://schemas.microsoft.com/office/drawing/2014/main" id="{238313C3-F290-0AD2-3EFB-44D7587A06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3395" y="6291375"/>
            <a:ext cx="573210" cy="57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Bærekraftige byer og lokalsamfunn">
            <a:extLst>
              <a:ext uri="{FF2B5EF4-FFF2-40B4-BE49-F238E27FC236}">
                <a16:creationId xmlns:a16="http://schemas.microsoft.com/office/drawing/2014/main" id="{37831E75-DF20-CA38-10E0-115007AA05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6605" y="6291378"/>
            <a:ext cx="573207" cy="57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BDB7A396-8E9E-F397-4CF9-6D746B13550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0725094"/>
              </p:ext>
            </p:extLst>
          </p:nvPr>
        </p:nvGraphicFramePr>
        <p:xfrm>
          <a:off x="171450" y="702129"/>
          <a:ext cx="11895364" cy="5511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5043383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Averøy kommune</a:t>
            </a:r>
          </a:p>
        </p:txBody>
      </p:sp>
      <p:pic>
        <p:nvPicPr>
          <p:cNvPr id="3" name="Bilde 2" descr="God helse og livskvalitet - FNs bærekraftsmål">
            <a:extLst>
              <a:ext uri="{FF2B5EF4-FFF2-40B4-BE49-F238E27FC236}">
                <a16:creationId xmlns:a16="http://schemas.microsoft.com/office/drawing/2014/main" id="{98F593FE-5366-4259-B2BF-3ACFFEEBB6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3395" y="6291375"/>
            <a:ext cx="573210" cy="57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Bærekraftige byer og lokalsamfunn">
            <a:extLst>
              <a:ext uri="{FF2B5EF4-FFF2-40B4-BE49-F238E27FC236}">
                <a16:creationId xmlns:a16="http://schemas.microsoft.com/office/drawing/2014/main" id="{34B53966-EF9B-65FA-2242-BBC6658655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6605" y="6291378"/>
            <a:ext cx="573207" cy="57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8CC6A3E7-BB7F-02E0-422A-59173D1B164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9483378"/>
              </p:ext>
            </p:extLst>
          </p:nvPr>
        </p:nvGraphicFramePr>
        <p:xfrm>
          <a:off x="186431" y="665825"/>
          <a:ext cx="11771790" cy="54701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526441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9179985" y="6368192"/>
            <a:ext cx="1090217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Averøy kommune</a:t>
            </a:r>
          </a:p>
        </p:txBody>
      </p:sp>
      <p:sp>
        <p:nvSpPr>
          <p:cNvPr id="10" name="Tema"/>
          <p:cNvSpPr txBox="1">
            <a:spLocks/>
          </p:cNvSpPr>
          <p:nvPr/>
        </p:nvSpPr>
        <p:spPr>
          <a:xfrm>
            <a:off x="3012015" y="6481722"/>
            <a:ext cx="6249971" cy="36512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i="1" dirty="0">
                <a:solidFill>
                  <a:schemeClr val="bg1">
                    <a:lumMod val="50000"/>
                  </a:schemeClr>
                </a:solidFill>
              </a:rPr>
              <a:t>SSB sitt framskrivingsalternativ MMMM (hovudalternativ) ligg til grunn for framskrivingane.</a:t>
            </a:r>
          </a:p>
        </p:txBody>
      </p:sp>
      <p:pic>
        <p:nvPicPr>
          <p:cNvPr id="3" name="Bilde 2" descr="Anstendig arbeid og økonomisk vekst">
            <a:extLst>
              <a:ext uri="{FF2B5EF4-FFF2-40B4-BE49-F238E27FC236}">
                <a16:creationId xmlns:a16="http://schemas.microsoft.com/office/drawing/2014/main" id="{56F60ECC-1FBB-C9E0-DC44-1446E9A6AE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3342" y="628560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helse og livskvalitet - FNs bærekraftsmål">
            <a:extLst>
              <a:ext uri="{FF2B5EF4-FFF2-40B4-BE49-F238E27FC236}">
                <a16:creationId xmlns:a16="http://schemas.microsoft.com/office/drawing/2014/main" id="{3B5269D8-2A4F-FAFD-78CC-1694969387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1842" y="6285598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Bærekraftige byer og lokalsamfunn">
            <a:extLst>
              <a:ext uri="{FF2B5EF4-FFF2-40B4-BE49-F238E27FC236}">
                <a16:creationId xmlns:a16="http://schemas.microsoft.com/office/drawing/2014/main" id="{B7DD9FF6-BE0E-2222-EBE4-911159F2C3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17515" y="628560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18EA9527-DD02-5B22-6D45-F7FC91F29E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8497128"/>
              </p:ext>
            </p:extLst>
          </p:nvPr>
        </p:nvGraphicFramePr>
        <p:xfrm>
          <a:off x="1390651" y="595993"/>
          <a:ext cx="9002486" cy="56349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3917244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6365858" y="612199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Averøy kommune</a:t>
            </a:r>
          </a:p>
        </p:txBody>
      </p:sp>
      <p:sp>
        <p:nvSpPr>
          <p:cNvPr id="10" name="Tema"/>
          <p:cNvSpPr txBox="1">
            <a:spLocks/>
          </p:cNvSpPr>
          <p:nvPr/>
        </p:nvSpPr>
        <p:spPr>
          <a:xfrm>
            <a:off x="3012015" y="6404442"/>
            <a:ext cx="6249971" cy="44240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i="1" dirty="0">
                <a:solidFill>
                  <a:schemeClr val="bg1">
                    <a:lumMod val="50000"/>
                  </a:schemeClr>
                </a:solidFill>
              </a:rPr>
              <a:t>SSB sitt framskrivingsalternativ MMMM (hovudalternativ) ligg til grunn for framskrivingane.</a:t>
            </a:r>
          </a:p>
        </p:txBody>
      </p:sp>
      <p:pic>
        <p:nvPicPr>
          <p:cNvPr id="3" name="Bilde 2" descr="Anstendig arbeid og økonomisk vekst">
            <a:extLst>
              <a:ext uri="{FF2B5EF4-FFF2-40B4-BE49-F238E27FC236}">
                <a16:creationId xmlns:a16="http://schemas.microsoft.com/office/drawing/2014/main" id="{0FB70428-FC22-AF3D-EA6D-93080B55D9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3342" y="628560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helse og livskvalitet - FNs bærekraftsmål">
            <a:extLst>
              <a:ext uri="{FF2B5EF4-FFF2-40B4-BE49-F238E27FC236}">
                <a16:creationId xmlns:a16="http://schemas.microsoft.com/office/drawing/2014/main" id="{53953EC9-DBD5-0DA7-770A-FA19C33049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1842" y="6285598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Bærekraftige byer og lokalsamfunn">
            <a:extLst>
              <a:ext uri="{FF2B5EF4-FFF2-40B4-BE49-F238E27FC236}">
                <a16:creationId xmlns:a16="http://schemas.microsoft.com/office/drawing/2014/main" id="{E8E74485-D6B6-CB35-1E04-3E994EE154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17515" y="628560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0EBDA5FC-C51B-D34A-BD9A-F0CC7CA31E6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3643339"/>
              </p:ext>
            </p:extLst>
          </p:nvPr>
        </p:nvGraphicFramePr>
        <p:xfrm>
          <a:off x="276326" y="759280"/>
          <a:ext cx="11725174" cy="5362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2868759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6365858" y="612199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Averøy kommune</a:t>
            </a:r>
          </a:p>
        </p:txBody>
      </p:sp>
      <p:sp>
        <p:nvSpPr>
          <p:cNvPr id="10" name="Tema"/>
          <p:cNvSpPr txBox="1">
            <a:spLocks/>
          </p:cNvSpPr>
          <p:nvPr/>
        </p:nvSpPr>
        <p:spPr>
          <a:xfrm>
            <a:off x="3012015" y="6404442"/>
            <a:ext cx="6249971" cy="44240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i="1" dirty="0">
                <a:solidFill>
                  <a:schemeClr val="bg1">
                    <a:lumMod val="50000"/>
                  </a:schemeClr>
                </a:solidFill>
              </a:rPr>
              <a:t>SSB sitt framskrivingsalternativ MMMM (hovudalternativ) ligg til grunn for framskrivingane.</a:t>
            </a:r>
          </a:p>
        </p:txBody>
      </p:sp>
      <p:pic>
        <p:nvPicPr>
          <p:cNvPr id="3" name="Bilde 2" descr="Anstendig arbeid og økonomisk vekst">
            <a:extLst>
              <a:ext uri="{FF2B5EF4-FFF2-40B4-BE49-F238E27FC236}">
                <a16:creationId xmlns:a16="http://schemas.microsoft.com/office/drawing/2014/main" id="{0FB70428-FC22-AF3D-EA6D-93080B55D9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3342" y="628560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helse og livskvalitet - FNs bærekraftsmål">
            <a:extLst>
              <a:ext uri="{FF2B5EF4-FFF2-40B4-BE49-F238E27FC236}">
                <a16:creationId xmlns:a16="http://schemas.microsoft.com/office/drawing/2014/main" id="{53953EC9-DBD5-0DA7-770A-FA19C33049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1842" y="6285598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Bærekraftige byer og lokalsamfunn">
            <a:extLst>
              <a:ext uri="{FF2B5EF4-FFF2-40B4-BE49-F238E27FC236}">
                <a16:creationId xmlns:a16="http://schemas.microsoft.com/office/drawing/2014/main" id="{E8E74485-D6B6-CB35-1E04-3E994EE154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17515" y="628560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7B37A4DC-8F52-E904-3A9D-196319DB1C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8831453"/>
              </p:ext>
            </p:extLst>
          </p:nvPr>
        </p:nvGraphicFramePr>
        <p:xfrm>
          <a:off x="138794" y="710294"/>
          <a:ext cx="11870870" cy="54597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3569011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Averøy kommune</a:t>
            </a:r>
          </a:p>
        </p:txBody>
      </p:sp>
      <p:pic>
        <p:nvPicPr>
          <p:cNvPr id="3" name="Bilde 2" descr="Anstendig arbeid og økonomisk vekst">
            <a:extLst>
              <a:ext uri="{FF2B5EF4-FFF2-40B4-BE49-F238E27FC236}">
                <a16:creationId xmlns:a16="http://schemas.microsoft.com/office/drawing/2014/main" id="{FB452F30-E439-2236-88EE-57C0B26FAD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3342" y="628560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helse og livskvalitet - FNs bærekraftsmål">
            <a:extLst>
              <a:ext uri="{FF2B5EF4-FFF2-40B4-BE49-F238E27FC236}">
                <a16:creationId xmlns:a16="http://schemas.microsoft.com/office/drawing/2014/main" id="{70718B27-DA64-3A61-F06E-631794A527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1842" y="6285598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Bærekraftige byer og lokalsamfunn">
            <a:extLst>
              <a:ext uri="{FF2B5EF4-FFF2-40B4-BE49-F238E27FC236}">
                <a16:creationId xmlns:a16="http://schemas.microsoft.com/office/drawing/2014/main" id="{C44648D9-785B-5DA1-3ED3-814F1DDA97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17515" y="628560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2CD22CA9-0710-4B20-7343-8F0FBA2A1F3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1606458"/>
              </p:ext>
            </p:extLst>
          </p:nvPr>
        </p:nvGraphicFramePr>
        <p:xfrm>
          <a:off x="150920" y="710214"/>
          <a:ext cx="11789546" cy="54388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4185250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9137919" y="6356348"/>
            <a:ext cx="907798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n-NO" sz="10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2025445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10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Averøy kommune</a:t>
            </a:r>
          </a:p>
        </p:txBody>
      </p:sp>
      <p:sp>
        <p:nvSpPr>
          <p:cNvPr id="9" name="Tema"/>
          <p:cNvSpPr txBox="1">
            <a:spLocks/>
          </p:cNvSpPr>
          <p:nvPr/>
        </p:nvSpPr>
        <p:spPr>
          <a:xfrm>
            <a:off x="3012015" y="6404442"/>
            <a:ext cx="6249971" cy="44240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i="1" dirty="0">
                <a:solidFill>
                  <a:schemeClr val="bg1">
                    <a:lumMod val="50000"/>
                  </a:schemeClr>
                </a:solidFill>
              </a:rPr>
              <a:t>SSB sitt framskrivingsalternativ MMMM (hovudalternativ) ligg til grunn for framskrivingane.</a:t>
            </a:r>
          </a:p>
        </p:txBody>
      </p:sp>
      <p:pic>
        <p:nvPicPr>
          <p:cNvPr id="3" name="Bilde 2" descr="Anstendig arbeid og økonomisk vekst">
            <a:extLst>
              <a:ext uri="{FF2B5EF4-FFF2-40B4-BE49-F238E27FC236}">
                <a16:creationId xmlns:a16="http://schemas.microsoft.com/office/drawing/2014/main" id="{323DE46B-E69F-C263-69D7-8801CAE39F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3342" y="628560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helse og livskvalitet - FNs bærekraftsmål">
            <a:extLst>
              <a:ext uri="{FF2B5EF4-FFF2-40B4-BE49-F238E27FC236}">
                <a16:creationId xmlns:a16="http://schemas.microsoft.com/office/drawing/2014/main" id="{119DF8E3-3536-125E-0228-CC2AD11BF8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1842" y="6285598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Bærekraftige byer og lokalsamfunn">
            <a:extLst>
              <a:ext uri="{FF2B5EF4-FFF2-40B4-BE49-F238E27FC236}">
                <a16:creationId xmlns:a16="http://schemas.microsoft.com/office/drawing/2014/main" id="{7E3F6893-7941-EBD1-E946-D0588DE5E2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17515" y="628560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A56D0CBD-4E1A-5AC2-2442-ABC318F5A99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3326727"/>
              </p:ext>
            </p:extLst>
          </p:nvPr>
        </p:nvGraphicFramePr>
        <p:xfrm>
          <a:off x="171450" y="718457"/>
          <a:ext cx="11862707" cy="55125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3439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Averøy kommune</a:t>
            </a:r>
          </a:p>
        </p:txBody>
      </p:sp>
      <p:pic>
        <p:nvPicPr>
          <p:cNvPr id="3" name="Bilde 2" descr="Mindre ulikhet - FNs bærekraftsmål">
            <a:extLst>
              <a:ext uri="{FF2B5EF4-FFF2-40B4-BE49-F238E27FC236}">
                <a16:creationId xmlns:a16="http://schemas.microsoft.com/office/drawing/2014/main" id="{F0442ACF-63BE-229F-7008-3475290739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4070" y="6290684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de 4" descr="Anstendig arbeid og økonomisk vekst">
            <a:extLst>
              <a:ext uri="{FF2B5EF4-FFF2-40B4-BE49-F238E27FC236}">
                <a16:creationId xmlns:a16="http://schemas.microsoft.com/office/drawing/2014/main" id="{80A57814-A328-F0EE-E995-89DBA435A7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9901" y="6291021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helse og livskvalitet - FNs bærekraftsmål">
            <a:extLst>
              <a:ext uri="{FF2B5EF4-FFF2-40B4-BE49-F238E27FC236}">
                <a16:creationId xmlns:a16="http://schemas.microsoft.com/office/drawing/2014/main" id="{C62C130A-BEA6-BD85-BF3C-782F13BCE5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33054" y="6291019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Bærekraftige byer og lokalsamfunn">
            <a:extLst>
              <a:ext uri="{FF2B5EF4-FFF2-40B4-BE49-F238E27FC236}">
                <a16:creationId xmlns:a16="http://schemas.microsoft.com/office/drawing/2014/main" id="{3A3FC751-4560-491E-E92B-010E99F012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5576" y="629102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8B31A846-31A4-B581-FD92-2D96EB95F8F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9677204"/>
              </p:ext>
            </p:extLst>
          </p:nvPr>
        </p:nvGraphicFramePr>
        <p:xfrm>
          <a:off x="130629" y="824593"/>
          <a:ext cx="11797392" cy="53125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4795070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Averøy kommune</a:t>
            </a:r>
          </a:p>
        </p:txBody>
      </p:sp>
      <p:pic>
        <p:nvPicPr>
          <p:cNvPr id="3" name="Bilde 2" descr="Mindre ulikhet - FNs bærekraftsmål">
            <a:extLst>
              <a:ext uri="{FF2B5EF4-FFF2-40B4-BE49-F238E27FC236}">
                <a16:creationId xmlns:a16="http://schemas.microsoft.com/office/drawing/2014/main" id="{88FF7B09-BBF7-4D9B-2F49-C6F0000810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4070" y="6290684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Anstendig arbeid og økonomisk vekst">
            <a:extLst>
              <a:ext uri="{FF2B5EF4-FFF2-40B4-BE49-F238E27FC236}">
                <a16:creationId xmlns:a16="http://schemas.microsoft.com/office/drawing/2014/main" id="{2700843D-41D4-C407-1263-7E19357A48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9901" y="6291021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God helse og livskvalitet - FNs bærekraftsmål">
            <a:extLst>
              <a:ext uri="{FF2B5EF4-FFF2-40B4-BE49-F238E27FC236}">
                <a16:creationId xmlns:a16="http://schemas.microsoft.com/office/drawing/2014/main" id="{27572A9D-8350-D231-601A-E9B68CD40A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33054" y="6291019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Bærekraftige byer og lokalsamfunn">
            <a:extLst>
              <a:ext uri="{FF2B5EF4-FFF2-40B4-BE49-F238E27FC236}">
                <a16:creationId xmlns:a16="http://schemas.microsoft.com/office/drawing/2014/main" id="{1F8EFEE0-5178-1EC9-EA02-C5403BC720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5576" y="629102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AFF09EC2-5BE0-C17A-43CF-5F317CCC181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21926"/>
              </p:ext>
            </p:extLst>
          </p:nvPr>
        </p:nvGraphicFramePr>
        <p:xfrm>
          <a:off x="179614" y="849086"/>
          <a:ext cx="11666765" cy="5288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542054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59AB6143-243A-4F9C-B564-EEC41B797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b="1" dirty="0">
                <a:solidFill>
                  <a:schemeClr val="tx2"/>
                </a:solidFill>
              </a:rPr>
              <a:t>Innhald/tema</a:t>
            </a:r>
            <a:r>
              <a:rPr lang="nb-NO" b="1" dirty="0">
                <a:solidFill>
                  <a:schemeClr val="tx2"/>
                </a:solidFill>
              </a:rPr>
              <a:t>:</a:t>
            </a: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4F4C0D45-F68A-4D95-8A5B-F54872D80F2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sz="2400" b="1" dirty="0">
                <a:solidFill>
                  <a:schemeClr val="tx2"/>
                </a:solidFill>
              </a:rPr>
              <a:t>Demografi</a:t>
            </a:r>
          </a:p>
          <a:p>
            <a:r>
              <a:rPr lang="nn-NO" sz="1800" dirty="0"/>
              <a:t>Folketal, folketalsvekst, befolkningssamansetning, innvandring og folketalsframskrivingar</a:t>
            </a:r>
          </a:p>
          <a:p>
            <a:pPr marL="0" indent="0">
              <a:buNone/>
            </a:pPr>
            <a:r>
              <a:rPr lang="nn-NO" sz="2400" b="1" dirty="0">
                <a:solidFill>
                  <a:schemeClr val="tx2"/>
                </a:solidFill>
              </a:rPr>
              <a:t>Næringsstruktur og sysselsetting</a:t>
            </a:r>
          </a:p>
          <a:p>
            <a:r>
              <a:rPr lang="nn-NO" sz="1800" dirty="0"/>
              <a:t>Sysselsetting, næringsstruktur, arbeidsplassdekning, pendling, sektorfordelt sysselsetting</a:t>
            </a:r>
          </a:p>
          <a:p>
            <a:pPr marL="0" indent="0">
              <a:buNone/>
            </a:pPr>
            <a:r>
              <a:rPr lang="nn-NO" sz="2400" b="1" dirty="0">
                <a:solidFill>
                  <a:schemeClr val="tx2"/>
                </a:solidFill>
              </a:rPr>
              <a:t>Vidaregåande utdanning</a:t>
            </a:r>
          </a:p>
          <a:p>
            <a:r>
              <a:rPr lang="nn-NO" sz="1800" dirty="0"/>
              <a:t>Elev- og gjennomføringsstatistikk</a:t>
            </a:r>
          </a:p>
        </p:txBody>
      </p:sp>
      <p:sp>
        <p:nvSpPr>
          <p:cNvPr id="9" name="Plassholder for innhold 8">
            <a:extLst>
              <a:ext uri="{FF2B5EF4-FFF2-40B4-BE49-F238E27FC236}">
                <a16:creationId xmlns:a16="http://schemas.microsoft.com/office/drawing/2014/main" id="{4EFE5988-A28B-4AA7-8200-90C020B0C54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n-NO" sz="2400" b="1" dirty="0">
                <a:solidFill>
                  <a:schemeClr val="tx2"/>
                </a:solidFill>
              </a:rPr>
              <a:t>Arbeidsmarknad og levekårsindikatorar</a:t>
            </a:r>
          </a:p>
          <a:p>
            <a:r>
              <a:rPr lang="nn-NO" sz="1800" dirty="0"/>
              <a:t>Bruttoinntekt, utdanningsnivå, </a:t>
            </a:r>
            <a:r>
              <a:rPr lang="nn-NO" sz="1800" dirty="0" err="1"/>
              <a:t>andel</a:t>
            </a:r>
            <a:r>
              <a:rPr lang="nn-NO" sz="1800" dirty="0"/>
              <a:t> utanfor utdanning, arbeid og arbeidsmarknadstiltak </a:t>
            </a:r>
          </a:p>
          <a:p>
            <a:pPr marL="0" indent="0">
              <a:buNone/>
            </a:pPr>
            <a:r>
              <a:rPr lang="nn-NO" sz="2400" b="1" dirty="0">
                <a:solidFill>
                  <a:schemeClr val="tx2"/>
                </a:solidFill>
              </a:rPr>
              <a:t>Bustadar, hushald og arealbruk</a:t>
            </a:r>
          </a:p>
          <a:p>
            <a:r>
              <a:rPr lang="nn-NO" sz="1800" dirty="0"/>
              <a:t>Bustadbygging, </a:t>
            </a:r>
            <a:r>
              <a:rPr lang="nn-NO" sz="1800" dirty="0" err="1"/>
              <a:t>hushaldningar</a:t>
            </a:r>
            <a:r>
              <a:rPr lang="nn-NO" sz="1800" dirty="0"/>
              <a:t>, samla arealbruk og arealressursar</a:t>
            </a:r>
          </a:p>
        </p:txBody>
      </p:sp>
      <p:pic>
        <p:nvPicPr>
          <p:cNvPr id="2" name="Bilde 1" descr="Utrydde fattigdom - FNs bærekraftsmål">
            <a:extLst>
              <a:ext uri="{FF2B5EF4-FFF2-40B4-BE49-F238E27FC236}">
                <a16:creationId xmlns:a16="http://schemas.microsoft.com/office/drawing/2014/main" id="{BFF082C9-4466-48A3-B6FB-D3C15E5BD7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8485" y="628401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ilde 2" descr="God helse og livskvalitet - FNs bærekraftsmål">
            <a:extLst>
              <a:ext uri="{FF2B5EF4-FFF2-40B4-BE49-F238E27FC236}">
                <a16:creationId xmlns:a16="http://schemas.microsoft.com/office/drawing/2014/main" id="{BBE02D76-872D-43B8-B1BD-F20836DBDD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2047" y="628401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utdanning - FNs bærekraftsmål">
            <a:extLst>
              <a:ext uri="{FF2B5EF4-FFF2-40B4-BE49-F238E27FC236}">
                <a16:creationId xmlns:a16="http://schemas.microsoft.com/office/drawing/2014/main" id="{70329638-6105-4E5A-8DBD-BD4AC3E0BD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45135" y="6285600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Bilde 6" descr="Likestilling mellom kjønnene - FNs bærekraftsmål">
            <a:extLst>
              <a:ext uri="{FF2B5EF4-FFF2-40B4-BE49-F238E27FC236}">
                <a16:creationId xmlns:a16="http://schemas.microsoft.com/office/drawing/2014/main" id="{E98C472A-2854-43F2-BAA0-50F70C0110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6635" y="6285600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Bilde 7" descr="Anstendig arbeid og økonomisk vekst">
            <a:extLst>
              <a:ext uri="{FF2B5EF4-FFF2-40B4-BE49-F238E27FC236}">
                <a16:creationId xmlns:a16="http://schemas.microsoft.com/office/drawing/2014/main" id="{3EADE694-FC5A-4588-82D7-C8085B8FF3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68291" y="628560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Industri, innovasjon og infrastruktur">
            <a:extLst>
              <a:ext uri="{FF2B5EF4-FFF2-40B4-BE49-F238E27FC236}">
                <a16:creationId xmlns:a16="http://schemas.microsoft.com/office/drawing/2014/main" id="{3BE8E650-0F14-4321-8D0C-C6A4CBF95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42173" y="628401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Mindre ulikhet - FNs bærekraftsmål">
            <a:extLst>
              <a:ext uri="{FF2B5EF4-FFF2-40B4-BE49-F238E27FC236}">
                <a16:creationId xmlns:a16="http://schemas.microsoft.com/office/drawing/2014/main" id="{C2E074D1-F48A-4B78-95A4-7A07991E35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5735" y="6284012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Bilde 11" descr="Livet på land - FNs bærekraftsmål">
            <a:extLst>
              <a:ext uri="{FF2B5EF4-FFF2-40B4-BE49-F238E27FC236}">
                <a16:creationId xmlns:a16="http://schemas.microsoft.com/office/drawing/2014/main" id="{9580E79E-407F-45E2-9783-1E635939DE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0236" y="6284013"/>
            <a:ext cx="571764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Bilde 12" descr="Stoppe klimaendringene - FNs bærekraftsmål">
            <a:extLst>
              <a:ext uri="{FF2B5EF4-FFF2-40B4-BE49-F238E27FC236}">
                <a16:creationId xmlns:a16="http://schemas.microsoft.com/office/drawing/2014/main" id="{F25AE3B7-25DF-4F82-9922-F069E50E77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48735" y="628401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Bilde 13" descr="Bærekraftige byer og lokalsamfunn">
            <a:extLst>
              <a:ext uri="{FF2B5EF4-FFF2-40B4-BE49-F238E27FC236}">
                <a16:creationId xmlns:a16="http://schemas.microsoft.com/office/drawing/2014/main" id="{C6558349-2272-4627-A27C-6A0BF9D752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77235" y="628401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Bilde 14" descr="God helse og livskvalitet - FNs bærekraftsmål">
            <a:extLst>
              <a:ext uri="{FF2B5EF4-FFF2-40B4-BE49-F238E27FC236}">
                <a16:creationId xmlns:a16="http://schemas.microsoft.com/office/drawing/2014/main" id="{A0CC59C3-A886-49B9-09D0-A5DFB2B88E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3395" y="6291375"/>
            <a:ext cx="573210" cy="57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Bilde 15" descr="Bærekraftige byer og lokalsamfunn">
            <a:extLst>
              <a:ext uri="{FF2B5EF4-FFF2-40B4-BE49-F238E27FC236}">
                <a16:creationId xmlns:a16="http://schemas.microsoft.com/office/drawing/2014/main" id="{FF824A8F-3692-86B7-FA7B-68B0C89967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6605" y="6291378"/>
            <a:ext cx="573207" cy="57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71606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2025445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Averøy kommune</a:t>
            </a:r>
          </a:p>
        </p:txBody>
      </p:sp>
      <p:pic>
        <p:nvPicPr>
          <p:cNvPr id="3" name="Bilde 2" descr="Mindre ulikhet - FNs bærekraftsmål">
            <a:extLst>
              <a:ext uri="{FF2B5EF4-FFF2-40B4-BE49-F238E27FC236}">
                <a16:creationId xmlns:a16="http://schemas.microsoft.com/office/drawing/2014/main" id="{902EED37-EC3E-524E-9711-15C03E4930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4070" y="6290684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de 4" descr="Anstendig arbeid og økonomisk vekst">
            <a:extLst>
              <a:ext uri="{FF2B5EF4-FFF2-40B4-BE49-F238E27FC236}">
                <a16:creationId xmlns:a16="http://schemas.microsoft.com/office/drawing/2014/main" id="{BB618254-9835-9A44-AAFC-12813E992C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9901" y="6291021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helse og livskvalitet - FNs bærekraftsmål">
            <a:extLst>
              <a:ext uri="{FF2B5EF4-FFF2-40B4-BE49-F238E27FC236}">
                <a16:creationId xmlns:a16="http://schemas.microsoft.com/office/drawing/2014/main" id="{00376E49-6C2C-E0C5-02D4-8FC5874541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33054" y="6291019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Bærekraftige byer og lokalsamfunn">
            <a:extLst>
              <a:ext uri="{FF2B5EF4-FFF2-40B4-BE49-F238E27FC236}">
                <a16:creationId xmlns:a16="http://schemas.microsoft.com/office/drawing/2014/main" id="{1475D3A6-D2C5-49BA-D7DE-6FD7BB8E5D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5576" y="629102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7509625A-0B76-A66B-3583-9D3081CB9C8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2435637"/>
              </p:ext>
            </p:extLst>
          </p:nvPr>
        </p:nvGraphicFramePr>
        <p:xfrm>
          <a:off x="276326" y="767442"/>
          <a:ext cx="11635367" cy="53812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1547625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346897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Averøy kommune</a:t>
            </a:r>
          </a:p>
        </p:txBody>
      </p:sp>
      <p:pic>
        <p:nvPicPr>
          <p:cNvPr id="3" name="Bilde 2" descr="Likestilling mellom kjønnene - FNs bærekraftsmål">
            <a:extLst>
              <a:ext uri="{FF2B5EF4-FFF2-40B4-BE49-F238E27FC236}">
                <a16:creationId xmlns:a16="http://schemas.microsoft.com/office/drawing/2014/main" id="{DB43358F-25B1-0173-AE19-F0A59CA008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48101" y="6288834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helse og livskvalitet - FNs bærekraftsmål">
            <a:extLst>
              <a:ext uri="{FF2B5EF4-FFF2-40B4-BE49-F238E27FC236}">
                <a16:creationId xmlns:a16="http://schemas.microsoft.com/office/drawing/2014/main" id="{E38DA038-B7E2-B6CD-2837-26348BDEAA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91253" y="628873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Bærekraftige byer og lokalsamfunn">
            <a:extLst>
              <a:ext uri="{FF2B5EF4-FFF2-40B4-BE49-F238E27FC236}">
                <a16:creationId xmlns:a16="http://schemas.microsoft.com/office/drawing/2014/main" id="{3EC336FC-887C-92B4-D3F6-7B543F20AA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19600" y="628873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E75939A1-2807-0E5B-8E31-41C95A1D47A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2820049"/>
              </p:ext>
            </p:extLst>
          </p:nvPr>
        </p:nvGraphicFramePr>
        <p:xfrm>
          <a:off x="276326" y="772358"/>
          <a:ext cx="11619752" cy="53669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9315691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>
            <a:extLst>
              <a:ext uri="{FF2B5EF4-FFF2-40B4-BE49-F238E27FC236}">
                <a16:creationId xmlns:a16="http://schemas.microsoft.com/office/drawing/2014/main" id="{A933E579-6F5D-598F-8DB5-C31C2EC0CDB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5624" y="1053192"/>
            <a:ext cx="8210993" cy="5804807"/>
          </a:xfrm>
          <a:prstGeom prst="rect">
            <a:avLst/>
          </a:prstGeom>
        </p:spPr>
      </p:pic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Averøy kommune</a:t>
            </a:r>
          </a:p>
        </p:txBody>
      </p:sp>
      <p:sp>
        <p:nvSpPr>
          <p:cNvPr id="3" name="Tittel 17">
            <a:extLst>
              <a:ext uri="{FF2B5EF4-FFF2-40B4-BE49-F238E27FC236}">
                <a16:creationId xmlns:a16="http://schemas.microsoft.com/office/drawing/2014/main" id="{6BD25DDB-3D4E-C926-D27C-BD872EBE5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400" b="1" dirty="0">
                <a:solidFill>
                  <a:schemeClr val="accent1"/>
                </a:solidFill>
              </a:rPr>
              <a:t>Endring i sysselsettinga, </a:t>
            </a:r>
            <a:r>
              <a:rPr lang="nb-NO" sz="2400" b="1" dirty="0" err="1">
                <a:solidFill>
                  <a:schemeClr val="accent1"/>
                </a:solidFill>
              </a:rPr>
              <a:t>frå</a:t>
            </a:r>
            <a:r>
              <a:rPr lang="nb-NO" sz="2400" b="1" dirty="0">
                <a:solidFill>
                  <a:schemeClr val="accent1"/>
                </a:solidFill>
              </a:rPr>
              <a:t> 4. kvartal 2024 til 4. kvartal 2025 </a:t>
            </a:r>
          </a:p>
        </p:txBody>
      </p:sp>
      <p:pic>
        <p:nvPicPr>
          <p:cNvPr id="6" name="Bilde 5" descr="Bærekraftige byer og lokalsamfunn">
            <a:extLst>
              <a:ext uri="{FF2B5EF4-FFF2-40B4-BE49-F238E27FC236}">
                <a16:creationId xmlns:a16="http://schemas.microsoft.com/office/drawing/2014/main" id="{6183065F-E37C-4CA3-108C-1743CF7DFB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9474" y="629641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Anstendig arbeid og økonomisk vekst">
            <a:extLst>
              <a:ext uri="{FF2B5EF4-FFF2-40B4-BE49-F238E27FC236}">
                <a16:creationId xmlns:a16="http://schemas.microsoft.com/office/drawing/2014/main" id="{A4C5924F-B6E8-2F4E-82AE-52D4006C8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21982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e 13">
            <a:extLst>
              <a:ext uri="{FF2B5EF4-FFF2-40B4-BE49-F238E27FC236}">
                <a16:creationId xmlns:a16="http://schemas.microsoft.com/office/drawing/2014/main" id="{8DD79F9D-AB3F-AFB8-F4B2-A55B79D72C0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0385" y="365124"/>
            <a:ext cx="8966975" cy="6492875"/>
          </a:xfrm>
          <a:prstGeom prst="rect">
            <a:avLst/>
          </a:prstGeom>
        </p:spPr>
      </p:pic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600" b="1" dirty="0">
                <a:solidFill>
                  <a:schemeClr val="tx2"/>
                </a:solidFill>
              </a:rPr>
              <a:t>Averøy kommune</a:t>
            </a:r>
          </a:p>
        </p:txBody>
      </p:sp>
      <p:pic>
        <p:nvPicPr>
          <p:cNvPr id="2" name="Bilde 1" descr="Bærekraftige byer og lokalsamfunn">
            <a:extLst>
              <a:ext uri="{FF2B5EF4-FFF2-40B4-BE49-F238E27FC236}">
                <a16:creationId xmlns:a16="http://schemas.microsoft.com/office/drawing/2014/main" id="{9BD96B3B-8ED6-3138-7A39-D07D581887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9474" y="629641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ilde 2" descr="Anstendig arbeid og økonomisk vekst">
            <a:extLst>
              <a:ext uri="{FF2B5EF4-FFF2-40B4-BE49-F238E27FC236}">
                <a16:creationId xmlns:a16="http://schemas.microsoft.com/office/drawing/2014/main" id="{1584D3F4-10DE-3EF0-BF63-E46F5E498C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2613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9305329" y="6368276"/>
            <a:ext cx="1078086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Averøy kommune</a:t>
            </a:r>
          </a:p>
        </p:txBody>
      </p:sp>
      <p:sp>
        <p:nvSpPr>
          <p:cNvPr id="10" name="Tema"/>
          <p:cNvSpPr txBox="1">
            <a:spLocks/>
          </p:cNvSpPr>
          <p:nvPr/>
        </p:nvSpPr>
        <p:spPr>
          <a:xfrm>
            <a:off x="3012015" y="6404442"/>
            <a:ext cx="6249971" cy="44240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i="1" dirty="0">
                <a:solidFill>
                  <a:schemeClr val="bg1">
                    <a:lumMod val="50000"/>
                  </a:schemeClr>
                </a:solidFill>
              </a:rPr>
              <a:t>Det var ei endring i datagrunnlaget for sysselsettingstal frå 2015. Det gjer at tala frå før 2015 ikkje er direkte samanliknbare med tala frå 2015 og seinare.</a:t>
            </a:r>
          </a:p>
        </p:txBody>
      </p:sp>
      <p:pic>
        <p:nvPicPr>
          <p:cNvPr id="3" name="Bilde 2" descr="Bærekraftige byer og lokalsamfunn">
            <a:extLst>
              <a:ext uri="{FF2B5EF4-FFF2-40B4-BE49-F238E27FC236}">
                <a16:creationId xmlns:a16="http://schemas.microsoft.com/office/drawing/2014/main" id="{F552D00E-9646-4C55-68A7-ED0E0B8BC9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9474" y="629641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Anstendig arbeid og økonomisk vekst">
            <a:extLst>
              <a:ext uri="{FF2B5EF4-FFF2-40B4-BE49-F238E27FC236}">
                <a16:creationId xmlns:a16="http://schemas.microsoft.com/office/drawing/2014/main" id="{2B95D2E6-51E1-3850-CFBA-D53EEDD68B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823B5D65-99FC-4776-D792-038578ECB19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1830860"/>
              </p:ext>
            </p:extLst>
          </p:nvPr>
        </p:nvGraphicFramePr>
        <p:xfrm>
          <a:off x="187779" y="693965"/>
          <a:ext cx="11732077" cy="54597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9840939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AD938D-FC5F-4D2F-CB36-C44ABD94AA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D9AC6DE4-D0E0-5330-EAD6-9CB2590EDCF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9BEAED5C-ED12-E08F-02F9-009762B2A023}"/>
              </a:ext>
            </a:extLst>
          </p:cNvPr>
          <p:cNvSpPr/>
          <p:nvPr/>
        </p:nvSpPr>
        <p:spPr>
          <a:xfrm>
            <a:off x="301658" y="6063171"/>
            <a:ext cx="6429080" cy="6722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11" name="Kjelde">
            <a:extLst>
              <a:ext uri="{FF2B5EF4-FFF2-40B4-BE49-F238E27FC236}">
                <a16:creationId xmlns:a16="http://schemas.microsoft.com/office/drawing/2014/main" id="{7D97FFA7-B9D6-1094-7177-627ACA5A7236}"/>
              </a:ext>
            </a:extLst>
          </p:cNvPr>
          <p:cNvSpPr txBox="1">
            <a:spLocks/>
          </p:cNvSpPr>
          <p:nvPr/>
        </p:nvSpPr>
        <p:spPr>
          <a:xfrm>
            <a:off x="7064352" y="6311900"/>
            <a:ext cx="366335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Kjelde: SSB</a:t>
            </a:r>
          </a:p>
        </p:txBody>
      </p:sp>
      <p:sp>
        <p:nvSpPr>
          <p:cNvPr id="12" name="Info">
            <a:extLst>
              <a:ext uri="{FF2B5EF4-FFF2-40B4-BE49-F238E27FC236}">
                <a16:creationId xmlns:a16="http://schemas.microsoft.com/office/drawing/2014/main" id="{09F058B9-1FE5-56B4-DD38-467DF986B20F}"/>
              </a:ext>
            </a:extLst>
          </p:cNvPr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Poppins SemiBold"/>
              <a:ea typeface="+mj-ea"/>
              <a:cs typeface="+mj-cs"/>
            </a:endParaRPr>
          </a:p>
        </p:txBody>
      </p:sp>
      <p:pic>
        <p:nvPicPr>
          <p:cNvPr id="13" name="Picture 27" descr="Kommunestatistikk logo.ai">
            <a:extLst>
              <a:ext uri="{FF2B5EF4-FFF2-40B4-BE49-F238E27FC236}">
                <a16:creationId xmlns:a16="http://schemas.microsoft.com/office/drawing/2014/main" id="{B63CF45E-7B4D-ED11-071C-BE4E2C77525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14" name="Region">
            <a:extLst>
              <a:ext uri="{FF2B5EF4-FFF2-40B4-BE49-F238E27FC236}">
                <a16:creationId xmlns:a16="http://schemas.microsoft.com/office/drawing/2014/main" id="{40EC8695-D739-6BA5-1390-A70D8AE18E12}"/>
              </a:ext>
            </a:extLst>
          </p:cNvPr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600" b="1" i="0" u="none" strike="noStrike" kern="1200" cap="none" spc="0" normalizeH="0" baseline="0" noProof="0" dirty="0">
                <a:ln>
                  <a:noFill/>
                </a:ln>
                <a:solidFill>
                  <a:srgbClr val="005686"/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Averøy kommune</a:t>
            </a: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72BF78B5-D200-3F92-EC0D-35A3A4CFFE04}"/>
              </a:ext>
            </a:extLst>
          </p:cNvPr>
          <p:cNvSpPr/>
          <p:nvPr/>
        </p:nvSpPr>
        <p:spPr>
          <a:xfrm>
            <a:off x="10263788" y="703751"/>
            <a:ext cx="1076720" cy="2591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F401FBC1-2EE0-1E42-03CB-E32B7CDA562B}"/>
              </a:ext>
            </a:extLst>
          </p:cNvPr>
          <p:cNvSpPr/>
          <p:nvPr/>
        </p:nvSpPr>
        <p:spPr>
          <a:xfrm>
            <a:off x="4485552" y="701080"/>
            <a:ext cx="1076720" cy="2591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34" name="Tema">
            <a:extLst>
              <a:ext uri="{FF2B5EF4-FFF2-40B4-BE49-F238E27FC236}">
                <a16:creationId xmlns:a16="http://schemas.microsoft.com/office/drawing/2014/main" id="{509AE3AD-CCB5-27F0-3839-E5320961D2C4}"/>
              </a:ext>
            </a:extLst>
          </p:cNvPr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Næringsstruktur og sysselsetting</a:t>
            </a:r>
          </a:p>
        </p:txBody>
      </p:sp>
      <p:pic>
        <p:nvPicPr>
          <p:cNvPr id="35" name="Bilde 34" descr="Bærekraftige byer og lokalsamfunn">
            <a:extLst>
              <a:ext uri="{FF2B5EF4-FFF2-40B4-BE49-F238E27FC236}">
                <a16:creationId xmlns:a16="http://schemas.microsoft.com/office/drawing/2014/main" id="{DF44B8DB-C444-92A8-B9A1-2AC50A7F17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9474" y="628879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Bilde 35" descr="Anstendig arbeid og økonomisk vekst">
            <a:extLst>
              <a:ext uri="{FF2B5EF4-FFF2-40B4-BE49-F238E27FC236}">
                <a16:creationId xmlns:a16="http://schemas.microsoft.com/office/drawing/2014/main" id="{90966FD8-E9A9-D88C-D861-921CE83A28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CFD4829A-14DD-7D6B-DA2B-A0EC797CE5F5}"/>
              </a:ext>
            </a:extLst>
          </p:cNvPr>
          <p:cNvGraphicFramePr>
            <a:graphicFrameLocks/>
          </p:cNvGraphicFramePr>
          <p:nvPr/>
        </p:nvGraphicFramePr>
        <p:xfrm>
          <a:off x="696000" y="765311"/>
          <a:ext cx="10800000" cy="54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2822848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E6A795-74B2-1FBD-1480-646FC573B7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C024D5B5-F202-B8B3-071C-85D80A191BA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B37B1EE3-FB01-0B81-E275-2DB544CC9E42}"/>
              </a:ext>
            </a:extLst>
          </p:cNvPr>
          <p:cNvSpPr/>
          <p:nvPr/>
        </p:nvSpPr>
        <p:spPr>
          <a:xfrm>
            <a:off x="301658" y="6063171"/>
            <a:ext cx="6429080" cy="6722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11" name="Kjelde">
            <a:extLst>
              <a:ext uri="{FF2B5EF4-FFF2-40B4-BE49-F238E27FC236}">
                <a16:creationId xmlns:a16="http://schemas.microsoft.com/office/drawing/2014/main" id="{1FD0439B-75BD-7321-40DB-02D7F745FAAF}"/>
              </a:ext>
            </a:extLst>
          </p:cNvPr>
          <p:cNvSpPr txBox="1">
            <a:spLocks/>
          </p:cNvSpPr>
          <p:nvPr/>
        </p:nvSpPr>
        <p:spPr>
          <a:xfrm>
            <a:off x="7064352" y="6311900"/>
            <a:ext cx="366335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Kjelde: SSB</a:t>
            </a:r>
          </a:p>
        </p:txBody>
      </p:sp>
      <p:sp>
        <p:nvSpPr>
          <p:cNvPr id="12" name="Info">
            <a:extLst>
              <a:ext uri="{FF2B5EF4-FFF2-40B4-BE49-F238E27FC236}">
                <a16:creationId xmlns:a16="http://schemas.microsoft.com/office/drawing/2014/main" id="{7C7B7E0A-7E6D-9CF9-D95E-200B91862827}"/>
              </a:ext>
            </a:extLst>
          </p:cNvPr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Poppins SemiBold"/>
              <a:ea typeface="+mj-ea"/>
              <a:cs typeface="+mj-cs"/>
            </a:endParaRPr>
          </a:p>
        </p:txBody>
      </p:sp>
      <p:pic>
        <p:nvPicPr>
          <p:cNvPr id="13" name="Picture 27" descr="Kommunestatistikk logo.ai">
            <a:extLst>
              <a:ext uri="{FF2B5EF4-FFF2-40B4-BE49-F238E27FC236}">
                <a16:creationId xmlns:a16="http://schemas.microsoft.com/office/drawing/2014/main" id="{8E3CBFE5-3617-4A6D-4AA7-DAF2C01BC83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14" name="Region">
            <a:extLst>
              <a:ext uri="{FF2B5EF4-FFF2-40B4-BE49-F238E27FC236}">
                <a16:creationId xmlns:a16="http://schemas.microsoft.com/office/drawing/2014/main" id="{FF580C33-2B88-231A-3B44-4B0F09434C88}"/>
              </a:ext>
            </a:extLst>
          </p:cNvPr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600" b="1" i="0" u="none" strike="noStrike" kern="1200" cap="none" spc="0" normalizeH="0" baseline="0" noProof="0" dirty="0">
                <a:ln>
                  <a:noFill/>
                </a:ln>
                <a:solidFill>
                  <a:srgbClr val="005686"/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Averøy kommune</a:t>
            </a: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B0AE36E9-8AA7-0F46-2A68-F5AFED9A721F}"/>
              </a:ext>
            </a:extLst>
          </p:cNvPr>
          <p:cNvSpPr/>
          <p:nvPr/>
        </p:nvSpPr>
        <p:spPr>
          <a:xfrm>
            <a:off x="10263788" y="703751"/>
            <a:ext cx="1076720" cy="2591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62D03E8C-29AE-6572-EE53-1E820B6B2714}"/>
              </a:ext>
            </a:extLst>
          </p:cNvPr>
          <p:cNvSpPr/>
          <p:nvPr/>
        </p:nvSpPr>
        <p:spPr>
          <a:xfrm>
            <a:off x="4485552" y="701080"/>
            <a:ext cx="1076720" cy="2591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34" name="Tema">
            <a:extLst>
              <a:ext uri="{FF2B5EF4-FFF2-40B4-BE49-F238E27FC236}">
                <a16:creationId xmlns:a16="http://schemas.microsoft.com/office/drawing/2014/main" id="{9D37EDEC-D9E1-4053-6B62-25309E4FABC2}"/>
              </a:ext>
            </a:extLst>
          </p:cNvPr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Næringsstruktur og sysselsetting</a:t>
            </a:r>
          </a:p>
        </p:txBody>
      </p:sp>
      <p:pic>
        <p:nvPicPr>
          <p:cNvPr id="35" name="Bilde 34" descr="Bærekraftige byer og lokalsamfunn">
            <a:extLst>
              <a:ext uri="{FF2B5EF4-FFF2-40B4-BE49-F238E27FC236}">
                <a16:creationId xmlns:a16="http://schemas.microsoft.com/office/drawing/2014/main" id="{6A3A0FBC-1849-3020-5A83-E83553A33E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9474" y="628879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Bilde 35" descr="Anstendig arbeid og økonomisk vekst">
            <a:extLst>
              <a:ext uri="{FF2B5EF4-FFF2-40B4-BE49-F238E27FC236}">
                <a16:creationId xmlns:a16="http://schemas.microsoft.com/office/drawing/2014/main" id="{DF47AA9F-155A-A800-91B7-37CCE85AFA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16EC1C57-322B-2E7B-95E2-A69F38304403}"/>
              </a:ext>
            </a:extLst>
          </p:cNvPr>
          <p:cNvGraphicFramePr>
            <a:graphicFrameLocks/>
          </p:cNvGraphicFramePr>
          <p:nvPr/>
        </p:nvGraphicFramePr>
        <p:xfrm>
          <a:off x="696000" y="765311"/>
          <a:ext cx="10800000" cy="54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930835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Poppins SemiBold"/>
              <a:ea typeface="+mj-ea"/>
              <a:cs typeface="+mj-cs"/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Næringsstruktur og sysselsetting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600" b="1" i="0" u="none" strike="noStrike" kern="1200" cap="none" spc="0" normalizeH="0" baseline="0" noProof="0" dirty="0">
                <a:ln>
                  <a:noFill/>
                </a:ln>
                <a:solidFill>
                  <a:srgbClr val="005686"/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Averøy kommune</a:t>
            </a:r>
          </a:p>
        </p:txBody>
      </p:sp>
      <p:sp>
        <p:nvSpPr>
          <p:cNvPr id="13" name="Kjelde">
            <a:extLst>
              <a:ext uri="{FF2B5EF4-FFF2-40B4-BE49-F238E27FC236}">
                <a16:creationId xmlns:a16="http://schemas.microsoft.com/office/drawing/2014/main" id="{6AB6BF25-9515-9775-4059-BCC8537AD132}"/>
              </a:ext>
            </a:extLst>
          </p:cNvPr>
          <p:cNvSpPr txBox="1">
            <a:spLocks/>
          </p:cNvSpPr>
          <p:nvPr/>
        </p:nvSpPr>
        <p:spPr>
          <a:xfrm>
            <a:off x="7064352" y="6311900"/>
            <a:ext cx="366335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Kjelde: SSB</a:t>
            </a:r>
          </a:p>
        </p:txBody>
      </p:sp>
      <p:pic>
        <p:nvPicPr>
          <p:cNvPr id="14" name="Bilde 13" descr="Bærekraftige byer og lokalsamfunn">
            <a:extLst>
              <a:ext uri="{FF2B5EF4-FFF2-40B4-BE49-F238E27FC236}">
                <a16:creationId xmlns:a16="http://schemas.microsoft.com/office/drawing/2014/main" id="{D663F773-71BB-B7E8-266D-38F3B2BAD1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9474" y="628879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Bilde 14" descr="Anstendig arbeid og økonomisk vekst">
            <a:extLst>
              <a:ext uri="{FF2B5EF4-FFF2-40B4-BE49-F238E27FC236}">
                <a16:creationId xmlns:a16="http://schemas.microsoft.com/office/drawing/2014/main" id="{40CFA45C-20A0-5ECF-ABEF-EF389C529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DC1E606A-2F67-A53E-5929-F498E77C03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4297" y="507016"/>
            <a:ext cx="8968989" cy="5843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7990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BD23B4-C2E0-89C9-273B-3FA969EB9F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fo">
            <a:extLst>
              <a:ext uri="{FF2B5EF4-FFF2-40B4-BE49-F238E27FC236}">
                <a16:creationId xmlns:a16="http://schemas.microsoft.com/office/drawing/2014/main" id="{712169D6-2DE9-4B43-21AA-D9BC14240F51}"/>
              </a:ext>
            </a:extLst>
          </p:cNvPr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Poppins SemiBold"/>
              <a:ea typeface="+mj-ea"/>
              <a:cs typeface="+mj-cs"/>
            </a:endParaRPr>
          </a:p>
        </p:txBody>
      </p:sp>
      <p:sp>
        <p:nvSpPr>
          <p:cNvPr id="7" name="Tema">
            <a:extLst>
              <a:ext uri="{FF2B5EF4-FFF2-40B4-BE49-F238E27FC236}">
                <a16:creationId xmlns:a16="http://schemas.microsoft.com/office/drawing/2014/main" id="{FB350515-EDE5-8A7D-2D36-3120F09BEE40}"/>
              </a:ext>
            </a:extLst>
          </p:cNvPr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Næringsstruktur og sysselsetting</a:t>
            </a:r>
          </a:p>
        </p:txBody>
      </p:sp>
      <p:pic>
        <p:nvPicPr>
          <p:cNvPr id="8" name="Picture 27" descr="Kommunestatistikk logo.ai">
            <a:extLst>
              <a:ext uri="{FF2B5EF4-FFF2-40B4-BE49-F238E27FC236}">
                <a16:creationId xmlns:a16="http://schemas.microsoft.com/office/drawing/2014/main" id="{FA4EB8FF-8370-EED9-B784-4892B8888F6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>
            <a:extLst>
              <a:ext uri="{FF2B5EF4-FFF2-40B4-BE49-F238E27FC236}">
                <a16:creationId xmlns:a16="http://schemas.microsoft.com/office/drawing/2014/main" id="{570DE462-EBC2-42D5-F72B-06C4AD1F25EF}"/>
              </a:ext>
            </a:extLst>
          </p:cNvPr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600" b="1" i="0" u="none" strike="noStrike" kern="1200" cap="none" spc="0" normalizeH="0" baseline="0" noProof="0" dirty="0">
                <a:ln>
                  <a:noFill/>
                </a:ln>
                <a:solidFill>
                  <a:srgbClr val="005686"/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Averøy kommune</a:t>
            </a:r>
          </a:p>
        </p:txBody>
      </p:sp>
      <p:sp>
        <p:nvSpPr>
          <p:cNvPr id="13" name="Kjelde">
            <a:extLst>
              <a:ext uri="{FF2B5EF4-FFF2-40B4-BE49-F238E27FC236}">
                <a16:creationId xmlns:a16="http://schemas.microsoft.com/office/drawing/2014/main" id="{2F3C66CC-7A02-048C-66D0-BFD2B39F0ED3}"/>
              </a:ext>
            </a:extLst>
          </p:cNvPr>
          <p:cNvSpPr txBox="1">
            <a:spLocks/>
          </p:cNvSpPr>
          <p:nvPr/>
        </p:nvSpPr>
        <p:spPr>
          <a:xfrm>
            <a:off x="7064352" y="6311900"/>
            <a:ext cx="366335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Kjelde: SSB</a:t>
            </a:r>
          </a:p>
        </p:txBody>
      </p:sp>
      <p:pic>
        <p:nvPicPr>
          <p:cNvPr id="14" name="Bilde 13" descr="Bærekraftige byer og lokalsamfunn">
            <a:extLst>
              <a:ext uri="{FF2B5EF4-FFF2-40B4-BE49-F238E27FC236}">
                <a16:creationId xmlns:a16="http://schemas.microsoft.com/office/drawing/2014/main" id="{DB3205B5-E100-7ABA-9B6A-3A4A32509C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9474" y="628879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Bilde 14" descr="Anstendig arbeid og økonomisk vekst">
            <a:extLst>
              <a:ext uri="{FF2B5EF4-FFF2-40B4-BE49-F238E27FC236}">
                <a16:creationId xmlns:a16="http://schemas.microsoft.com/office/drawing/2014/main" id="{B6BCC93C-BA58-985A-35A1-F3A37F12B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03E245E4-683E-C354-2BF6-222889506A22}"/>
              </a:ext>
            </a:extLst>
          </p:cNvPr>
          <p:cNvGraphicFramePr>
            <a:graphicFrameLocks/>
          </p:cNvGraphicFramePr>
          <p:nvPr/>
        </p:nvGraphicFramePr>
        <p:xfrm>
          <a:off x="696000" y="729000"/>
          <a:ext cx="10800000" cy="54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1724999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363220" y="6348185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Averøy kommune</a:t>
            </a:r>
          </a:p>
        </p:txBody>
      </p:sp>
      <p:pic>
        <p:nvPicPr>
          <p:cNvPr id="3" name="Bilde 2" descr="Bærekraftige byer og lokalsamfunn">
            <a:extLst>
              <a:ext uri="{FF2B5EF4-FFF2-40B4-BE49-F238E27FC236}">
                <a16:creationId xmlns:a16="http://schemas.microsoft.com/office/drawing/2014/main" id="{4441AD8F-0373-0EF9-FB91-0AD72AACE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9474" y="629641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Anstendig arbeid og økonomisk vekst">
            <a:extLst>
              <a:ext uri="{FF2B5EF4-FFF2-40B4-BE49-F238E27FC236}">
                <a16:creationId xmlns:a16="http://schemas.microsoft.com/office/drawing/2014/main" id="{85A146BC-2F05-F9DE-A17D-0697A2819F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Et bilde som inneholder tekst, kart, diagram, atlas&#10;&#10;Automatisk generert beskrivelse">
            <a:extLst>
              <a:ext uri="{FF2B5EF4-FFF2-40B4-BE49-F238E27FC236}">
                <a16:creationId xmlns:a16="http://schemas.microsoft.com/office/drawing/2014/main" id="{4C23B4FA-84CB-A09D-6D7D-98E789692DB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206" y="373290"/>
            <a:ext cx="8599416" cy="6079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833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>
            <a:extLst>
              <a:ext uri="{FF2B5EF4-FFF2-40B4-BE49-F238E27FC236}">
                <a16:creationId xmlns:a16="http://schemas.microsoft.com/office/drawing/2014/main" id="{B2AD1056-6685-E8F2-421C-115F6A9BECF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0385" y="547006"/>
            <a:ext cx="8715787" cy="6310993"/>
          </a:xfrm>
          <a:prstGeom prst="rect">
            <a:avLst/>
          </a:prstGeom>
        </p:spPr>
      </p:pic>
      <p:sp>
        <p:nvSpPr>
          <p:cNvPr id="4" name="Kjelde"/>
          <p:cNvSpPr txBox="1">
            <a:spLocks/>
          </p:cNvSpPr>
          <p:nvPr/>
        </p:nvSpPr>
        <p:spPr>
          <a:xfrm>
            <a:off x="7502013" y="6356349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dirty="0">
                <a:solidFill>
                  <a:schemeClr val="tx2"/>
                </a:solidFill>
              </a:rPr>
              <a:t>Averøy kommune</a:t>
            </a:r>
          </a:p>
        </p:txBody>
      </p:sp>
      <p:pic>
        <p:nvPicPr>
          <p:cNvPr id="3" name="Bilde 2" descr="God helse og livskvalitet - FNs bærekraftsmål">
            <a:extLst>
              <a:ext uri="{FF2B5EF4-FFF2-40B4-BE49-F238E27FC236}">
                <a16:creationId xmlns:a16="http://schemas.microsoft.com/office/drawing/2014/main" id="{BBA01A72-074F-A9B6-8E35-CB411C9587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3395" y="6291375"/>
            <a:ext cx="573210" cy="57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Bærekraftige byer og lokalsamfunn">
            <a:extLst>
              <a:ext uri="{FF2B5EF4-FFF2-40B4-BE49-F238E27FC236}">
                <a16:creationId xmlns:a16="http://schemas.microsoft.com/office/drawing/2014/main" id="{1D9A43AE-8BA7-28F4-B8A0-1DD4C470B4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6605" y="6291378"/>
            <a:ext cx="573207" cy="57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34211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Averøy kommune</a:t>
            </a:r>
          </a:p>
        </p:txBody>
      </p:sp>
      <p:sp>
        <p:nvSpPr>
          <p:cNvPr id="10" name="Tittel 6"/>
          <p:cNvSpPr txBox="1">
            <a:spLocks/>
          </p:cNvSpPr>
          <p:nvPr/>
        </p:nvSpPr>
        <p:spPr>
          <a:xfrm>
            <a:off x="3487919" y="6146276"/>
            <a:ext cx="6390078" cy="7117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900" b="1" dirty="0">
                <a:solidFill>
                  <a:schemeClr val="bg1">
                    <a:lumMod val="50000"/>
                  </a:schemeClr>
                </a:solidFill>
              </a:rPr>
              <a:t>Sekundærnæringar</a:t>
            </a:r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:</a:t>
            </a:r>
            <a:br>
              <a:rPr lang="nn-NO" sz="9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Industri, bygg og anlegg og kraft og vassforsyning.</a:t>
            </a:r>
          </a:p>
          <a:p>
            <a:pPr algn="l"/>
            <a:r>
              <a:rPr lang="nn-NO" sz="900" b="1" dirty="0">
                <a:solidFill>
                  <a:schemeClr val="bg1">
                    <a:lumMod val="50000"/>
                  </a:schemeClr>
                </a:solidFill>
              </a:rPr>
              <a:t>Sørvisnæringar</a:t>
            </a:r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:</a:t>
            </a:r>
          </a:p>
          <a:p>
            <a:pPr algn="l"/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Varehandel, hotell og restaurant, samferdsel og finans- og </a:t>
            </a:r>
            <a:r>
              <a:rPr lang="nn-NO" sz="900" dirty="0" err="1">
                <a:solidFill>
                  <a:schemeClr val="bg1">
                    <a:lumMod val="50000"/>
                  </a:schemeClr>
                </a:solidFill>
              </a:rPr>
              <a:t>forretningsmessig</a:t>
            </a:r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 tenesteytring.</a:t>
            </a:r>
          </a:p>
        </p:txBody>
      </p:sp>
      <p:pic>
        <p:nvPicPr>
          <p:cNvPr id="3" name="Bilde 2" descr="Bærekraftige byer og lokalsamfunn">
            <a:extLst>
              <a:ext uri="{FF2B5EF4-FFF2-40B4-BE49-F238E27FC236}">
                <a16:creationId xmlns:a16="http://schemas.microsoft.com/office/drawing/2014/main" id="{057EA93A-59C5-1D45-81F1-E85CC0CE04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9474" y="629641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Anstendig arbeid og økonomisk vekst">
            <a:extLst>
              <a:ext uri="{FF2B5EF4-FFF2-40B4-BE49-F238E27FC236}">
                <a16:creationId xmlns:a16="http://schemas.microsoft.com/office/drawing/2014/main" id="{CA34E212-20DA-A04D-C74F-DCE88C8BDB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C5001A57-B555-0CEF-AC8A-11895FF3ABE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4985667"/>
              </p:ext>
            </p:extLst>
          </p:nvPr>
        </p:nvGraphicFramePr>
        <p:xfrm>
          <a:off x="276327" y="767443"/>
          <a:ext cx="11651694" cy="5378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4455374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Averøy kommune</a:t>
            </a:r>
          </a:p>
        </p:txBody>
      </p:sp>
      <p:sp>
        <p:nvSpPr>
          <p:cNvPr id="10" name="Tittel 6"/>
          <p:cNvSpPr txBox="1">
            <a:spLocks/>
          </p:cNvSpPr>
          <p:nvPr/>
        </p:nvSpPr>
        <p:spPr>
          <a:xfrm>
            <a:off x="3487919" y="6146276"/>
            <a:ext cx="6390078" cy="7117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900" b="1" dirty="0">
                <a:solidFill>
                  <a:schemeClr val="bg1">
                    <a:lumMod val="50000"/>
                  </a:schemeClr>
                </a:solidFill>
              </a:rPr>
              <a:t>Sekundærnæringar</a:t>
            </a:r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:</a:t>
            </a:r>
            <a:br>
              <a:rPr lang="nn-NO" sz="9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Industri, bygg og anlegg og kraft og vassforsyning.</a:t>
            </a:r>
          </a:p>
          <a:p>
            <a:pPr algn="l"/>
            <a:r>
              <a:rPr lang="nn-NO" sz="900" b="1" dirty="0">
                <a:solidFill>
                  <a:schemeClr val="bg1">
                    <a:lumMod val="50000"/>
                  </a:schemeClr>
                </a:solidFill>
              </a:rPr>
              <a:t>Sørvisnæringar</a:t>
            </a:r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:</a:t>
            </a:r>
          </a:p>
          <a:p>
            <a:pPr algn="l"/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Varehandel, hotell og restaurant, samferdsel og finans- og </a:t>
            </a:r>
            <a:r>
              <a:rPr lang="nn-NO" sz="900" dirty="0" err="1">
                <a:solidFill>
                  <a:schemeClr val="bg1">
                    <a:lumMod val="50000"/>
                  </a:schemeClr>
                </a:solidFill>
              </a:rPr>
              <a:t>forretningsmessig</a:t>
            </a:r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 tenesteytring.</a:t>
            </a:r>
          </a:p>
        </p:txBody>
      </p:sp>
      <p:pic>
        <p:nvPicPr>
          <p:cNvPr id="3" name="Bilde 2" descr="Bærekraftige byer og lokalsamfunn">
            <a:extLst>
              <a:ext uri="{FF2B5EF4-FFF2-40B4-BE49-F238E27FC236}">
                <a16:creationId xmlns:a16="http://schemas.microsoft.com/office/drawing/2014/main" id="{D7AF6E9A-34EF-8AD9-113A-545318B6C9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42712" y="6301404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Anstendig arbeid og økonomisk vekst">
            <a:extLst>
              <a:ext uri="{FF2B5EF4-FFF2-40B4-BE49-F238E27FC236}">
                <a16:creationId xmlns:a16="http://schemas.microsoft.com/office/drawing/2014/main" id="{0777F72A-CC43-8512-B992-0EF6DE0AF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70704" y="6301404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Likestilling mellom kjønnene - FNs bærekraftsmål">
            <a:extLst>
              <a:ext uri="{FF2B5EF4-FFF2-40B4-BE49-F238E27FC236}">
                <a16:creationId xmlns:a16="http://schemas.microsoft.com/office/drawing/2014/main" id="{239D8267-6643-DDD7-6C0C-FC618F9271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98696" y="6301404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219A8322-0A58-52C0-0720-61E475CC81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1846238"/>
              </p:ext>
            </p:extLst>
          </p:nvPr>
        </p:nvGraphicFramePr>
        <p:xfrm>
          <a:off x="204107" y="693964"/>
          <a:ext cx="11601450" cy="54485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5062652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Averøy kommune</a:t>
            </a:r>
          </a:p>
        </p:txBody>
      </p:sp>
      <p:pic>
        <p:nvPicPr>
          <p:cNvPr id="3" name="Bilde 2" descr="Bærekraftige byer og lokalsamfunn">
            <a:extLst>
              <a:ext uri="{FF2B5EF4-FFF2-40B4-BE49-F238E27FC236}">
                <a16:creationId xmlns:a16="http://schemas.microsoft.com/office/drawing/2014/main" id="{0C62E72F-C0D1-7EEC-F972-CE53057927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9474" y="629641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Anstendig arbeid og økonomisk vekst">
            <a:extLst>
              <a:ext uri="{FF2B5EF4-FFF2-40B4-BE49-F238E27FC236}">
                <a16:creationId xmlns:a16="http://schemas.microsoft.com/office/drawing/2014/main" id="{7E481035-88DE-BC06-2D78-AA6F1BAA48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3B4BBAC9-6EAA-9014-76F6-DB4018F60AA7}"/>
              </a:ext>
            </a:extLst>
          </p:cNvPr>
          <p:cNvSpPr txBox="1"/>
          <p:nvPr/>
        </p:nvSpPr>
        <p:spPr>
          <a:xfrm>
            <a:off x="206734" y="174929"/>
            <a:ext cx="29896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100" dirty="0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52F2ED0C-5D4C-3344-552A-92BFFFDCAC5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1479758"/>
              </p:ext>
            </p:extLst>
          </p:nvPr>
        </p:nvGraphicFramePr>
        <p:xfrm>
          <a:off x="2710543" y="503800"/>
          <a:ext cx="7109732" cy="58525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6090535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>
            <a:extLst>
              <a:ext uri="{FF2B5EF4-FFF2-40B4-BE49-F238E27FC236}">
                <a16:creationId xmlns:a16="http://schemas.microsoft.com/office/drawing/2014/main" id="{37B95DBC-1695-DE03-FA01-DA2A4C556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Andel sysselsette i statsforvaltninga, 2025</a:t>
            </a:r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E7D2C3BB-7748-5C5F-8FA0-4DDCD4EB0FE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309888"/>
          </a:xfrm>
        </p:spPr>
        <p:txBody>
          <a:bodyPr/>
          <a:lstStyle/>
          <a:p>
            <a:pPr algn="l"/>
            <a:r>
              <a:rPr lang="nn-NO" sz="1600" b="1">
                <a:solidFill>
                  <a:schemeClr val="tx2"/>
                </a:solidFill>
              </a:rPr>
              <a:t>Averøy </a:t>
            </a:r>
            <a:r>
              <a:rPr lang="nn-NO" sz="1600" b="1" dirty="0">
                <a:solidFill>
                  <a:schemeClr val="tx2"/>
                </a:solidFill>
              </a:rPr>
              <a:t>kommune</a:t>
            </a:r>
          </a:p>
        </p:txBody>
      </p:sp>
      <p:pic>
        <p:nvPicPr>
          <p:cNvPr id="2" name="Bilde 1" descr="Bærekraftige byer og lokalsamfunn">
            <a:extLst>
              <a:ext uri="{FF2B5EF4-FFF2-40B4-BE49-F238E27FC236}">
                <a16:creationId xmlns:a16="http://schemas.microsoft.com/office/drawing/2014/main" id="{FD629E18-774E-9A9A-FE74-3A31BED3DA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9474" y="629641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ilde 2" descr="Anstendig arbeid og økonomisk vekst">
            <a:extLst>
              <a:ext uri="{FF2B5EF4-FFF2-40B4-BE49-F238E27FC236}">
                <a16:creationId xmlns:a16="http://schemas.microsoft.com/office/drawing/2014/main" id="{FAED3CE5-8082-560B-5469-1B4693F882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5D340651-2AF9-D703-AAE9-C2DBD5E9E279}"/>
              </a:ext>
            </a:extLst>
          </p:cNvPr>
          <p:cNvSpPr txBox="1"/>
          <p:nvPr/>
        </p:nvSpPr>
        <p:spPr>
          <a:xfrm>
            <a:off x="8878277" y="6353908"/>
            <a:ext cx="1422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100" dirty="0"/>
              <a:t>Kjelde: SSB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ED4474FA-19F9-8935-6CD1-1B1F1D7F90E3}"/>
              </a:ext>
            </a:extLst>
          </p:cNvPr>
          <p:cNvSpPr txBox="1"/>
          <p:nvPr/>
        </p:nvSpPr>
        <p:spPr>
          <a:xfrm>
            <a:off x="171937" y="125046"/>
            <a:ext cx="23368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000" dirty="0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  <a:p>
            <a:endParaRPr lang="nn-NO" sz="1000" dirty="0"/>
          </a:p>
          <a:p>
            <a:endParaRPr lang="nn-NO" sz="1000" dirty="0"/>
          </a:p>
        </p:txBody>
      </p:sp>
      <p:graphicFrame>
        <p:nvGraphicFramePr>
          <p:cNvPr id="12" name="Plassholder for innhold 11">
            <a:extLst>
              <a:ext uri="{FF2B5EF4-FFF2-40B4-BE49-F238E27FC236}">
                <a16:creationId xmlns:a16="http://schemas.microsoft.com/office/drawing/2014/main" id="{700D967B-4351-8BCB-A4D4-25E9FDC7720F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1748334361"/>
              </p:ext>
            </p:extLst>
          </p:nvPr>
        </p:nvGraphicFramePr>
        <p:xfrm>
          <a:off x="6248399" y="888999"/>
          <a:ext cx="5424489" cy="5299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Plassholder for innhold 12">
            <a:extLst>
              <a:ext uri="{FF2B5EF4-FFF2-40B4-BE49-F238E27FC236}">
                <a16:creationId xmlns:a16="http://schemas.microsoft.com/office/drawing/2014/main" id="{2E2B8045-8F1E-9887-93F7-E43EFBFFA1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5407220"/>
              </p:ext>
            </p:extLst>
          </p:nvPr>
        </p:nvGraphicFramePr>
        <p:xfrm>
          <a:off x="440871" y="889000"/>
          <a:ext cx="5502729" cy="5226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4759902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804016" y="6293550"/>
            <a:ext cx="291114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n-NO" sz="1000" dirty="0">
                <a:solidFill>
                  <a:schemeClr val="bg1">
                    <a:lumMod val="50000"/>
                  </a:schemeClr>
                </a:solidFill>
              </a:rPr>
              <a:t>Kjelde: Møre og Romsdal fylkeskommune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Vidaregåande utdanning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Averøy kommune</a:t>
            </a:r>
          </a:p>
        </p:txBody>
      </p:sp>
      <p:sp>
        <p:nvSpPr>
          <p:cNvPr id="10" name="Tittel 6"/>
          <p:cNvSpPr txBox="1">
            <a:spLocks/>
          </p:cNvSpPr>
          <p:nvPr/>
        </p:nvSpPr>
        <p:spPr>
          <a:xfrm>
            <a:off x="2742415" y="6190199"/>
            <a:ext cx="5100493" cy="6201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Elevar busett i kommunen med ungdomsrett, per august 2025. Det kan vere elevar på skular i andre fylke som ikkje var registrert på dette tidspunktet. Utvalet er elevar i dei fylkeskommunale skulane – pbpbyk4 er ikkje inkludert i tala.</a:t>
            </a:r>
          </a:p>
        </p:txBody>
      </p:sp>
      <p:pic>
        <p:nvPicPr>
          <p:cNvPr id="3" name="Bilde 2" descr="Bærekraftige byer og lokalsamfunn">
            <a:extLst>
              <a:ext uri="{FF2B5EF4-FFF2-40B4-BE49-F238E27FC236}">
                <a16:creationId xmlns:a16="http://schemas.microsoft.com/office/drawing/2014/main" id="{3EBEE4FE-1063-BA13-9C58-3BF3D5B887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7551" y="6293550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utdanning - FNs bærekraftsmål">
            <a:extLst>
              <a:ext uri="{FF2B5EF4-FFF2-40B4-BE49-F238E27FC236}">
                <a16:creationId xmlns:a16="http://schemas.microsoft.com/office/drawing/2014/main" id="{BBD42285-1217-8A33-7C79-C7EE7AAD7A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6052" y="6293551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39DA1AA0-FA98-3665-564E-99AA29CA3D8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408735"/>
              </p:ext>
            </p:extLst>
          </p:nvPr>
        </p:nvGraphicFramePr>
        <p:xfrm>
          <a:off x="179614" y="718457"/>
          <a:ext cx="11772900" cy="54234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102716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599" y="366728"/>
            <a:ext cx="9147717" cy="929806"/>
          </a:xfrm>
        </p:spPr>
        <p:txBody>
          <a:bodyPr anchor="t" anchorCtr="0">
            <a:normAutofit/>
          </a:bodyPr>
          <a:lstStyle/>
          <a:p>
            <a:pPr algn="ctr"/>
            <a:r>
              <a:rPr lang="nn-NO" sz="2000" b="1" dirty="0">
                <a:solidFill>
                  <a:schemeClr val="tx2"/>
                </a:solidFill>
              </a:rPr>
              <a:t>Gjennomføring i vidaregåande etter heimkommune, 2018-kullet</a:t>
            </a:r>
            <a:br>
              <a:rPr lang="nn-NO" sz="2000" b="1" dirty="0">
                <a:solidFill>
                  <a:schemeClr val="tx2"/>
                </a:solidFill>
              </a:rPr>
            </a:br>
            <a:endParaRPr lang="nn-NO" sz="2000" b="1" dirty="0">
              <a:solidFill>
                <a:schemeClr val="tx2"/>
              </a:solidFill>
            </a:endParaRPr>
          </a:p>
        </p:txBody>
      </p:sp>
      <p:sp>
        <p:nvSpPr>
          <p:cNvPr id="4" name="Kjelde"/>
          <p:cNvSpPr txBox="1">
            <a:spLocks/>
          </p:cNvSpPr>
          <p:nvPr/>
        </p:nvSpPr>
        <p:spPr>
          <a:xfrm>
            <a:off x="9124856" y="6369907"/>
            <a:ext cx="1300937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217633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Vidaregåande utdanning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11" name="Kjelde"/>
          <p:cNvSpPr txBox="1">
            <a:spLocks/>
          </p:cNvSpPr>
          <p:nvPr/>
        </p:nvSpPr>
        <p:spPr>
          <a:xfrm>
            <a:off x="4084856" y="780550"/>
            <a:ext cx="5040000" cy="19334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400" b="1" dirty="0">
                <a:solidFill>
                  <a:schemeClr val="tx2"/>
                </a:solidFill>
              </a:rPr>
              <a:t>Alle utdanningsprogram</a:t>
            </a:r>
          </a:p>
        </p:txBody>
      </p:sp>
      <p:sp>
        <p:nvSpPr>
          <p:cNvPr id="12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dirty="0">
                <a:solidFill>
                  <a:schemeClr val="tx2"/>
                </a:solidFill>
              </a:rPr>
              <a:t>Averøy kommune</a:t>
            </a:r>
          </a:p>
        </p:txBody>
      </p:sp>
      <p:sp>
        <p:nvSpPr>
          <p:cNvPr id="13" name="Tema"/>
          <p:cNvSpPr txBox="1">
            <a:spLocks/>
          </p:cNvSpPr>
          <p:nvPr/>
        </p:nvSpPr>
        <p:spPr>
          <a:xfrm>
            <a:off x="3374796" y="6464313"/>
            <a:ext cx="5344998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nn-NO" sz="1200" i="1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FC902947-D88F-44E1-8572-8B80FD0750CF}"/>
              </a:ext>
            </a:extLst>
          </p:cNvPr>
          <p:cNvGraphicFramePr>
            <a:graphicFrameLocks/>
          </p:cNvGraphicFramePr>
          <p:nvPr/>
        </p:nvGraphicFramePr>
        <p:xfrm>
          <a:off x="3816287" y="1722221"/>
          <a:ext cx="4494310" cy="5046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6" name="Bilde 5" descr="God utdanning - FNs bærekraftsmål">
            <a:extLst>
              <a:ext uri="{FF2B5EF4-FFF2-40B4-BE49-F238E27FC236}">
                <a16:creationId xmlns:a16="http://schemas.microsoft.com/office/drawing/2014/main" id="{F3925090-0FFB-4E93-C933-37FA025C10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6442" y="6293551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Bilde 8" descr="Utrydde fattigdom - FNs bærekraftsmål">
            <a:extLst>
              <a:ext uri="{FF2B5EF4-FFF2-40B4-BE49-F238E27FC236}">
                <a16:creationId xmlns:a16="http://schemas.microsoft.com/office/drawing/2014/main" id="{2B844F10-0F3E-1C25-324E-1DA739FAB5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4941" y="6293550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Mindre ulikhet - FNs bærekraftsmål">
            <a:extLst>
              <a:ext uri="{FF2B5EF4-FFF2-40B4-BE49-F238E27FC236}">
                <a16:creationId xmlns:a16="http://schemas.microsoft.com/office/drawing/2014/main" id="{69BCCE3C-4409-639E-5E17-5B28235C4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7943" y="6293551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ABD28BC7-8038-02BC-2AAC-F51C55B8C983}"/>
              </a:ext>
            </a:extLst>
          </p:cNvPr>
          <p:cNvGraphicFramePr>
            <a:graphicFrameLocks/>
          </p:cNvGraphicFramePr>
          <p:nvPr/>
        </p:nvGraphicFramePr>
        <p:xfrm>
          <a:off x="3264310" y="1168303"/>
          <a:ext cx="6033932" cy="54492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5" name="TekstSylinder 14">
            <a:extLst>
              <a:ext uri="{FF2B5EF4-FFF2-40B4-BE49-F238E27FC236}">
                <a16:creationId xmlns:a16="http://schemas.microsoft.com/office/drawing/2014/main" id="{265012EE-B73F-F119-CDF7-B572A19AFFEA}"/>
              </a:ext>
            </a:extLst>
          </p:cNvPr>
          <p:cNvSpPr txBox="1"/>
          <p:nvPr/>
        </p:nvSpPr>
        <p:spPr>
          <a:xfrm>
            <a:off x="3045279" y="6185318"/>
            <a:ext cx="61102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800" dirty="0">
                <a:latin typeface="Calibri brødtekt"/>
              </a:rPr>
              <a:t>Møre og Romsdal fylkeskommune mottar gjennomføringsstatistikken frå SSB i to kategoriar, «normert tid» og meir enn normert tid (+ 2 år). På bakgrunn av dette utarbeider fylkeskommunen gjennomføringstal etter 5/6 år for kommunane i fylket. Grunna omsyn til personvernet angir ikkje SSB tal der det er færre enn 3 elevar i ein av dei nemnte kategoriane. Verdien blir då sett til 0 dersom dette er tilfelle. Det betyr at tala for dei aller minste kommunane som har få elevar, kan vere unøyaktige som følgje av dette. </a:t>
            </a:r>
            <a:endParaRPr lang="nb-NO" sz="800" dirty="0">
              <a:latin typeface="Calibri brødtekt"/>
            </a:endParaRPr>
          </a:p>
          <a:p>
            <a:endParaRPr lang="nn-NO" sz="800" dirty="0"/>
          </a:p>
        </p:txBody>
      </p:sp>
      <p:graphicFrame>
        <p:nvGraphicFramePr>
          <p:cNvPr id="17" name="Diagram 16">
            <a:extLst>
              <a:ext uri="{FF2B5EF4-FFF2-40B4-BE49-F238E27FC236}">
                <a16:creationId xmlns:a16="http://schemas.microsoft.com/office/drawing/2014/main" id="{9FC5FC88-D2C2-629F-E435-4D8D9E548F9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0951433"/>
              </p:ext>
            </p:extLst>
          </p:nvPr>
        </p:nvGraphicFramePr>
        <p:xfrm>
          <a:off x="3264309" y="1107542"/>
          <a:ext cx="5860547" cy="51679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792756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970D69C-0539-6E45-F98C-2F76297E4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6479" y="365597"/>
            <a:ext cx="8703128" cy="442405"/>
          </a:xfrm>
        </p:spPr>
        <p:txBody>
          <a:bodyPr/>
          <a:lstStyle/>
          <a:p>
            <a:pPr algn="ctr"/>
            <a:r>
              <a:rPr lang="nb-NO" sz="2400" dirty="0">
                <a:solidFill>
                  <a:schemeClr val="tx2"/>
                </a:solidFill>
              </a:rPr>
              <a:t>Tal </a:t>
            </a:r>
            <a:r>
              <a:rPr lang="nb-NO" sz="2400" dirty="0" err="1">
                <a:solidFill>
                  <a:schemeClr val="tx2"/>
                </a:solidFill>
              </a:rPr>
              <a:t>personar</a:t>
            </a:r>
            <a:r>
              <a:rPr lang="nb-NO" sz="2400" dirty="0">
                <a:solidFill>
                  <a:schemeClr val="tx2"/>
                </a:solidFill>
              </a:rPr>
              <a:t> </a:t>
            </a:r>
            <a:r>
              <a:rPr lang="nb-NO" sz="2400" dirty="0" err="1">
                <a:solidFill>
                  <a:schemeClr val="tx2"/>
                </a:solidFill>
              </a:rPr>
              <a:t>utanfor</a:t>
            </a:r>
            <a:r>
              <a:rPr lang="nb-NO" sz="2400" dirty="0">
                <a:solidFill>
                  <a:schemeClr val="tx2"/>
                </a:solidFill>
              </a:rPr>
              <a:t> arbeid,</a:t>
            </a:r>
            <a:r>
              <a:rPr lang="nb-NO" sz="2400" baseline="0" dirty="0">
                <a:solidFill>
                  <a:schemeClr val="tx2"/>
                </a:solidFill>
              </a:rPr>
              <a:t> utdanning og </a:t>
            </a:r>
            <a:r>
              <a:rPr lang="nb-NO" sz="2400" baseline="0" dirty="0" err="1">
                <a:solidFill>
                  <a:schemeClr val="tx2"/>
                </a:solidFill>
              </a:rPr>
              <a:t>arbeidsmarknadstiltak</a:t>
            </a:r>
            <a:r>
              <a:rPr lang="nb-NO" sz="2400" baseline="0" dirty="0">
                <a:solidFill>
                  <a:schemeClr val="tx2"/>
                </a:solidFill>
              </a:rPr>
              <a:t>, 2024</a:t>
            </a:r>
            <a:br>
              <a:rPr lang="nb-NO" sz="2400" dirty="0"/>
            </a:br>
            <a:endParaRPr lang="nb-NO" sz="2400" dirty="0"/>
          </a:p>
        </p:txBody>
      </p:sp>
      <p:pic>
        <p:nvPicPr>
          <p:cNvPr id="5" name="Bilde 4" descr="Anstendig arbeid og økonomisk vekst">
            <a:extLst>
              <a:ext uri="{FF2B5EF4-FFF2-40B4-BE49-F238E27FC236}">
                <a16:creationId xmlns:a16="http://schemas.microsoft.com/office/drawing/2014/main" id="{BBD3793B-6407-BA6B-9498-7ADFAD1BBC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48492" y="6289905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Mindre ulikhet - FNs bærekraftsmål">
            <a:extLst>
              <a:ext uri="{FF2B5EF4-FFF2-40B4-BE49-F238E27FC236}">
                <a16:creationId xmlns:a16="http://schemas.microsoft.com/office/drawing/2014/main" id="{6C951F63-AA69-1762-023D-F635729BD5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19992" y="6289905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7" descr="Kommunestatistikk logo.ai">
            <a:extLst>
              <a:ext uri="{FF2B5EF4-FFF2-40B4-BE49-F238E27FC236}">
                <a16:creationId xmlns:a16="http://schemas.microsoft.com/office/drawing/2014/main" id="{16984A61-349C-C7DE-736B-0953D5F8675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3CB1DD3B-0F3E-26D9-0F07-9EAD121D0537}"/>
              </a:ext>
            </a:extLst>
          </p:cNvPr>
          <p:cNvSpPr txBox="1"/>
          <p:nvPr/>
        </p:nvSpPr>
        <p:spPr>
          <a:xfrm>
            <a:off x="591670" y="6382920"/>
            <a:ext cx="23425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600" b="1" dirty="0">
                <a:solidFill>
                  <a:schemeClr val="tx2"/>
                </a:solidFill>
              </a:rPr>
              <a:t>Averøy kommune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ED1FCFF2-1EFC-16AE-FCEA-FC0BDB8FB0B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3937685"/>
              </p:ext>
            </p:extLst>
          </p:nvPr>
        </p:nvGraphicFramePr>
        <p:xfrm>
          <a:off x="276326" y="1322614"/>
          <a:ext cx="11343666" cy="48332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5530265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970D69C-0539-6E45-F98C-2F76297E4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692" y="754856"/>
            <a:ext cx="10638844" cy="372715"/>
          </a:xfrm>
        </p:spPr>
        <p:txBody>
          <a:bodyPr/>
          <a:lstStyle/>
          <a:p>
            <a:pPr algn="ctr"/>
            <a:r>
              <a:rPr lang="nb-NO" sz="1800" b="1" i="0" u="none" strike="noStrike" kern="1200" spc="0" baseline="0" dirty="0">
                <a:solidFill>
                  <a:schemeClr val="tx2"/>
                </a:solidFill>
              </a:rPr>
              <a:t>Ungdom som </a:t>
            </a:r>
            <a:r>
              <a:rPr lang="nb-NO" sz="1800" b="1" i="0" u="none" strike="noStrike" kern="1200" spc="0" baseline="0" dirty="0" err="1">
                <a:solidFill>
                  <a:schemeClr val="tx2"/>
                </a:solidFill>
              </a:rPr>
              <a:t>ikkje</a:t>
            </a:r>
            <a:r>
              <a:rPr lang="nb-NO" sz="1800" b="1" i="0" u="none" strike="noStrike" kern="1200" spc="0" baseline="0" dirty="0">
                <a:solidFill>
                  <a:schemeClr val="tx2"/>
                </a:solidFill>
              </a:rPr>
              <a:t> er i arbeid, utdanning eller </a:t>
            </a:r>
            <a:r>
              <a:rPr lang="nb-NO" sz="1800" b="1" i="0" u="none" strike="noStrike" kern="1200" spc="0" baseline="0" dirty="0" err="1">
                <a:solidFill>
                  <a:schemeClr val="tx2"/>
                </a:solidFill>
              </a:rPr>
              <a:t>arbeidsmarknadstiltak</a:t>
            </a:r>
            <a:r>
              <a:rPr lang="nb-NO" sz="1800" b="1" i="0" u="none" strike="noStrike" kern="1200" spc="0" baseline="0" dirty="0">
                <a:solidFill>
                  <a:schemeClr val="tx2"/>
                </a:solidFill>
              </a:rPr>
              <a:t> (NEET)</a:t>
            </a:r>
            <a:br>
              <a:rPr lang="nb-NO" sz="1800" b="1" i="0" u="none" strike="noStrike" kern="1200" spc="0" baseline="0" dirty="0">
                <a:solidFill>
                  <a:schemeClr val="tx2"/>
                </a:solidFill>
              </a:rPr>
            </a:br>
            <a:endParaRPr lang="nb-NO" sz="1800" dirty="0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F683F5CC-852E-FD62-34A1-9AFC1F91990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26978" y="6289905"/>
            <a:ext cx="5599559" cy="309888"/>
          </a:xfrm>
        </p:spPr>
        <p:txBody>
          <a:bodyPr/>
          <a:lstStyle/>
          <a:p>
            <a:r>
              <a:rPr lang="nb-NO" sz="1600" dirty="0"/>
              <a:t>Averøy kommune</a:t>
            </a:r>
          </a:p>
        </p:txBody>
      </p:sp>
      <p:pic>
        <p:nvPicPr>
          <p:cNvPr id="5" name="Bilde 4" descr="Anstendig arbeid og økonomisk vekst">
            <a:extLst>
              <a:ext uri="{FF2B5EF4-FFF2-40B4-BE49-F238E27FC236}">
                <a16:creationId xmlns:a16="http://schemas.microsoft.com/office/drawing/2014/main" id="{BBD3793B-6407-BA6B-9498-7ADFAD1BBC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48492" y="6289905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Mindre ulikhet - FNs bærekraftsmål">
            <a:extLst>
              <a:ext uri="{FF2B5EF4-FFF2-40B4-BE49-F238E27FC236}">
                <a16:creationId xmlns:a16="http://schemas.microsoft.com/office/drawing/2014/main" id="{6C951F63-AA69-1762-023D-F635729BD5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19992" y="6289905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181F37A6-EDF3-3923-8B81-7B4BADD00BE1}"/>
              </a:ext>
            </a:extLst>
          </p:cNvPr>
          <p:cNvSpPr txBox="1"/>
          <p:nvPr/>
        </p:nvSpPr>
        <p:spPr>
          <a:xfrm>
            <a:off x="8959065" y="6513816"/>
            <a:ext cx="17671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 dirty="0"/>
              <a:t>Kjelde: SSB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5990733F-218C-6F71-7386-C6B7748A5D7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0235885"/>
              </p:ext>
            </p:extLst>
          </p:nvPr>
        </p:nvGraphicFramePr>
        <p:xfrm>
          <a:off x="383722" y="1295757"/>
          <a:ext cx="11236270" cy="4807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386850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787BB3A1-785B-8590-5BBD-D399F086E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0949345" cy="551769"/>
          </a:xfrm>
        </p:spPr>
        <p:txBody>
          <a:bodyPr/>
          <a:lstStyle/>
          <a:p>
            <a:r>
              <a:rPr lang="nb-NO" sz="2000" b="0" i="0" u="none" strike="noStrike" baseline="0" dirty="0">
                <a:effectLst/>
              </a:rPr>
              <a:t>Andel av befolkninga (15 år og eldre) som er </a:t>
            </a:r>
            <a:r>
              <a:rPr lang="nb-NO" sz="2000" b="0" i="0" u="none" strike="noStrike" baseline="0" dirty="0" err="1">
                <a:effectLst/>
              </a:rPr>
              <a:t>utanfor</a:t>
            </a:r>
            <a:r>
              <a:rPr lang="nb-NO" sz="2000" b="0" i="0" u="none" strike="noStrike" baseline="0" dirty="0">
                <a:effectLst/>
              </a:rPr>
              <a:t> arbeid, </a:t>
            </a:r>
            <a:br>
              <a:rPr lang="nb-NO" sz="2000" b="0" i="0" u="none" strike="noStrike" baseline="0" dirty="0">
                <a:effectLst/>
              </a:rPr>
            </a:br>
            <a:r>
              <a:rPr lang="nb-NO" sz="2000" b="0" i="0" u="none" strike="noStrike" baseline="0" dirty="0">
                <a:effectLst/>
              </a:rPr>
              <a:t>utdanning og arbeidsmarkedstiltak, 2024</a:t>
            </a:r>
            <a:br>
              <a:rPr lang="nb-NO" sz="2000" b="0" dirty="0"/>
            </a:br>
            <a:endParaRPr lang="nb-NO" sz="2000" dirty="0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48E1769C-1DF5-19B0-9EF2-1C3EDAED9B0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309888"/>
          </a:xfrm>
        </p:spPr>
        <p:txBody>
          <a:bodyPr/>
          <a:lstStyle/>
          <a:p>
            <a:r>
              <a:rPr lang="nb-NO" sz="1600" dirty="0"/>
              <a:t>Averøy kommune</a:t>
            </a:r>
          </a:p>
        </p:txBody>
      </p:sp>
      <p:pic>
        <p:nvPicPr>
          <p:cNvPr id="2" name="Bilde 1" descr="Anstendig arbeid og økonomisk vekst">
            <a:extLst>
              <a:ext uri="{FF2B5EF4-FFF2-40B4-BE49-F238E27FC236}">
                <a16:creationId xmlns:a16="http://schemas.microsoft.com/office/drawing/2014/main" id="{372F542D-814F-D099-F3E9-C4FED45EE7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48492" y="6289905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ilde 3" descr="Mindre ulikhet - FNs bærekraftsmål">
            <a:extLst>
              <a:ext uri="{FF2B5EF4-FFF2-40B4-BE49-F238E27FC236}">
                <a16:creationId xmlns:a16="http://schemas.microsoft.com/office/drawing/2014/main" id="{8D7616BE-6A5E-FC2B-683C-32A1C457D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19992" y="6289905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CD4EAAF2-08DE-D5D7-F8A1-05C3FCFC6459}"/>
              </a:ext>
            </a:extLst>
          </p:cNvPr>
          <p:cNvSpPr txBox="1"/>
          <p:nvPr/>
        </p:nvSpPr>
        <p:spPr>
          <a:xfrm>
            <a:off x="9240241" y="6452171"/>
            <a:ext cx="1808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 dirty="0"/>
              <a:t>Kjelde: SSB</a:t>
            </a:r>
          </a:p>
        </p:txBody>
      </p:sp>
      <p:graphicFrame>
        <p:nvGraphicFramePr>
          <p:cNvPr id="9" name="Plassholder for innhold 8">
            <a:extLst>
              <a:ext uri="{FF2B5EF4-FFF2-40B4-BE49-F238E27FC236}">
                <a16:creationId xmlns:a16="http://schemas.microsoft.com/office/drawing/2014/main" id="{16D11985-59ED-4BB4-6822-F9A857C0C7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169291"/>
              </p:ext>
            </p:extLst>
          </p:nvPr>
        </p:nvGraphicFramePr>
        <p:xfrm>
          <a:off x="519113" y="1023938"/>
          <a:ext cx="11153775" cy="5016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2469347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306070" y="6356349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Utdanningsnivå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Averøy kommune</a:t>
            </a:r>
          </a:p>
        </p:txBody>
      </p:sp>
      <p:sp>
        <p:nvSpPr>
          <p:cNvPr id="10" name="Tema"/>
          <p:cNvSpPr txBox="1">
            <a:spLocks/>
          </p:cNvSpPr>
          <p:nvPr/>
        </p:nvSpPr>
        <p:spPr>
          <a:xfrm>
            <a:off x="3374796" y="6356349"/>
            <a:ext cx="5344998" cy="47308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i="1" dirty="0">
                <a:solidFill>
                  <a:schemeClr val="bg1">
                    <a:lumMod val="50000"/>
                  </a:schemeClr>
                </a:solidFill>
              </a:rPr>
              <a:t>Befolkninga er her rekna som dei som er 16 år og eldre, i.e. etter grunnskole. Fram til 2016 låg tala for fagskolen innarbeidd i tala for vidaregåande opplæring.</a:t>
            </a:r>
          </a:p>
        </p:txBody>
      </p:sp>
      <p:pic>
        <p:nvPicPr>
          <p:cNvPr id="2" name="Bilde 1" descr="God utdanning - FNs bærekraftsmål">
            <a:extLst>
              <a:ext uri="{FF2B5EF4-FFF2-40B4-BE49-F238E27FC236}">
                <a16:creationId xmlns:a16="http://schemas.microsoft.com/office/drawing/2014/main" id="{95BD9F02-A653-F138-F505-A4DA4EA37F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0454" y="6293551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Likestilling mellom kjønnene - FNs bærekraftsmål">
            <a:extLst>
              <a:ext uri="{FF2B5EF4-FFF2-40B4-BE49-F238E27FC236}">
                <a16:creationId xmlns:a16="http://schemas.microsoft.com/office/drawing/2014/main" id="{695BFF47-3D69-1F90-75A5-01549382BE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1954" y="6293551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9207C334-6EDA-AF78-C756-74633440B29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406763"/>
              </p:ext>
            </p:extLst>
          </p:nvPr>
        </p:nvGraphicFramePr>
        <p:xfrm>
          <a:off x="276326" y="876693"/>
          <a:ext cx="11705142" cy="50716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7295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e 12">
            <a:extLst>
              <a:ext uri="{FF2B5EF4-FFF2-40B4-BE49-F238E27FC236}">
                <a16:creationId xmlns:a16="http://schemas.microsoft.com/office/drawing/2014/main" id="{747A444E-2942-770E-CEF7-E5E880193DB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08862"/>
            <a:ext cx="8667802" cy="6127750"/>
          </a:xfrm>
          <a:prstGeom prst="rect">
            <a:avLst/>
          </a:prstGeom>
        </p:spPr>
      </p:pic>
      <p:sp>
        <p:nvSpPr>
          <p:cNvPr id="10" name="Tittel 1"/>
          <p:cNvSpPr>
            <a:spLocks noGrp="1"/>
          </p:cNvSpPr>
          <p:nvPr>
            <p:ph type="title"/>
          </p:nvPr>
        </p:nvSpPr>
        <p:spPr>
          <a:xfrm>
            <a:off x="609599" y="365125"/>
            <a:ext cx="9264849" cy="887475"/>
          </a:xfrm>
        </p:spPr>
        <p:txBody>
          <a:bodyPr>
            <a:normAutofit/>
          </a:bodyPr>
          <a:lstStyle/>
          <a:p>
            <a:r>
              <a:rPr lang="nn-NO" sz="2400" dirty="0">
                <a:solidFill>
                  <a:srgbClr val="005686"/>
                </a:solidFill>
              </a:rPr>
              <a:t>Folketalsutvikling per grunnkrets 2021 til 2026</a:t>
            </a:r>
          </a:p>
        </p:txBody>
      </p:sp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Averøy kommune</a:t>
            </a:r>
          </a:p>
        </p:txBody>
      </p:sp>
      <p:pic>
        <p:nvPicPr>
          <p:cNvPr id="2" name="Bilde 1" descr="God helse og livskvalitet - FNs bærekraftsmål">
            <a:extLst>
              <a:ext uri="{FF2B5EF4-FFF2-40B4-BE49-F238E27FC236}">
                <a16:creationId xmlns:a16="http://schemas.microsoft.com/office/drawing/2014/main" id="{3893B90D-8475-DAA4-0165-E01D99C5E0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3395" y="6291375"/>
            <a:ext cx="573210" cy="57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ilde 2" descr="Bærekraftige byer og lokalsamfunn">
            <a:extLst>
              <a:ext uri="{FF2B5EF4-FFF2-40B4-BE49-F238E27FC236}">
                <a16:creationId xmlns:a16="http://schemas.microsoft.com/office/drawing/2014/main" id="{DEBCE99E-F1D1-AF94-1C04-E0973195E8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6605" y="6291378"/>
            <a:ext cx="573207" cy="57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ell 5">
            <a:extLst>
              <a:ext uri="{FF2B5EF4-FFF2-40B4-BE49-F238E27FC236}">
                <a16:creationId xmlns:a16="http://schemas.microsoft.com/office/drawing/2014/main" id="{C131FAA2-D0D3-808A-E400-9B41A90DA4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4393891"/>
              </p:ext>
            </p:extLst>
          </p:nvPr>
        </p:nvGraphicFramePr>
        <p:xfrm>
          <a:off x="7405008" y="1696336"/>
          <a:ext cx="4500038" cy="4451928"/>
        </p:xfrm>
        <a:graphic>
          <a:graphicData uri="http://schemas.openxmlformats.org/drawingml/2006/table">
            <a:tbl>
              <a:tblPr/>
              <a:tblGrid>
                <a:gridCol w="708797">
                  <a:extLst>
                    <a:ext uri="{9D8B030D-6E8A-4147-A177-3AD203B41FA5}">
                      <a16:colId xmlns:a16="http://schemas.microsoft.com/office/drawing/2014/main" val="3034019297"/>
                    </a:ext>
                  </a:extLst>
                </a:gridCol>
                <a:gridCol w="1928588">
                  <a:extLst>
                    <a:ext uri="{9D8B030D-6E8A-4147-A177-3AD203B41FA5}">
                      <a16:colId xmlns:a16="http://schemas.microsoft.com/office/drawing/2014/main" val="3866173887"/>
                    </a:ext>
                  </a:extLst>
                </a:gridCol>
                <a:gridCol w="379124">
                  <a:extLst>
                    <a:ext uri="{9D8B030D-6E8A-4147-A177-3AD203B41FA5}">
                      <a16:colId xmlns:a16="http://schemas.microsoft.com/office/drawing/2014/main" val="1532740168"/>
                    </a:ext>
                  </a:extLst>
                </a:gridCol>
                <a:gridCol w="379124">
                  <a:extLst>
                    <a:ext uri="{9D8B030D-6E8A-4147-A177-3AD203B41FA5}">
                      <a16:colId xmlns:a16="http://schemas.microsoft.com/office/drawing/2014/main" val="4238538514"/>
                    </a:ext>
                  </a:extLst>
                </a:gridCol>
                <a:gridCol w="1104405">
                  <a:extLst>
                    <a:ext uri="{9D8B030D-6E8A-4147-A177-3AD203B41FA5}">
                      <a16:colId xmlns:a16="http://schemas.microsoft.com/office/drawing/2014/main" val="445367880"/>
                    </a:ext>
                  </a:extLst>
                </a:gridCol>
              </a:tblGrid>
              <a:tr h="171228"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b-NO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Poppins" panose="00000500000000000000" pitchFamily="2" charset="0"/>
                        </a:rPr>
                        <a:t>Grunnkrets</a:t>
                      </a:r>
                    </a:p>
                  </a:txBody>
                  <a:tcPr marL="4761" marR="4761" marT="47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3D6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b-NO" sz="800" b="1" i="0" u="none" strike="noStrike">
                          <a:solidFill>
                            <a:srgbClr val="FFFFFF"/>
                          </a:solidFill>
                          <a:effectLst/>
                          <a:latin typeface="Poppins" panose="00000500000000000000" pitchFamily="2" charset="0"/>
                        </a:rPr>
                        <a:t>Folketal</a:t>
                      </a:r>
                    </a:p>
                  </a:txBody>
                  <a:tcPr marL="4761" marR="4761" marT="47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3D6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3158129"/>
                  </a:ext>
                </a:extLst>
              </a:tr>
              <a:tr h="17122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800" b="1" i="0" u="none" strike="noStrike">
                          <a:solidFill>
                            <a:srgbClr val="FFFFFF"/>
                          </a:solidFill>
                          <a:effectLst/>
                          <a:latin typeface="Poppins" panose="00000500000000000000" pitchFamily="2" charset="0"/>
                        </a:rPr>
                        <a:t>Nummer</a:t>
                      </a:r>
                    </a:p>
                  </a:txBody>
                  <a:tcPr marL="4761" marR="4761" marT="47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3D6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800" b="1" i="0" u="none" strike="noStrike">
                          <a:solidFill>
                            <a:srgbClr val="FFFFFF"/>
                          </a:solidFill>
                          <a:effectLst/>
                          <a:latin typeface="Poppins" panose="00000500000000000000" pitchFamily="2" charset="0"/>
                        </a:rPr>
                        <a:t>Navn</a:t>
                      </a:r>
                    </a:p>
                  </a:txBody>
                  <a:tcPr marL="4761" marR="4761" marT="47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3D6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1" i="0" u="none" strike="noStrike">
                          <a:solidFill>
                            <a:srgbClr val="FFFFFF"/>
                          </a:solidFill>
                          <a:effectLst/>
                          <a:latin typeface="Poppins" panose="00000500000000000000" pitchFamily="2" charset="0"/>
                        </a:rPr>
                        <a:t>2021</a:t>
                      </a:r>
                    </a:p>
                  </a:txBody>
                  <a:tcPr marL="4761" marR="4761" marT="47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3D6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1" i="0" u="none" strike="noStrike">
                          <a:solidFill>
                            <a:srgbClr val="FFFFFF"/>
                          </a:solidFill>
                          <a:effectLst/>
                          <a:latin typeface="Poppins" panose="00000500000000000000" pitchFamily="2" charset="0"/>
                        </a:rPr>
                        <a:t>2026</a:t>
                      </a:r>
                    </a:p>
                  </a:txBody>
                  <a:tcPr marL="4761" marR="4761" marT="47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3D6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800" b="1" i="0" u="none" strike="noStrike">
                          <a:solidFill>
                            <a:srgbClr val="FFFFFF"/>
                          </a:solidFill>
                          <a:effectLst/>
                          <a:latin typeface="Poppins" panose="00000500000000000000" pitchFamily="2" charset="0"/>
                        </a:rPr>
                        <a:t>Endring frå 2021</a:t>
                      </a:r>
                    </a:p>
                  </a:txBody>
                  <a:tcPr marL="4761" marR="4761" marT="47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3D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6809403"/>
                  </a:ext>
                </a:extLst>
              </a:tr>
              <a:tr h="171228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15540103</a:t>
                      </a:r>
                    </a:p>
                  </a:txBody>
                  <a:tcPr marL="4761" marR="4761" marT="47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Bremsnes</a:t>
                      </a:r>
                    </a:p>
                  </a:txBody>
                  <a:tcPr marL="4761" marR="4761" marT="47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475</a:t>
                      </a:r>
                    </a:p>
                  </a:txBody>
                  <a:tcPr marL="4761" marR="4761" marT="47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471</a:t>
                      </a:r>
                    </a:p>
                  </a:txBody>
                  <a:tcPr marL="4761" marR="4761" marT="47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-4</a:t>
                      </a:r>
                    </a:p>
                  </a:txBody>
                  <a:tcPr marL="4761" marR="4761" marT="47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9079097"/>
                  </a:ext>
                </a:extLst>
              </a:tr>
              <a:tr h="171228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15540101</a:t>
                      </a:r>
                    </a:p>
                  </a:txBody>
                  <a:tcPr marL="4761" marR="4761" marT="47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Sveggen</a:t>
                      </a:r>
                    </a:p>
                  </a:txBody>
                  <a:tcPr marL="4761" marR="4761" marT="47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489</a:t>
                      </a:r>
                    </a:p>
                  </a:txBody>
                  <a:tcPr marL="4761" marR="4761" marT="47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499</a:t>
                      </a:r>
                    </a:p>
                  </a:txBody>
                  <a:tcPr marL="4761" marR="4761" marT="47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10</a:t>
                      </a:r>
                    </a:p>
                  </a:txBody>
                  <a:tcPr marL="4761" marR="4761" marT="47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0012068"/>
                  </a:ext>
                </a:extLst>
              </a:tr>
              <a:tr h="171228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15540102</a:t>
                      </a:r>
                    </a:p>
                  </a:txBody>
                  <a:tcPr marL="4761" marR="4761" marT="47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Futsæther</a:t>
                      </a:r>
                    </a:p>
                  </a:txBody>
                  <a:tcPr marL="4761" marR="4761" marT="47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289</a:t>
                      </a:r>
                    </a:p>
                  </a:txBody>
                  <a:tcPr marL="4761" marR="4761" marT="47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292</a:t>
                      </a:r>
                    </a:p>
                  </a:txBody>
                  <a:tcPr marL="4761" marR="4761" marT="47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</a:t>
                      </a:r>
                    </a:p>
                  </a:txBody>
                  <a:tcPr marL="4761" marR="4761" marT="47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5369709"/>
                  </a:ext>
                </a:extLst>
              </a:tr>
              <a:tr h="171228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15540404</a:t>
                      </a:r>
                    </a:p>
                  </a:txBody>
                  <a:tcPr marL="4761" marR="4761" marT="47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Sandøy</a:t>
                      </a:r>
                    </a:p>
                  </a:txBody>
                  <a:tcPr marL="4761" marR="4761" marT="47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106</a:t>
                      </a:r>
                    </a:p>
                  </a:txBody>
                  <a:tcPr marL="4761" marR="4761" marT="47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111</a:t>
                      </a:r>
                    </a:p>
                  </a:txBody>
                  <a:tcPr marL="4761" marR="4761" marT="47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5</a:t>
                      </a:r>
                    </a:p>
                  </a:txBody>
                  <a:tcPr marL="4761" marR="4761" marT="47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7919993"/>
                  </a:ext>
                </a:extLst>
              </a:tr>
              <a:tr h="171228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15540104</a:t>
                      </a:r>
                    </a:p>
                  </a:txBody>
                  <a:tcPr marL="4761" marR="4761" marT="47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Røsand</a:t>
                      </a:r>
                    </a:p>
                  </a:txBody>
                  <a:tcPr marL="4761" marR="4761" marT="47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320</a:t>
                      </a:r>
                    </a:p>
                  </a:txBody>
                  <a:tcPr marL="4761" marR="4761" marT="47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330</a:t>
                      </a:r>
                    </a:p>
                  </a:txBody>
                  <a:tcPr marL="4761" marR="4761" marT="47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10</a:t>
                      </a:r>
                    </a:p>
                  </a:txBody>
                  <a:tcPr marL="4761" marR="4761" marT="47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7784912"/>
                  </a:ext>
                </a:extLst>
              </a:tr>
              <a:tr h="171228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15540105</a:t>
                      </a:r>
                    </a:p>
                  </a:txBody>
                  <a:tcPr marL="4761" marR="4761" marT="47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Ekkilsøy</a:t>
                      </a:r>
                    </a:p>
                  </a:txBody>
                  <a:tcPr marL="4761" marR="4761" marT="47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224</a:t>
                      </a:r>
                    </a:p>
                  </a:txBody>
                  <a:tcPr marL="4761" marR="4761" marT="47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243</a:t>
                      </a:r>
                    </a:p>
                  </a:txBody>
                  <a:tcPr marL="4761" marR="4761" marT="47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19</a:t>
                      </a:r>
                    </a:p>
                  </a:txBody>
                  <a:tcPr marL="4761" marR="4761" marT="47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9351358"/>
                  </a:ext>
                </a:extLst>
              </a:tr>
              <a:tr h="171228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15540106</a:t>
                      </a:r>
                    </a:p>
                  </a:txBody>
                  <a:tcPr marL="4761" marR="4761" marT="47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Kristvik</a:t>
                      </a:r>
                    </a:p>
                  </a:txBody>
                  <a:tcPr marL="4761" marR="4761" marT="47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152</a:t>
                      </a:r>
                    </a:p>
                  </a:txBody>
                  <a:tcPr marL="4761" marR="4761" marT="47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162</a:t>
                      </a:r>
                    </a:p>
                  </a:txBody>
                  <a:tcPr marL="4761" marR="4761" marT="47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10</a:t>
                      </a:r>
                    </a:p>
                  </a:txBody>
                  <a:tcPr marL="4761" marR="4761" marT="47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5074771"/>
                  </a:ext>
                </a:extLst>
              </a:tr>
              <a:tr h="171228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15540107</a:t>
                      </a:r>
                    </a:p>
                  </a:txBody>
                  <a:tcPr marL="4761" marR="4761" marT="47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Ødegård</a:t>
                      </a:r>
                    </a:p>
                  </a:txBody>
                  <a:tcPr marL="4761" marR="4761" marT="47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554</a:t>
                      </a:r>
                    </a:p>
                  </a:txBody>
                  <a:tcPr marL="4761" marR="4761" marT="47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645</a:t>
                      </a:r>
                    </a:p>
                  </a:txBody>
                  <a:tcPr marL="4761" marR="4761" marT="47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91</a:t>
                      </a:r>
                    </a:p>
                  </a:txBody>
                  <a:tcPr marL="4761" marR="4761" marT="47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4537562"/>
                  </a:ext>
                </a:extLst>
              </a:tr>
              <a:tr h="171228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15540201</a:t>
                      </a:r>
                    </a:p>
                  </a:txBody>
                  <a:tcPr marL="4761" marR="4761" marT="47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Kvernes</a:t>
                      </a:r>
                    </a:p>
                  </a:txBody>
                  <a:tcPr marL="4761" marR="4761" marT="47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191</a:t>
                      </a:r>
                    </a:p>
                  </a:txBody>
                  <a:tcPr marL="4761" marR="4761" marT="47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176</a:t>
                      </a:r>
                    </a:p>
                  </a:txBody>
                  <a:tcPr marL="4761" marR="4761" marT="47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-15</a:t>
                      </a:r>
                    </a:p>
                  </a:txBody>
                  <a:tcPr marL="4761" marR="4761" marT="47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1512511"/>
                  </a:ext>
                </a:extLst>
              </a:tr>
              <a:tr h="171228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15540202</a:t>
                      </a:r>
                    </a:p>
                  </a:txBody>
                  <a:tcPr marL="4761" marR="4761" marT="47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Rokset</a:t>
                      </a:r>
                    </a:p>
                  </a:txBody>
                  <a:tcPr marL="4761" marR="4761" marT="47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193</a:t>
                      </a:r>
                    </a:p>
                  </a:txBody>
                  <a:tcPr marL="4761" marR="4761" marT="47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200</a:t>
                      </a:r>
                    </a:p>
                  </a:txBody>
                  <a:tcPr marL="4761" marR="4761" marT="47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7</a:t>
                      </a:r>
                    </a:p>
                  </a:txBody>
                  <a:tcPr marL="4761" marR="4761" marT="47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5138800"/>
                  </a:ext>
                </a:extLst>
              </a:tr>
              <a:tr h="171228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15540302</a:t>
                      </a:r>
                    </a:p>
                  </a:txBody>
                  <a:tcPr marL="4761" marR="4761" marT="47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Utheim</a:t>
                      </a:r>
                    </a:p>
                  </a:txBody>
                  <a:tcPr marL="4761" marR="4761" marT="47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588</a:t>
                      </a:r>
                    </a:p>
                  </a:txBody>
                  <a:tcPr marL="4761" marR="4761" marT="47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618</a:t>
                      </a:r>
                    </a:p>
                  </a:txBody>
                  <a:tcPr marL="4761" marR="4761" marT="47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30</a:t>
                      </a:r>
                    </a:p>
                  </a:txBody>
                  <a:tcPr marL="4761" marR="4761" marT="47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565227"/>
                  </a:ext>
                </a:extLst>
              </a:tr>
              <a:tr h="171228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15540203</a:t>
                      </a:r>
                    </a:p>
                  </a:txBody>
                  <a:tcPr marL="4761" marR="4761" marT="47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Meek</a:t>
                      </a:r>
                    </a:p>
                  </a:txBody>
                  <a:tcPr marL="4761" marR="4761" marT="47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136</a:t>
                      </a:r>
                    </a:p>
                  </a:txBody>
                  <a:tcPr marL="4761" marR="4761" marT="47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139</a:t>
                      </a:r>
                    </a:p>
                  </a:txBody>
                  <a:tcPr marL="4761" marR="4761" marT="47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</a:t>
                      </a:r>
                    </a:p>
                  </a:txBody>
                  <a:tcPr marL="4761" marR="4761" marT="47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4538230"/>
                  </a:ext>
                </a:extLst>
              </a:tr>
              <a:tr h="171228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15540204</a:t>
                      </a:r>
                    </a:p>
                  </a:txBody>
                  <a:tcPr marL="4761" marR="4761" marT="47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Rånes</a:t>
                      </a:r>
                    </a:p>
                  </a:txBody>
                  <a:tcPr marL="4761" marR="4761" marT="47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153</a:t>
                      </a:r>
                    </a:p>
                  </a:txBody>
                  <a:tcPr marL="4761" marR="4761" marT="47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165</a:t>
                      </a:r>
                    </a:p>
                  </a:txBody>
                  <a:tcPr marL="4761" marR="4761" marT="47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12</a:t>
                      </a:r>
                    </a:p>
                  </a:txBody>
                  <a:tcPr marL="4761" marR="4761" marT="47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6312827"/>
                  </a:ext>
                </a:extLst>
              </a:tr>
              <a:tr h="171228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15540205</a:t>
                      </a:r>
                    </a:p>
                  </a:txBody>
                  <a:tcPr marL="4761" marR="4761" marT="47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Stene</a:t>
                      </a:r>
                    </a:p>
                  </a:txBody>
                  <a:tcPr marL="4761" marR="4761" marT="47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139</a:t>
                      </a:r>
                    </a:p>
                  </a:txBody>
                  <a:tcPr marL="4761" marR="4761" marT="47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141</a:t>
                      </a:r>
                    </a:p>
                  </a:txBody>
                  <a:tcPr marL="4761" marR="4761" marT="47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</a:t>
                      </a:r>
                    </a:p>
                  </a:txBody>
                  <a:tcPr marL="4761" marR="4761" marT="47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3654083"/>
                  </a:ext>
                </a:extLst>
              </a:tr>
              <a:tr h="171228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15540301</a:t>
                      </a:r>
                    </a:p>
                  </a:txBody>
                  <a:tcPr marL="4761" marR="4761" marT="47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Lillemork</a:t>
                      </a:r>
                    </a:p>
                  </a:txBody>
                  <a:tcPr marL="4761" marR="4761" marT="47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90</a:t>
                      </a:r>
                    </a:p>
                  </a:txBody>
                  <a:tcPr marL="4761" marR="4761" marT="47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99</a:t>
                      </a:r>
                    </a:p>
                  </a:txBody>
                  <a:tcPr marL="4761" marR="4761" marT="47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9</a:t>
                      </a:r>
                    </a:p>
                  </a:txBody>
                  <a:tcPr marL="4761" marR="4761" marT="47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7306686"/>
                  </a:ext>
                </a:extLst>
              </a:tr>
              <a:tr h="171228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15540303</a:t>
                      </a:r>
                    </a:p>
                  </a:txBody>
                  <a:tcPr marL="4761" marR="4761" marT="47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Folland</a:t>
                      </a:r>
                    </a:p>
                  </a:txBody>
                  <a:tcPr marL="4761" marR="4761" marT="47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313</a:t>
                      </a:r>
                    </a:p>
                  </a:txBody>
                  <a:tcPr marL="4761" marR="4761" marT="47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338</a:t>
                      </a:r>
                    </a:p>
                  </a:txBody>
                  <a:tcPr marL="4761" marR="4761" marT="47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25</a:t>
                      </a:r>
                    </a:p>
                  </a:txBody>
                  <a:tcPr marL="4761" marR="4761" marT="47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102522"/>
                  </a:ext>
                </a:extLst>
              </a:tr>
              <a:tr h="171228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15540304</a:t>
                      </a:r>
                    </a:p>
                  </a:txBody>
                  <a:tcPr marL="4761" marR="4761" marT="47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Rangøy</a:t>
                      </a:r>
                    </a:p>
                  </a:txBody>
                  <a:tcPr marL="4761" marR="4761" marT="47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57</a:t>
                      </a:r>
                    </a:p>
                  </a:txBody>
                  <a:tcPr marL="4761" marR="4761" marT="47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54</a:t>
                      </a:r>
                    </a:p>
                  </a:txBody>
                  <a:tcPr marL="4761" marR="4761" marT="47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-3</a:t>
                      </a:r>
                    </a:p>
                  </a:txBody>
                  <a:tcPr marL="4761" marR="4761" marT="47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1261784"/>
                  </a:ext>
                </a:extLst>
              </a:tr>
              <a:tr h="171228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15540401</a:t>
                      </a:r>
                    </a:p>
                  </a:txBody>
                  <a:tcPr marL="4761" marR="4761" marT="47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Henda</a:t>
                      </a:r>
                    </a:p>
                  </a:txBody>
                  <a:tcPr marL="4761" marR="4761" marT="47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236</a:t>
                      </a:r>
                    </a:p>
                  </a:txBody>
                  <a:tcPr marL="4761" marR="4761" marT="47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217</a:t>
                      </a:r>
                    </a:p>
                  </a:txBody>
                  <a:tcPr marL="4761" marR="4761" marT="47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-19</a:t>
                      </a:r>
                    </a:p>
                  </a:txBody>
                  <a:tcPr marL="4761" marR="4761" marT="47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801767"/>
                  </a:ext>
                </a:extLst>
              </a:tr>
              <a:tr h="171228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15540402</a:t>
                      </a:r>
                    </a:p>
                  </a:txBody>
                  <a:tcPr marL="4761" marR="4761" marT="47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Langøy</a:t>
                      </a:r>
                    </a:p>
                  </a:txBody>
                  <a:tcPr marL="4761" marR="4761" marT="47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269</a:t>
                      </a:r>
                    </a:p>
                  </a:txBody>
                  <a:tcPr marL="4761" marR="4761" marT="47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293</a:t>
                      </a:r>
                    </a:p>
                  </a:txBody>
                  <a:tcPr marL="4761" marR="4761" marT="47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24</a:t>
                      </a:r>
                    </a:p>
                  </a:txBody>
                  <a:tcPr marL="4761" marR="4761" marT="47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747114"/>
                  </a:ext>
                </a:extLst>
              </a:tr>
              <a:tr h="171228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15540403</a:t>
                      </a:r>
                    </a:p>
                  </a:txBody>
                  <a:tcPr marL="4761" marR="4761" marT="47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Kjønnøy</a:t>
                      </a:r>
                    </a:p>
                  </a:txBody>
                  <a:tcPr marL="4761" marR="4761" marT="47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156</a:t>
                      </a:r>
                    </a:p>
                  </a:txBody>
                  <a:tcPr marL="4761" marR="4761" marT="47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146</a:t>
                      </a:r>
                    </a:p>
                  </a:txBody>
                  <a:tcPr marL="4761" marR="4761" marT="47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-10</a:t>
                      </a:r>
                    </a:p>
                  </a:txBody>
                  <a:tcPr marL="4761" marR="4761" marT="47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966579"/>
                  </a:ext>
                </a:extLst>
              </a:tr>
              <a:tr h="171228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15540501</a:t>
                      </a:r>
                    </a:p>
                  </a:txBody>
                  <a:tcPr marL="4761" marR="4761" marT="47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Vebenstad</a:t>
                      </a:r>
                    </a:p>
                  </a:txBody>
                  <a:tcPr marL="4761" marR="4761" marT="47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336</a:t>
                      </a:r>
                    </a:p>
                  </a:txBody>
                  <a:tcPr marL="4761" marR="4761" marT="47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315</a:t>
                      </a:r>
                    </a:p>
                  </a:txBody>
                  <a:tcPr marL="4761" marR="4761" marT="47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-21</a:t>
                      </a:r>
                    </a:p>
                  </a:txBody>
                  <a:tcPr marL="4761" marR="4761" marT="47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9869285"/>
                  </a:ext>
                </a:extLst>
              </a:tr>
              <a:tr h="171228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15540502</a:t>
                      </a:r>
                    </a:p>
                  </a:txBody>
                  <a:tcPr marL="4761" marR="4761" marT="47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Øvre Bådalen</a:t>
                      </a:r>
                    </a:p>
                  </a:txBody>
                  <a:tcPr marL="4761" marR="4761" marT="47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47</a:t>
                      </a:r>
                    </a:p>
                  </a:txBody>
                  <a:tcPr marL="4761" marR="4761" marT="47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48</a:t>
                      </a:r>
                    </a:p>
                  </a:txBody>
                  <a:tcPr marL="4761" marR="4761" marT="47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</a:t>
                      </a:r>
                    </a:p>
                  </a:txBody>
                  <a:tcPr marL="4761" marR="4761" marT="47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7596950"/>
                  </a:ext>
                </a:extLst>
              </a:tr>
              <a:tr h="171228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15540503</a:t>
                      </a:r>
                    </a:p>
                  </a:txBody>
                  <a:tcPr marL="4761" marR="4761" marT="47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Nekstad</a:t>
                      </a:r>
                    </a:p>
                  </a:txBody>
                  <a:tcPr marL="4761" marR="4761" marT="47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139</a:t>
                      </a:r>
                    </a:p>
                  </a:txBody>
                  <a:tcPr marL="4761" marR="4761" marT="47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155</a:t>
                      </a:r>
                    </a:p>
                  </a:txBody>
                  <a:tcPr marL="4761" marR="4761" marT="47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16</a:t>
                      </a:r>
                    </a:p>
                  </a:txBody>
                  <a:tcPr marL="4761" marR="4761" marT="47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8751856"/>
                  </a:ext>
                </a:extLst>
              </a:tr>
              <a:tr h="171228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15540504</a:t>
                      </a:r>
                    </a:p>
                  </a:txBody>
                  <a:tcPr marL="4761" marR="4761" marT="47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Hoel</a:t>
                      </a:r>
                    </a:p>
                  </a:txBody>
                  <a:tcPr marL="4761" marR="4761" marT="47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150</a:t>
                      </a:r>
                    </a:p>
                  </a:txBody>
                  <a:tcPr marL="4761" marR="4761" marT="47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141</a:t>
                      </a:r>
                    </a:p>
                  </a:txBody>
                  <a:tcPr marL="4761" marR="4761" marT="47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-9</a:t>
                      </a:r>
                    </a:p>
                  </a:txBody>
                  <a:tcPr marL="4761" marR="4761" marT="47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07050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744991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404045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Utdanningsnivå</a:t>
            </a:r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Averøy kommune</a:t>
            </a:r>
          </a:p>
        </p:txBody>
      </p:sp>
      <p:sp>
        <p:nvSpPr>
          <p:cNvPr id="12" name="Tema"/>
          <p:cNvSpPr txBox="1">
            <a:spLocks/>
          </p:cNvSpPr>
          <p:nvPr/>
        </p:nvSpPr>
        <p:spPr>
          <a:xfrm>
            <a:off x="3374796" y="6356349"/>
            <a:ext cx="5344998" cy="47308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i="1" dirty="0">
                <a:solidFill>
                  <a:schemeClr val="bg1">
                    <a:lumMod val="50000"/>
                  </a:schemeClr>
                </a:solidFill>
              </a:rPr>
              <a:t>*Befolkninga er her rekna som dei som er 16 år og eldre, i.e. etter grunnskole.</a:t>
            </a:r>
          </a:p>
          <a:p>
            <a:pPr algn="ctr"/>
            <a:r>
              <a:rPr lang="nn-NO" sz="1000" i="1" dirty="0">
                <a:solidFill>
                  <a:schemeClr val="bg1">
                    <a:lumMod val="50000"/>
                  </a:schemeClr>
                </a:solidFill>
              </a:rPr>
              <a:t>Fagskole er inkludert i vidaregåande skole fram til 2016.</a:t>
            </a:r>
          </a:p>
        </p:txBody>
      </p:sp>
      <p:pic>
        <p:nvPicPr>
          <p:cNvPr id="10" name="Bilde 9" descr="God utdanning - FNs bærekraftsmål">
            <a:extLst>
              <a:ext uri="{FF2B5EF4-FFF2-40B4-BE49-F238E27FC236}">
                <a16:creationId xmlns:a16="http://schemas.microsoft.com/office/drawing/2014/main" id="{0672EB59-287A-499F-C1A4-26673FFCA1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0454" y="6293551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Likestilling mellom kjønnene - FNs bærekraftsmål">
            <a:extLst>
              <a:ext uri="{FF2B5EF4-FFF2-40B4-BE49-F238E27FC236}">
                <a16:creationId xmlns:a16="http://schemas.microsoft.com/office/drawing/2014/main" id="{D09C0F36-1C4C-BEFE-93C9-1FDCA16543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1954" y="6293551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67AF994B-66BD-12BA-DC34-AD0399F91C4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8471873"/>
              </p:ext>
            </p:extLst>
          </p:nvPr>
        </p:nvGraphicFramePr>
        <p:xfrm>
          <a:off x="171450" y="669471"/>
          <a:ext cx="11723914" cy="5501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6296525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404045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Inntekt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Averøy kommune</a:t>
            </a:r>
          </a:p>
        </p:txBody>
      </p:sp>
      <p:sp>
        <p:nvSpPr>
          <p:cNvPr id="12" name="Tema"/>
          <p:cNvSpPr txBox="1">
            <a:spLocks/>
          </p:cNvSpPr>
          <p:nvPr/>
        </p:nvSpPr>
        <p:spPr>
          <a:xfrm>
            <a:off x="3423501" y="6356349"/>
            <a:ext cx="5344998" cy="47308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nn-NO" sz="1200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" name="Bilde 9" descr="Anstendig arbeid og økonomisk vekst">
            <a:extLst>
              <a:ext uri="{FF2B5EF4-FFF2-40B4-BE49-F238E27FC236}">
                <a16:creationId xmlns:a16="http://schemas.microsoft.com/office/drawing/2014/main" id="{EEB92D9B-C9B9-72BE-4DBA-36B2274203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8170" y="628560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Mindre ulikhet - FNs bærekraftsmål">
            <a:extLst>
              <a:ext uri="{FF2B5EF4-FFF2-40B4-BE49-F238E27FC236}">
                <a16:creationId xmlns:a16="http://schemas.microsoft.com/office/drawing/2014/main" id="{5F1D1C5E-DC16-5663-1591-B6CCC7793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9670" y="6285600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C323765A-4B16-E0FE-C6C1-E1A98FAD947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9733758"/>
              </p:ext>
            </p:extLst>
          </p:nvPr>
        </p:nvGraphicFramePr>
        <p:xfrm>
          <a:off x="187779" y="816428"/>
          <a:ext cx="11674928" cy="53546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871057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 descr="Livet på land - FNs bærekraftsmål">
            <a:extLst>
              <a:ext uri="{FF2B5EF4-FFF2-40B4-BE49-F238E27FC236}">
                <a16:creationId xmlns:a16="http://schemas.microsoft.com/office/drawing/2014/main" id="{03EF97C9-2D04-1615-2F1C-46E58C3DF4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0236" y="6295177"/>
            <a:ext cx="571764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Stoppe klimaendringene - FNs bærekraftsmål">
            <a:extLst>
              <a:ext uri="{FF2B5EF4-FFF2-40B4-BE49-F238E27FC236}">
                <a16:creationId xmlns:a16="http://schemas.microsoft.com/office/drawing/2014/main" id="{8073191D-969E-5A51-C0BF-5A66CD3FDC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48735" y="6295176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7" descr="Kommunestatistikk logo.ai">
            <a:extLst>
              <a:ext uri="{FF2B5EF4-FFF2-40B4-BE49-F238E27FC236}">
                <a16:creationId xmlns:a16="http://schemas.microsoft.com/office/drawing/2014/main" id="{1E7D89F4-DDB1-632C-56C9-9E7A598B29B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059CC029-3BA6-EB79-FCCB-C334228A7C93}"/>
              </a:ext>
            </a:extLst>
          </p:cNvPr>
          <p:cNvSpPr txBox="1"/>
          <p:nvPr/>
        </p:nvSpPr>
        <p:spPr>
          <a:xfrm>
            <a:off x="570865" y="6374893"/>
            <a:ext cx="24144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600" b="1" dirty="0">
                <a:solidFill>
                  <a:schemeClr val="tx2"/>
                </a:solidFill>
              </a:rPr>
              <a:t>Averøy kommune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C94A815F-4FAF-78BD-300F-EDB7E653004D}"/>
              </a:ext>
            </a:extLst>
          </p:cNvPr>
          <p:cNvSpPr txBox="1"/>
          <p:nvPr/>
        </p:nvSpPr>
        <p:spPr>
          <a:xfrm>
            <a:off x="9526684" y="6361771"/>
            <a:ext cx="18493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 dirty="0"/>
              <a:t>Kjelde: SSB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B95CD22D-A8A0-E31F-AA4A-E6E00975D16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3369924"/>
              </p:ext>
            </p:extLst>
          </p:nvPr>
        </p:nvGraphicFramePr>
        <p:xfrm>
          <a:off x="187779" y="808264"/>
          <a:ext cx="11879035" cy="5324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69974267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Livet på land - FNs bærekraftsmål">
            <a:extLst>
              <a:ext uri="{FF2B5EF4-FFF2-40B4-BE49-F238E27FC236}">
                <a16:creationId xmlns:a16="http://schemas.microsoft.com/office/drawing/2014/main" id="{238C3FBA-BF9C-7D23-1713-88DC5E6927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0236" y="6295177"/>
            <a:ext cx="571764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ilde 3" descr="Stoppe klimaendringene - FNs bærekraftsmål">
            <a:extLst>
              <a:ext uri="{FF2B5EF4-FFF2-40B4-BE49-F238E27FC236}">
                <a16:creationId xmlns:a16="http://schemas.microsoft.com/office/drawing/2014/main" id="{4DE5B46B-8C9D-E585-15C5-2B7A79D5DA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48735" y="6295176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DCC76C04-11A7-14D3-2B52-AC3C08F0981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9075971E-202A-11AC-4F34-237EE3E0EBE6}"/>
              </a:ext>
            </a:extLst>
          </p:cNvPr>
          <p:cNvSpPr txBox="1"/>
          <p:nvPr/>
        </p:nvSpPr>
        <p:spPr>
          <a:xfrm>
            <a:off x="570865" y="6352142"/>
            <a:ext cx="2476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b="1" dirty="0">
                <a:solidFill>
                  <a:schemeClr val="tx2"/>
                </a:solidFill>
              </a:rPr>
              <a:t>Averøy kommune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FCF0ACF6-ECDF-2F12-0C41-3A7C381B6042}"/>
              </a:ext>
            </a:extLst>
          </p:cNvPr>
          <p:cNvSpPr txBox="1"/>
          <p:nvPr/>
        </p:nvSpPr>
        <p:spPr>
          <a:xfrm>
            <a:off x="9205645" y="6452171"/>
            <a:ext cx="17345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 dirty="0"/>
              <a:t>Kjelde: SSB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B618200F-B78F-959B-6B62-34A2C72CC30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5531894"/>
              </p:ext>
            </p:extLst>
          </p:nvPr>
        </p:nvGraphicFramePr>
        <p:xfrm>
          <a:off x="204107" y="816429"/>
          <a:ext cx="11740243" cy="5323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06407083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e 12">
            <a:extLst>
              <a:ext uri="{FF2B5EF4-FFF2-40B4-BE49-F238E27FC236}">
                <a16:creationId xmlns:a16="http://schemas.microsoft.com/office/drawing/2014/main" id="{01411AE7-5464-FEF1-8F03-4D97F08D68B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951"/>
            <a:ext cx="9471230" cy="6858000"/>
          </a:xfrm>
          <a:prstGeom prst="rect">
            <a:avLst/>
          </a:prstGeom>
        </p:spPr>
      </p:pic>
      <p:sp>
        <p:nvSpPr>
          <p:cNvPr id="4" name="Kjelde"/>
          <p:cNvSpPr txBox="1">
            <a:spLocks/>
          </p:cNvSpPr>
          <p:nvPr/>
        </p:nvSpPr>
        <p:spPr>
          <a:xfrm>
            <a:off x="7107327" y="6387873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Matrikkelen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1858735" y="-46038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Bustadar og hushald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Averøy kommune</a:t>
            </a:r>
          </a:p>
        </p:txBody>
      </p:sp>
      <p:pic>
        <p:nvPicPr>
          <p:cNvPr id="3" name="Bilde 2" descr="Livet på land - FNs bærekraftsmål">
            <a:extLst>
              <a:ext uri="{FF2B5EF4-FFF2-40B4-BE49-F238E27FC236}">
                <a16:creationId xmlns:a16="http://schemas.microsoft.com/office/drawing/2014/main" id="{5B14A427-4479-85E0-918C-275F0CCF9E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8187" y="6293552"/>
            <a:ext cx="571764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Stoppe klimaendringene - FNs bærekraftsmål">
            <a:extLst>
              <a:ext uri="{FF2B5EF4-FFF2-40B4-BE49-F238E27FC236}">
                <a16:creationId xmlns:a16="http://schemas.microsoft.com/office/drawing/2014/main" id="{543D94AF-EA9B-094A-7E7F-527D8C258D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6686" y="629355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Bærekraftige byer og lokalsamfunn">
            <a:extLst>
              <a:ext uri="{FF2B5EF4-FFF2-40B4-BE49-F238E27FC236}">
                <a16:creationId xmlns:a16="http://schemas.microsoft.com/office/drawing/2014/main" id="{1134F21C-068E-A859-5126-A296198A1E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5186" y="629355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Industri, innovasjon og infrastruktur">
            <a:extLst>
              <a:ext uri="{FF2B5EF4-FFF2-40B4-BE49-F238E27FC236}">
                <a16:creationId xmlns:a16="http://schemas.microsoft.com/office/drawing/2014/main" id="{845FE682-D4D6-3E72-9348-9584DAC2DC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19639" y="629355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796090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9DA596-D8A1-F8C9-C6CF-240CAA22D9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>
            <a:extLst>
              <a:ext uri="{FF2B5EF4-FFF2-40B4-BE49-F238E27FC236}">
                <a16:creationId xmlns:a16="http://schemas.microsoft.com/office/drawing/2014/main" id="{1F1EFFC4-03AA-958E-1B61-AA1F3464B46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0610"/>
            <a:ext cx="8704512" cy="6302829"/>
          </a:xfrm>
          <a:prstGeom prst="rect">
            <a:avLst/>
          </a:prstGeom>
        </p:spPr>
      </p:pic>
      <p:sp>
        <p:nvSpPr>
          <p:cNvPr id="4" name="Kjelde">
            <a:extLst>
              <a:ext uri="{FF2B5EF4-FFF2-40B4-BE49-F238E27FC236}">
                <a16:creationId xmlns:a16="http://schemas.microsoft.com/office/drawing/2014/main" id="{08761884-E43D-4DF4-252B-379B94F6C600}"/>
              </a:ext>
            </a:extLst>
          </p:cNvPr>
          <p:cNvSpPr txBox="1">
            <a:spLocks/>
          </p:cNvSpPr>
          <p:nvPr/>
        </p:nvSpPr>
        <p:spPr>
          <a:xfrm>
            <a:off x="7107327" y="6387873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Matrikkelen</a:t>
            </a:r>
          </a:p>
        </p:txBody>
      </p:sp>
      <p:sp>
        <p:nvSpPr>
          <p:cNvPr id="5" name="Info">
            <a:extLst>
              <a:ext uri="{FF2B5EF4-FFF2-40B4-BE49-F238E27FC236}">
                <a16:creationId xmlns:a16="http://schemas.microsoft.com/office/drawing/2014/main" id="{CF771867-7278-D288-E974-8F977E1FA39B}"/>
              </a:ext>
            </a:extLst>
          </p:cNvPr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>
            <a:extLst>
              <a:ext uri="{FF2B5EF4-FFF2-40B4-BE49-F238E27FC236}">
                <a16:creationId xmlns:a16="http://schemas.microsoft.com/office/drawing/2014/main" id="{A3D99225-424A-D4A5-5638-493B38A38800}"/>
              </a:ext>
            </a:extLst>
          </p:cNvPr>
          <p:cNvSpPr txBox="1">
            <a:spLocks/>
          </p:cNvSpPr>
          <p:nvPr/>
        </p:nvSpPr>
        <p:spPr>
          <a:xfrm>
            <a:off x="1858735" y="-46038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Bustadar og hushald</a:t>
            </a:r>
          </a:p>
        </p:txBody>
      </p:sp>
      <p:pic>
        <p:nvPicPr>
          <p:cNvPr id="8" name="Picture 27" descr="Kommunestatistikk logo.ai">
            <a:extLst>
              <a:ext uri="{FF2B5EF4-FFF2-40B4-BE49-F238E27FC236}">
                <a16:creationId xmlns:a16="http://schemas.microsoft.com/office/drawing/2014/main" id="{85535A74-5C16-63DF-9417-4BE1626E51C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>
            <a:extLst>
              <a:ext uri="{FF2B5EF4-FFF2-40B4-BE49-F238E27FC236}">
                <a16:creationId xmlns:a16="http://schemas.microsoft.com/office/drawing/2014/main" id="{3F06A451-6D44-F049-E877-17692389481A}"/>
              </a:ext>
            </a:extLst>
          </p:cNvPr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Averøy kommune</a:t>
            </a:r>
          </a:p>
        </p:txBody>
      </p:sp>
      <p:pic>
        <p:nvPicPr>
          <p:cNvPr id="3" name="Bilde 2" descr="Livet på land - FNs bærekraftsmål">
            <a:extLst>
              <a:ext uri="{FF2B5EF4-FFF2-40B4-BE49-F238E27FC236}">
                <a16:creationId xmlns:a16="http://schemas.microsoft.com/office/drawing/2014/main" id="{D1F25681-A73B-21F7-0563-B2AC78B7A5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8187" y="6293552"/>
            <a:ext cx="571764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Stoppe klimaendringene - FNs bærekraftsmål">
            <a:extLst>
              <a:ext uri="{FF2B5EF4-FFF2-40B4-BE49-F238E27FC236}">
                <a16:creationId xmlns:a16="http://schemas.microsoft.com/office/drawing/2014/main" id="{15940184-61AD-CA48-392F-F697878D42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6686" y="629355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Bærekraftige byer og lokalsamfunn">
            <a:extLst>
              <a:ext uri="{FF2B5EF4-FFF2-40B4-BE49-F238E27FC236}">
                <a16:creationId xmlns:a16="http://schemas.microsoft.com/office/drawing/2014/main" id="{F810EBD0-8F04-B62C-0903-BC1C18E2BF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5186" y="629355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Industri, innovasjon og infrastruktur">
            <a:extLst>
              <a:ext uri="{FF2B5EF4-FFF2-40B4-BE49-F238E27FC236}">
                <a16:creationId xmlns:a16="http://schemas.microsoft.com/office/drawing/2014/main" id="{A66B543E-8CEB-228A-47F2-9FD2396158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19639" y="629355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54802C3D-CF6F-833D-44C0-5E368A3B850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474686"/>
              </p:ext>
            </p:extLst>
          </p:nvPr>
        </p:nvGraphicFramePr>
        <p:xfrm>
          <a:off x="8388225" y="700618"/>
          <a:ext cx="3752142" cy="55743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" name="TekstSylinder 1">
            <a:extLst>
              <a:ext uri="{FF2B5EF4-FFF2-40B4-BE49-F238E27FC236}">
                <a16:creationId xmlns:a16="http://schemas.microsoft.com/office/drawing/2014/main" id="{DBAFA7E0-666E-CF0E-04B7-02BB52C7D667}"/>
              </a:ext>
            </a:extLst>
          </p:cNvPr>
          <p:cNvSpPr txBox="1"/>
          <p:nvPr/>
        </p:nvSpPr>
        <p:spPr>
          <a:xfrm>
            <a:off x="8755832" y="583080"/>
            <a:ext cx="31582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nb-NO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1200" dirty="0"/>
              <a:t>Tal på fritidsbustader kommunefordelt</a:t>
            </a:r>
          </a:p>
        </p:txBody>
      </p:sp>
    </p:spTree>
    <p:extLst>
      <p:ext uri="{BB962C8B-B14F-4D97-AF65-F5344CB8AC3E}">
        <p14:creationId xmlns:p14="http://schemas.microsoft.com/office/powerpoint/2010/main" val="401843758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33873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Bustadar og hushald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Averøy kommune</a:t>
            </a:r>
          </a:p>
        </p:txBody>
      </p:sp>
      <p:pic>
        <p:nvPicPr>
          <p:cNvPr id="3" name="Bilde 2" descr="God helse og livskvalitet - FNs bærekraftsmål">
            <a:extLst>
              <a:ext uri="{FF2B5EF4-FFF2-40B4-BE49-F238E27FC236}">
                <a16:creationId xmlns:a16="http://schemas.microsoft.com/office/drawing/2014/main" id="{F91C6BCD-868C-88F5-FAC9-692D0B6F63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8598" y="630150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Mindre ulikhet - FNs bærekraftsmål">
            <a:extLst>
              <a:ext uri="{FF2B5EF4-FFF2-40B4-BE49-F238E27FC236}">
                <a16:creationId xmlns:a16="http://schemas.microsoft.com/office/drawing/2014/main" id="{B11E3922-2D4C-A326-701B-EF1ACC35FE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0098" y="6301502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Bærekraftige byer og lokalsamfunn">
            <a:extLst>
              <a:ext uri="{FF2B5EF4-FFF2-40B4-BE49-F238E27FC236}">
                <a16:creationId xmlns:a16="http://schemas.microsoft.com/office/drawing/2014/main" id="{6292300F-3B47-770B-26DF-70EC9910CA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31598" y="630150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2F5BD4C5-0F25-2821-9A87-3D30FDF59C5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6816634"/>
              </p:ext>
            </p:extLst>
          </p:nvPr>
        </p:nvGraphicFramePr>
        <p:xfrm>
          <a:off x="276326" y="702129"/>
          <a:ext cx="11570053" cy="54245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62259223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297906" y="6360884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Bustadar og hushald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Averøy kommune</a:t>
            </a:r>
          </a:p>
        </p:txBody>
      </p:sp>
      <p:pic>
        <p:nvPicPr>
          <p:cNvPr id="3" name="Bilde 2" descr="God helse og livskvalitet - FNs bærekraftsmål">
            <a:extLst>
              <a:ext uri="{FF2B5EF4-FFF2-40B4-BE49-F238E27FC236}">
                <a16:creationId xmlns:a16="http://schemas.microsoft.com/office/drawing/2014/main" id="{B9FAC38B-2D3E-FB53-4F18-82D2AD7E74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8598" y="630150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Mindre ulikhet - FNs bærekraftsmål">
            <a:extLst>
              <a:ext uri="{FF2B5EF4-FFF2-40B4-BE49-F238E27FC236}">
                <a16:creationId xmlns:a16="http://schemas.microsoft.com/office/drawing/2014/main" id="{98E61744-2061-8E9F-214E-53471543E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0098" y="6301502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Bærekraftige byer og lokalsamfunn">
            <a:extLst>
              <a:ext uri="{FF2B5EF4-FFF2-40B4-BE49-F238E27FC236}">
                <a16:creationId xmlns:a16="http://schemas.microsoft.com/office/drawing/2014/main" id="{0FCBF043-E038-18C1-FDA7-E2C9B7B238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31598" y="630150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45E8A1F7-6021-26BD-E87B-05183A247B9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3828522"/>
              </p:ext>
            </p:extLst>
          </p:nvPr>
        </p:nvGraphicFramePr>
        <p:xfrm>
          <a:off x="212271" y="759280"/>
          <a:ext cx="11789229" cy="5371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31170905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322399" y="6360884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Bustadar og hushald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Averøy kommune</a:t>
            </a:r>
          </a:p>
        </p:txBody>
      </p:sp>
      <p:pic>
        <p:nvPicPr>
          <p:cNvPr id="3" name="Bilde 2" descr="Bærekraftige byer og lokalsamfunn">
            <a:extLst>
              <a:ext uri="{FF2B5EF4-FFF2-40B4-BE49-F238E27FC236}">
                <a16:creationId xmlns:a16="http://schemas.microsoft.com/office/drawing/2014/main" id="{36ED97D7-B000-8E1D-8F13-098B2D5185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6687" y="629355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Livet på land - FNs bærekraftsmål">
            <a:extLst>
              <a:ext uri="{FF2B5EF4-FFF2-40B4-BE49-F238E27FC236}">
                <a16:creationId xmlns:a16="http://schemas.microsoft.com/office/drawing/2014/main" id="{3B7F454B-CA18-5C29-4E8A-74B6657679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8187" y="6293551"/>
            <a:ext cx="571764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A4C5EF27-0284-DAF4-96F2-D4307B033EE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1195853"/>
              </p:ext>
            </p:extLst>
          </p:nvPr>
        </p:nvGraphicFramePr>
        <p:xfrm>
          <a:off x="171451" y="653143"/>
          <a:ext cx="11789228" cy="5485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03542900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innhold 6">
            <a:extLst>
              <a:ext uri="{FF2B5EF4-FFF2-40B4-BE49-F238E27FC236}">
                <a16:creationId xmlns:a16="http://schemas.microsoft.com/office/drawing/2014/main" id="{22BAAE80-FA0B-0C56-5536-45C0B8BF623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40832"/>
            <a:ext cx="2715491" cy="3388168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82FC6582-DFF0-D828-020A-1149F75CCCE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3344" y="3706490"/>
            <a:ext cx="5544817" cy="2950107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17E532E9-297F-94C7-FE50-C422D1370D74}"/>
              </a:ext>
            </a:extLst>
          </p:cNvPr>
          <p:cNvSpPr txBox="1"/>
          <p:nvPr/>
        </p:nvSpPr>
        <p:spPr>
          <a:xfrm>
            <a:off x="608286" y="997847"/>
            <a:ext cx="357745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400" dirty="0"/>
              <a:t>Møre og Romsdal fylkeskommune gjennomførte i 2021 ei stor folkehelseundersøking. Statistikk frå undersøkinga er presentert i tidlegare utgåver av Kommunestatistikken:</a:t>
            </a:r>
          </a:p>
          <a:p>
            <a:endParaRPr lang="nn-NO" sz="1400" dirty="0"/>
          </a:p>
          <a:p>
            <a:r>
              <a:rPr lang="nn-NO" sz="1400" dirty="0">
                <a:hlinkClick r:id="rId4"/>
              </a:rPr>
              <a:t>Folkehelseundersøkinga - Kommunestatistikken</a:t>
            </a:r>
            <a:endParaRPr lang="nn-NO" sz="1400" dirty="0"/>
          </a:p>
          <a:p>
            <a:endParaRPr lang="nn-NO" sz="1400" dirty="0"/>
          </a:p>
          <a:p>
            <a:r>
              <a:rPr lang="nn-NO" sz="1400" dirty="0">
                <a:hlinkClick r:id="rId5"/>
              </a:rPr>
              <a:t>Folkehelseundersøkinga - </a:t>
            </a:r>
            <a:r>
              <a:rPr lang="nn-NO" sz="1400" dirty="0" err="1">
                <a:hlinkClick r:id="rId5"/>
              </a:rPr>
              <a:t>Mr</a:t>
            </a:r>
            <a:r>
              <a:rPr lang="nn-NO" sz="1400" dirty="0">
                <a:hlinkClick r:id="rId5"/>
              </a:rPr>
              <a:t>-fylke</a:t>
            </a:r>
            <a:endParaRPr lang="nn-NO" sz="1400" dirty="0"/>
          </a:p>
          <a:p>
            <a:endParaRPr lang="nn-NO" sz="1400" dirty="0"/>
          </a:p>
          <a:p>
            <a:endParaRPr lang="nn-NO" sz="1400" dirty="0"/>
          </a:p>
          <a:p>
            <a:endParaRPr lang="nn-NO" sz="1400" dirty="0"/>
          </a:p>
          <a:p>
            <a:endParaRPr lang="nn-NO" sz="1400" dirty="0"/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6EA964B8-CFDD-E9A3-D0E2-8B462B367FB6}"/>
              </a:ext>
            </a:extLst>
          </p:cNvPr>
          <p:cNvSpPr txBox="1"/>
          <p:nvPr/>
        </p:nvSpPr>
        <p:spPr>
          <a:xfrm>
            <a:off x="368660" y="4035445"/>
            <a:ext cx="519473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400" dirty="0" err="1"/>
              <a:t>Ungdata</a:t>
            </a:r>
            <a:r>
              <a:rPr lang="nn-NO" sz="1400" dirty="0"/>
              <a:t>-undersøkinga gir nyttig informasjon om unge og deira oppvekstvilkår:</a:t>
            </a:r>
          </a:p>
          <a:p>
            <a:endParaRPr lang="nn-NO" sz="1400" dirty="0"/>
          </a:p>
          <a:p>
            <a:r>
              <a:rPr lang="nn-NO" sz="1400" dirty="0"/>
              <a:t>Alle kommunane i Møre og Romsdal forutan Ålesund gjennomførte undersøkinga i 2024. Ålesund kommune gjennomførte i 2023. </a:t>
            </a:r>
          </a:p>
          <a:p>
            <a:endParaRPr lang="nn-NO" sz="1400" dirty="0"/>
          </a:p>
          <a:p>
            <a:r>
              <a:rPr lang="nn-NO" sz="1400" dirty="0">
                <a:hlinkClick r:id="rId6"/>
              </a:rPr>
              <a:t>https://www.ungdata.no/</a:t>
            </a:r>
            <a:endParaRPr lang="nn-NO" sz="1400" dirty="0"/>
          </a:p>
          <a:p>
            <a:endParaRPr lang="nn-NO" dirty="0"/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7AE0B186-A36A-00E3-CFC0-4971F7D77911}"/>
              </a:ext>
            </a:extLst>
          </p:cNvPr>
          <p:cNvSpPr txBox="1"/>
          <p:nvPr/>
        </p:nvSpPr>
        <p:spPr>
          <a:xfrm>
            <a:off x="608286" y="204478"/>
            <a:ext cx="51237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800" b="1" dirty="0">
                <a:solidFill>
                  <a:schemeClr val="tx2"/>
                </a:solidFill>
              </a:rPr>
              <a:t>Folkehelse og levekår</a:t>
            </a:r>
          </a:p>
        </p:txBody>
      </p:sp>
      <p:pic>
        <p:nvPicPr>
          <p:cNvPr id="4" name="Bilde 3" descr="Utrydde fattigdom - FNs bærekraftsmål">
            <a:extLst>
              <a:ext uri="{FF2B5EF4-FFF2-40B4-BE49-F238E27FC236}">
                <a16:creationId xmlns:a16="http://schemas.microsoft.com/office/drawing/2014/main" id="{5121820F-30C1-EF3F-8486-3FED7FB733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06981" y="1448716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helse og livskvalitet - FNs bærekraftsmål">
            <a:extLst>
              <a:ext uri="{FF2B5EF4-FFF2-40B4-BE49-F238E27FC236}">
                <a16:creationId xmlns:a16="http://schemas.microsoft.com/office/drawing/2014/main" id="{636B7EFF-DCF9-DA57-AAD4-83BEF38AC0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79381" y="1448716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Bilde 8" descr="Mindre ulikhet - FNs bærekraftsmål">
            <a:extLst>
              <a:ext uri="{FF2B5EF4-FFF2-40B4-BE49-F238E27FC236}">
                <a16:creationId xmlns:a16="http://schemas.microsoft.com/office/drawing/2014/main" id="{21349C20-BB14-D5B4-12ED-A42AA970B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25322" y="1448716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1058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355061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Averøy kommune</a:t>
            </a: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D9DF62A2-8A33-44AD-9440-D955F68ED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5234" y="355577"/>
            <a:ext cx="6303108" cy="442405"/>
          </a:xfrm>
        </p:spPr>
        <p:txBody>
          <a:bodyPr>
            <a:normAutofit/>
          </a:bodyPr>
          <a:lstStyle/>
          <a:p>
            <a:pPr algn="ctr"/>
            <a:r>
              <a:rPr lang="nn-NO" sz="2400" dirty="0">
                <a:solidFill>
                  <a:schemeClr val="accent1"/>
                </a:solidFill>
              </a:rPr>
              <a:t>Innbyggarar etter alder per grunnkrins</a:t>
            </a:r>
            <a:endParaRPr lang="nb-NO" sz="2400" dirty="0">
              <a:solidFill>
                <a:schemeClr val="accent1"/>
              </a:solidFill>
            </a:endParaRPr>
          </a:p>
        </p:txBody>
      </p:sp>
      <p:pic>
        <p:nvPicPr>
          <p:cNvPr id="2" name="Bilde 1" descr="God helse og livskvalitet - FNs bærekraftsmål">
            <a:extLst>
              <a:ext uri="{FF2B5EF4-FFF2-40B4-BE49-F238E27FC236}">
                <a16:creationId xmlns:a16="http://schemas.microsoft.com/office/drawing/2014/main" id="{5D69E3CD-427E-D2D1-A6EC-E0E2A0777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3395" y="6291375"/>
            <a:ext cx="573210" cy="57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Bærekraftige byer og lokalsamfunn">
            <a:extLst>
              <a:ext uri="{FF2B5EF4-FFF2-40B4-BE49-F238E27FC236}">
                <a16:creationId xmlns:a16="http://schemas.microsoft.com/office/drawing/2014/main" id="{D628F615-1BEF-13EF-279E-98EFA2766C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6605" y="6291378"/>
            <a:ext cx="573207" cy="57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Objekt 5">
            <a:extLst>
              <a:ext uri="{FF2B5EF4-FFF2-40B4-BE49-F238E27FC236}">
                <a16:creationId xmlns:a16="http://schemas.microsoft.com/office/drawing/2014/main" id="{8F6743C9-7F85-F0F9-707E-2155E7B2337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2051786"/>
              </p:ext>
            </p:extLst>
          </p:nvPr>
        </p:nvGraphicFramePr>
        <p:xfrm>
          <a:off x="2273043" y="862958"/>
          <a:ext cx="7493486" cy="53011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5" imgW="7553156" imgH="5343525" progId="Excel.Sheet.12">
                  <p:embed/>
                </p:oleObj>
              </mc:Choice>
              <mc:Fallback>
                <p:oleObj name="Worksheet" r:id="rId5" imgW="7553156" imgH="5343525" progId="Excel.Sheet.12">
                  <p:embed/>
                  <p:pic>
                    <p:nvPicPr>
                      <p:cNvPr id="6" name="Objekt 5">
                        <a:extLst>
                          <a:ext uri="{FF2B5EF4-FFF2-40B4-BE49-F238E27FC236}">
                            <a16:creationId xmlns:a16="http://schemas.microsoft.com/office/drawing/2014/main" id="{8F6743C9-7F85-F0F9-707E-2155E7B233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73043" y="862958"/>
                        <a:ext cx="7493486" cy="53011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898253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Averøy kommune</a:t>
            </a:r>
          </a:p>
        </p:txBody>
      </p:sp>
      <p:pic>
        <p:nvPicPr>
          <p:cNvPr id="3" name="Bilde 2" descr="God helse og livskvalitet - FNs bærekraftsmål">
            <a:extLst>
              <a:ext uri="{FF2B5EF4-FFF2-40B4-BE49-F238E27FC236}">
                <a16:creationId xmlns:a16="http://schemas.microsoft.com/office/drawing/2014/main" id="{CA55283C-D0B1-B481-D5D2-4A53139D94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3395" y="6291375"/>
            <a:ext cx="573210" cy="57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Bærekraftige byer og lokalsamfunn">
            <a:extLst>
              <a:ext uri="{FF2B5EF4-FFF2-40B4-BE49-F238E27FC236}">
                <a16:creationId xmlns:a16="http://schemas.microsoft.com/office/drawing/2014/main" id="{005CE1EF-B094-D159-13A9-4AB74C5F63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6605" y="6291378"/>
            <a:ext cx="573207" cy="57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938F16F8-8FB5-AF11-D4E5-637CEFDA089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4872204"/>
              </p:ext>
            </p:extLst>
          </p:nvPr>
        </p:nvGraphicFramePr>
        <p:xfrm>
          <a:off x="195942" y="808264"/>
          <a:ext cx="11805557" cy="53276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6318998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6404581" y="614974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Averøy kommune</a:t>
            </a:r>
          </a:p>
        </p:txBody>
      </p:sp>
      <p:sp>
        <p:nvSpPr>
          <p:cNvPr id="10" name="Tema"/>
          <p:cNvSpPr txBox="1">
            <a:spLocks/>
          </p:cNvSpPr>
          <p:nvPr/>
        </p:nvSpPr>
        <p:spPr>
          <a:xfrm>
            <a:off x="3012015" y="6404442"/>
            <a:ext cx="6249971" cy="44240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i="1" dirty="0">
                <a:solidFill>
                  <a:schemeClr val="bg1">
                    <a:lumMod val="50000"/>
                  </a:schemeClr>
                </a:solidFill>
              </a:rPr>
              <a:t>SSB sitt framskrivingsalternativ MMMM (hovudalternativ) ligg til grunn for framskrivingane.</a:t>
            </a:r>
          </a:p>
        </p:txBody>
      </p:sp>
      <p:pic>
        <p:nvPicPr>
          <p:cNvPr id="3" name="Bilde 2" descr="God utdanning - FNs bærekraftsmål">
            <a:extLst>
              <a:ext uri="{FF2B5EF4-FFF2-40B4-BE49-F238E27FC236}">
                <a16:creationId xmlns:a16="http://schemas.microsoft.com/office/drawing/2014/main" id="{2798AB66-5F83-6B98-D359-65202ED0A9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17906" y="6372409"/>
            <a:ext cx="490904" cy="491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Bærekraftige byer og lokalsamfunn">
            <a:extLst>
              <a:ext uri="{FF2B5EF4-FFF2-40B4-BE49-F238E27FC236}">
                <a16:creationId xmlns:a16="http://schemas.microsoft.com/office/drawing/2014/main" id="{4691F3A0-26F8-51BE-7250-C4EE6CD489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01482" y="6372747"/>
            <a:ext cx="490903" cy="490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God helse og livskvalitet - FNs bærekraftsmål">
            <a:extLst>
              <a:ext uri="{FF2B5EF4-FFF2-40B4-BE49-F238E27FC236}">
                <a16:creationId xmlns:a16="http://schemas.microsoft.com/office/drawing/2014/main" id="{822EA7E0-0C3F-5272-823F-7B09E9722D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27001" y="6372744"/>
            <a:ext cx="490905" cy="490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5861669E-4481-4CA2-A711-86450CCDBDC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2332559"/>
              </p:ext>
            </p:extLst>
          </p:nvPr>
        </p:nvGraphicFramePr>
        <p:xfrm>
          <a:off x="276326" y="619825"/>
          <a:ext cx="11659860" cy="56111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7928046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6802606" y="6260519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Averøy kommune</a:t>
            </a:r>
          </a:p>
        </p:txBody>
      </p:sp>
      <p:sp>
        <p:nvSpPr>
          <p:cNvPr id="10" name="Tema"/>
          <p:cNvSpPr txBox="1">
            <a:spLocks/>
          </p:cNvSpPr>
          <p:nvPr/>
        </p:nvSpPr>
        <p:spPr>
          <a:xfrm>
            <a:off x="3012015" y="6404442"/>
            <a:ext cx="6249971" cy="44240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i="1" dirty="0">
                <a:solidFill>
                  <a:schemeClr val="bg1">
                    <a:lumMod val="50000"/>
                  </a:schemeClr>
                </a:solidFill>
              </a:rPr>
              <a:t>SSB sitt framskrivingsalternativ MMMM (hovudalternativ) ligg til grunn for framskrivingane.</a:t>
            </a:r>
          </a:p>
        </p:txBody>
      </p:sp>
      <p:pic>
        <p:nvPicPr>
          <p:cNvPr id="3" name="Bilde 2" descr="God helse og livskvalitet - FNs bærekraftsmål">
            <a:extLst>
              <a:ext uri="{FF2B5EF4-FFF2-40B4-BE49-F238E27FC236}">
                <a16:creationId xmlns:a16="http://schemas.microsoft.com/office/drawing/2014/main" id="{045EBCE4-78F0-BC53-0DDB-FF51A03A2C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3395" y="6291375"/>
            <a:ext cx="573210" cy="57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Bærekraftige byer og lokalsamfunn">
            <a:extLst>
              <a:ext uri="{FF2B5EF4-FFF2-40B4-BE49-F238E27FC236}">
                <a16:creationId xmlns:a16="http://schemas.microsoft.com/office/drawing/2014/main" id="{BAE72A6B-B5D3-29D8-FD70-5FE6F6F4CE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6605" y="6291378"/>
            <a:ext cx="573207" cy="57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B45EAC65-A0EF-96A3-C105-E1116C334DE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7445577"/>
              </p:ext>
            </p:extLst>
          </p:nvPr>
        </p:nvGraphicFramePr>
        <p:xfrm>
          <a:off x="276326" y="745723"/>
          <a:ext cx="11593119" cy="54189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5437623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Averøy kommune</a:t>
            </a:r>
          </a:p>
        </p:txBody>
      </p:sp>
      <p:pic>
        <p:nvPicPr>
          <p:cNvPr id="3" name="Bilde 2" descr="God helse og livskvalitet - FNs bærekraftsmål">
            <a:extLst>
              <a:ext uri="{FF2B5EF4-FFF2-40B4-BE49-F238E27FC236}">
                <a16:creationId xmlns:a16="http://schemas.microsoft.com/office/drawing/2014/main" id="{ECB2771F-ED15-666F-0CC1-97DE185451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3395" y="6291375"/>
            <a:ext cx="573210" cy="57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Bærekraftige byer og lokalsamfunn">
            <a:extLst>
              <a:ext uri="{FF2B5EF4-FFF2-40B4-BE49-F238E27FC236}">
                <a16:creationId xmlns:a16="http://schemas.microsoft.com/office/drawing/2014/main" id="{5843F972-1016-45DC-A4DF-D0C2BE6755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6605" y="6291378"/>
            <a:ext cx="573207" cy="57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ED44DEB3-F8B1-3EE4-14C6-B58099415B1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6889485"/>
              </p:ext>
            </p:extLst>
          </p:nvPr>
        </p:nvGraphicFramePr>
        <p:xfrm>
          <a:off x="276325" y="816429"/>
          <a:ext cx="11627203" cy="53195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484826465"/>
      </p:ext>
    </p:extLst>
  </p:cSld>
  <p:clrMapOvr>
    <a:masterClrMapping/>
  </p:clrMapOvr>
</p:sld>
</file>

<file path=ppt/theme/theme1.xml><?xml version="1.0" encoding="utf-8"?>
<a:theme xmlns:a="http://schemas.openxmlformats.org/drawingml/2006/main" name="My New Default Theme MRfylke">
  <a:themeElements>
    <a:clrScheme name="Egendefinert 2">
      <a:dk1>
        <a:sysClr val="windowText" lastClr="000000"/>
      </a:dk1>
      <a:lt1>
        <a:sysClr val="window" lastClr="FFFFFF"/>
      </a:lt1>
      <a:dk2>
        <a:srgbClr val="BED600"/>
      </a:dk2>
      <a:lt2>
        <a:srgbClr val="FFA02F"/>
      </a:lt2>
      <a:accent1>
        <a:srgbClr val="C2AF00"/>
      </a:accent1>
      <a:accent2>
        <a:srgbClr val="739ABC"/>
      </a:accent2>
      <a:accent3>
        <a:srgbClr val="73AF55"/>
      </a:accent3>
      <a:accent4>
        <a:srgbClr val="756E52"/>
      </a:accent4>
      <a:accent5>
        <a:srgbClr val="5A447A"/>
      </a:accent5>
      <a:accent6>
        <a:srgbClr val="D47600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y New Default Theme MRfylke" id="{D990CB14-07F9-478A-9857-ECB34F58FCE9}" vid="{EE9C3BDF-9FA0-4B7E-86CD-49A5435EA0A0}"/>
    </a:ext>
  </a:extLst>
</a:theme>
</file>

<file path=ppt/theme/theme2.xml><?xml version="1.0" encoding="utf-8"?>
<a:theme xmlns:a="http://schemas.openxmlformats.org/drawingml/2006/main" name="1_Møre og Romsdal fylkeskommune">
  <a:themeElements>
    <a:clrScheme name="Møre og Romsdal fylkeskommune">
      <a:dk1>
        <a:srgbClr val="000000"/>
      </a:dk1>
      <a:lt1>
        <a:srgbClr val="FFFFFF"/>
      </a:lt1>
      <a:dk2>
        <a:srgbClr val="005686"/>
      </a:dk2>
      <a:lt2>
        <a:srgbClr val="CFE4F4"/>
      </a:lt2>
      <a:accent1>
        <a:srgbClr val="005686"/>
      </a:accent1>
      <a:accent2>
        <a:srgbClr val="007FBA"/>
      </a:accent2>
      <a:accent3>
        <a:srgbClr val="551125"/>
      </a:accent3>
      <a:accent4>
        <a:srgbClr val="EE8076"/>
      </a:accent4>
      <a:accent5>
        <a:srgbClr val="82B962"/>
      </a:accent5>
      <a:accent6>
        <a:srgbClr val="CDE9E3"/>
      </a:accent6>
      <a:hlink>
        <a:srgbClr val="007FBA"/>
      </a:hlink>
      <a:folHlink>
        <a:srgbClr val="4D4D4D"/>
      </a:folHlink>
    </a:clrScheme>
    <a:fontScheme name="Poppins SemiBold+Regular">
      <a:majorFont>
        <a:latin typeface="Poppins SemiBold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Mørk blå 100">
      <a:srgbClr val="005686"/>
    </a:custClr>
    <a:custClr name="Logoblå 100">
      <a:srgbClr val="007FBA"/>
    </a:custClr>
    <a:custClr name="Fylkesvegbilar 100">
      <a:srgbClr val="C4D600"/>
    </a:custClr>
    <a:custClr name="Logogul 100">
      <a:srgbClr val="F0E991"/>
    </a:custClr>
    <a:custClr name="Marine mørk 100">
      <a:srgbClr val="0D6569"/>
    </a:custClr>
    <a:custClr name="Marine lys 100">
      <a:srgbClr val="CDE9E3"/>
    </a:custClr>
    <a:custClr name="Grønn mørk 100">
      <a:srgbClr val="284320"/>
    </a:custClr>
    <a:custClr name="Grønn lys 100">
      <a:srgbClr val="82B962"/>
    </a:custClr>
    <a:custClr name="Rød mørk 100">
      <a:srgbClr val="551125"/>
    </a:custClr>
    <a:custClr name="Rosa lys 100">
      <a:srgbClr val="EE8076"/>
    </a:custClr>
    <a:custClr name="Mørk blå 80">
      <a:srgbClr val="456896"/>
    </a:custClr>
    <a:custClr name="Logoblå 80">
      <a:srgbClr val="0098CB"/>
    </a:custClr>
    <a:custClr name="Fylkesvegbilar 80">
      <a:srgbClr val="D8DD4C"/>
    </a:custClr>
    <a:custClr name="Logogul 80">
      <a:srgbClr val="F3F0A9"/>
    </a:custClr>
    <a:custClr name="Marine mørk 80">
      <a:srgbClr val="4C7F85"/>
    </a:custClr>
    <a:custClr name="Marine lys 80">
      <a:srgbClr val="E0F0EC"/>
    </a:custClr>
    <a:custClr name="Grønn mørk 80">
      <a:srgbClr val="525F38"/>
    </a:custClr>
    <a:custClr name="Grønn lys 80">
      <a:srgbClr val="A4C577"/>
    </a:custClr>
    <a:custClr name="Rød mørk 80">
      <a:srgbClr val="763A40"/>
    </a:custClr>
    <a:custClr name="Rosa lys 80">
      <a:srgbClr val="F29D91"/>
    </a:custClr>
    <a:custClr name="Mørk blå 60">
      <a:srgbClr val="7588AE"/>
    </a:custClr>
    <a:custClr name="Logoblå 60">
      <a:srgbClr val="5BB0D9"/>
    </a:custClr>
    <a:custClr name="Fylkesvegbilar 60">
      <a:srgbClr val="E2E583"/>
    </a:custClr>
    <a:custClr name="Logogul 60">
      <a:srgbClr val="F6F4C1"/>
    </a:custClr>
    <a:custClr name="Marine mørk 60">
      <a:srgbClr val="799BA0"/>
    </a:custClr>
    <a:custClr name="Marine lys 60">
      <a:srgbClr val="E8F4F1"/>
    </a:custClr>
    <a:custClr name="Grønn mørk 60">
      <a:srgbClr val="787E5E"/>
    </a:custClr>
    <a:custClr name="Grønn lys 60">
      <a:srgbClr val="BDD39B"/>
    </a:custClr>
    <a:custClr name="Rød mørk 60">
      <a:srgbClr val="946264"/>
    </a:custClr>
    <a:custClr name="Rosa lys 60">
      <a:srgbClr val="F6B8AC"/>
    </a:custClr>
    <a:custClr name="Mørk blå 40">
      <a:srgbClr val="A4ADC9"/>
    </a:custClr>
    <a:custClr name="Logoblå 40">
      <a:srgbClr val="9BCAE7"/>
    </a:custClr>
    <a:custClr name="Fylkesvegbilar 40">
      <a:srgbClr val="ECEEB1"/>
    </a:custClr>
    <a:custClr name="Logogul 40">
      <a:srgbClr val="F9F8D7"/>
    </a:custClr>
    <a:custClr name="Marine mørk 40">
      <a:srgbClr val="A5B9BD"/>
    </a:custClr>
    <a:custClr name="Marine lys 40">
      <a:srgbClr val="F0F8F6"/>
    </a:custClr>
    <a:custClr name="Grønn mørk 40">
      <a:srgbClr val="A1A38C"/>
    </a:custClr>
    <a:custClr name="Grønn lys 40">
      <a:srgbClr val="D4E2BE"/>
    </a:custClr>
    <a:custClr name="Rød mørk 40">
      <a:srgbClr val="B49191"/>
    </a:custClr>
    <a:custClr name="Rosa lys 40">
      <a:srgbClr val="F9D1C8"/>
    </a:custClr>
    <a:custClr name="Mørk blå 20">
      <a:srgbClr val="D1D5E4"/>
    </a:custClr>
    <a:custClr name="Logoblå 20">
      <a:srgbClr val="CFE4F4"/>
    </a:custClr>
    <a:custClr name="Fylkesvegbilar 20">
      <a:srgbClr val="F6F7DB"/>
    </a:custClr>
    <a:custClr name="Logogul 20">
      <a:srgbClr val="FCFBEC"/>
    </a:custClr>
    <a:custClr name="Marine mørk 20">
      <a:srgbClr val="D1DBDD"/>
    </a:custClr>
    <a:custClr name="Marine lys 20">
      <a:srgbClr val="F8FBFB"/>
    </a:custClr>
    <a:custClr name="Grønn mørk 20">
      <a:srgbClr val="CECEC2"/>
    </a:custClr>
    <a:custClr name="Grønn lys 20">
      <a:srgbClr val="EAF1E0"/>
    </a:custClr>
    <a:custClr name="Rød mørk">
      <a:srgbClr val="D7C5C5"/>
    </a:custClr>
    <a:custClr name="Rosa lys">
      <a:srgbClr val="FCE8E4"/>
    </a:custClr>
  </a:custClrLst>
  <a:extLst>
    <a:ext uri="{05A4C25C-085E-4340-85A3-A5531E510DB2}">
      <thm15:themeFamily xmlns:thm15="http://schemas.microsoft.com/office/thememl/2012/main" name="15 Møre og Romsdal.potx" id="{5F11BA99-B56D-429E-B488-7C3DD9A1B23F}" vid="{19B7A0E4-F0D2-4206-B19F-D1ADC227B650}"/>
    </a:ext>
  </a:extLst>
</a:theme>
</file>

<file path=ppt/theme/theme3.xml><?xml version="1.0" encoding="utf-8"?>
<a:theme xmlns:a="http://schemas.openxmlformats.org/drawingml/2006/main" name="1_My New Default Theme MRfylke">
  <a:themeElements>
    <a:clrScheme name="Egendefinert 2">
      <a:dk1>
        <a:sysClr val="windowText" lastClr="000000"/>
      </a:dk1>
      <a:lt1>
        <a:sysClr val="window" lastClr="FFFFFF"/>
      </a:lt1>
      <a:dk2>
        <a:srgbClr val="BED600"/>
      </a:dk2>
      <a:lt2>
        <a:srgbClr val="FFA02F"/>
      </a:lt2>
      <a:accent1>
        <a:srgbClr val="C2AF00"/>
      </a:accent1>
      <a:accent2>
        <a:srgbClr val="739ABC"/>
      </a:accent2>
      <a:accent3>
        <a:srgbClr val="73AF55"/>
      </a:accent3>
      <a:accent4>
        <a:srgbClr val="756E52"/>
      </a:accent4>
      <a:accent5>
        <a:srgbClr val="5A447A"/>
      </a:accent5>
      <a:accent6>
        <a:srgbClr val="D47600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15 Møre og Romsdal.potx" id="{5F11BA99-B56D-429E-B488-7C3DD9A1B23F}" vid="{92B5571E-957A-4139-B30C-721265889A52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Møre og Romsdal fylkeskommune">
    <a:dk1>
      <a:srgbClr val="000000"/>
    </a:dk1>
    <a:lt1>
      <a:srgbClr val="FFFFFF"/>
    </a:lt1>
    <a:dk2>
      <a:srgbClr val="005686"/>
    </a:dk2>
    <a:lt2>
      <a:srgbClr val="CFE4F4"/>
    </a:lt2>
    <a:accent1>
      <a:srgbClr val="005686"/>
    </a:accent1>
    <a:accent2>
      <a:srgbClr val="007FBA"/>
    </a:accent2>
    <a:accent3>
      <a:srgbClr val="551125"/>
    </a:accent3>
    <a:accent4>
      <a:srgbClr val="EE8076"/>
    </a:accent4>
    <a:accent5>
      <a:srgbClr val="82B962"/>
    </a:accent5>
    <a:accent6>
      <a:srgbClr val="CDE9E3"/>
    </a:accent6>
    <a:hlink>
      <a:srgbClr val="007FBA"/>
    </a:hlink>
    <a:folHlink>
      <a:srgbClr val="4D4D4D"/>
    </a:folHlink>
  </a:clrScheme>
  <a:fontScheme name="Poppins SemiBold+Regular">
    <a:majorFont>
      <a:latin typeface="Poppins SemiBold"/>
      <a:ea typeface=""/>
      <a:cs typeface=""/>
    </a:majorFont>
    <a:minorFont>
      <a:latin typeface="Poppins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Møre og Romsdal fylkeskommune">
    <a:dk1>
      <a:srgbClr val="000000"/>
    </a:dk1>
    <a:lt1>
      <a:srgbClr val="FFFFFF"/>
    </a:lt1>
    <a:dk2>
      <a:srgbClr val="005686"/>
    </a:dk2>
    <a:lt2>
      <a:srgbClr val="CFE4F4"/>
    </a:lt2>
    <a:accent1>
      <a:srgbClr val="005686"/>
    </a:accent1>
    <a:accent2>
      <a:srgbClr val="007FBA"/>
    </a:accent2>
    <a:accent3>
      <a:srgbClr val="551125"/>
    </a:accent3>
    <a:accent4>
      <a:srgbClr val="EE8076"/>
    </a:accent4>
    <a:accent5>
      <a:srgbClr val="82B962"/>
    </a:accent5>
    <a:accent6>
      <a:srgbClr val="CDE9E3"/>
    </a:accent6>
    <a:hlink>
      <a:srgbClr val="007FBA"/>
    </a:hlink>
    <a:folHlink>
      <a:srgbClr val="4D4D4D"/>
    </a:folHlink>
  </a:clrScheme>
  <a:fontScheme name="Poppins SemiBold+Regular">
    <a:majorFont>
      <a:latin typeface="Poppins SemiBold"/>
      <a:ea typeface=""/>
      <a:cs typeface=""/>
    </a:majorFont>
    <a:minorFont>
      <a:latin typeface="Poppins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 2013–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–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–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 2013–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–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–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458b827-f267-438a-9c81-d6bdb027554a">
      <Terms xmlns="http://schemas.microsoft.com/office/infopath/2007/PartnerControls"/>
    </lcf76f155ced4ddcb4097134ff3c332f>
    <TaxCatchAll xmlns="b8a0b916-e2a7-4629-bd1a-03fcd5ce5f3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A72C300E137046AB6BF85576E267F6" ma:contentTypeVersion="15" ma:contentTypeDescription="Create a new document." ma:contentTypeScope="" ma:versionID="85cda3a610bb0fc0c3d74300e5e977e7">
  <xsd:schema xmlns:xsd="http://www.w3.org/2001/XMLSchema" xmlns:xs="http://www.w3.org/2001/XMLSchema" xmlns:p="http://schemas.microsoft.com/office/2006/metadata/properties" xmlns:ns2="5458b827-f267-438a-9c81-d6bdb027554a" xmlns:ns3="b8a0b916-e2a7-4629-bd1a-03fcd5ce5f35" targetNamespace="http://schemas.microsoft.com/office/2006/metadata/properties" ma:root="true" ma:fieldsID="a4e5c9183bc1625e7395767f6f634be6" ns2:_="" ns3:_="">
    <xsd:import namespace="5458b827-f267-438a-9c81-d6bdb027554a"/>
    <xsd:import namespace="b8a0b916-e2a7-4629-bd1a-03fcd5ce5f3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58b827-f267-438a-9c81-d6bdb02755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0a6854ff-9e12-4afe-8508-349422d8e7b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a0b916-e2a7-4629-bd1a-03fcd5ce5f35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b02af3a1-e9ac-4d99-9304-6360ab9fd4f0}" ma:internalName="TaxCatchAll" ma:showField="CatchAllData" ma:web="b8a0b916-e2a7-4629-bd1a-03fcd5ce5f3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2294416-120D-4A72-92BF-798CC8709D3B}">
  <ds:schemaRefs>
    <ds:schemaRef ds:uri="http://schemas.microsoft.com/office/2006/metadata/properties"/>
    <ds:schemaRef ds:uri="http://purl.org/dc/dcmitype/"/>
    <ds:schemaRef ds:uri="http://purl.org/dc/elements/1.1/"/>
    <ds:schemaRef ds:uri="http://www.w3.org/XML/1998/namespace"/>
    <ds:schemaRef ds:uri="http://schemas.microsoft.com/office/infopath/2007/PartnerControls"/>
    <ds:schemaRef ds:uri="5458b827-f267-438a-9c81-d6bdb027554a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b8a0b916-e2a7-4629-bd1a-03fcd5ce5f35"/>
  </ds:schemaRefs>
</ds:datastoreItem>
</file>

<file path=customXml/itemProps2.xml><?xml version="1.0" encoding="utf-8"?>
<ds:datastoreItem xmlns:ds="http://schemas.openxmlformats.org/officeDocument/2006/customXml" ds:itemID="{9424A51D-A5A1-4489-9E3D-6BB2EF5A3EA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458b827-f267-438a-9c81-d6bdb027554a"/>
    <ds:schemaRef ds:uri="b8a0b916-e2a7-4629-bd1a-03fcd5ce5f3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EE736C2-FB21-4891-BE3E-6031438B8603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d2a6c088-0e6f-41a1-9e73-32ad73ba3540}" enabled="1" method="Privileged" siteId="{b932ece7-9cdf-4d94-b4c1-15256e43c7ea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86</TotalTime>
  <Words>1438</Words>
  <Application>Microsoft Office PowerPoint</Application>
  <PresentationFormat>Widescreen</PresentationFormat>
  <Paragraphs>388</Paragraphs>
  <Slides>49</Slides>
  <Notes>8</Notes>
  <HiddenSlides>0</HiddenSlides>
  <MMClips>0</MMClips>
  <ScaleCrop>false</ScaleCrop>
  <HeadingPairs>
    <vt:vector size="8" baseType="variant">
      <vt:variant>
        <vt:lpstr>Brukte skrifter</vt:lpstr>
      </vt:variant>
      <vt:variant>
        <vt:i4>6</vt:i4>
      </vt:variant>
      <vt:variant>
        <vt:lpstr>Tema</vt:lpstr>
      </vt:variant>
      <vt:variant>
        <vt:i4>3</vt:i4>
      </vt:variant>
      <vt:variant>
        <vt:lpstr>Innebygde OLE-servere</vt:lpstr>
      </vt:variant>
      <vt:variant>
        <vt:i4>1</vt:i4>
      </vt:variant>
      <vt:variant>
        <vt:lpstr>Lysbildetitler</vt:lpstr>
      </vt:variant>
      <vt:variant>
        <vt:i4>49</vt:i4>
      </vt:variant>
    </vt:vector>
  </HeadingPairs>
  <TitlesOfParts>
    <vt:vector size="59" baseType="lpstr">
      <vt:lpstr>Arial</vt:lpstr>
      <vt:lpstr>Calibri</vt:lpstr>
      <vt:lpstr>Calibri brødtekt</vt:lpstr>
      <vt:lpstr>Poppins</vt:lpstr>
      <vt:lpstr>Poppins SemiBold</vt:lpstr>
      <vt:lpstr>Wingdings</vt:lpstr>
      <vt:lpstr>My New Default Theme MRfylke</vt:lpstr>
      <vt:lpstr>1_Møre og Romsdal fylkeskommune</vt:lpstr>
      <vt:lpstr>1_My New Default Theme MRfylke</vt:lpstr>
      <vt:lpstr>Worksheet</vt:lpstr>
      <vt:lpstr>PowerPoint-presentasjon</vt:lpstr>
      <vt:lpstr>Innhald/tema:</vt:lpstr>
      <vt:lpstr>PowerPoint-presentasjon</vt:lpstr>
      <vt:lpstr>Folketalsutvikling per grunnkrets 2021 til 2026</vt:lpstr>
      <vt:lpstr>Innbyggarar etter alder per grunnkrins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Endring i sysselsettinga, frå 4. kvartal 2024 til 4. kvartal 2025 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Andel sysselsette i statsforvaltninga, 2025</vt:lpstr>
      <vt:lpstr>PowerPoint-presentasjon</vt:lpstr>
      <vt:lpstr>Gjennomføring i vidaregåande etter heimkommune, 2018-kullet </vt:lpstr>
      <vt:lpstr>Tal personar utanfor arbeid, utdanning og arbeidsmarknadstiltak, 2024 </vt:lpstr>
      <vt:lpstr>Ungdom som ikkje er i arbeid, utdanning eller arbeidsmarknadstiltak (NEET) </vt:lpstr>
      <vt:lpstr>Andel av befolkninga (15 år og eldre) som er utanfor arbeid,  utdanning og arbeidsmarkedstiltak, 2024 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>Møre og Romsdal Fylkeskommune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Fylkesstatistikk 2020</dc:title>
  <dc:creator>Trygve.Grydeland@mrfylke.no</dc:creator>
  <cp:lastModifiedBy>Paul Magne Eidhammer</cp:lastModifiedBy>
  <cp:revision>880</cp:revision>
  <cp:lastPrinted>2017-04-11T08:01:33Z</cp:lastPrinted>
  <dcterms:created xsi:type="dcterms:W3CDTF">2016-10-18T07:53:03Z</dcterms:created>
  <dcterms:modified xsi:type="dcterms:W3CDTF">2026-05-04T09:55:33Z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0x01010075A72C300E137046AB6BF85576E267F6</vt:lpwstr>
  </property>
  <property fmtid="{D5CDD505-2E9C-101B-9397-08002B2CF9AE}" pid="3" name="MSIP_Label_d2a6c088-0e6f-41a1-9e73-32ad73ba3540_Enabled">
    <vt:lpwstr>true</vt:lpwstr>
  </property>
  <property fmtid="{D5CDD505-2E9C-101B-9397-08002B2CF9AE}" pid="4" name="MSIP_Label_d2a6c088-0e6f-41a1-9e73-32ad73ba3540_SetDate">
    <vt:lpwstr>2020-06-03T09:00:44Z</vt:lpwstr>
  </property>
  <property fmtid="{D5CDD505-2E9C-101B-9397-08002B2CF9AE}" pid="5" name="MSIP_Label_d2a6c088-0e6f-41a1-9e73-32ad73ba3540_Method">
    <vt:lpwstr>Privileged</vt:lpwstr>
  </property>
  <property fmtid="{D5CDD505-2E9C-101B-9397-08002B2CF9AE}" pid="6" name="MSIP_Label_d2a6c088-0e6f-41a1-9e73-32ad73ba3540_Name">
    <vt:lpwstr>Public</vt:lpwstr>
  </property>
  <property fmtid="{D5CDD505-2E9C-101B-9397-08002B2CF9AE}" pid="7" name="MSIP_Label_d2a6c088-0e6f-41a1-9e73-32ad73ba3540_SiteId">
    <vt:lpwstr>b932ece7-9cdf-4d94-b4c1-15256e43c7ea</vt:lpwstr>
  </property>
  <property fmtid="{D5CDD505-2E9C-101B-9397-08002B2CF9AE}" pid="8" name="MSIP_Label_d2a6c088-0e6f-41a1-9e73-32ad73ba3540_ActionId">
    <vt:lpwstr>933d270d-0c89-4258-87b2-00004113d7ff</vt:lpwstr>
  </property>
  <property fmtid="{D5CDD505-2E9C-101B-9397-08002B2CF9AE}" pid="9" name="MSIP_Label_d2a6c088-0e6f-41a1-9e73-32ad73ba3540_ContentBits">
    <vt:lpwstr>0</vt:lpwstr>
  </property>
</Properties>
</file>