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3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00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1C61C-FFED-4032-912D-94FD68FBF3AB}" v="1" dt="2026-05-06T10:22:26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8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delSld modSld sldOrd">
      <pc:chgData name="Paul Magne Eidhammer" userId="e3d4e6bb-f754-4b2e-bd11-72ddaaf5666f" providerId="ADAL" clId="{835BCC08-B0CB-4400-B3F8-7FFC689D382E}" dt="2026-05-06T10:22:26.569" v="75"/>
      <pc:docMkLst>
        <pc:docMk/>
      </pc:docMkLst>
      <pc:sldChg chg="modSp">
        <pc:chgData name="Paul Magne Eidhammer" userId="e3d4e6bb-f754-4b2e-bd11-72ddaaf5666f" providerId="ADAL" clId="{835BCC08-B0CB-4400-B3F8-7FFC689D382E}" dt="2026-05-06T10:22:26.569" v="75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2:26.569" v="75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k2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5-28T10-25-41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Boligettersp&#248;rsel%202025-06-24T16-41-18Z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5-28T11-01-54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5-28T11-16-54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5-28T11-16-54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'Ark1'!$E$5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'Ark1'!$D$6:$D$19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'Ark1'!$E$6:$E$19</c:f>
              <c:numCache>
                <c:formatCode>General</c:formatCode>
                <c:ptCount val="14"/>
                <c:pt idx="0">
                  <c:v>215</c:v>
                </c:pt>
                <c:pt idx="1">
                  <c:v>349</c:v>
                </c:pt>
                <c:pt idx="2">
                  <c:v>564</c:v>
                </c:pt>
                <c:pt idx="3">
                  <c:v>1042</c:v>
                </c:pt>
                <c:pt idx="4">
                  <c:v>2587</c:v>
                </c:pt>
                <c:pt idx="5">
                  <c:v>1252</c:v>
                </c:pt>
                <c:pt idx="6">
                  <c:v>1675</c:v>
                </c:pt>
                <c:pt idx="7">
                  <c:v>1673</c:v>
                </c:pt>
                <c:pt idx="8">
                  <c:v>955</c:v>
                </c:pt>
                <c:pt idx="9">
                  <c:v>1325</c:v>
                </c:pt>
                <c:pt idx="10">
                  <c:v>821</c:v>
                </c:pt>
                <c:pt idx="11">
                  <c:v>295</c:v>
                </c:pt>
                <c:pt idx="12">
                  <c:v>79</c:v>
                </c:pt>
                <c:pt idx="1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A-4097-8A88-2454727B2A35}"/>
            </c:ext>
          </c:extLst>
        </c:ser>
        <c:ser>
          <c:idx val="1"/>
          <c:order val="1"/>
          <c:tx>
            <c:strRef>
              <c:f>'Ark1'!$F$5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'Ark1'!$D$6:$D$19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'Ark1'!$F$6:$F$19</c:f>
              <c:numCache>
                <c:formatCode>General</c:formatCode>
                <c:ptCount val="14"/>
                <c:pt idx="0">
                  <c:v>171</c:v>
                </c:pt>
                <c:pt idx="1">
                  <c:v>120</c:v>
                </c:pt>
                <c:pt idx="2">
                  <c:v>233</c:v>
                </c:pt>
                <c:pt idx="3">
                  <c:v>419</c:v>
                </c:pt>
                <c:pt idx="4">
                  <c:v>1278</c:v>
                </c:pt>
                <c:pt idx="5">
                  <c:v>1152</c:v>
                </c:pt>
                <c:pt idx="6">
                  <c:v>1167</c:v>
                </c:pt>
                <c:pt idx="7">
                  <c:v>1192</c:v>
                </c:pt>
                <c:pt idx="8">
                  <c:v>1138</c:v>
                </c:pt>
                <c:pt idx="9">
                  <c:v>2171</c:v>
                </c:pt>
                <c:pt idx="10">
                  <c:v>1532</c:v>
                </c:pt>
                <c:pt idx="11">
                  <c:v>640</c:v>
                </c:pt>
                <c:pt idx="12">
                  <c:v>233</c:v>
                </c:pt>
                <c:pt idx="13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A-4097-8A88-2454727B2A35}"/>
            </c:ext>
          </c:extLst>
        </c:ser>
        <c:ser>
          <c:idx val="2"/>
          <c:order val="2"/>
          <c:tx>
            <c:strRef>
              <c:f>'Ark1'!$G$5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'Ark1'!$D$6:$D$19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'Ark1'!$G$6:$G$19</c:f>
              <c:numCache>
                <c:formatCode>General</c:formatCode>
                <c:ptCount val="14"/>
                <c:pt idx="0">
                  <c:v>158</c:v>
                </c:pt>
                <c:pt idx="1">
                  <c:v>124</c:v>
                </c:pt>
                <c:pt idx="2">
                  <c:v>244</c:v>
                </c:pt>
                <c:pt idx="3">
                  <c:v>444</c:v>
                </c:pt>
                <c:pt idx="4">
                  <c:v>1385</c:v>
                </c:pt>
                <c:pt idx="5">
                  <c:v>1264</c:v>
                </c:pt>
                <c:pt idx="6">
                  <c:v>1249</c:v>
                </c:pt>
                <c:pt idx="7">
                  <c:v>1252</c:v>
                </c:pt>
                <c:pt idx="8">
                  <c:v>1191</c:v>
                </c:pt>
                <c:pt idx="9">
                  <c:v>2297</c:v>
                </c:pt>
                <c:pt idx="10">
                  <c:v>1603</c:v>
                </c:pt>
                <c:pt idx="11">
                  <c:v>662</c:v>
                </c:pt>
                <c:pt idx="12">
                  <c:v>240</c:v>
                </c:pt>
                <c:pt idx="13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0A-4097-8A88-2454727B2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Personer!$B$5:$D$5</c:f>
              <c:numCache>
                <c:formatCode>0</c:formatCode>
                <c:ptCount val="3"/>
                <c:pt idx="0">
                  <c:v>23653</c:v>
                </c:pt>
                <c:pt idx="1">
                  <c:v>23830</c:v>
                </c:pt>
                <c:pt idx="2">
                  <c:v>24071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1-41F8-80F2-9F07B09321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Boliger5!$B$6:$G$6</c:f>
              <c:numCache>
                <c:formatCode>0</c:formatCode>
                <c:ptCount val="6"/>
                <c:pt idx="0">
                  <c:v>4815</c:v>
                </c:pt>
                <c:pt idx="1">
                  <c:v>2169</c:v>
                </c:pt>
                <c:pt idx="2">
                  <c:v>3462</c:v>
                </c:pt>
                <c:pt idx="3">
                  <c:v>1648</c:v>
                </c:pt>
                <c:pt idx="4">
                  <c:v>163</c:v>
                </c:pt>
                <c:pt idx="5">
                  <c:v>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F-4040-A333-EA56B916F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Boliger5!$B$6:$O$6</c:f>
              <c:numCache>
                <c:formatCode>0</c:formatCode>
                <c:ptCount val="14"/>
                <c:pt idx="0">
                  <c:v>240</c:v>
                </c:pt>
                <c:pt idx="1">
                  <c:v>348</c:v>
                </c:pt>
                <c:pt idx="2">
                  <c:v>558</c:v>
                </c:pt>
                <c:pt idx="3">
                  <c:v>1043</c:v>
                </c:pt>
                <c:pt idx="4">
                  <c:v>2592</c:v>
                </c:pt>
                <c:pt idx="5">
                  <c:v>1247</c:v>
                </c:pt>
                <c:pt idx="6">
                  <c:v>1676</c:v>
                </c:pt>
                <c:pt idx="7">
                  <c:v>1676</c:v>
                </c:pt>
                <c:pt idx="8">
                  <c:v>961</c:v>
                </c:pt>
                <c:pt idx="9">
                  <c:v>1331</c:v>
                </c:pt>
                <c:pt idx="10">
                  <c:v>826</c:v>
                </c:pt>
                <c:pt idx="11">
                  <c:v>298</c:v>
                </c:pt>
                <c:pt idx="12">
                  <c:v>79</c:v>
                </c:pt>
                <c:pt idx="1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C-451B-9D92-0890A03943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10064466557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Fullforte!$C$5:$AA$5</c:f>
              <c:numCache>
                <c:formatCode>0</c:formatCode>
                <c:ptCount val="25"/>
                <c:pt idx="0">
                  <c:v>20</c:v>
                </c:pt>
                <c:pt idx="1">
                  <c:v>41</c:v>
                </c:pt>
                <c:pt idx="2">
                  <c:v>29</c:v>
                </c:pt>
                <c:pt idx="3">
                  <c:v>27</c:v>
                </c:pt>
                <c:pt idx="4">
                  <c:v>31</c:v>
                </c:pt>
                <c:pt idx="5">
                  <c:v>37</c:v>
                </c:pt>
                <c:pt idx="6">
                  <c:v>36</c:v>
                </c:pt>
                <c:pt idx="7">
                  <c:v>26</c:v>
                </c:pt>
                <c:pt idx="8">
                  <c:v>31</c:v>
                </c:pt>
                <c:pt idx="9">
                  <c:v>23</c:v>
                </c:pt>
                <c:pt idx="10">
                  <c:v>22</c:v>
                </c:pt>
                <c:pt idx="11">
                  <c:v>36</c:v>
                </c:pt>
                <c:pt idx="12">
                  <c:v>35</c:v>
                </c:pt>
                <c:pt idx="13">
                  <c:v>28</c:v>
                </c:pt>
                <c:pt idx="14">
                  <c:v>17</c:v>
                </c:pt>
                <c:pt idx="15">
                  <c:v>37</c:v>
                </c:pt>
                <c:pt idx="16">
                  <c:v>38</c:v>
                </c:pt>
                <c:pt idx="17">
                  <c:v>17</c:v>
                </c:pt>
                <c:pt idx="18">
                  <c:v>25</c:v>
                </c:pt>
                <c:pt idx="19">
                  <c:v>9</c:v>
                </c:pt>
                <c:pt idx="20">
                  <c:v>17</c:v>
                </c:pt>
                <c:pt idx="21">
                  <c:v>24</c:v>
                </c:pt>
                <c:pt idx="22">
                  <c:v>44</c:v>
                </c:pt>
                <c:pt idx="23">
                  <c:v>10</c:v>
                </c:pt>
                <c:pt idx="2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0-4AB9-929E-2C3009A3C175}"/>
            </c:ext>
          </c:extLst>
        </c:ser>
        <c:ser>
          <c:idx val="1"/>
          <c:order val="1"/>
          <c:tx>
            <c:strRef>
              <c:f>Fullforte!$B$6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Fullforte!$C$6:$AA$6</c:f>
              <c:numCache>
                <c:formatCode>0</c:formatCode>
                <c:ptCount val="25"/>
                <c:pt idx="0">
                  <c:v>8</c:v>
                </c:pt>
                <c:pt idx="1">
                  <c:v>12</c:v>
                </c:pt>
                <c:pt idx="2">
                  <c:v>6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8</c:v>
                </c:pt>
                <c:pt idx="7">
                  <c:v>18</c:v>
                </c:pt>
                <c:pt idx="8">
                  <c:v>32</c:v>
                </c:pt>
                <c:pt idx="9">
                  <c:v>28</c:v>
                </c:pt>
                <c:pt idx="10">
                  <c:v>15</c:v>
                </c:pt>
                <c:pt idx="11">
                  <c:v>31</c:v>
                </c:pt>
                <c:pt idx="12">
                  <c:v>17</c:v>
                </c:pt>
                <c:pt idx="13">
                  <c:v>12</c:v>
                </c:pt>
                <c:pt idx="14">
                  <c:v>28</c:v>
                </c:pt>
                <c:pt idx="15">
                  <c:v>37</c:v>
                </c:pt>
                <c:pt idx="16">
                  <c:v>16</c:v>
                </c:pt>
                <c:pt idx="17">
                  <c:v>8</c:v>
                </c:pt>
                <c:pt idx="18">
                  <c:v>19</c:v>
                </c:pt>
                <c:pt idx="19">
                  <c:v>18</c:v>
                </c:pt>
                <c:pt idx="20">
                  <c:v>15</c:v>
                </c:pt>
                <c:pt idx="21">
                  <c:v>2</c:v>
                </c:pt>
                <c:pt idx="22">
                  <c:v>8</c:v>
                </c:pt>
                <c:pt idx="23">
                  <c:v>10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0-4AB9-929E-2C3009A3C175}"/>
            </c:ext>
          </c:extLst>
        </c:ser>
        <c:ser>
          <c:idx val="2"/>
          <c:order val="2"/>
          <c:tx>
            <c:strRef>
              <c:f>Fullforte!$B$7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Fullforte!$C$7:$AA$7</c:f>
              <c:numCache>
                <c:formatCode>0</c:formatCode>
                <c:ptCount val="25"/>
                <c:pt idx="0">
                  <c:v>9</c:v>
                </c:pt>
                <c:pt idx="1">
                  <c:v>25</c:v>
                </c:pt>
                <c:pt idx="2">
                  <c:v>12</c:v>
                </c:pt>
                <c:pt idx="3">
                  <c:v>0</c:v>
                </c:pt>
                <c:pt idx="4">
                  <c:v>14</c:v>
                </c:pt>
                <c:pt idx="5">
                  <c:v>11</c:v>
                </c:pt>
                <c:pt idx="6">
                  <c:v>7</c:v>
                </c:pt>
                <c:pt idx="7">
                  <c:v>19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18</c:v>
                </c:pt>
                <c:pt idx="13">
                  <c:v>56</c:v>
                </c:pt>
                <c:pt idx="14">
                  <c:v>1</c:v>
                </c:pt>
                <c:pt idx="15">
                  <c:v>0</c:v>
                </c:pt>
                <c:pt idx="16">
                  <c:v>12</c:v>
                </c:pt>
                <c:pt idx="17">
                  <c:v>2</c:v>
                </c:pt>
                <c:pt idx="18">
                  <c:v>2</c:v>
                </c:pt>
                <c:pt idx="19">
                  <c:v>0</c:v>
                </c:pt>
                <c:pt idx="20">
                  <c:v>3</c:v>
                </c:pt>
                <c:pt idx="21">
                  <c:v>14</c:v>
                </c:pt>
                <c:pt idx="22">
                  <c:v>10</c:v>
                </c:pt>
                <c:pt idx="23">
                  <c:v>22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0-4AB9-929E-2C3009A3C175}"/>
            </c:ext>
          </c:extLst>
        </c:ser>
        <c:ser>
          <c:idx val="3"/>
          <c:order val="3"/>
          <c:tx>
            <c:strRef>
              <c:f>Fullforte!$B$8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Fullforte!$C$8:$AA$8</c:f>
              <c:numCache>
                <c:formatCode>0</c:formatCode>
                <c:ptCount val="25"/>
                <c:pt idx="0">
                  <c:v>4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70</c:v>
                </c:pt>
                <c:pt idx="5">
                  <c:v>33</c:v>
                </c:pt>
                <c:pt idx="6">
                  <c:v>30</c:v>
                </c:pt>
                <c:pt idx="7">
                  <c:v>42</c:v>
                </c:pt>
                <c:pt idx="8">
                  <c:v>45</c:v>
                </c:pt>
                <c:pt idx="9">
                  <c:v>41</c:v>
                </c:pt>
                <c:pt idx="10">
                  <c:v>0</c:v>
                </c:pt>
                <c:pt idx="11">
                  <c:v>4</c:v>
                </c:pt>
                <c:pt idx="12">
                  <c:v>0</c:v>
                </c:pt>
                <c:pt idx="13">
                  <c:v>34</c:v>
                </c:pt>
                <c:pt idx="14">
                  <c:v>16</c:v>
                </c:pt>
                <c:pt idx="15">
                  <c:v>32</c:v>
                </c:pt>
                <c:pt idx="16">
                  <c:v>5</c:v>
                </c:pt>
                <c:pt idx="17">
                  <c:v>6</c:v>
                </c:pt>
                <c:pt idx="18">
                  <c:v>24</c:v>
                </c:pt>
                <c:pt idx="19">
                  <c:v>43</c:v>
                </c:pt>
                <c:pt idx="20">
                  <c:v>0</c:v>
                </c:pt>
                <c:pt idx="21">
                  <c:v>8</c:v>
                </c:pt>
                <c:pt idx="22">
                  <c:v>27</c:v>
                </c:pt>
                <c:pt idx="23">
                  <c:v>16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C0-4AB9-929E-2C3009A3C175}"/>
            </c:ext>
          </c:extLst>
        </c:ser>
        <c:ser>
          <c:idx val="4"/>
          <c:order val="4"/>
          <c:tx>
            <c:strRef>
              <c:f>Fullforte!$B$9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Fullforte!$C$9:$AA$9</c:f>
              <c:numCache>
                <c:formatCode>0</c:formatCode>
                <c:ptCount val="25"/>
                <c:pt idx="0">
                  <c:v>14</c:v>
                </c:pt>
                <c:pt idx="1">
                  <c:v>17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6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C0-4AB9-929E-2C3009A3C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6.9132388524023505E-3"/>
              <c:y val="0.43896945684337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78117064213866"/>
          <c:y val="0.92262228619164899"/>
          <c:w val="0.79843754471116313"/>
          <c:h val="6.6966133945384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NyeBygninger!$D$5:$H$5</c:f>
              <c:numCache>
                <c:formatCode>0</c:formatCode>
                <c:ptCount val="5"/>
                <c:pt idx="0">
                  <c:v>41</c:v>
                </c:pt>
                <c:pt idx="1">
                  <c:v>18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A-45D8-BC0C-5C0603D61816}"/>
            </c:ext>
          </c:extLst>
        </c:ser>
        <c:ser>
          <c:idx val="1"/>
          <c:order val="1"/>
          <c:tx>
            <c:strRef>
              <c:f>NyeBygninger!$C$6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NyeBygninger!$D$6:$H$6</c:f>
              <c:numCache>
                <c:formatCode>0</c:formatCode>
                <c:ptCount val="5"/>
                <c:pt idx="0">
                  <c:v>34</c:v>
                </c:pt>
                <c:pt idx="1">
                  <c:v>23</c:v>
                </c:pt>
                <c:pt idx="2">
                  <c:v>11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6A-45D8-BC0C-5C0603D61816}"/>
            </c:ext>
          </c:extLst>
        </c:ser>
        <c:ser>
          <c:idx val="2"/>
          <c:order val="2"/>
          <c:tx>
            <c:strRef>
              <c:f>NyeBygninger!$C$7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NyeBygninger!$D$7:$H$7</c:f>
              <c:numCache>
                <c:formatCode>0</c:formatCode>
                <c:ptCount val="5"/>
                <c:pt idx="0">
                  <c:v>32</c:v>
                </c:pt>
                <c:pt idx="1">
                  <c:v>60</c:v>
                </c:pt>
                <c:pt idx="2">
                  <c:v>5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6A-45D8-BC0C-5C0603D61816}"/>
            </c:ext>
          </c:extLst>
        </c:ser>
        <c:ser>
          <c:idx val="3"/>
          <c:order val="3"/>
          <c:tx>
            <c:strRef>
              <c:f>NyeBygninger!$C$8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NyeBygninger!$D$8:$H$8</c:f>
              <c:numCache>
                <c:formatCode>0</c:formatCode>
                <c:ptCount val="5"/>
                <c:pt idx="0">
                  <c:v>26</c:v>
                </c:pt>
                <c:pt idx="1">
                  <c:v>25</c:v>
                </c:pt>
                <c:pt idx="2">
                  <c:v>5</c:v>
                </c:pt>
                <c:pt idx="3">
                  <c:v>24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6A-45D8-BC0C-5C0603D61816}"/>
            </c:ext>
          </c:extLst>
        </c:ser>
        <c:ser>
          <c:idx val="4"/>
          <c:order val="4"/>
          <c:tx>
            <c:strRef>
              <c:f>NyeBygninger!$C$9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NyeBygninger!$D$9:$H$9</c:f>
              <c:numCache>
                <c:formatCode>0</c:formatCode>
                <c:ptCount val="5"/>
                <c:pt idx="0">
                  <c:v>41</c:v>
                </c:pt>
                <c:pt idx="1">
                  <c:v>9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6A-45D8-BC0C-5C0603D61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6.0876578949145919E-3"/>
              <c:y val="0.313624316308524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NyeBygninger!$D$5:$L$5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26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6-423F-815E-509FB9597105}"/>
            </c:ext>
          </c:extLst>
        </c:ser>
        <c:ser>
          <c:idx val="1"/>
          <c:order val="1"/>
          <c:tx>
            <c:strRef>
              <c:f>NyeBygninger!$C$6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NyeBygninger!$D$6:$L$6</c:f>
              <c:numCache>
                <c:formatCode>0</c:formatCode>
                <c:ptCount val="9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31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6-423F-815E-509FB9597105}"/>
            </c:ext>
          </c:extLst>
        </c:ser>
        <c:ser>
          <c:idx val="2"/>
          <c:order val="2"/>
          <c:tx>
            <c:strRef>
              <c:f>NyeBygninger!$C$7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NyeBygninger!$D$7:$L$7</c:f>
              <c:numCache>
                <c:formatCode>0</c:formatCode>
                <c:ptCount val="9"/>
                <c:pt idx="0">
                  <c:v>2</c:v>
                </c:pt>
                <c:pt idx="1">
                  <c:v>17</c:v>
                </c:pt>
                <c:pt idx="2">
                  <c:v>22</c:v>
                </c:pt>
                <c:pt idx="3">
                  <c:v>33</c:v>
                </c:pt>
                <c:pt idx="4">
                  <c:v>4</c:v>
                </c:pt>
                <c:pt idx="5">
                  <c:v>8</c:v>
                </c:pt>
                <c:pt idx="6">
                  <c:v>0</c:v>
                </c:pt>
                <c:pt idx="7">
                  <c:v>0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16-423F-815E-509FB9597105}"/>
            </c:ext>
          </c:extLst>
        </c:ser>
        <c:ser>
          <c:idx val="3"/>
          <c:order val="3"/>
          <c:tx>
            <c:strRef>
              <c:f>NyeBygninger!$C$8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NyeBygninger!$D$8:$L$8</c:f>
              <c:numCache>
                <c:formatCode>0</c:formatCode>
                <c:ptCount val="9"/>
                <c:pt idx="0">
                  <c:v>0</c:v>
                </c:pt>
                <c:pt idx="1">
                  <c:v>7</c:v>
                </c:pt>
                <c:pt idx="2">
                  <c:v>15</c:v>
                </c:pt>
                <c:pt idx="3">
                  <c:v>19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16-423F-815E-509FB9597105}"/>
            </c:ext>
          </c:extLst>
        </c:ser>
        <c:ser>
          <c:idx val="4"/>
          <c:order val="4"/>
          <c:tx>
            <c:strRef>
              <c:f>NyeBygninger!$C$9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NyeBygninger!$D$9:$L$9</c:f>
              <c:numCache>
                <c:formatCode>0</c:formatCode>
                <c:ptCount val="9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16-423F-815E-509FB9597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59599424799133E-3"/>
              <c:y val="0.4151654628164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5437975245"/>
          <c:y val="0.11484680927549605"/>
          <c:w val="0.82281875732958965"/>
          <c:h val="0.68123794147074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Medianinntekt!$A$6</c:f>
              <c:strCache>
                <c:ptCount val="1"/>
                <c:pt idx="0">
                  <c:v>Kristiansund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Medianinntekt!$B$6:$F$6</c:f>
              <c:numCache>
                <c:formatCode>0</c:formatCode>
                <c:ptCount val="5"/>
                <c:pt idx="0">
                  <c:v>740000</c:v>
                </c:pt>
                <c:pt idx="1">
                  <c:v>451000</c:v>
                </c:pt>
                <c:pt idx="2">
                  <c:v>963000</c:v>
                </c:pt>
                <c:pt idx="3">
                  <c:v>1362000</c:v>
                </c:pt>
                <c:pt idx="4">
                  <c:v>639000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A-4373-893E-011337BACA94}"/>
            </c:ext>
          </c:extLst>
        </c:ser>
        <c:ser>
          <c:idx val="1"/>
          <c:order val="1"/>
          <c:tx>
            <c:strRef>
              <c:f>Medianinntekt!$A$7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Medianinntekt!$B$7:$F$7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A-4373-893E-011337BACA94}"/>
            </c:ext>
          </c:extLst>
        </c:ser>
        <c:ser>
          <c:idx val="2"/>
          <c:order val="2"/>
          <c:tx>
            <c:strRef>
              <c:f>Medianinntekt!$A$8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Medianinntekt!$B$8:$F$8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4A-4373-893E-011337BACA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'Ark1'!$C$3</c:f>
              <c:strCache>
                <c:ptCount val="1"/>
                <c:pt idx="0">
                  <c:v>Små bustadar (&gt;80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'Ark1'!$C$4:$C$28</c:f>
              <c:numCache>
                <c:formatCode>General</c:formatCode>
                <c:ptCount val="25"/>
                <c:pt idx="0">
                  <c:v>22</c:v>
                </c:pt>
                <c:pt idx="1">
                  <c:v>19</c:v>
                </c:pt>
                <c:pt idx="2">
                  <c:v>16</c:v>
                </c:pt>
                <c:pt idx="3">
                  <c:v>17</c:v>
                </c:pt>
                <c:pt idx="4">
                  <c:v>14</c:v>
                </c:pt>
                <c:pt idx="5">
                  <c:v>10</c:v>
                </c:pt>
                <c:pt idx="6">
                  <c:v>6</c:v>
                </c:pt>
                <c:pt idx="7">
                  <c:v>9</c:v>
                </c:pt>
                <c:pt idx="8">
                  <c:v>9</c:v>
                </c:pt>
                <c:pt idx="9">
                  <c:v>6</c:v>
                </c:pt>
                <c:pt idx="10">
                  <c:v>5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  <c:pt idx="14">
                  <c:v>-1</c:v>
                </c:pt>
                <c:pt idx="15">
                  <c:v>-4</c:v>
                </c:pt>
                <c:pt idx="16">
                  <c:v>0</c:v>
                </c:pt>
                <c:pt idx="17">
                  <c:v>-2</c:v>
                </c:pt>
                <c:pt idx="18">
                  <c:v>-5</c:v>
                </c:pt>
                <c:pt idx="19">
                  <c:v>-1</c:v>
                </c:pt>
                <c:pt idx="20">
                  <c:v>-1</c:v>
                </c:pt>
                <c:pt idx="21">
                  <c:v>0</c:v>
                </c:pt>
                <c:pt idx="22">
                  <c:v>2</c:v>
                </c:pt>
                <c:pt idx="23">
                  <c:v>4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437-40DD-AC8C-E7FAB89084E3}"/>
            </c:ext>
          </c:extLst>
        </c:ser>
        <c:ser>
          <c:idx val="1"/>
          <c:order val="1"/>
          <c:tx>
            <c:strRef>
              <c:f>'Ark1'!$D$3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'Ark1'!$D$4:$D$28</c:f>
              <c:numCache>
                <c:formatCode>General</c:formatCode>
                <c:ptCount val="25"/>
                <c:pt idx="0">
                  <c:v>41</c:v>
                </c:pt>
                <c:pt idx="1">
                  <c:v>35</c:v>
                </c:pt>
                <c:pt idx="2">
                  <c:v>30</c:v>
                </c:pt>
                <c:pt idx="3">
                  <c:v>29</c:v>
                </c:pt>
                <c:pt idx="4">
                  <c:v>24</c:v>
                </c:pt>
                <c:pt idx="5">
                  <c:v>23</c:v>
                </c:pt>
                <c:pt idx="6">
                  <c:v>16</c:v>
                </c:pt>
                <c:pt idx="7">
                  <c:v>18</c:v>
                </c:pt>
                <c:pt idx="8">
                  <c:v>18</c:v>
                </c:pt>
                <c:pt idx="9">
                  <c:v>16</c:v>
                </c:pt>
                <c:pt idx="10">
                  <c:v>12</c:v>
                </c:pt>
                <c:pt idx="11">
                  <c:v>12</c:v>
                </c:pt>
                <c:pt idx="12">
                  <c:v>10</c:v>
                </c:pt>
                <c:pt idx="13">
                  <c:v>10</c:v>
                </c:pt>
                <c:pt idx="14">
                  <c:v>4</c:v>
                </c:pt>
                <c:pt idx="15">
                  <c:v>3</c:v>
                </c:pt>
                <c:pt idx="16">
                  <c:v>5</c:v>
                </c:pt>
                <c:pt idx="17">
                  <c:v>2</c:v>
                </c:pt>
                <c:pt idx="18">
                  <c:v>-2</c:v>
                </c:pt>
                <c:pt idx="19">
                  <c:v>1</c:v>
                </c:pt>
                <c:pt idx="20">
                  <c:v>-1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437-40DD-AC8C-E7FAB89084E3}"/>
            </c:ext>
          </c:extLst>
        </c:ser>
        <c:ser>
          <c:idx val="2"/>
          <c:order val="2"/>
          <c:tx>
            <c:strRef>
              <c:f>'Ark1'!$E$3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'Ark1'!$B$4:$B$28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'Ark1'!$E$4:$E$28</c:f>
              <c:numCache>
                <c:formatCode>General</c:formatCode>
                <c:ptCount val="25"/>
                <c:pt idx="0">
                  <c:v>34</c:v>
                </c:pt>
                <c:pt idx="1">
                  <c:v>28</c:v>
                </c:pt>
                <c:pt idx="2">
                  <c:v>23</c:v>
                </c:pt>
                <c:pt idx="3">
                  <c:v>23</c:v>
                </c:pt>
                <c:pt idx="4">
                  <c:v>17</c:v>
                </c:pt>
                <c:pt idx="5">
                  <c:v>22</c:v>
                </c:pt>
                <c:pt idx="6">
                  <c:v>13</c:v>
                </c:pt>
                <c:pt idx="7">
                  <c:v>15</c:v>
                </c:pt>
                <c:pt idx="8">
                  <c:v>14</c:v>
                </c:pt>
                <c:pt idx="9">
                  <c:v>12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-2</c:v>
                </c:pt>
                <c:pt idx="19">
                  <c:v>0</c:v>
                </c:pt>
                <c:pt idx="20">
                  <c:v>-1</c:v>
                </c:pt>
                <c:pt idx="21">
                  <c:v>-1</c:v>
                </c:pt>
                <c:pt idx="22">
                  <c:v>-3</c:v>
                </c:pt>
                <c:pt idx="23">
                  <c:v>-2</c:v>
                </c:pt>
                <c:pt idx="24">
                  <c:v>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437-40DD-AC8C-E7FAB8908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/>
              <a:t>Indeksert bustadetterspørsel</a:t>
            </a:r>
            <a:r>
              <a:rPr lang="nb-NO" sz="1100" baseline="0"/>
              <a:t> fordelt på aldersgrupper mot 2050</a:t>
            </a:r>
            <a:r>
              <a:rPr lang="nb-NO" sz="1100" i="1" baseline="0"/>
              <a:t> (2025=100, alder </a:t>
            </a:r>
            <a:r>
              <a:rPr lang="nb-NO" sz="1100" i="1" baseline="0" err="1"/>
              <a:t>hushaldets</a:t>
            </a:r>
            <a:r>
              <a:rPr lang="nb-NO" sz="1100" i="1" baseline="0"/>
              <a:t> kontaktperson)</a:t>
            </a:r>
            <a:endParaRPr lang="nb-NO" sz="1100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Kristiansund!$F$2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DB-4BC2-AEDF-3A26D3AE64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Kristiansund!$E$3:$E$28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Kristiansund!$F$3:$F$28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100.18598884066957</c:v>
                </c:pt>
                <c:pt idx="2">
                  <c:v>100.14879107253564</c:v>
                </c:pt>
                <c:pt idx="3">
                  <c:v>100.32238065716056</c:v>
                </c:pt>
                <c:pt idx="4">
                  <c:v>100.09919404835711</c:v>
                </c:pt>
                <c:pt idx="5">
                  <c:v>100.18598884066957</c:v>
                </c:pt>
                <c:pt idx="6">
                  <c:v>100.13639181649101</c:v>
                </c:pt>
                <c:pt idx="7">
                  <c:v>99.851208927464356</c:v>
                </c:pt>
                <c:pt idx="8">
                  <c:v>99.603223806571606</c:v>
                </c:pt>
                <c:pt idx="9">
                  <c:v>99.293242405455672</c:v>
                </c:pt>
                <c:pt idx="10">
                  <c:v>98.698078115313081</c:v>
                </c:pt>
                <c:pt idx="11">
                  <c:v>97.9417234965902</c:v>
                </c:pt>
                <c:pt idx="12">
                  <c:v>97.582145071295727</c:v>
                </c:pt>
                <c:pt idx="13">
                  <c:v>97.036577805331675</c:v>
                </c:pt>
                <c:pt idx="14">
                  <c:v>96.577805331680096</c:v>
                </c:pt>
                <c:pt idx="15">
                  <c:v>95.883446993180414</c:v>
                </c:pt>
                <c:pt idx="16">
                  <c:v>95.41227526348419</c:v>
                </c:pt>
                <c:pt idx="17">
                  <c:v>94.99070055796652</c:v>
                </c:pt>
                <c:pt idx="18">
                  <c:v>94.916305021698705</c:v>
                </c:pt>
                <c:pt idx="19">
                  <c:v>94.767513949163046</c:v>
                </c:pt>
                <c:pt idx="20">
                  <c:v>94.420334779913205</c:v>
                </c:pt>
                <c:pt idx="21">
                  <c:v>94.209547427154376</c:v>
                </c:pt>
                <c:pt idx="22">
                  <c:v>93.93676379417235</c:v>
                </c:pt>
                <c:pt idx="23">
                  <c:v>93.639181649101062</c:v>
                </c:pt>
                <c:pt idx="24">
                  <c:v>93.341599504029759</c:v>
                </c:pt>
                <c:pt idx="25">
                  <c:v>92.944823310601365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DB-4BC2-AEDF-3A26D3AE64BE}"/>
            </c:ext>
          </c:extLst>
        </c:ser>
        <c:ser>
          <c:idx val="1"/>
          <c:order val="1"/>
          <c:tx>
            <c:strRef>
              <c:f>Kristiansund!$G$2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DB-4BC2-AEDF-3A26D3AE64B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DB-4BC2-AEDF-3A26D3AE64B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Kristiansund!$E$3:$E$28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Kristiansund!$G$3:$G$28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102.44526585157804</c:v>
                </c:pt>
                <c:pt idx="2">
                  <c:v>104.63463178845606</c:v>
                </c:pt>
                <c:pt idx="3">
                  <c:v>106.36906454364514</c:v>
                </c:pt>
                <c:pt idx="4">
                  <c:v>108.75746374751208</c:v>
                </c:pt>
                <c:pt idx="5">
                  <c:v>110.23599658800114</c:v>
                </c:pt>
                <c:pt idx="6">
                  <c:v>111.85669604776798</c:v>
                </c:pt>
                <c:pt idx="7">
                  <c:v>113.53426215524595</c:v>
                </c:pt>
                <c:pt idx="8">
                  <c:v>115.18339493886836</c:v>
                </c:pt>
                <c:pt idx="9">
                  <c:v>117.17372760875746</c:v>
                </c:pt>
                <c:pt idx="10">
                  <c:v>119.50526016491327</c:v>
                </c:pt>
                <c:pt idx="11">
                  <c:v>121.77992607335797</c:v>
                </c:pt>
                <c:pt idx="12">
                  <c:v>123.34375888541371</c:v>
                </c:pt>
                <c:pt idx="13">
                  <c:v>125.16349161216947</c:v>
                </c:pt>
                <c:pt idx="14">
                  <c:v>126.78419107193631</c:v>
                </c:pt>
                <c:pt idx="15">
                  <c:v>128.54705715098095</c:v>
                </c:pt>
                <c:pt idx="16">
                  <c:v>129.74125675291441</c:v>
                </c:pt>
                <c:pt idx="17">
                  <c:v>130.96388967870345</c:v>
                </c:pt>
                <c:pt idx="18">
                  <c:v>131.10605629798124</c:v>
                </c:pt>
                <c:pt idx="19">
                  <c:v>131.30508956497013</c:v>
                </c:pt>
                <c:pt idx="20">
                  <c:v>131.84532271822576</c:v>
                </c:pt>
                <c:pt idx="21">
                  <c:v>132.41398919533694</c:v>
                </c:pt>
                <c:pt idx="22">
                  <c:v>132.98265567244812</c:v>
                </c:pt>
                <c:pt idx="23">
                  <c:v>133.69348876883708</c:v>
                </c:pt>
                <c:pt idx="24">
                  <c:v>134.31902189365937</c:v>
                </c:pt>
                <c:pt idx="25">
                  <c:v>135.11515496161502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2DB-4BC2-AEDF-3A26D3AE6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/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'Ark2'!$A$2:$A$15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'Ark2'!$B$2:$B$15</c:f>
              <c:numCache>
                <c:formatCode>General</c:formatCode>
                <c:ptCount val="14"/>
                <c:pt idx="0">
                  <c:v>19</c:v>
                </c:pt>
                <c:pt idx="1">
                  <c:v>23</c:v>
                </c:pt>
                <c:pt idx="2">
                  <c:v>56</c:v>
                </c:pt>
                <c:pt idx="3">
                  <c:v>112</c:v>
                </c:pt>
                <c:pt idx="4">
                  <c:v>405</c:v>
                </c:pt>
                <c:pt idx="5">
                  <c:v>405</c:v>
                </c:pt>
                <c:pt idx="6">
                  <c:v>390</c:v>
                </c:pt>
                <c:pt idx="7">
                  <c:v>354</c:v>
                </c:pt>
                <c:pt idx="8">
                  <c:v>323</c:v>
                </c:pt>
                <c:pt idx="9">
                  <c:v>687</c:v>
                </c:pt>
                <c:pt idx="10">
                  <c:v>461</c:v>
                </c:pt>
                <c:pt idx="11">
                  <c:v>174</c:v>
                </c:pt>
                <c:pt idx="12">
                  <c:v>60</c:v>
                </c:pt>
                <c:pt idx="1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E-45BB-94C0-7B33FA45D29C}"/>
            </c:ext>
          </c:extLst>
        </c:ser>
        <c:ser>
          <c:idx val="1"/>
          <c:order val="1"/>
          <c:tx>
            <c:strRef>
              <c:f>'Ark2'!$C$1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'Ark2'!$A$2:$A$15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'Ark2'!$C$2:$C$15</c:f>
              <c:numCache>
                <c:formatCode>General</c:formatCode>
                <c:ptCount val="14"/>
                <c:pt idx="0">
                  <c:v>30</c:v>
                </c:pt>
                <c:pt idx="1">
                  <c:v>39</c:v>
                </c:pt>
                <c:pt idx="2">
                  <c:v>84</c:v>
                </c:pt>
                <c:pt idx="3">
                  <c:v>168</c:v>
                </c:pt>
                <c:pt idx="4">
                  <c:v>590</c:v>
                </c:pt>
                <c:pt idx="5">
                  <c:v>574</c:v>
                </c:pt>
                <c:pt idx="6">
                  <c:v>526</c:v>
                </c:pt>
                <c:pt idx="7">
                  <c:v>469</c:v>
                </c:pt>
                <c:pt idx="8">
                  <c:v>429</c:v>
                </c:pt>
                <c:pt idx="9">
                  <c:v>900</c:v>
                </c:pt>
                <c:pt idx="10">
                  <c:v>596</c:v>
                </c:pt>
                <c:pt idx="11">
                  <c:v>223</c:v>
                </c:pt>
                <c:pt idx="12">
                  <c:v>77</c:v>
                </c:pt>
                <c:pt idx="1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E-45BB-94C0-7B33FA45D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'Ark2'!$B$3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2F-432D-8074-1E5E623674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2F-432D-8074-1E5E623674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2F-432D-8074-1E5E623674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2F-432D-8074-1E5E623674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2F-432D-8074-1E5E623674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2F-432D-8074-1E5E623674F8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2F-432D-8074-1E5E623674F8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2F-432D-8074-1E5E623674F8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2F-432D-8074-1E5E623674F8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2F-432D-8074-1E5E623674F8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72F-432D-8074-1E5E623674F8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72F-432D-8074-1E5E623674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'Ark2'!$A$4:$A$9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'Ark2'!$B$4:$B$9</c:f>
              <c:numCache>
                <c:formatCode>General</c:formatCode>
                <c:ptCount val="6"/>
                <c:pt idx="0">
                  <c:v>4388</c:v>
                </c:pt>
                <c:pt idx="1">
                  <c:v>3807</c:v>
                </c:pt>
                <c:pt idx="2">
                  <c:v>1384</c:v>
                </c:pt>
                <c:pt idx="3">
                  <c:v>1295</c:v>
                </c:pt>
                <c:pt idx="4">
                  <c:v>553</c:v>
                </c:pt>
                <c:pt idx="5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2F-432D-8074-1E5E623674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'Ark2'!$H$3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E1-4FFF-9E59-DC8E584258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E1-4FFF-9E59-DC8E584258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E1-4FFF-9E59-DC8E584258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E1-4FFF-9E59-DC8E584258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E1-4FFF-9E59-DC8E584258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2E1-4FFF-9E59-DC8E58425889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E1-4FFF-9E59-DC8E58425889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2E1-4FFF-9E59-DC8E58425889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2E1-4FFF-9E59-DC8E58425889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2E1-4FFF-9E59-DC8E58425889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2E1-4FFF-9E59-DC8E58425889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2E1-4FFF-9E59-DC8E5842588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'Ark2'!$G$4:$G$9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'Ark2'!$H$4:$H$9</c:f>
              <c:numCache>
                <c:formatCode>General</c:formatCode>
                <c:ptCount val="6"/>
                <c:pt idx="0">
                  <c:v>4862</c:v>
                </c:pt>
                <c:pt idx="1">
                  <c:v>4179</c:v>
                </c:pt>
                <c:pt idx="2">
                  <c:v>1334</c:v>
                </c:pt>
                <c:pt idx="3">
                  <c:v>1206</c:v>
                </c:pt>
                <c:pt idx="4">
                  <c:v>522</c:v>
                </c:pt>
                <c:pt idx="5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E1-4FFF-9E59-DC8E584258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</a:t>
            </a:r>
            <a:r>
              <a:rPr lang="nb-NO" sz="1200" b="1" err="1">
                <a:solidFill>
                  <a:sysClr val="windowText" lastClr="000000"/>
                </a:solidFill>
              </a:rPr>
              <a:t>personar</a:t>
            </a:r>
            <a:r>
              <a:rPr lang="nb-NO" sz="1200" b="1">
                <a:solidFill>
                  <a:sysClr val="windowText" lastClr="000000"/>
                </a:solidFill>
              </a:rPr>
              <a:t>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</a:t>
            </a:r>
            <a:r>
              <a:rPr lang="nb-NO" sz="1200" b="1" baseline="0" err="1">
                <a:solidFill>
                  <a:sysClr val="windowText" lastClr="000000"/>
                </a:solidFill>
              </a:rPr>
              <a:t>hushaldningstype</a:t>
            </a:r>
            <a:r>
              <a:rPr lang="nb-NO" sz="1200" b="1" baseline="0">
                <a:solidFill>
                  <a:sysClr val="windowText" lastClr="000000"/>
                </a:solidFill>
              </a:rPr>
              <a:t>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46637381440509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277387922962463"/>
          <c:y val="0.10523533647593168"/>
          <c:w val="0.8424889192223165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Personer!$B$6:$F$6</c:f>
              <c:numCache>
                <c:formatCode>0.0</c:formatCode>
                <c:ptCount val="5"/>
                <c:pt idx="0">
                  <c:v>21.7</c:v>
                </c:pt>
                <c:pt idx="1">
                  <c:v>32</c:v>
                </c:pt>
                <c:pt idx="2">
                  <c:v>16.7</c:v>
                </c:pt>
                <c:pt idx="3">
                  <c:v>20.100000000000001</c:v>
                </c:pt>
                <c:pt idx="4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F-4054-B660-8B66E0B4F0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53605490936E-2"/>
              <c:y val="0.41857247377578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Personer!$B$42</c:f>
              <c:numCache>
                <c:formatCode>General</c:formatCode>
                <c:ptCount val="1"/>
                <c:pt idx="0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1-41D6-9D82-25697738F09C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Personer!$C$42</c:f>
              <c:numCache>
                <c:formatCode>General</c:formatCode>
                <c:ptCount val="1"/>
                <c:pt idx="0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1-41D6-9D82-25697738F09C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Personer!$D$42</c:f>
              <c:numCache>
                <c:formatCode>General</c:formatCode>
                <c:ptCount val="1"/>
                <c:pt idx="0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E1-41D6-9D82-25697738F09C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Personer!$E$42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E1-41D6-9D82-25697738F09C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E1-41D6-9D82-25697738F0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Familier!$B$6:$G$6</c:f>
              <c:numCache>
                <c:formatCode>0</c:formatCode>
                <c:ptCount val="6"/>
                <c:pt idx="0">
                  <c:v>5838</c:v>
                </c:pt>
                <c:pt idx="1">
                  <c:v>1990</c:v>
                </c:pt>
                <c:pt idx="2">
                  <c:v>656</c:v>
                </c:pt>
                <c:pt idx="3">
                  <c:v>3087</c:v>
                </c:pt>
                <c:pt idx="4">
                  <c:v>559</c:v>
                </c:pt>
                <c:pt idx="5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D-4F21-B1E5-1B9A32BE14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763314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410763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767315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70238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2932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43581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18438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75686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  <p:sldLayoutId id="2147493580" r:id="rId3"/>
    <p:sldLayoutId id="2147493581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7840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4" r:id="rId1"/>
    <p:sldLayoutId id="2147493585" r:id="rId2"/>
    <p:sldLayoutId id="2147493586" r:id="rId3"/>
    <p:sldLayoutId id="2147493587" r:id="rId4"/>
    <p:sldLayoutId id="2147493588" r:id="rId5"/>
    <p:sldLayoutId id="2147493589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emf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>
                <a:latin typeface="Poppins SemiBold"/>
                <a:cs typeface="Poppins SemiBold"/>
              </a:rPr>
              <a:t>Bustadanalyse</a:t>
            </a:r>
            <a:r>
              <a:rPr lang="nn-NO" noProof="0">
                <a:latin typeface="Poppins SemiBold"/>
                <a:cs typeface="Poppins SemiBold"/>
              </a:rPr>
              <a:t> for Kristiansund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Hushaldssamansetning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FBA3BE15-0575-BA7E-EC07-D0D3B0227D3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Plassholder for innhold 19">
            <a:extLst>
              <a:ext uri="{FF2B5EF4-FFF2-40B4-BE49-F238E27FC236}">
                <a16:creationId xmlns:a16="http://schemas.microsoft.com/office/drawing/2014/main" id="{D5410F9B-A146-F6E4-A262-A1F5F9403C8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Samandrag av funn for Kristiansund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n-NO" sz="1500">
                <a:latin typeface="Poppins"/>
                <a:cs typeface="Poppins"/>
              </a:rPr>
              <a:t>Kristiansund har </a:t>
            </a:r>
            <a:r>
              <a:rPr lang="nn-NO" sz="1500" b="1">
                <a:latin typeface="Poppins"/>
                <a:cs typeface="Poppins"/>
              </a:rPr>
              <a:t>svært mange små bustadar </a:t>
            </a:r>
            <a:r>
              <a:rPr lang="nn-NO" sz="1500">
                <a:latin typeface="Poppins"/>
                <a:cs typeface="Poppins"/>
              </a:rPr>
              <a:t>(særleg 50-80 </a:t>
            </a:r>
            <a:r>
              <a:rPr lang="nn-NO" sz="1500" err="1">
                <a:latin typeface="Poppins"/>
                <a:cs typeface="Poppins"/>
              </a:rPr>
              <a:t>kvm</a:t>
            </a:r>
            <a:r>
              <a:rPr lang="nn-NO" sz="1500">
                <a:latin typeface="Poppins"/>
                <a:cs typeface="Poppins"/>
              </a:rPr>
              <a:t>) </a:t>
            </a:r>
            <a:r>
              <a:rPr lang="nn-NO" sz="1500" err="1">
                <a:latin typeface="Poppins"/>
                <a:cs typeface="Poppins"/>
              </a:rPr>
              <a:t>ift</a:t>
            </a:r>
            <a:r>
              <a:rPr lang="nn-NO" sz="1500">
                <a:latin typeface="Poppins"/>
                <a:cs typeface="Poppins"/>
              </a:rPr>
              <a:t>. forventa bustadetterspørsel, og eit stort </a:t>
            </a:r>
            <a:r>
              <a:rPr lang="nn-NO" sz="1500" b="1">
                <a:latin typeface="Poppins"/>
                <a:cs typeface="Poppins"/>
              </a:rPr>
              <a:t>underskot på bustadar 140-250 </a:t>
            </a:r>
            <a:r>
              <a:rPr lang="nn-NO" sz="1500" b="1" err="1">
                <a:latin typeface="Poppins"/>
                <a:cs typeface="Poppins"/>
              </a:rPr>
              <a:t>kvm</a:t>
            </a:r>
            <a:r>
              <a:rPr lang="nn-NO" sz="1500" b="1">
                <a:latin typeface="Poppins"/>
                <a:cs typeface="Poppins"/>
              </a:rPr>
              <a:t>.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Bustadstrukturen i Kristiansund skil seg samstundes markant frå andre kommunar i same </a:t>
            </a:r>
            <a:r>
              <a:rPr lang="nn-NO" sz="1300" err="1">
                <a:latin typeface="Poppins"/>
                <a:cs typeface="Poppins"/>
              </a:rPr>
              <a:t>sentralitetsklasse</a:t>
            </a:r>
            <a:r>
              <a:rPr lang="nn-NO" sz="1300">
                <a:latin typeface="Poppins"/>
                <a:cs typeface="Poppins"/>
              </a:rPr>
              <a:t>. Bustadstorleikpreferansane modellberekningane legg til grunn er generalisert for kommunar av same </a:t>
            </a:r>
            <a:r>
              <a:rPr lang="nn-NO" sz="1300" err="1">
                <a:latin typeface="Poppins"/>
                <a:cs typeface="Poppins"/>
              </a:rPr>
              <a:t>sentralitet</a:t>
            </a:r>
            <a:r>
              <a:rPr lang="nn-NO" sz="1300">
                <a:latin typeface="Poppins"/>
                <a:cs typeface="Poppins"/>
              </a:rPr>
              <a:t>, og påverkar difor resultata </a:t>
            </a:r>
          </a:p>
          <a:p>
            <a:pPr lvl="1"/>
            <a:r>
              <a:rPr lang="nn-NO" sz="1300">
                <a:latin typeface="Poppins"/>
                <a:cs typeface="Poppins"/>
              </a:rPr>
              <a:t>Estimert overskot av små bustadar og underskot av store bustadar </a:t>
            </a:r>
            <a:r>
              <a:rPr lang="nn-NO" sz="1300" err="1">
                <a:latin typeface="Poppins"/>
                <a:cs typeface="Poppins"/>
              </a:rPr>
              <a:t>ift</a:t>
            </a:r>
            <a:r>
              <a:rPr lang="nn-NO" sz="1300">
                <a:latin typeface="Poppins"/>
                <a:cs typeface="Poppins"/>
              </a:rPr>
              <a:t>. etterspørsel balanserer kvarandre ut. I sum er tilbodet av bustadar likevel noko større en den samla etterspørselen blant hushalda i heile prognoseperioden</a:t>
            </a:r>
            <a:br>
              <a:rPr lang="nn-NO" sz="1300"/>
            </a:br>
            <a:endParaRPr lang="nn-NO" sz="1300"/>
          </a:p>
          <a:p>
            <a:r>
              <a:rPr lang="nn-NO" sz="1400" b="1">
                <a:latin typeface="Poppins"/>
                <a:cs typeface="Poppins"/>
              </a:rPr>
              <a:t>Godt vaksne hushald driv den framtidige etterspørselsveksten</a:t>
            </a:r>
            <a:r>
              <a:rPr lang="nn-NO" sz="1400">
                <a:latin typeface="Poppins"/>
                <a:cs typeface="Poppins"/>
              </a:rPr>
              <a:t>, men i noko mindre grad i Kristiansund enn mange andre stader i Møre og Romsdal</a:t>
            </a:r>
          </a:p>
          <a:p>
            <a:pPr lvl="1"/>
            <a:r>
              <a:rPr lang="nn-NO" sz="1200">
                <a:latin typeface="Poppins"/>
                <a:cs typeface="Poppins"/>
              </a:rPr>
              <a:t>Mot 2050 vil det vere langt fleire eldre-hushald (der kontaktperson er over 67 år) som etterspør bustad enn i dag. Samstundes vil tal yngre-hushald (der kontaktperson er yngre enn 67 år) gå ned både relativt sett og i absolutte tal</a:t>
            </a:r>
          </a:p>
          <a:p>
            <a:pPr lvl="1"/>
            <a:r>
              <a:rPr lang="nn-NO" sz="1200">
                <a:latin typeface="Poppins"/>
                <a:cs typeface="Poppins"/>
              </a:rPr>
              <a:t>I Kristiansund i 2050 er det forventa ei etterspørselsauke for bustad blant eldre-hushald på 35,6 %, og ein etterspørselsnedgang blant yngre-hushald på -7,1 % samanlikna med i dag</a:t>
            </a:r>
            <a:endParaRPr lang="nn-NO" sz="1100"/>
          </a:p>
          <a:p>
            <a:pPr lvl="1"/>
            <a:r>
              <a:rPr lang="nn-NO" sz="1200">
                <a:latin typeface="Poppins"/>
                <a:cs typeface="Poppins"/>
              </a:rPr>
              <a:t>Eit gjennomsnittleg hushald er forventa å bestå av færre personar i 2050 enn i dag</a:t>
            </a:r>
          </a:p>
          <a:p>
            <a:pPr lvl="1"/>
            <a:endParaRPr lang="nn-NO" sz="13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6706F85-C2D3-9C40-7056-7015EB71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495936" y="4714362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9054" cy="40240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/>
              <a:t>Kristiansund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Kristiansund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12 921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12 054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7 %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Flytting til/</a:t>
            </a:r>
            <a:r>
              <a:rPr lang="nb-NO" err="1"/>
              <a:t>frå</a:t>
            </a:r>
            <a:r>
              <a:rPr lang="nb-NO"/>
              <a:t> Kristiansund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9" name="Plassholder for innhold 18">
            <a:extLst>
              <a:ext uri="{FF2B5EF4-FFF2-40B4-BE49-F238E27FC236}">
                <a16:creationId xmlns:a16="http://schemas.microsoft.com/office/drawing/2014/main" id="{3DDDDC95-C20F-A3A3-2CBD-CBCBEE8B0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>
                <a:latin typeface="Poppins SemiBold"/>
                <a:cs typeface="Poppins SemiBold"/>
              </a:rPr>
              <a:t>Største flyttestraumar til/frå Kristiansund 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Kristiansund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39601" y="4217141"/>
            <a:ext cx="2428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 Kristiansund</a:t>
            </a:r>
            <a:endParaRPr lang="nb-NO" sz="140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1A862495-9092-3438-1BCF-DA21CB86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2" y="1181951"/>
            <a:ext cx="4290937" cy="2775644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A81A0A14-37A1-93C2-F237-D60032FA7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753" y="1254566"/>
            <a:ext cx="4510247" cy="26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480808"/>
              </p:ext>
            </p:extLst>
          </p:nvPr>
        </p:nvGraphicFramePr>
        <p:xfrm>
          <a:off x="102947" y="127721"/>
          <a:ext cx="4553831" cy="434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064718"/>
              </p:ext>
            </p:extLst>
          </p:nvPr>
        </p:nvGraphicFramePr>
        <p:xfrm>
          <a:off x="4785131" y="213131"/>
          <a:ext cx="4310743" cy="425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260505"/>
              </p:ext>
            </p:extLst>
          </p:nvPr>
        </p:nvGraphicFramePr>
        <p:xfrm>
          <a:off x="336884" y="1063626"/>
          <a:ext cx="8411116" cy="339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232789"/>
              </p:ext>
            </p:extLst>
          </p:nvPr>
        </p:nvGraphicFramePr>
        <p:xfrm>
          <a:off x="213981" y="976278"/>
          <a:ext cx="8472819" cy="359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Bustadar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423110"/>
              </p:ext>
            </p:extLst>
          </p:nvPr>
        </p:nvGraphicFramePr>
        <p:xfrm>
          <a:off x="213981" y="811272"/>
          <a:ext cx="8716888" cy="360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Bustadar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91134"/>
              </p:ext>
            </p:extLst>
          </p:nvPr>
        </p:nvGraphicFramePr>
        <p:xfrm>
          <a:off x="213981" y="990028"/>
          <a:ext cx="8771890" cy="342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37539"/>
            <a:ext cx="8229600" cy="857250"/>
          </a:xfrm>
        </p:spPr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Fullførte bustadar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180933"/>
              </p:ext>
            </p:extLst>
          </p:nvPr>
        </p:nvGraphicFramePr>
        <p:xfrm>
          <a:off x="275530" y="817510"/>
          <a:ext cx="8771579" cy="365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3" y="206375"/>
            <a:ext cx="8317407" cy="515731"/>
          </a:xfrm>
        </p:spPr>
        <p:txBody>
          <a:bodyPr>
            <a:normAutofit fontScale="90000"/>
          </a:bodyPr>
          <a:lstStyle/>
          <a:p>
            <a:r>
              <a:rPr lang="nn-NO">
                <a:latin typeface="Poppins SemiBold"/>
                <a:cs typeface="Poppins SemiBold"/>
              </a:rPr>
              <a:t>Bustadplassering og tettstadar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67027"/>
              </p:ext>
            </p:extLst>
          </p:nvPr>
        </p:nvGraphicFramePr>
        <p:xfrm>
          <a:off x="260392" y="829621"/>
          <a:ext cx="8586882" cy="363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  <a:endParaRPr lang="nb-NO" sz="800" i="1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15686"/>
              </p:ext>
            </p:extLst>
          </p:nvPr>
        </p:nvGraphicFramePr>
        <p:xfrm>
          <a:off x="213981" y="968902"/>
          <a:ext cx="8472819" cy="362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7728"/>
            <a:ext cx="8229600" cy="595680"/>
          </a:xfrm>
        </p:spPr>
        <p:txBody>
          <a:bodyPr>
            <a:normAutofit fontScale="90000"/>
          </a:bodyPr>
          <a:lstStyle/>
          <a:p>
            <a:r>
              <a:rPr lang="nn-NO">
                <a:latin typeface="Poppins SemiBold"/>
                <a:cs typeface="Poppins SemiBold"/>
              </a:rPr>
              <a:t>Median hushaldsinntekt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Kristiansund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78164" y="933906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3 098 048</a:t>
            </a:r>
          </a:p>
          <a:p>
            <a:pPr algn="ctr"/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4,2</a:t>
            </a: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6,9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3,2</a:t>
            </a: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2,3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4,8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909677"/>
              </p:ext>
            </p:extLst>
          </p:nvPr>
        </p:nvGraphicFramePr>
        <p:xfrm>
          <a:off x="213981" y="894851"/>
          <a:ext cx="6821333" cy="384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46388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F2EAA056-2C27-C764-66E9-ECFDE04844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3CCB9A0-03ED-7507-13AF-D28A87BB0DAE}"/>
              </a:ext>
            </a:extLst>
          </p:cNvPr>
          <p:cNvSpPr txBox="1"/>
          <p:nvPr/>
        </p:nvSpPr>
        <p:spPr>
          <a:xfrm>
            <a:off x="465838" y="4623418"/>
            <a:ext cx="244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Kristiansund kommune</a:t>
            </a:r>
          </a:p>
        </p:txBody>
      </p:sp>
    </p:spTree>
    <p:extLst>
      <p:ext uri="{BB962C8B-B14F-4D97-AF65-F5344CB8AC3E}">
        <p14:creationId xmlns:p14="http://schemas.microsoft.com/office/powerpoint/2010/main" val="5366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>
                <a:latin typeface="Poppins"/>
                <a:cs typeface="Poppins"/>
              </a:rPr>
              <a:t>Panda analyse har utvikla ein modell for fylkeskommunane som gir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>
                <a:latin typeface="Poppins"/>
                <a:cs typeface="Poppins"/>
              </a:rPr>
              <a:t>.</a:t>
            </a:r>
            <a:br>
              <a:rPr lang="nn-NO" sz="1200"/>
            </a:br>
            <a:r>
              <a:rPr lang="nn-NO" sz="120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/>
                <a:cs typeface="Poppins SemiBold"/>
              </a:rPr>
              <a:t>Befolkningsvekst</a:t>
            </a:r>
            <a:r>
              <a:rPr lang="nn-NO" sz="1100" i="1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>
                <a:latin typeface="Poppins SemiBold"/>
                <a:cs typeface="Poppins SemiBold"/>
              </a:rPr>
              <a:t>Preferansar</a:t>
            </a:r>
            <a:r>
              <a:rPr lang="nn-NO" sz="1100" i="1">
                <a:latin typeface="Poppins"/>
                <a:cs typeface="Poppins"/>
              </a:rPr>
              <a:t>: Modellen definerer ulike bustadpreferanseprofilar for ulike hushald, basert på dagens busettingsmønster. Profilane avhenger av tal på personar i hushaldinga, alder og kommunens </a:t>
            </a:r>
            <a:r>
              <a:rPr lang="nn-NO" sz="1100" i="1" err="1">
                <a:latin typeface="Poppins"/>
                <a:cs typeface="Poppins"/>
              </a:rPr>
              <a:t>sentralitet</a:t>
            </a:r>
            <a:endParaRPr lang="nn-NO" sz="1100" i="1">
              <a:latin typeface="Poppins"/>
              <a:cs typeface="Poppins"/>
            </a:endParaRP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4 757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5 555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2 587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2 220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2 537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2 355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2 402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40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4 647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906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3" y="2760188"/>
            <a:ext cx="248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4 956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599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4 714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2 127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4 942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2 355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3E6E095E-9511-AF65-A73E-4AA69716B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76069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>
                <a:latin typeface="Poppins SemiBold"/>
                <a:cs typeface="Poppins SemiBold"/>
              </a:rPr>
              <a:t>År-til-år-endring i forventa </a:t>
            </a:r>
            <a:r>
              <a:rPr lang="nn-NO">
                <a:latin typeface="Poppins SemiBold"/>
                <a:cs typeface="Poppins SemiBold"/>
              </a:rPr>
              <a:t>bustadetterspørsel</a:t>
            </a:r>
            <a:endParaRPr lang="nn-NO" noProof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8E2C2296-197E-1515-4F17-6E22AC8D0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1971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F8C2-4989-9FBB-2E72-B3E14CD2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9CC622-1668-E0FC-18B4-186C9A62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BF39B91-15A9-4179-093A-ED0B39CBCA6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C2466D81-CCAB-B57A-E073-49E6F15D5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74DBD80-B50C-07B6-6C51-DC850A0CF8A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231C7CA-E57A-60CF-D98A-8E3071187C18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04484E1-6732-1E7B-3459-4B6B407F0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81645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373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Kristiansund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-7,1 %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+35,6 %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1004952-E983-49BC-2AA0-F610B11C5257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5" name="Plassholder for innhold 14">
            <a:extLst>
              <a:ext uri="{FF2B5EF4-FFF2-40B4-BE49-F238E27FC236}">
                <a16:creationId xmlns:a16="http://schemas.microsoft.com/office/drawing/2014/main" id="{E23FC5B3-EFA1-7B88-77DC-6394FC834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75628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E5463569DAB458FC413BA25CE85FB" ma:contentTypeVersion="15" ma:contentTypeDescription="Opprett et nytt dokument." ma:contentTypeScope="" ma:versionID="95266c257099bf788e9241a9f13f30df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abaa0cb98b208092f51b4ec45c3e4e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37C839-5DB0-433C-B475-9C31B2EC410D}"/>
</file>

<file path=customXml/itemProps3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18</TotalTime>
  <Words>1111</Words>
  <Application>Microsoft Office PowerPoint</Application>
  <PresentationFormat>Skjermfremvisning (16:9)</PresentationFormat>
  <Paragraphs>212</Paragraphs>
  <Slides>27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Kristiansund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Hushaldssamansetning 2025 og 2050</vt:lpstr>
      <vt:lpstr>Samandrag av funn for Kristiansund</vt:lpstr>
      <vt:lpstr>PowerPoint-presentasjon</vt:lpstr>
      <vt:lpstr>PowerPoint-presentasjon</vt:lpstr>
      <vt:lpstr>Kristiansund har fleire bustadar enn hushald</vt:lpstr>
      <vt:lpstr>Flytting til/frå Kristiansund etter alder 2020-2024</vt:lpstr>
      <vt:lpstr>Største flyttestraumar til/frå Kristiansund 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8</cp:revision>
  <dcterms:created xsi:type="dcterms:W3CDTF">2022-12-19T14:26:47Z</dcterms:created>
  <dcterms:modified xsi:type="dcterms:W3CDTF">2026-05-06T10:22:30Z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