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1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2" r:id="rId37"/>
    <p:sldId id="5941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287596-523C-4082-B8B5-110A0998B0A1}" v="1" dt="2026-05-06T10:24:31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addSld delSld modSld">
      <pc:chgData name="Paul Magne Eidhammer" userId="e3d4e6bb-f754-4b2e-bd11-72ddaaf5666f" providerId="ADAL" clId="{835BCC08-B0CB-4400-B3F8-7FFC689D382E}" dt="2026-05-06T10:24:31.127" v="54"/>
      <pc:docMkLst>
        <pc:docMk/>
      </pc:docMkLst>
      <pc:sldChg chg="modSp">
        <pc:chgData name="Paul Magne Eidhammer" userId="e3d4e6bb-f754-4b2e-bd11-72ddaaf5666f" providerId="ADAL" clId="{835BCC08-B0CB-4400-B3F8-7FFC689D382E}" dt="2026-05-06T10:24:31.127" v="54"/>
        <pc:sldMkLst>
          <pc:docMk/>
          <pc:sldMk cId="3307158922" sldId="256"/>
        </pc:sldMkLst>
        <pc:spChg chg="mod">
          <ac:chgData name="Paul Magne Eidhammer" userId="e3d4e6bb-f754-4b2e-bd11-72ddaaf5666f" providerId="ADAL" clId="{835BCC08-B0CB-4400-B3F8-7FFC689D382E}" dt="2026-05-06T10:24:31.127" v="54"/>
          <ac:spMkLst>
            <pc:docMk/>
            <pc:sldMk cId="3307158922" sldId="256"/>
            <ac:spMk id="3" creationId="{34275824-CB13-7FD5-83AA-39C777B781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6-19T11-49-56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6-20T08-49-37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24T16-41-18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6-20T10-35-19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Vanylven!$B$4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Vanylven!$A$5:$A$18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Vanylven!$B$5:$B$18</c:f>
              <c:numCache>
                <c:formatCode>General</c:formatCode>
                <c:ptCount val="14"/>
                <c:pt idx="0">
                  <c:v>12</c:v>
                </c:pt>
                <c:pt idx="1">
                  <c:v>15</c:v>
                </c:pt>
                <c:pt idx="2">
                  <c:v>11</c:v>
                </c:pt>
                <c:pt idx="3">
                  <c:v>73</c:v>
                </c:pt>
                <c:pt idx="4">
                  <c:v>118</c:v>
                </c:pt>
                <c:pt idx="5">
                  <c:v>180</c:v>
                </c:pt>
                <c:pt idx="6">
                  <c:v>181</c:v>
                </c:pt>
                <c:pt idx="7">
                  <c:v>175</c:v>
                </c:pt>
                <c:pt idx="8">
                  <c:v>163</c:v>
                </c:pt>
                <c:pt idx="9">
                  <c:v>319</c:v>
                </c:pt>
                <c:pt idx="10">
                  <c:v>259</c:v>
                </c:pt>
                <c:pt idx="11">
                  <c:v>138</c:v>
                </c:pt>
                <c:pt idx="12">
                  <c:v>54</c:v>
                </c:pt>
                <c:pt idx="1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6-489B-8E07-66AE796257F2}"/>
            </c:ext>
          </c:extLst>
        </c:ser>
        <c:ser>
          <c:idx val="1"/>
          <c:order val="1"/>
          <c:tx>
            <c:strRef>
              <c:f>Vanylven!$C$4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Vanylven!$A$5:$A$18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Vanylven!$C$5:$C$18</c:f>
              <c:numCache>
                <c:formatCode>General</c:formatCode>
                <c:ptCount val="14"/>
                <c:pt idx="0">
                  <c:v>12</c:v>
                </c:pt>
                <c:pt idx="1">
                  <c:v>12</c:v>
                </c:pt>
                <c:pt idx="2">
                  <c:v>24</c:v>
                </c:pt>
                <c:pt idx="3">
                  <c:v>47</c:v>
                </c:pt>
                <c:pt idx="4">
                  <c:v>128</c:v>
                </c:pt>
                <c:pt idx="5">
                  <c:v>153</c:v>
                </c:pt>
                <c:pt idx="6">
                  <c:v>197</c:v>
                </c:pt>
                <c:pt idx="7">
                  <c:v>178</c:v>
                </c:pt>
                <c:pt idx="8">
                  <c:v>173</c:v>
                </c:pt>
                <c:pt idx="9">
                  <c:v>294</c:v>
                </c:pt>
                <c:pt idx="10">
                  <c:v>181</c:v>
                </c:pt>
                <c:pt idx="11">
                  <c:v>68</c:v>
                </c:pt>
                <c:pt idx="12">
                  <c:v>22</c:v>
                </c:pt>
                <c:pt idx="1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E6-489B-8E07-66AE796257F2}"/>
            </c:ext>
          </c:extLst>
        </c:ser>
        <c:ser>
          <c:idx val="2"/>
          <c:order val="2"/>
          <c:tx>
            <c:strRef>
              <c:f>Vanylven!$D$4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Vanylven!$A$5:$A$18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Vanylven!$D$5:$D$18</c:f>
              <c:numCache>
                <c:formatCode>General</c:formatCode>
                <c:ptCount val="14"/>
                <c:pt idx="0">
                  <c:v>11</c:v>
                </c:pt>
                <c:pt idx="1">
                  <c:v>10</c:v>
                </c:pt>
                <c:pt idx="2">
                  <c:v>23</c:v>
                </c:pt>
                <c:pt idx="3">
                  <c:v>44</c:v>
                </c:pt>
                <c:pt idx="4">
                  <c:v>117</c:v>
                </c:pt>
                <c:pt idx="5">
                  <c:v>138</c:v>
                </c:pt>
                <c:pt idx="6">
                  <c:v>178</c:v>
                </c:pt>
                <c:pt idx="7">
                  <c:v>160</c:v>
                </c:pt>
                <c:pt idx="8">
                  <c:v>154</c:v>
                </c:pt>
                <c:pt idx="9">
                  <c:v>259</c:v>
                </c:pt>
                <c:pt idx="10">
                  <c:v>158</c:v>
                </c:pt>
                <c:pt idx="11">
                  <c:v>58</c:v>
                </c:pt>
                <c:pt idx="12">
                  <c:v>18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E6-489B-8E07-66AE79625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Personer!$B$8:$D$8</c:f>
              <c:numCache>
                <c:formatCode>0</c:formatCode>
                <c:ptCount val="3"/>
                <c:pt idx="0">
                  <c:v>2971</c:v>
                </c:pt>
                <c:pt idx="1">
                  <c:v>2940</c:v>
                </c:pt>
                <c:pt idx="2">
                  <c:v>2956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80-4AFF-AC79-BC57C6BD87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Boliger5!$B$9:$G$9</c:f>
              <c:numCache>
                <c:formatCode>0</c:formatCode>
                <c:ptCount val="6"/>
                <c:pt idx="0">
                  <c:v>1716</c:v>
                </c:pt>
                <c:pt idx="1">
                  <c:v>107</c:v>
                </c:pt>
                <c:pt idx="2">
                  <c:v>53</c:v>
                </c:pt>
                <c:pt idx="3">
                  <c:v>5</c:v>
                </c:pt>
                <c:pt idx="4">
                  <c:v>35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8-4CF1-B6D8-680596C218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Boliger5!$B$9:$O$9</c:f>
              <c:numCache>
                <c:formatCode>0</c:formatCode>
                <c:ptCount val="14"/>
                <c:pt idx="0">
                  <c:v>13</c:v>
                </c:pt>
                <c:pt idx="1">
                  <c:v>13</c:v>
                </c:pt>
                <c:pt idx="2">
                  <c:v>14</c:v>
                </c:pt>
                <c:pt idx="3">
                  <c:v>73</c:v>
                </c:pt>
                <c:pt idx="4">
                  <c:v>120</c:v>
                </c:pt>
                <c:pt idx="5">
                  <c:v>180</c:v>
                </c:pt>
                <c:pt idx="6">
                  <c:v>181</c:v>
                </c:pt>
                <c:pt idx="7">
                  <c:v>175</c:v>
                </c:pt>
                <c:pt idx="8">
                  <c:v>159</c:v>
                </c:pt>
                <c:pt idx="9">
                  <c:v>321</c:v>
                </c:pt>
                <c:pt idx="10">
                  <c:v>265</c:v>
                </c:pt>
                <c:pt idx="11">
                  <c:v>139</c:v>
                </c:pt>
                <c:pt idx="12">
                  <c:v>55</c:v>
                </c:pt>
                <c:pt idx="1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E-4F0E-BA74-5E2B37858B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7.5920310011706373E-3"/>
              <c:y val="0.379844678945982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77286265124691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Fullforte!$B$20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Fullforte!$C$20:$AA$20</c:f>
              <c:numCache>
                <c:formatCode>0</c:formatCode>
                <c:ptCount val="25"/>
                <c:pt idx="0">
                  <c:v>13</c:v>
                </c:pt>
                <c:pt idx="1">
                  <c:v>4</c:v>
                </c:pt>
                <c:pt idx="2">
                  <c:v>9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  <c:pt idx="8">
                  <c:v>7</c:v>
                </c:pt>
                <c:pt idx="9">
                  <c:v>1</c:v>
                </c:pt>
                <c:pt idx="10">
                  <c:v>5</c:v>
                </c:pt>
                <c:pt idx="11">
                  <c:v>5</c:v>
                </c:pt>
                <c:pt idx="12">
                  <c:v>9</c:v>
                </c:pt>
                <c:pt idx="13">
                  <c:v>4</c:v>
                </c:pt>
                <c:pt idx="14">
                  <c:v>13</c:v>
                </c:pt>
                <c:pt idx="15">
                  <c:v>1</c:v>
                </c:pt>
                <c:pt idx="16">
                  <c:v>10</c:v>
                </c:pt>
                <c:pt idx="17">
                  <c:v>7</c:v>
                </c:pt>
                <c:pt idx="18">
                  <c:v>6</c:v>
                </c:pt>
                <c:pt idx="19">
                  <c:v>7</c:v>
                </c:pt>
                <c:pt idx="20">
                  <c:v>3</c:v>
                </c:pt>
                <c:pt idx="21">
                  <c:v>4</c:v>
                </c:pt>
                <c:pt idx="22">
                  <c:v>1</c:v>
                </c:pt>
                <c:pt idx="23">
                  <c:v>1</c:v>
                </c:pt>
                <c:pt idx="2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4-4C38-8350-98674BC404AF}"/>
            </c:ext>
          </c:extLst>
        </c:ser>
        <c:ser>
          <c:idx val="1"/>
          <c:order val="1"/>
          <c:tx>
            <c:strRef>
              <c:f>Fullforte!$B$21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Fullforte!$C$21:$AA$21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11</c:v>
                </c:pt>
                <c:pt idx="18">
                  <c:v>5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94-4C38-8350-98674BC404AF}"/>
            </c:ext>
          </c:extLst>
        </c:ser>
        <c:ser>
          <c:idx val="2"/>
          <c:order val="2"/>
          <c:tx>
            <c:strRef>
              <c:f>Fullforte!$B$22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Fullforte!$C$22:$AA$22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4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94-4C38-8350-98674BC404AF}"/>
            </c:ext>
          </c:extLst>
        </c:ser>
        <c:ser>
          <c:idx val="3"/>
          <c:order val="3"/>
          <c:tx>
            <c:strRef>
              <c:f>Fullforte!$B$23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Fullforte!$C$23:$AA$23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94-4C38-8350-98674BC404AF}"/>
            </c:ext>
          </c:extLst>
        </c:ser>
        <c:ser>
          <c:idx val="4"/>
          <c:order val="4"/>
          <c:tx>
            <c:strRef>
              <c:f>Fullforte!$B$24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Fullforte!$C$24:$AA$24</c:f>
              <c:numCache>
                <c:formatCode>0</c:formatCode>
                <c:ptCount val="25"/>
                <c:pt idx="0">
                  <c:v>21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94-4C38-8350-98674BC40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880295860531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NyeBygninger!$C$15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NyeBygninger!$D$15:$H$15</c:f>
              <c:numCache>
                <c:formatCode>0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F0-4757-B3FE-104C66ACF15A}"/>
            </c:ext>
          </c:extLst>
        </c:ser>
        <c:ser>
          <c:idx val="1"/>
          <c:order val="1"/>
          <c:tx>
            <c:strRef>
              <c:f>NyeBygninger!$C$16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NyeBygninger!$D$16:$H$16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6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F0-4757-B3FE-104C66ACF15A}"/>
            </c:ext>
          </c:extLst>
        </c:ser>
        <c:ser>
          <c:idx val="2"/>
          <c:order val="2"/>
          <c:tx>
            <c:strRef>
              <c:f>NyeBygninger!$C$17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NyeBygninger!$D$17:$H$17</c:f>
              <c:numCache>
                <c:formatCode>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F0-4757-B3FE-104C66ACF15A}"/>
            </c:ext>
          </c:extLst>
        </c:ser>
        <c:ser>
          <c:idx val="3"/>
          <c:order val="3"/>
          <c:tx>
            <c:strRef>
              <c:f>NyeBygninger!$C$18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NyeBygninger!$D$18:$H$18</c:f>
              <c:numCache>
                <c:formatCode>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F0-4757-B3FE-104C66ACF15A}"/>
            </c:ext>
          </c:extLst>
        </c:ser>
        <c:ser>
          <c:idx val="4"/>
          <c:order val="4"/>
          <c:tx>
            <c:strRef>
              <c:f>NyeBygninger!$C$19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NyeBygninger!$D$19:$H$19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F0-4757-B3FE-104C66ACF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9229743"/>
        <c:axId val="769230223"/>
      </c:barChart>
      <c:catAx>
        <c:axId val="76922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30223"/>
        <c:crosses val="autoZero"/>
        <c:auto val="1"/>
        <c:lblAlgn val="ctr"/>
        <c:lblOffset val="100"/>
        <c:noMultiLvlLbl val="0"/>
      </c:catAx>
      <c:valAx>
        <c:axId val="76923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9.045631684094748E-3"/>
              <c:y val="0.314682346404484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2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NyeBygninger!$C$15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NyeBygninger!$D$15:$L$15</c:f>
              <c:numCache>
                <c:formatCode>0</c:formatCode>
                <c:ptCount val="9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B-40F9-82E4-95F3809CD280}"/>
            </c:ext>
          </c:extLst>
        </c:ser>
        <c:ser>
          <c:idx val="1"/>
          <c:order val="1"/>
          <c:tx>
            <c:strRef>
              <c:f>NyeBygninger!$C$16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NyeBygninger!$D$16:$L$16</c:f>
              <c:numCache>
                <c:formatCode>0</c:formatCode>
                <c:ptCount val="9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CB-40F9-82E4-95F3809CD280}"/>
            </c:ext>
          </c:extLst>
        </c:ser>
        <c:ser>
          <c:idx val="2"/>
          <c:order val="2"/>
          <c:tx>
            <c:strRef>
              <c:f>NyeBygninger!$C$17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NyeBygninger!$D$17:$L$17</c:f>
              <c:numCache>
                <c:formatCode>0</c:formatCode>
                <c:ptCount val="9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CB-40F9-82E4-95F3809CD280}"/>
            </c:ext>
          </c:extLst>
        </c:ser>
        <c:ser>
          <c:idx val="3"/>
          <c:order val="3"/>
          <c:tx>
            <c:strRef>
              <c:f>NyeBygninger!$C$18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NyeBygninger!$D$18:$L$18</c:f>
              <c:numCache>
                <c:formatCode>0</c:formatCode>
                <c:ptCount val="9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CB-40F9-82E4-95F3809CD280}"/>
            </c:ext>
          </c:extLst>
        </c:ser>
        <c:ser>
          <c:idx val="4"/>
          <c:order val="4"/>
          <c:tx>
            <c:strRef>
              <c:f>NyeBygninger!$C$19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NyeBygninger!$D$19:$L$19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CB-40F9-82E4-95F3809CD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71135"/>
        <c:axId val="1663476415"/>
      </c:barChart>
      <c:catAx>
        <c:axId val="16634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6415"/>
        <c:crosses val="autoZero"/>
        <c:auto val="1"/>
        <c:lblAlgn val="ctr"/>
        <c:lblOffset val="100"/>
        <c:noMultiLvlLbl val="0"/>
      </c:catAx>
      <c:valAx>
        <c:axId val="166347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0959599424799133E-3"/>
              <c:y val="0.41516546281646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0.14488126502141249"/>
          <c:w val="0.82281875732958965"/>
          <c:h val="0.64978626104878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Medianinntekt!$A$15</c:f>
              <c:strCache>
                <c:ptCount val="1"/>
                <c:pt idx="0">
                  <c:v>Vanylven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Medianinntekt!$B$15:$F$15</c:f>
              <c:numCache>
                <c:formatCode>0</c:formatCode>
                <c:ptCount val="5"/>
                <c:pt idx="0">
                  <c:v>806000</c:v>
                </c:pt>
                <c:pt idx="1">
                  <c:v>398000</c:v>
                </c:pt>
                <c:pt idx="2">
                  <c:v>947000</c:v>
                </c:pt>
                <c:pt idx="3">
                  <c:v>1396000</c:v>
                </c:pt>
                <c:pt idx="4">
                  <c:v>749000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F-41B9-B08A-C4CD91031201}"/>
            </c:ext>
          </c:extLst>
        </c:ser>
        <c:ser>
          <c:idx val="1"/>
          <c:order val="1"/>
          <c:tx>
            <c:strRef>
              <c:f>Medianinntekt!$A$16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Medianinntekt!$B$16:$F$16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9F-41B9-B08A-C4CD91031201}"/>
            </c:ext>
          </c:extLst>
        </c:ser>
        <c:ser>
          <c:idx val="2"/>
          <c:order val="2"/>
          <c:tx>
            <c:strRef>
              <c:f>Medianinntekt!$A$17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Medianinntekt!$B$17:$F$17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9F-41B9-B08A-C4CD910312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Vanylven!$B$1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Vanylven!$A$2:$A$26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Vanylven!$B$2:$B$26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-1</c:v>
                </c:pt>
                <c:pt idx="3">
                  <c:v>1</c:v>
                </c:pt>
                <c:pt idx="4">
                  <c:v>-1</c:v>
                </c:pt>
                <c:pt idx="5">
                  <c:v>-1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-1</c:v>
                </c:pt>
                <c:pt idx="11">
                  <c:v>0</c:v>
                </c:pt>
                <c:pt idx="12">
                  <c:v>-2</c:v>
                </c:pt>
                <c:pt idx="13">
                  <c:v>-1</c:v>
                </c:pt>
                <c:pt idx="14">
                  <c:v>-1</c:v>
                </c:pt>
                <c:pt idx="15">
                  <c:v>-2</c:v>
                </c:pt>
                <c:pt idx="16">
                  <c:v>-1</c:v>
                </c:pt>
                <c:pt idx="17">
                  <c:v>-2</c:v>
                </c:pt>
                <c:pt idx="18">
                  <c:v>0</c:v>
                </c:pt>
                <c:pt idx="19">
                  <c:v>-1</c:v>
                </c:pt>
                <c:pt idx="20">
                  <c:v>0</c:v>
                </c:pt>
                <c:pt idx="21">
                  <c:v>-2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AC7-4D7C-8977-8DBCDAABF336}"/>
            </c:ext>
          </c:extLst>
        </c:ser>
        <c:ser>
          <c:idx val="1"/>
          <c:order val="1"/>
          <c:tx>
            <c:strRef>
              <c:f>Vanylven!$C$1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Vanylven!$A$2:$A$26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Vanylven!$C$2:$C$26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-3</c:v>
                </c:pt>
                <c:pt idx="3">
                  <c:v>0</c:v>
                </c:pt>
                <c:pt idx="4">
                  <c:v>-2</c:v>
                </c:pt>
                <c:pt idx="5">
                  <c:v>-2</c:v>
                </c:pt>
                <c:pt idx="6">
                  <c:v>-3</c:v>
                </c:pt>
                <c:pt idx="7">
                  <c:v>-2</c:v>
                </c:pt>
                <c:pt idx="8">
                  <c:v>-2</c:v>
                </c:pt>
                <c:pt idx="9">
                  <c:v>-3</c:v>
                </c:pt>
                <c:pt idx="10">
                  <c:v>-1</c:v>
                </c:pt>
                <c:pt idx="11">
                  <c:v>-4</c:v>
                </c:pt>
                <c:pt idx="12">
                  <c:v>-3</c:v>
                </c:pt>
                <c:pt idx="13">
                  <c:v>-4</c:v>
                </c:pt>
                <c:pt idx="14">
                  <c:v>-3</c:v>
                </c:pt>
                <c:pt idx="15">
                  <c:v>-3</c:v>
                </c:pt>
                <c:pt idx="16">
                  <c:v>-6</c:v>
                </c:pt>
                <c:pt idx="17">
                  <c:v>-3</c:v>
                </c:pt>
                <c:pt idx="18">
                  <c:v>-4</c:v>
                </c:pt>
                <c:pt idx="19">
                  <c:v>-4</c:v>
                </c:pt>
                <c:pt idx="20">
                  <c:v>-3</c:v>
                </c:pt>
                <c:pt idx="21">
                  <c:v>-5</c:v>
                </c:pt>
                <c:pt idx="22">
                  <c:v>-5</c:v>
                </c:pt>
                <c:pt idx="23">
                  <c:v>-3</c:v>
                </c:pt>
                <c:pt idx="24">
                  <c:v>-4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AC7-4D7C-8977-8DBCDAABF336}"/>
            </c:ext>
          </c:extLst>
        </c:ser>
        <c:ser>
          <c:idx val="2"/>
          <c:order val="2"/>
          <c:tx>
            <c:strRef>
              <c:f>Vanylven!$D$1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Vanylven!$A$2:$A$26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Vanylven!$D$2:$D$26</c:f>
              <c:numCache>
                <c:formatCode>General</c:formatCode>
                <c:ptCount val="25"/>
                <c:pt idx="0">
                  <c:v>-1</c:v>
                </c:pt>
                <c:pt idx="1">
                  <c:v>-1</c:v>
                </c:pt>
                <c:pt idx="2">
                  <c:v>-2</c:v>
                </c:pt>
                <c:pt idx="3">
                  <c:v>-2</c:v>
                </c:pt>
                <c:pt idx="4">
                  <c:v>-2</c:v>
                </c:pt>
                <c:pt idx="5">
                  <c:v>-2</c:v>
                </c:pt>
                <c:pt idx="6">
                  <c:v>-4</c:v>
                </c:pt>
                <c:pt idx="7">
                  <c:v>-2</c:v>
                </c:pt>
                <c:pt idx="8">
                  <c:v>-4</c:v>
                </c:pt>
                <c:pt idx="9">
                  <c:v>-3</c:v>
                </c:pt>
                <c:pt idx="10">
                  <c:v>-3</c:v>
                </c:pt>
                <c:pt idx="11">
                  <c:v>-4</c:v>
                </c:pt>
                <c:pt idx="12">
                  <c:v>-2</c:v>
                </c:pt>
                <c:pt idx="13">
                  <c:v>-4</c:v>
                </c:pt>
                <c:pt idx="14">
                  <c:v>-2</c:v>
                </c:pt>
                <c:pt idx="15">
                  <c:v>-3</c:v>
                </c:pt>
                <c:pt idx="16">
                  <c:v>-5</c:v>
                </c:pt>
                <c:pt idx="17">
                  <c:v>-2</c:v>
                </c:pt>
                <c:pt idx="18">
                  <c:v>-5</c:v>
                </c:pt>
                <c:pt idx="19">
                  <c:v>-4</c:v>
                </c:pt>
                <c:pt idx="20">
                  <c:v>-3</c:v>
                </c:pt>
                <c:pt idx="21">
                  <c:v>-4</c:v>
                </c:pt>
                <c:pt idx="22">
                  <c:v>-4</c:v>
                </c:pt>
                <c:pt idx="23">
                  <c:v>-3</c:v>
                </c:pt>
                <c:pt idx="24">
                  <c:v>-4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AC7-4D7C-8977-8DBCDAABF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Vanylven!$F$2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70-4554-B2AC-471C282D63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Vanylven!$E$3:$E$28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Vanylven!$F$3:$F$28</c:f>
              <c:numCache>
                <c:formatCode>General</c:formatCode>
                <c:ptCount val="26"/>
                <c:pt idx="0">
                  <c:v>100</c:v>
                </c:pt>
                <c:pt idx="1">
                  <c:v>99.545970488081721</c:v>
                </c:pt>
                <c:pt idx="2">
                  <c:v>98.637911464245178</c:v>
                </c:pt>
                <c:pt idx="3">
                  <c:v>98.070374574347326</c:v>
                </c:pt>
                <c:pt idx="4">
                  <c:v>96.708286038592504</c:v>
                </c:pt>
                <c:pt idx="5">
                  <c:v>96.594778660612931</c:v>
                </c:pt>
                <c:pt idx="6">
                  <c:v>94.43813847900114</c:v>
                </c:pt>
                <c:pt idx="7">
                  <c:v>92.054483541430187</c:v>
                </c:pt>
                <c:pt idx="8">
                  <c:v>89.557321225879676</c:v>
                </c:pt>
                <c:pt idx="9">
                  <c:v>88.989784335981838</c:v>
                </c:pt>
                <c:pt idx="10">
                  <c:v>88.081725312145281</c:v>
                </c:pt>
                <c:pt idx="11">
                  <c:v>86.492622020431327</c:v>
                </c:pt>
                <c:pt idx="12">
                  <c:v>84.562996594778667</c:v>
                </c:pt>
                <c:pt idx="13">
                  <c:v>83.427922814982963</c:v>
                </c:pt>
                <c:pt idx="14">
                  <c:v>82.633371169125994</c:v>
                </c:pt>
                <c:pt idx="15">
                  <c:v>82.51986379114642</c:v>
                </c:pt>
                <c:pt idx="16">
                  <c:v>81.498297389330304</c:v>
                </c:pt>
                <c:pt idx="17">
                  <c:v>81.04426787741204</c:v>
                </c:pt>
                <c:pt idx="18">
                  <c:v>80.590238365493761</c:v>
                </c:pt>
                <c:pt idx="19">
                  <c:v>80.363223609534614</c:v>
                </c:pt>
                <c:pt idx="20">
                  <c:v>80.136208853575482</c:v>
                </c:pt>
                <c:pt idx="21">
                  <c:v>79.909194097616336</c:v>
                </c:pt>
                <c:pt idx="22">
                  <c:v>78.433598183881941</c:v>
                </c:pt>
                <c:pt idx="23">
                  <c:v>77.752553916004544</c:v>
                </c:pt>
                <c:pt idx="24">
                  <c:v>77.412031782065839</c:v>
                </c:pt>
                <c:pt idx="25">
                  <c:v>77.412031782065839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70-4554-B2AC-471C282D6308}"/>
            </c:ext>
          </c:extLst>
        </c:ser>
        <c:ser>
          <c:idx val="1"/>
          <c:order val="1"/>
          <c:tx>
            <c:strRef>
              <c:f>Vanylven!$G$2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70-4554-B2AC-471C282D630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70-4554-B2AC-471C282D63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Vanylven!$E$3:$E$28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Vanylven!$G$3:$G$28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100</c:v>
                </c:pt>
                <c:pt idx="2">
                  <c:v>101.73775671406003</c:v>
                </c:pt>
                <c:pt idx="3">
                  <c:v>101.26382306477093</c:v>
                </c:pt>
                <c:pt idx="4">
                  <c:v>102.84360189573461</c:v>
                </c:pt>
                <c:pt idx="5">
                  <c:v>102.36966824644549</c:v>
                </c:pt>
                <c:pt idx="6">
                  <c:v>104.89731437598738</c:v>
                </c:pt>
                <c:pt idx="7">
                  <c:v>107.74091627172196</c:v>
                </c:pt>
                <c:pt idx="8">
                  <c:v>109.16271721958925</c:v>
                </c:pt>
                <c:pt idx="9">
                  <c:v>109.478672985782</c:v>
                </c:pt>
                <c:pt idx="10">
                  <c:v>110.42654028436019</c:v>
                </c:pt>
                <c:pt idx="11">
                  <c:v>111.21642969984202</c:v>
                </c:pt>
                <c:pt idx="12">
                  <c:v>111.84834123222748</c:v>
                </c:pt>
                <c:pt idx="13">
                  <c:v>112.7962085308057</c:v>
                </c:pt>
                <c:pt idx="14">
                  <c:v>112.48025276461296</c:v>
                </c:pt>
                <c:pt idx="15">
                  <c:v>112.63823064770932</c:v>
                </c:pt>
                <c:pt idx="16">
                  <c:v>112.00631911532386</c:v>
                </c:pt>
                <c:pt idx="17">
                  <c:v>111.05845181674565</c:v>
                </c:pt>
                <c:pt idx="18">
                  <c:v>110.26856240126381</c:v>
                </c:pt>
                <c:pt idx="19">
                  <c:v>109.79462875197473</c:v>
                </c:pt>
                <c:pt idx="20">
                  <c:v>108.68878357030016</c:v>
                </c:pt>
                <c:pt idx="21">
                  <c:v>108.21484992101107</c:v>
                </c:pt>
                <c:pt idx="22">
                  <c:v>108.37282780410742</c:v>
                </c:pt>
                <c:pt idx="23">
                  <c:v>107.74091627172196</c:v>
                </c:pt>
                <c:pt idx="24">
                  <c:v>106.95102685624012</c:v>
                </c:pt>
                <c:pt idx="25">
                  <c:v>105.84518167456555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C70-4554-B2AC-471C282D6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Vanylven!$B$1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Vanylven!$A$2:$A$15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Vanylven!$B$2:$B$15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21</c:v>
                </c:pt>
                <c:pt idx="4">
                  <c:v>51</c:v>
                </c:pt>
                <c:pt idx="5">
                  <c:v>61</c:v>
                </c:pt>
                <c:pt idx="6">
                  <c:v>86</c:v>
                </c:pt>
                <c:pt idx="7">
                  <c:v>77</c:v>
                </c:pt>
                <c:pt idx="8">
                  <c:v>71</c:v>
                </c:pt>
                <c:pt idx="9">
                  <c:v>124</c:v>
                </c:pt>
                <c:pt idx="10">
                  <c:v>75</c:v>
                </c:pt>
                <c:pt idx="11">
                  <c:v>24</c:v>
                </c:pt>
                <c:pt idx="12">
                  <c:v>3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B-4B55-85C2-A80FA7D0414A}"/>
            </c:ext>
          </c:extLst>
        </c:ser>
        <c:ser>
          <c:idx val="1"/>
          <c:order val="1"/>
          <c:tx>
            <c:strRef>
              <c:f>Vanylven!$C$1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Vanylven!$A$2:$A$15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Vanylven!$C$2:$C$15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24</c:v>
                </c:pt>
                <c:pt idx="4">
                  <c:v>59</c:v>
                </c:pt>
                <c:pt idx="5">
                  <c:v>66</c:v>
                </c:pt>
                <c:pt idx="6">
                  <c:v>94</c:v>
                </c:pt>
                <c:pt idx="7">
                  <c:v>81</c:v>
                </c:pt>
                <c:pt idx="8">
                  <c:v>75</c:v>
                </c:pt>
                <c:pt idx="9">
                  <c:v>127</c:v>
                </c:pt>
                <c:pt idx="10">
                  <c:v>76</c:v>
                </c:pt>
                <c:pt idx="11">
                  <c:v>22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0B-4B55-85C2-A80FA7D04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Tittel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Stranda!$B$52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9E-41C4-B773-F19AFB0E02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9E-41C4-B773-F19AFB0E02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9E-41C4-B773-F19AFB0E02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9E-41C4-B773-F19AFB0E02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9E-41C4-B773-F19AFB0E024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A9E-41C4-B773-F19AFB0E024E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A9E-41C4-B773-F19AFB0E024E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A9E-41C4-B773-F19AFB0E024E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A9E-41C4-B773-F19AFB0E024E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A9E-41C4-B773-F19AFB0E024E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A9E-41C4-B773-F19AFB0E024E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A9E-41C4-B773-F19AFB0E02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Stranda!$A$53:$A$58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Stranda!$B$53:$B$58</c:f>
              <c:numCache>
                <c:formatCode>General</c:formatCode>
                <c:ptCount val="6"/>
                <c:pt idx="0">
                  <c:v>638</c:v>
                </c:pt>
                <c:pt idx="1">
                  <c:v>512</c:v>
                </c:pt>
                <c:pt idx="2">
                  <c:v>165</c:v>
                </c:pt>
                <c:pt idx="3">
                  <c:v>121</c:v>
                </c:pt>
                <c:pt idx="4">
                  <c:v>56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A9E-41C4-B773-F19AFB0E02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Stranda!$E$52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55-4617-8020-74ED9822CA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55-4617-8020-74ED9822CA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55-4617-8020-74ED9822CA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55-4617-8020-74ED9822CA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55-4617-8020-74ED9822CA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55-4617-8020-74ED9822CAF5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F55-4617-8020-74ED9822CAF5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F55-4617-8020-74ED9822CAF5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F55-4617-8020-74ED9822CAF5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F55-4617-8020-74ED9822CAF5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F55-4617-8020-74ED9822CAF5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F55-4617-8020-74ED9822CA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Stranda!$D$53:$D$58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Stranda!$E$53:$E$58</c:f>
              <c:numCache>
                <c:formatCode>General</c:formatCode>
                <c:ptCount val="6"/>
                <c:pt idx="0">
                  <c:v>597</c:v>
                </c:pt>
                <c:pt idx="1">
                  <c:v>454</c:v>
                </c:pt>
                <c:pt idx="2">
                  <c:v>135</c:v>
                </c:pt>
                <c:pt idx="3">
                  <c:v>99</c:v>
                </c:pt>
                <c:pt idx="4">
                  <c:v>46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F55-4617-8020-74ED9822CA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</a:t>
            </a:r>
            <a:r>
              <a:rPr lang="nb-NO" sz="1200" b="1" err="1">
                <a:solidFill>
                  <a:sysClr val="windowText" lastClr="000000"/>
                </a:solidFill>
              </a:rPr>
              <a:t>personar</a:t>
            </a:r>
            <a:r>
              <a:rPr lang="nb-NO" sz="1200" b="1">
                <a:solidFill>
                  <a:sysClr val="windowText" lastClr="000000"/>
                </a:solidFill>
              </a:rPr>
              <a:t>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</a:t>
            </a:r>
            <a:r>
              <a:rPr lang="nb-NO" sz="1200" b="1" baseline="0" err="1">
                <a:solidFill>
                  <a:sysClr val="windowText" lastClr="000000"/>
                </a:solidFill>
              </a:rPr>
              <a:t>hushaldningstype</a:t>
            </a:r>
            <a:r>
              <a:rPr lang="nb-NO" sz="1200" b="1" baseline="0">
                <a:solidFill>
                  <a:sysClr val="windowText" lastClr="000000"/>
                </a:solidFill>
              </a:rPr>
              <a:t>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3401877552048144"/>
          <c:y val="1.7798211723509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461699868646895"/>
          <c:y val="0.10523533647593168"/>
          <c:w val="0.83561074997167317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Personer!$B$9:$F$9</c:f>
              <c:numCache>
                <c:formatCode>0.0</c:formatCode>
                <c:ptCount val="5"/>
                <c:pt idx="0">
                  <c:v>18.100000000000001</c:v>
                </c:pt>
                <c:pt idx="1">
                  <c:v>33.6</c:v>
                </c:pt>
                <c:pt idx="2">
                  <c:v>18.600000000000001</c:v>
                </c:pt>
                <c:pt idx="3">
                  <c:v>15.4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6-4B63-BF75-B8A834141A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Personer!$B$45</c:f>
              <c:numCache>
                <c:formatCode>0.0</c:formatCode>
                <c:ptCount val="1"/>
                <c:pt idx="0">
                  <c:v>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8-44C8-8A1E-AE249EEF97BA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Personer!$C$45</c:f>
              <c:numCache>
                <c:formatCode>0.0</c:formatCode>
                <c:ptCount val="1"/>
                <c:pt idx="0">
                  <c:v>35.200000000000003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98-44C8-8A1E-AE249EEF97BA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Personer!$D$45</c:f>
              <c:numCache>
                <c:formatCode>0.0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98-44C8-8A1E-AE249EEF97BA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Personer!$E$45</c:f>
              <c:numCache>
                <c:formatCode>0.0</c:formatCode>
                <c:ptCount val="1"/>
                <c:pt idx="0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98-44C8-8A1E-AE249EEF97BA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Personer!$F$45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8-44C8-8A1E-AE249EEF97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Familier!$B$9:$G$9</c:f>
              <c:numCache>
                <c:formatCode>0</c:formatCode>
                <c:ptCount val="6"/>
                <c:pt idx="0">
                  <c:v>627</c:v>
                </c:pt>
                <c:pt idx="1">
                  <c:v>223</c:v>
                </c:pt>
                <c:pt idx="2">
                  <c:v>33</c:v>
                </c:pt>
                <c:pt idx="3">
                  <c:v>436</c:v>
                </c:pt>
                <c:pt idx="4">
                  <c:v>112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B-401F-AFC3-07E53442EF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1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670757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574744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98406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10026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87477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8337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32318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2" r:id="rId1"/>
    <p:sldLayoutId id="2147493583" r:id="rId2"/>
    <p:sldLayoutId id="2147493584" r:id="rId3"/>
    <p:sldLayoutId id="2147493585" r:id="rId4"/>
    <p:sldLayoutId id="2147493586" r:id="rId5"/>
    <p:sldLayoutId id="2147493587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emf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>
                <a:latin typeface="Poppins SemiBold"/>
                <a:cs typeface="Poppins SemiBold"/>
              </a:rPr>
              <a:t>Bustadanalyse</a:t>
            </a:r>
            <a:r>
              <a:rPr lang="nn-NO" noProof="0">
                <a:latin typeface="Poppins SemiBold"/>
                <a:cs typeface="Poppins SemiBold"/>
              </a:rPr>
              <a:t> for Vanylven</a:t>
            </a:r>
            <a:endParaRPr lang="nn-NO" noProof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>
                <a:latin typeface="Poppins" panose="00000500000000000000" pitchFamily="2" charset="0"/>
                <a:cs typeface="Poppins" panose="00000500000000000000" pitchFamily="2" charset="0"/>
              </a:rPr>
              <a:t>September 2025 – ny oppdatering medio juni 2026</a:t>
            </a:r>
            <a:endParaRPr lang="nn-NO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>
                <a:latin typeface="Poppins SemiBold"/>
                <a:cs typeface="Poppins SemiBold"/>
              </a:rPr>
              <a:t>Hushaldsamansetning</a:t>
            </a:r>
            <a:r>
              <a:rPr lang="nb-NO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Vanylven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5F69A3C2-71EE-BCC6-03E9-86A6F3FD922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C2E23275-52D5-C27F-3536-072DB30A92A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Samandrag</a:t>
            </a:r>
            <a:r>
              <a:rPr lang="nb-NO"/>
              <a:t> av funn for Vanylven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/>
              <a:t>Vanylven har tilstrekkeleg med bustadar av alle storleiker til å møte hushaldas framtidige forventa etterspørsel etter bustad</a:t>
            </a:r>
          </a:p>
          <a:p>
            <a:pPr lvl="1"/>
            <a:r>
              <a:rPr lang="nn-NO" sz="1300">
                <a:latin typeface="Poppins"/>
                <a:cs typeface="Poppins"/>
              </a:rPr>
              <a:t>Modellberekningane tar ikkje høgde for bustadanes kvalitet og om dei er eigna for ulike typar hushald</a:t>
            </a:r>
          </a:p>
          <a:p>
            <a:pPr lvl="1"/>
            <a:r>
              <a:rPr lang="nn-NO" sz="1300"/>
              <a:t>Forventar nedgang i sum etterspurde bustadar i Vanylven mot 2050</a:t>
            </a:r>
            <a:br>
              <a:rPr lang="nn-NO" sz="1300"/>
            </a:br>
            <a:endParaRPr lang="nn-NO" sz="1300"/>
          </a:p>
          <a:p>
            <a:r>
              <a:rPr lang="nn-NO" sz="1500" b="1">
                <a:latin typeface="Poppins"/>
                <a:cs typeface="Poppins"/>
              </a:rPr>
              <a:t> Godt vaksne hushald driv framtidig etterspørselsvekst</a:t>
            </a:r>
          </a:p>
          <a:p>
            <a:pPr lvl="1"/>
            <a:r>
              <a:rPr lang="nn-NO" sz="1300"/>
              <a:t>I 2050 vil det være langt færre hushald med kontaktperson* under 67 år som etterspør bustadar i Vanylven enn i dag (-22,6 %)</a:t>
            </a:r>
          </a:p>
          <a:p>
            <a:pPr lvl="1"/>
            <a:r>
              <a:rPr lang="nn-NO" sz="1300"/>
              <a:t>Etterspørselsveksten mot 2050 blant hushald eldre enn 67 år er på den annan side berekna til 5,9 %. Eldres bustadbehov og preferansar blir derfor viktige framover</a:t>
            </a:r>
            <a:br>
              <a:rPr lang="nn-NO" sz="1300"/>
            </a:br>
            <a:endParaRPr lang="nn-NO" sz="1300"/>
          </a:p>
          <a:p>
            <a:r>
              <a:rPr lang="nn-NO" sz="1500">
                <a:latin typeface="Poppins"/>
                <a:cs typeface="Poppins"/>
              </a:rPr>
              <a:t>Eit gjennomsnittleg hushald i Vanylven forventast å vere mindre i 2050 enn i dag. Det gir noko auka bustadetterspørsel, sjølv om forventa folketalsnedgang gjer at ein anslår minkande bustadetterspørsel i Vanylven mot 2050</a:t>
            </a:r>
            <a:endParaRPr lang="nn-NO" sz="1200">
              <a:latin typeface="Poppins"/>
              <a:cs typeface="Poppins"/>
            </a:endParaRPr>
          </a:p>
          <a:p>
            <a:pPr lvl="1"/>
            <a:endParaRPr lang="nn-NO" sz="12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Vanylven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6063E8A-4FDB-C733-2927-1079BA291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495936" y="4794575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Vanylven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Vanylven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Vanylven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1 955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1 410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28 %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Flytting til/</a:t>
            </a:r>
            <a:r>
              <a:rPr lang="nb-NO" err="1"/>
              <a:t>frå</a:t>
            </a:r>
            <a:r>
              <a:rPr lang="nb-NO"/>
              <a:t> Vanylven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9" name="Plassholder for innhold 18">
            <a:extLst>
              <a:ext uri="{FF2B5EF4-FFF2-40B4-BE49-F238E27FC236}">
                <a16:creationId xmlns:a16="http://schemas.microsoft.com/office/drawing/2014/main" id="{8523E0C5-0723-10C2-E8F1-E8E1716AE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Største flyttestraumer til/</a:t>
            </a:r>
            <a:r>
              <a:rPr lang="nb-NO" err="1"/>
              <a:t>frå</a:t>
            </a:r>
            <a:r>
              <a:rPr lang="nb-NO"/>
              <a:t> Vanylven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 Vanylven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 Vanylven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047F7D-92FF-33B7-50C8-B1C456662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3" y="1314992"/>
            <a:ext cx="4383554" cy="2783323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B2ADFA3-055F-B668-B425-4F3E29890ED5}"/>
              </a:ext>
            </a:extLst>
          </p:cNvPr>
          <p:cNvSpPr/>
          <p:nvPr/>
        </p:nvSpPr>
        <p:spPr>
          <a:xfrm>
            <a:off x="4282195" y="1229160"/>
            <a:ext cx="414856" cy="282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2F701CA-8070-B2C5-7E75-E2398A8E2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378" y="1314993"/>
            <a:ext cx="4189799" cy="28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380296"/>
              </p:ext>
            </p:extLst>
          </p:nvPr>
        </p:nvGraphicFramePr>
        <p:xfrm>
          <a:off x="115058" y="180296"/>
          <a:ext cx="4765780" cy="439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955607"/>
              </p:ext>
            </p:extLst>
          </p:nvPr>
        </p:nvGraphicFramePr>
        <p:xfrm>
          <a:off x="4785132" y="98653"/>
          <a:ext cx="4243810" cy="4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143875" cy="576024"/>
          </a:xfrm>
        </p:spPr>
        <p:txBody>
          <a:bodyPr/>
          <a:lstStyle/>
          <a:p>
            <a:r>
              <a:rPr lang="nb-NO" err="1"/>
              <a:t>Hushald</a:t>
            </a:r>
            <a:r>
              <a:rPr lang="nb-NO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0859"/>
              </p:ext>
            </p:extLst>
          </p:nvPr>
        </p:nvGraphicFramePr>
        <p:xfrm>
          <a:off x="213981" y="962526"/>
          <a:ext cx="8627511" cy="345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5273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 noProof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969918"/>
              </p:ext>
            </p:extLst>
          </p:nvPr>
        </p:nvGraphicFramePr>
        <p:xfrm>
          <a:off x="213981" y="948777"/>
          <a:ext cx="8472819" cy="343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416438"/>
              </p:ext>
            </p:extLst>
          </p:nvPr>
        </p:nvGraphicFramePr>
        <p:xfrm>
          <a:off x="295633" y="996902"/>
          <a:ext cx="8391167" cy="359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02514" cy="455958"/>
          </a:xfrm>
        </p:spPr>
        <p:txBody>
          <a:bodyPr>
            <a:normAutofit fontScale="90000"/>
          </a:bodyPr>
          <a:lstStyle/>
          <a:p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254172"/>
              </p:ext>
            </p:extLst>
          </p:nvPr>
        </p:nvGraphicFramePr>
        <p:xfrm>
          <a:off x="333059" y="914400"/>
          <a:ext cx="8532381" cy="356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B8F263B5-58E3-66FA-B547-DBFA57A6B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37044"/>
              </p:ext>
            </p:extLst>
          </p:nvPr>
        </p:nvGraphicFramePr>
        <p:xfrm>
          <a:off x="213981" y="1017347"/>
          <a:ext cx="8472819" cy="335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</a:t>
            </a:r>
            <a:r>
              <a:rPr lang="nb-NO" sz="800" i="1" err="1"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endParaRPr lang="nb-NO" sz="800" i="1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64AFA2F6-56C7-55C3-712A-C97F4050F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175961"/>
              </p:ext>
            </p:extLst>
          </p:nvPr>
        </p:nvGraphicFramePr>
        <p:xfrm>
          <a:off x="213981" y="908344"/>
          <a:ext cx="8603015" cy="358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36" y="127722"/>
            <a:ext cx="7515661" cy="550296"/>
          </a:xfrm>
        </p:spPr>
        <p:txBody>
          <a:bodyPr>
            <a:normAutofit fontScale="90000"/>
          </a:bodyPr>
          <a:lstStyle/>
          <a:p>
            <a:r>
              <a:rPr lang="nb-NO"/>
              <a:t>Median </a:t>
            </a:r>
            <a:r>
              <a:rPr lang="nb-NO" err="1"/>
              <a:t>hushaldsinntekt</a:t>
            </a:r>
            <a:r>
              <a:rPr lang="nb-NO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Vanylven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45672" y="989922"/>
            <a:ext cx="19106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1 671 083</a:t>
            </a:r>
          </a:p>
          <a:p>
            <a:pPr algn="ctr"/>
            <a:r>
              <a:rPr lang="nn-NO" sz="1000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2,1 x</a:t>
            </a:r>
            <a:b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4,2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1,8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1,2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2,2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118642"/>
              </p:ext>
            </p:extLst>
          </p:nvPr>
        </p:nvGraphicFramePr>
        <p:xfrm>
          <a:off x="213982" y="890177"/>
          <a:ext cx="6374544" cy="362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Vanylven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820903" y="446388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59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BD54B16-87EC-CB36-6BC7-0E30915E81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DABD1AD-AC24-8A89-A4A0-A7A1E1F01F31}"/>
              </a:ext>
            </a:extLst>
          </p:cNvPr>
          <p:cNvSpPr txBox="1"/>
          <p:nvPr/>
        </p:nvSpPr>
        <p:spPr>
          <a:xfrm>
            <a:off x="443681" y="4646446"/>
            <a:ext cx="2539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Vanylven kommune</a:t>
            </a:r>
          </a:p>
        </p:txBody>
      </p:sp>
    </p:spTree>
    <p:extLst>
      <p:ext uri="{BB962C8B-B14F-4D97-AF65-F5344CB8AC3E}">
        <p14:creationId xmlns:p14="http://schemas.microsoft.com/office/powerpoint/2010/main" val="286552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>
                <a:latin typeface="Poppins"/>
                <a:cs typeface="Poppins"/>
              </a:rPr>
              <a:t>.</a:t>
            </a:r>
            <a:br>
              <a:rPr lang="nn-NO" sz="1200"/>
            </a:br>
            <a:r>
              <a:rPr lang="nn-NO" sz="120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/>
              <a:t>Modellens verkemåte</a:t>
            </a:r>
            <a:br>
              <a:rPr lang="nn-NO" sz="1600"/>
            </a:br>
            <a:r>
              <a:rPr lang="nn-NO" sz="1200"/>
              <a:t>Etterspørsel drives av forventa befolkningsvekst, og befolkningas preferansar for ulike bustadstyper: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/>
              <a:t>: SSBs befolkningsframskriving, modellerer framtidige hushald gjennom hushaldsfrekvensar</a:t>
            </a:r>
          </a:p>
          <a:p>
            <a:r>
              <a:rPr lang="nn-NO" sz="1100" i="1">
                <a:latin typeface="Poppins SemiBold"/>
                <a:cs typeface="Poppins SemiBold"/>
              </a:rPr>
              <a:t>Preferansar:</a:t>
            </a:r>
            <a:r>
              <a:rPr lang="nn-NO" sz="1100" i="1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/>
              <a:t>: Differanse mellom tal bustader av ulik type, og etterspørsel etter dei i prognoseperioden</a:t>
            </a:r>
            <a:br>
              <a:rPr lang="nn-NO" sz="1100" i="1"/>
            </a:br>
            <a:r>
              <a:rPr lang="nn-NO" sz="500" i="1"/>
              <a:t> </a:t>
            </a:r>
            <a:endParaRPr lang="nn-NO" sz="1400"/>
          </a:p>
          <a:p>
            <a:pPr marL="0" indent="0">
              <a:buNone/>
            </a:pPr>
            <a:r>
              <a:rPr lang="nn-NO" sz="1600"/>
              <a:t>NB!</a:t>
            </a:r>
          </a:p>
          <a:p>
            <a:pPr marL="0" indent="0">
              <a:buNone/>
            </a:pPr>
            <a:r>
              <a:rPr lang="nn-NO" sz="120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/>
              <a:t>Som i alle modellanalysar er resultata ein sum av innsatsfaktorar, og må tolkast og omarbeidast.</a:t>
            </a:r>
            <a:br>
              <a:rPr lang="nn-NO" sz="180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Vanylven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229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699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792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223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205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24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701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629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70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588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204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513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279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Vanylven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Vanylven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2D1F4BF4-8AAA-6468-2832-74C5C9A2F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08789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>
                <a:latin typeface="Poppins SemiBold"/>
                <a:cs typeface="Poppins SemiBold"/>
              </a:rPr>
              <a:t>År-til-år-endring i forventa </a:t>
            </a:r>
            <a:r>
              <a:rPr lang="nn-NO">
                <a:latin typeface="Poppins SemiBold"/>
                <a:cs typeface="Poppins SemiBold"/>
              </a:rPr>
              <a:t>bustadetterspørsel</a:t>
            </a:r>
            <a:endParaRPr lang="nn-NO" noProof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Vanylven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3349849B-10A6-DBC9-1547-982918420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00826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Vanylven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09105679-01E4-0A6A-FB28-1A05F9C5E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7742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Vanylven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>
                <a:solidFill>
                  <a:srgbClr val="EE8076"/>
                </a:solidFill>
                <a:latin typeface="Calibri"/>
              </a:rPr>
              <a:t>-22,6 % </a:t>
            </a:r>
          </a:p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>
                <a:solidFill>
                  <a:srgbClr val="000000"/>
                </a:solidFill>
                <a:latin typeface="Calibri"/>
              </a:rPr>
              <a:t>+5,9 %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FDDECA72-1675-8F0B-1D20-623B728F0B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AE5463569DAB458FC413BA25CE85FB" ma:contentTypeVersion="15" ma:contentTypeDescription="Opprett et nytt dokument." ma:contentTypeScope="" ma:versionID="95266c257099bf788e9241a9f13f30df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1abaa0cb98b208092f51b4ec45c3e4ec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E7ACAC-ED79-43A9-8191-EE73F36B4A77}"/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11</TotalTime>
  <Words>1034</Words>
  <Application>Microsoft Office PowerPoint</Application>
  <PresentationFormat>Skjermfremvisning (16:9)</PresentationFormat>
  <Paragraphs>212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Vanylven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Vanylven</vt:lpstr>
      <vt:lpstr>PowerPoint-presentasjon</vt:lpstr>
      <vt:lpstr>PowerPoint-presentasjon</vt:lpstr>
      <vt:lpstr>Vanylven har fleire bustadar enn hushald</vt:lpstr>
      <vt:lpstr>Flytting til/frå Vanylven etter alder 2020-2024</vt:lpstr>
      <vt:lpstr>Største flyttestraumer til/frå Vanylven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</cp:revision>
  <dcterms:created xsi:type="dcterms:W3CDTF">2022-12-19T14:26:47Z</dcterms:created>
  <dcterms:modified xsi:type="dcterms:W3CDTF">2026-05-06T10:24:34Z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