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1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FCEE2-88EC-4607-9BF4-3849841FF79C}" v="1" dt="2026-05-06T10:24:51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addSld delSld modSld">
      <pc:chgData name="Paul Magne Eidhammer" userId="e3d4e6bb-f754-4b2e-bd11-72ddaaf5666f" providerId="ADAL" clId="{835BCC08-B0CB-4400-B3F8-7FFC689D382E}" dt="2026-05-06T10:24:51.539" v="61"/>
      <pc:docMkLst>
        <pc:docMk/>
      </pc:docMkLst>
      <pc:sldChg chg="modSp">
        <pc:chgData name="Paul Magne Eidhammer" userId="e3d4e6bb-f754-4b2e-bd11-72ddaaf5666f" providerId="ADAL" clId="{835BCC08-B0CB-4400-B3F8-7FFC689D382E}" dt="2026-05-06T10:24:51.539" v="61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4:51.539" v="61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Sande!$B$4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Sande!$A$5:$A$18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Sande!$B$5:$B$18</c:f>
              <c:numCache>
                <c:formatCode>General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14</c:v>
                </c:pt>
                <c:pt idx="3">
                  <c:v>31</c:v>
                </c:pt>
                <c:pt idx="4">
                  <c:v>107</c:v>
                </c:pt>
                <c:pt idx="5">
                  <c:v>103</c:v>
                </c:pt>
                <c:pt idx="6">
                  <c:v>111</c:v>
                </c:pt>
                <c:pt idx="7">
                  <c:v>96</c:v>
                </c:pt>
                <c:pt idx="8">
                  <c:v>105</c:v>
                </c:pt>
                <c:pt idx="9">
                  <c:v>247</c:v>
                </c:pt>
                <c:pt idx="10">
                  <c:v>199</c:v>
                </c:pt>
                <c:pt idx="11">
                  <c:v>72</c:v>
                </c:pt>
                <c:pt idx="12">
                  <c:v>26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A-456D-B961-062FE894F575}"/>
            </c:ext>
          </c:extLst>
        </c:ser>
        <c:ser>
          <c:idx val="1"/>
          <c:order val="1"/>
          <c:tx>
            <c:strRef>
              <c:f>Sande!$C$4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Sande!$A$5:$A$18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Sande!$C$5:$C$18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19</c:v>
                </c:pt>
                <c:pt idx="3">
                  <c:v>36</c:v>
                </c:pt>
                <c:pt idx="4">
                  <c:v>99</c:v>
                </c:pt>
                <c:pt idx="5">
                  <c:v>118</c:v>
                </c:pt>
                <c:pt idx="6">
                  <c:v>149</c:v>
                </c:pt>
                <c:pt idx="7">
                  <c:v>136</c:v>
                </c:pt>
                <c:pt idx="8">
                  <c:v>133</c:v>
                </c:pt>
                <c:pt idx="9">
                  <c:v>224</c:v>
                </c:pt>
                <c:pt idx="10">
                  <c:v>139</c:v>
                </c:pt>
                <c:pt idx="11">
                  <c:v>53</c:v>
                </c:pt>
                <c:pt idx="12">
                  <c:v>18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A-456D-B961-062FE894F575}"/>
            </c:ext>
          </c:extLst>
        </c:ser>
        <c:ser>
          <c:idx val="2"/>
          <c:order val="2"/>
          <c:tx>
            <c:strRef>
              <c:f>Sande!$D$4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Sande!$A$5:$A$18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Sande!$D$5:$D$18</c:f>
              <c:numCache>
                <c:formatCode>General</c:formatCode>
                <c:ptCount val="14"/>
                <c:pt idx="0">
                  <c:v>10</c:v>
                </c:pt>
                <c:pt idx="1">
                  <c:v>10</c:v>
                </c:pt>
                <c:pt idx="2">
                  <c:v>21</c:v>
                </c:pt>
                <c:pt idx="3">
                  <c:v>39</c:v>
                </c:pt>
                <c:pt idx="4">
                  <c:v>106</c:v>
                </c:pt>
                <c:pt idx="5">
                  <c:v>125</c:v>
                </c:pt>
                <c:pt idx="6">
                  <c:v>161</c:v>
                </c:pt>
                <c:pt idx="7">
                  <c:v>145</c:v>
                </c:pt>
                <c:pt idx="8">
                  <c:v>140</c:v>
                </c:pt>
                <c:pt idx="9">
                  <c:v>236</c:v>
                </c:pt>
                <c:pt idx="10">
                  <c:v>145</c:v>
                </c:pt>
                <c:pt idx="11">
                  <c:v>53</c:v>
                </c:pt>
                <c:pt idx="12">
                  <c:v>17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A-456D-B961-062FE894F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Personer!$B$9:$D$9</c:f>
              <c:numCache>
                <c:formatCode>0</c:formatCode>
                <c:ptCount val="3"/>
                <c:pt idx="0">
                  <c:v>2364</c:v>
                </c:pt>
                <c:pt idx="1">
                  <c:v>2383</c:v>
                </c:pt>
                <c:pt idx="2">
                  <c:v>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1-42E3-9968-DE34517640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Boliger5!$B$10:$G$10</c:f>
              <c:numCache>
                <c:formatCode>0</c:formatCode>
                <c:ptCount val="6"/>
                <c:pt idx="0">
                  <c:v>1049</c:v>
                </c:pt>
                <c:pt idx="1">
                  <c:v>47</c:v>
                </c:pt>
                <c:pt idx="2">
                  <c:v>90</c:v>
                </c:pt>
                <c:pt idx="3">
                  <c:v>27</c:v>
                </c:pt>
                <c:pt idx="4">
                  <c:v>26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0-4490-9D8A-010F3C670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Boliger5!$B$10:$O$10</c:f>
              <c:numCache>
                <c:formatCode>0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15</c:v>
                </c:pt>
                <c:pt idx="3">
                  <c:v>32</c:v>
                </c:pt>
                <c:pt idx="4">
                  <c:v>103</c:v>
                </c:pt>
                <c:pt idx="5">
                  <c:v>103</c:v>
                </c:pt>
                <c:pt idx="6">
                  <c:v>110</c:v>
                </c:pt>
                <c:pt idx="7">
                  <c:v>93</c:v>
                </c:pt>
                <c:pt idx="8">
                  <c:v>107</c:v>
                </c:pt>
                <c:pt idx="9">
                  <c:v>247</c:v>
                </c:pt>
                <c:pt idx="10">
                  <c:v>202</c:v>
                </c:pt>
                <c:pt idx="11">
                  <c:v>74</c:v>
                </c:pt>
                <c:pt idx="12">
                  <c:v>28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B-4627-8AC3-AB6ABDB148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1493751961419217E-3"/>
              <c:y val="0.36944129890334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8909533497881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Fullforte!$B$25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Fullforte!$C$25:$AA$25</c:f>
              <c:numCache>
                <c:formatCode>0</c:formatCode>
                <c:ptCount val="25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  <c:pt idx="8">
                  <c:v>2</c:v>
                </c:pt>
                <c:pt idx="9">
                  <c:v>8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7</c:v>
                </c:pt>
                <c:pt idx="14">
                  <c:v>3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1</c:v>
                </c:pt>
                <c:pt idx="20">
                  <c:v>3</c:v>
                </c:pt>
                <c:pt idx="21">
                  <c:v>4</c:v>
                </c:pt>
                <c:pt idx="22">
                  <c:v>0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3-4102-8C36-4C13AF2E99A5}"/>
            </c:ext>
          </c:extLst>
        </c:ser>
        <c:ser>
          <c:idx val="1"/>
          <c:order val="1"/>
          <c:tx>
            <c:strRef>
              <c:f>Fullforte!$B$26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Fullforte!$C$26:$AA$26</c:f>
              <c:numCache>
                <c:formatCode>0</c:formatCode>
                <c:ptCount val="25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3-4102-8C36-4C13AF2E99A5}"/>
            </c:ext>
          </c:extLst>
        </c:ser>
        <c:ser>
          <c:idx val="2"/>
          <c:order val="2"/>
          <c:tx>
            <c:strRef>
              <c:f>Fullforte!$B$27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Fullforte!$C$27:$AA$27</c:f>
              <c:numCache>
                <c:formatCode>0</c:formatCode>
                <c:ptCount val="25"/>
                <c:pt idx="0">
                  <c:v>4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</c:v>
                </c:pt>
                <c:pt idx="12">
                  <c:v>4</c:v>
                </c:pt>
                <c:pt idx="13">
                  <c:v>8</c:v>
                </c:pt>
                <c:pt idx="14">
                  <c:v>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3-4102-8C36-4C13AF2E99A5}"/>
            </c:ext>
          </c:extLst>
        </c:ser>
        <c:ser>
          <c:idx val="3"/>
          <c:order val="3"/>
          <c:tx>
            <c:strRef>
              <c:f>Fullforte!$B$28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Fullforte!$C$28:$AA$28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F3-4102-8C36-4C13AF2E99A5}"/>
            </c:ext>
          </c:extLst>
        </c:ser>
        <c:ser>
          <c:idx val="4"/>
          <c:order val="4"/>
          <c:tx>
            <c:strRef>
              <c:f>Fullforte!$B$29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Fullforte!$C$29:$AA$29</c:f>
              <c:numCache>
                <c:formatCode>0</c:formatCode>
                <c:ptCount val="25"/>
                <c:pt idx="0">
                  <c:v>5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3-4102-8C36-4C13AF2E9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573066543943888E-3"/>
              <c:y val="0.32637807125042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NyeBygninger!$D$20:$H$20</c:f>
              <c:numCache>
                <c:formatCode>0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6-4621-8CBA-469B65B108D0}"/>
            </c:ext>
          </c:extLst>
        </c:ser>
        <c:ser>
          <c:idx val="1"/>
          <c:order val="1"/>
          <c:tx>
            <c:strRef>
              <c:f>NyeBygninger!$C$21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NyeBygninger!$D$21:$H$21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6-4621-8CBA-469B65B108D0}"/>
            </c:ext>
          </c:extLst>
        </c:ser>
        <c:ser>
          <c:idx val="2"/>
          <c:order val="2"/>
          <c:tx>
            <c:strRef>
              <c:f>NyeBygninger!$C$22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NyeBygninger!$D$22:$H$22</c:f>
              <c:numCache>
                <c:formatCode>0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6-4621-8CBA-469B65B108D0}"/>
            </c:ext>
          </c:extLst>
        </c:ser>
        <c:ser>
          <c:idx val="3"/>
          <c:order val="3"/>
          <c:tx>
            <c:strRef>
              <c:f>NyeBygninger!$C$23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NyeBygninger!$D$23:$H$23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6-4621-8CBA-469B65B108D0}"/>
            </c:ext>
          </c:extLst>
        </c:ser>
        <c:ser>
          <c:idx val="4"/>
          <c:order val="4"/>
          <c:tx>
            <c:strRef>
              <c:f>NyeBygninger!$C$24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NyeBygninger!$D$24:$H$24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6-4621-8CBA-469B65B10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806874717327E-3"/>
              <c:y val="0.3903944147955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NyeBygninger!$D$20:$L$20</c:f>
              <c:numCache>
                <c:formatCode>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A21-9988-D71A686008FB}"/>
            </c:ext>
          </c:extLst>
        </c:ser>
        <c:ser>
          <c:idx val="1"/>
          <c:order val="1"/>
          <c:tx>
            <c:strRef>
              <c:f>NyeBygninger!$C$21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NyeBygninger!$D$21:$L$21</c:f>
              <c:numCache>
                <c:formatCode>0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A21-9988-D71A686008FB}"/>
            </c:ext>
          </c:extLst>
        </c:ser>
        <c:ser>
          <c:idx val="2"/>
          <c:order val="2"/>
          <c:tx>
            <c:strRef>
              <c:f>NyeBygninger!$C$22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NyeBygninger!$D$22:$L$22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A21-9988-D71A686008FB}"/>
            </c:ext>
          </c:extLst>
        </c:ser>
        <c:ser>
          <c:idx val="3"/>
          <c:order val="3"/>
          <c:tx>
            <c:strRef>
              <c:f>NyeBygninger!$C$23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NyeBygninger!$D$23:$L$23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A21-9988-D71A686008FB}"/>
            </c:ext>
          </c:extLst>
        </c:ser>
        <c:ser>
          <c:idx val="4"/>
          <c:order val="4"/>
          <c:tx>
            <c:strRef>
              <c:f>NyeBygninger!$C$24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NyeBygninger!$D$24:$L$24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A21-9988-D71A68600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4054812684862536"/>
          <c:w val="0.82281875732958965"/>
          <c:h val="0.65418334014271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Medianinntekt!$A$18</c:f>
              <c:strCache>
                <c:ptCount val="1"/>
                <c:pt idx="0">
                  <c:v>Sande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Medianinntekt!$B$18:$F$18</c:f>
              <c:numCache>
                <c:formatCode>0</c:formatCode>
                <c:ptCount val="5"/>
                <c:pt idx="0">
                  <c:v>767000</c:v>
                </c:pt>
                <c:pt idx="1">
                  <c:v>422000</c:v>
                </c:pt>
                <c:pt idx="2">
                  <c:v>965000</c:v>
                </c:pt>
                <c:pt idx="3">
                  <c:v>1376000</c:v>
                </c:pt>
                <c:pt idx="4">
                  <c:v>681000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F-49B7-9DB8-8EB904285F95}"/>
            </c:ext>
          </c:extLst>
        </c:ser>
        <c:ser>
          <c:idx val="1"/>
          <c:order val="1"/>
          <c:tx>
            <c:strRef>
              <c:f>Medianinntekt!$A$19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Medianinntekt!$B$19:$F$19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F-49B7-9DB8-8EB904285F95}"/>
            </c:ext>
          </c:extLst>
        </c:ser>
        <c:ser>
          <c:idx val="2"/>
          <c:order val="2"/>
          <c:tx>
            <c:strRef>
              <c:f>Medianinntekt!$A$20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Medianinntekt!$B$20:$F$20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F-49B7-9DB8-8EB904285F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/>
              <a:t>Auke/minske i tal </a:t>
            </a:r>
            <a:r>
              <a:rPr lang="nn-NO" sz="1200" err="1"/>
              <a:t>etterspurte</a:t>
            </a:r>
            <a:r>
              <a:rPr lang="nn-NO" sz="1200"/>
              <a:t> bustadar samanlikna med </a:t>
            </a:r>
            <a:r>
              <a:rPr lang="nn-NO" sz="1200" err="1"/>
              <a:t>foregåande</a:t>
            </a:r>
            <a:r>
              <a:rPr lang="nn-NO" sz="1200"/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Sande!$B$1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Sande!$B$2:$B$26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2B-41E7-A1F6-A26A8C00FA18}"/>
            </c:ext>
          </c:extLst>
        </c:ser>
        <c:ser>
          <c:idx val="1"/>
          <c:order val="1"/>
          <c:tx>
            <c:strRef>
              <c:f>Sande!$C$1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Sande!$C$2:$C$26</c:f>
              <c:numCache>
                <c:formatCode>General</c:formatCode>
                <c:ptCount val="25"/>
                <c:pt idx="0">
                  <c:v>-2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-1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2B-41E7-A1F6-A26A8C00FA18}"/>
            </c:ext>
          </c:extLst>
        </c:ser>
        <c:ser>
          <c:idx val="2"/>
          <c:order val="2"/>
          <c:tx>
            <c:strRef>
              <c:f>Sande!$D$1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Sande!$D$2:$D$26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-1</c:v>
                </c:pt>
                <c:pt idx="19">
                  <c:v>0</c:v>
                </c:pt>
                <c:pt idx="20">
                  <c:v>-1</c:v>
                </c:pt>
                <c:pt idx="21">
                  <c:v>1</c:v>
                </c:pt>
                <c:pt idx="22">
                  <c:v>0</c:v>
                </c:pt>
                <c:pt idx="23">
                  <c:v>-1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2B-41E7-A1F6-A26A8C00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Sande!$F$2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21-495B-88AB-434EEE4A3BD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Sande!$F$3:$F$28</c:f>
              <c:numCache>
                <c:formatCode>General</c:formatCode>
                <c:ptCount val="26"/>
                <c:pt idx="0">
                  <c:v>100</c:v>
                </c:pt>
                <c:pt idx="1">
                  <c:v>98.812664907651708</c:v>
                </c:pt>
                <c:pt idx="2">
                  <c:v>98.021108179419528</c:v>
                </c:pt>
                <c:pt idx="3">
                  <c:v>97.493403693931398</c:v>
                </c:pt>
                <c:pt idx="4">
                  <c:v>97.097625329815301</c:v>
                </c:pt>
                <c:pt idx="5">
                  <c:v>97.625329815303431</c:v>
                </c:pt>
                <c:pt idx="6">
                  <c:v>97.361477572559366</c:v>
                </c:pt>
                <c:pt idx="7">
                  <c:v>95.778364116094977</c:v>
                </c:pt>
                <c:pt idx="8">
                  <c:v>95.514511873350926</c:v>
                </c:pt>
                <c:pt idx="9">
                  <c:v>95.514511873350926</c:v>
                </c:pt>
                <c:pt idx="10">
                  <c:v>95.118733509234829</c:v>
                </c:pt>
                <c:pt idx="11">
                  <c:v>94.459102902374667</c:v>
                </c:pt>
                <c:pt idx="12">
                  <c:v>93.139841688654357</c:v>
                </c:pt>
                <c:pt idx="13">
                  <c:v>91.952506596306065</c:v>
                </c:pt>
                <c:pt idx="14">
                  <c:v>91.029023746701839</c:v>
                </c:pt>
                <c:pt idx="15">
                  <c:v>89.709762532981529</c:v>
                </c:pt>
                <c:pt idx="16">
                  <c:v>89.050131926121367</c:v>
                </c:pt>
                <c:pt idx="17">
                  <c:v>88.786279683377316</c:v>
                </c:pt>
                <c:pt idx="18">
                  <c:v>89.313984168865431</c:v>
                </c:pt>
                <c:pt idx="19">
                  <c:v>89.313984168865431</c:v>
                </c:pt>
                <c:pt idx="20">
                  <c:v>88.654353562005269</c:v>
                </c:pt>
                <c:pt idx="21">
                  <c:v>89.709762532981529</c:v>
                </c:pt>
                <c:pt idx="22">
                  <c:v>89.050131926121367</c:v>
                </c:pt>
                <c:pt idx="23">
                  <c:v>88.522427440633251</c:v>
                </c:pt>
                <c:pt idx="24">
                  <c:v>88.654353562005269</c:v>
                </c:pt>
                <c:pt idx="25">
                  <c:v>87.862796833773089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21-495B-88AB-434EEE4A3BD7}"/>
            </c:ext>
          </c:extLst>
        </c:ser>
        <c:ser>
          <c:idx val="1"/>
          <c:order val="1"/>
          <c:tx>
            <c:strRef>
              <c:f>Sande!$G$2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1-495B-88AB-434EEE4A3BD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1-495B-88AB-434EEE4A3BD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Sande!$E$3:$E$28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Sande!$G$3:$G$28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101.47058823529412</c:v>
                </c:pt>
                <c:pt idx="2">
                  <c:v>102.94117647058823</c:v>
                </c:pt>
                <c:pt idx="3">
                  <c:v>105.63725490196079</c:v>
                </c:pt>
                <c:pt idx="4">
                  <c:v>106.86274509803921</c:v>
                </c:pt>
                <c:pt idx="5">
                  <c:v>107.59803921568627</c:v>
                </c:pt>
                <c:pt idx="6">
                  <c:v>109.80392156862746</c:v>
                </c:pt>
                <c:pt idx="7">
                  <c:v>112.5</c:v>
                </c:pt>
                <c:pt idx="8">
                  <c:v>114.21568627450979</c:v>
                </c:pt>
                <c:pt idx="9">
                  <c:v>116.1764705882353</c:v>
                </c:pt>
                <c:pt idx="10">
                  <c:v>117.15686274509804</c:v>
                </c:pt>
                <c:pt idx="11">
                  <c:v>120.58823529411764</c:v>
                </c:pt>
                <c:pt idx="12">
                  <c:v>123.52941176470588</c:v>
                </c:pt>
                <c:pt idx="13">
                  <c:v>125.98039215686273</c:v>
                </c:pt>
                <c:pt idx="14">
                  <c:v>128.43137254901961</c:v>
                </c:pt>
                <c:pt idx="15">
                  <c:v>130.88235294117646</c:v>
                </c:pt>
                <c:pt idx="16">
                  <c:v>133.08823529411765</c:v>
                </c:pt>
                <c:pt idx="17">
                  <c:v>134.06862745098039</c:v>
                </c:pt>
                <c:pt idx="18">
                  <c:v>134.31372549019608</c:v>
                </c:pt>
                <c:pt idx="19">
                  <c:v>134.31372549019608</c:v>
                </c:pt>
                <c:pt idx="20">
                  <c:v>136.27450980392157</c:v>
                </c:pt>
                <c:pt idx="21">
                  <c:v>135.04901960784315</c:v>
                </c:pt>
                <c:pt idx="22">
                  <c:v>136.02941176470588</c:v>
                </c:pt>
                <c:pt idx="23">
                  <c:v>136.51960784313727</c:v>
                </c:pt>
                <c:pt idx="24">
                  <c:v>137.25490196078431</c:v>
                </c:pt>
                <c:pt idx="25">
                  <c:v>139.21568627450981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21-495B-88AB-434EEE4A3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Sande!$B$1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Sande!$A$2:$A$15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33</c:v>
                </c:pt>
                <c:pt idx="5">
                  <c:v>37</c:v>
                </c:pt>
                <c:pt idx="6">
                  <c:v>58</c:v>
                </c:pt>
                <c:pt idx="7">
                  <c:v>48</c:v>
                </c:pt>
                <c:pt idx="8">
                  <c:v>45</c:v>
                </c:pt>
                <c:pt idx="9">
                  <c:v>76</c:v>
                </c:pt>
                <c:pt idx="10">
                  <c:v>46</c:v>
                </c:pt>
                <c:pt idx="11">
                  <c:v>13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E-4D4B-9CD5-4531516680FA}"/>
            </c:ext>
          </c:extLst>
        </c:ser>
        <c:ser>
          <c:idx val="1"/>
          <c:order val="1"/>
          <c:tx>
            <c:strRef>
              <c:f>Sande!$C$1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Sande!$A$2:$A$15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Sande!$C$2:$C$15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20</c:v>
                </c:pt>
                <c:pt idx="4">
                  <c:v>48</c:v>
                </c:pt>
                <c:pt idx="5">
                  <c:v>56</c:v>
                </c:pt>
                <c:pt idx="6">
                  <c:v>81</c:v>
                </c:pt>
                <c:pt idx="7">
                  <c:v>69</c:v>
                </c:pt>
                <c:pt idx="8">
                  <c:v>62</c:v>
                </c:pt>
                <c:pt idx="9">
                  <c:v>109</c:v>
                </c:pt>
                <c:pt idx="10">
                  <c:v>62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E-4D4B-9CD5-453151668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Stranda!$B$42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1-4400-9AA8-395494121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1-4400-9AA8-395494121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1-4400-9AA8-3954941216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1-4400-9AA8-3954941216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1-4400-9AA8-3954941216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81-4400-9AA8-395494121690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81-4400-9AA8-395494121690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81-4400-9AA8-395494121690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81-4400-9AA8-395494121690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81-4400-9AA8-395494121690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781-4400-9AA8-395494121690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781-4400-9AA8-3954941216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Stranda!$A$43:$A$48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Stranda!$B$43:$B$48</c:f>
              <c:numCache>
                <c:formatCode>General</c:formatCode>
                <c:ptCount val="6"/>
                <c:pt idx="0">
                  <c:v>480</c:v>
                </c:pt>
                <c:pt idx="1">
                  <c:v>374</c:v>
                </c:pt>
                <c:pt idx="2">
                  <c:v>137</c:v>
                </c:pt>
                <c:pt idx="3">
                  <c:v>106</c:v>
                </c:pt>
                <c:pt idx="4">
                  <c:v>49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81-4400-9AA8-395494121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Stranda!$E$42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F-4D93-B192-FFEAF41E90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F-4D93-B192-FFEAF41E90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F-4D93-B192-FFEAF41E90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F-4D93-B192-FFEAF41E90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F-4D93-B192-FFEAF41E90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4F-4D93-B192-FFEAF41E90C8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4F-4D93-B192-FFEAF41E90C8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14F-4D93-B192-FFEAF41E90C8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4F-4D93-B192-FFEAF41E90C8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4F-4D93-B192-FFEAF41E90C8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14F-4D93-B192-FFEAF41E90C8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14F-4D93-B192-FFEAF41E90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Stranda!$D$43:$D$48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Stranda!$E$43:$E$48</c:f>
              <c:numCache>
                <c:formatCode>General</c:formatCode>
                <c:ptCount val="6"/>
                <c:pt idx="0">
                  <c:v>532</c:v>
                </c:pt>
                <c:pt idx="1">
                  <c:v>408</c:v>
                </c:pt>
                <c:pt idx="2">
                  <c:v>129</c:v>
                </c:pt>
                <c:pt idx="3">
                  <c:v>98</c:v>
                </c:pt>
                <c:pt idx="4">
                  <c:v>46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4F-4D93-B192-FFEAF41E90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527082045480015"/>
          <c:y val="0.10523533647593168"/>
          <c:w val="0.8449568489111938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Personer!$B$10:$F$10</c:f>
              <c:numCache>
                <c:formatCode>0.0</c:formatCode>
                <c:ptCount val="5"/>
                <c:pt idx="0">
                  <c:v>16.899999999999999</c:v>
                </c:pt>
                <c:pt idx="1">
                  <c:v>32</c:v>
                </c:pt>
                <c:pt idx="2">
                  <c:v>15.7</c:v>
                </c:pt>
                <c:pt idx="3">
                  <c:v>17.8</c:v>
                </c:pt>
                <c:pt idx="4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F-46BA-9C6C-8FD259EB10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7.8395318383023566E-3"/>
              <c:y val="0.436004310729744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Personer!$B$46</c:f>
              <c:numCache>
                <c:formatCode>0.0</c:formatCode>
                <c:ptCount val="1"/>
                <c:pt idx="0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08E-A1BF-C432CD4C19C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Personer!$C$46</c:f>
              <c:numCache>
                <c:formatCode>0.0</c:formatCode>
                <c:ptCount val="1"/>
                <c:pt idx="0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C-408E-A1BF-C432CD4C19C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Personer!$D$46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C-408E-A1BF-C432CD4C19C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Personer!$E$46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C-408E-A1BF-C432CD4C19C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Personer!$F$46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9C-408E-A1BF-C432CD4C19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Familier!$B$10:$G$10</c:f>
              <c:numCache>
                <c:formatCode>0</c:formatCode>
                <c:ptCount val="6"/>
                <c:pt idx="0">
                  <c:v>526</c:v>
                </c:pt>
                <c:pt idx="1">
                  <c:v>184</c:v>
                </c:pt>
                <c:pt idx="2">
                  <c:v>53</c:v>
                </c:pt>
                <c:pt idx="3">
                  <c:v>313</c:v>
                </c:pt>
                <c:pt idx="4">
                  <c:v>74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8-4F28-8E87-417A5159F0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2230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2281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12054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2650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755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7677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2763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  <p:sldLayoutId id="2147493586" r:id="rId5"/>
    <p:sldLayoutId id="2147493587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>
                <a:latin typeface="Poppins SemiBold"/>
                <a:cs typeface="Poppins SemiBold"/>
              </a:rPr>
              <a:t>Bustadanalyse</a:t>
            </a:r>
            <a:r>
              <a:rPr lang="nn-NO" noProof="0">
                <a:latin typeface="Poppins SemiBold"/>
                <a:cs typeface="Poppins SemiBold"/>
              </a:rPr>
              <a:t> for Sande</a:t>
            </a:r>
            <a:endParaRPr lang="nn-NO" noProof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BB59A1A1-F06C-67F9-7F03-0427A7B7D78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F4A07BB1-F844-8B75-4EC8-330C28F49D0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Sande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Sande har </a:t>
            </a:r>
            <a:r>
              <a:rPr lang="nn-NO" sz="1500" b="1" dirty="0">
                <a:latin typeface="Poppins"/>
                <a:cs typeface="Poppins"/>
              </a:rPr>
              <a:t>for få små og middels bustadar</a:t>
            </a:r>
            <a:r>
              <a:rPr lang="nn-NO" sz="1500" dirty="0">
                <a:latin typeface="Poppins"/>
                <a:cs typeface="Poppins"/>
              </a:rPr>
              <a:t>, og overskot av store bustadar i forhold til forventa bustadetterspørsel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sum nokso god balanse av tilbod av bustadar totalt i dag, men aukande underskot på små og middels bustadar mot 2050 om ingen nye blir bygd</a:t>
            </a:r>
            <a:br>
              <a:rPr lang="nn-NO" sz="1300" dirty="0">
                <a:highlight>
                  <a:srgbClr val="FFFF00"/>
                </a:highlight>
              </a:rPr>
            </a:br>
            <a:endParaRPr lang="nn-NO" sz="130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2050 vil det være færre hushald med kontaktperson* under 67 år som etterspør bustadar i Sande enn i dag (-12,1 %)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39,2 %. Eldre sine bustadbehov og preferansar blir derfor viktigare framover</a:t>
            </a:r>
            <a:br>
              <a:rPr lang="nn-NO" sz="1300" dirty="0">
                <a:highlight>
                  <a:srgbClr val="FFFF00"/>
                </a:highlight>
              </a:rPr>
            </a:br>
            <a:endParaRPr lang="nn-NO" sz="1300"/>
          </a:p>
          <a:p>
            <a:r>
              <a:rPr lang="nn-NO" sz="1500" dirty="0">
                <a:latin typeface="Poppins"/>
                <a:cs typeface="Poppins"/>
              </a:rPr>
              <a:t>Eit gjennomsnittleg hushald i Sande forventast å vere mindre i 2050 enn i dag. Det gir auka bustadetterspørsel utover forventa folketalsutvikling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C000B9CF-5D59-01D0-4181-1BB3B5E3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1071476" y="483321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Sande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Sande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1 266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1 095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14 %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Sande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40D060CE-ED36-81BD-A8CC-FEAF57A5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Sande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Sande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Sande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2C95C6A-07D5-B531-755F-B0CF92E4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5" y="973550"/>
            <a:ext cx="3712167" cy="318590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5021F99-DF0E-0B4D-85F7-D9C4F500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40" y="1376249"/>
            <a:ext cx="4817633" cy="255896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3169F050-F59B-168F-B9E4-F124246E8A72}"/>
              </a:ext>
            </a:extLst>
          </p:cNvPr>
          <p:cNvSpPr/>
          <p:nvPr/>
        </p:nvSpPr>
        <p:spPr>
          <a:xfrm>
            <a:off x="8700654" y="1282212"/>
            <a:ext cx="375873" cy="221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43178"/>
              </p:ext>
            </p:extLst>
          </p:nvPr>
        </p:nvGraphicFramePr>
        <p:xfrm>
          <a:off x="72669" y="127722"/>
          <a:ext cx="4759723" cy="44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665163"/>
              </p:ext>
            </p:extLst>
          </p:nvPr>
        </p:nvGraphicFramePr>
        <p:xfrm>
          <a:off x="4832392" y="213131"/>
          <a:ext cx="4238939" cy="436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19287" cy="711500"/>
          </a:xfrm>
        </p:spPr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92553"/>
              </p:ext>
            </p:extLst>
          </p:nvPr>
        </p:nvGraphicFramePr>
        <p:xfrm>
          <a:off x="75627" y="831898"/>
          <a:ext cx="8868993" cy="359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99475"/>
              </p:ext>
            </p:extLst>
          </p:nvPr>
        </p:nvGraphicFramePr>
        <p:xfrm>
          <a:off x="391886" y="1010654"/>
          <a:ext cx="8294914" cy="358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58030" cy="482003"/>
          </a:xfrm>
        </p:spPr>
        <p:txBody>
          <a:bodyPr>
            <a:normAutofit fontScale="90000"/>
          </a:bodyPr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66485"/>
              </p:ext>
            </p:extLst>
          </p:nvPr>
        </p:nvGraphicFramePr>
        <p:xfrm>
          <a:off x="213981" y="880024"/>
          <a:ext cx="8689387" cy="354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28867"/>
              </p:ext>
            </p:extLst>
          </p:nvPr>
        </p:nvGraphicFramePr>
        <p:xfrm>
          <a:off x="213981" y="1120657"/>
          <a:ext cx="8472819" cy="339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54069" cy="566854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669868"/>
              </p:ext>
            </p:extLst>
          </p:nvPr>
        </p:nvGraphicFramePr>
        <p:xfrm>
          <a:off x="213981" y="773230"/>
          <a:ext cx="8693849" cy="370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35747"/>
              </p:ext>
            </p:extLst>
          </p:nvPr>
        </p:nvGraphicFramePr>
        <p:xfrm>
          <a:off x="213981" y="974956"/>
          <a:ext cx="8778628" cy="351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631882"/>
              </p:ext>
            </p:extLst>
          </p:nvPr>
        </p:nvGraphicFramePr>
        <p:xfrm>
          <a:off x="213981" y="950734"/>
          <a:ext cx="8472819" cy="357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578436" cy="533098"/>
          </a:xfrm>
        </p:spPr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Sande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13514" y="932840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1 607 727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2,1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1,7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41617"/>
              </p:ext>
            </p:extLst>
          </p:nvPr>
        </p:nvGraphicFramePr>
        <p:xfrm>
          <a:off x="213981" y="845127"/>
          <a:ext cx="6613081" cy="367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04A06A-E894-E371-0A37-96368D7A8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641404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878E224-B314-D0B0-FD90-03E57AAA1739}"/>
              </a:ext>
            </a:extLst>
          </p:cNvPr>
          <p:cNvSpPr txBox="1"/>
          <p:nvPr/>
        </p:nvSpPr>
        <p:spPr>
          <a:xfrm>
            <a:off x="379759" y="4717119"/>
            <a:ext cx="2521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154520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Modellens verkemåte</a:t>
            </a:r>
            <a:br>
              <a:rPr lang="nn-NO" sz="1600"/>
            </a:br>
            <a:r>
              <a:rPr lang="nn-NO" sz="1200">
                <a:latin typeface="Poppins"/>
                <a:cs typeface="Poppins"/>
              </a:rPr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</a:t>
            </a:r>
            <a:r>
              <a:rPr lang="nn-NO" sz="1100" i="1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</a:p>
          <a:p>
            <a:r>
              <a:rPr lang="nn-NO" sz="1100" i="1">
                <a:latin typeface="Poppins SemiBold"/>
                <a:cs typeface="Poppins SemiBold"/>
              </a:rPr>
              <a:t>Bustadbalanse</a:t>
            </a:r>
            <a:r>
              <a:rPr lang="nn-NO" sz="1100" i="1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>
                <a:latin typeface="Poppins"/>
                <a:cs typeface="Poppins"/>
              </a:rPr>
              <a:t> </a:t>
            </a:r>
            <a:endParaRPr lang="nn-NO" sz="140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162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415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537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453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472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2A9510F-BFD0-3ED6-496E-08217A233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6823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3DA88DC-59FB-CB95-93A8-3D6138409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4100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Sande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BFF5841-6FC0-7B09-E3CB-FA58084E8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2813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Sande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-12,1 %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+39,2 %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D77BCC4D-F194-1022-9C3C-AB6FF165C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91299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FCB7CE-C929-48B7-8E56-07D15929EE82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</TotalTime>
  <Words>1024</Words>
  <Application>Microsoft Office PowerPoint</Application>
  <PresentationFormat>Skjermfremvisning (16:9)</PresentationFormat>
  <Paragraphs>210</Paragraphs>
  <Slides>27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Sande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Sande</vt:lpstr>
      <vt:lpstr>PowerPoint-presentasjon</vt:lpstr>
      <vt:lpstr>PowerPoint-presentasjon</vt:lpstr>
      <vt:lpstr>Sande har fleire bustadar enn hushald</vt:lpstr>
      <vt:lpstr>Flytting til/frå Sande etter alder 2020-2024</vt:lpstr>
      <vt:lpstr>Største flyttestraumar til/frå Sande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23</cp:revision>
  <dcterms:created xsi:type="dcterms:W3CDTF">2022-12-19T14:26:47Z</dcterms:created>
  <dcterms:modified xsi:type="dcterms:W3CDTF">2026-05-06T10:24:54Z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