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0EE79-0E15-4261-A40C-BE0D68E0A9B2}" v="1" dt="2026-05-06T10:25:44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6-05-06T10:25:44.192" v="40"/>
      <pc:docMkLst>
        <pc:docMk/>
      </pc:docMkLst>
      <pc:sldChg chg="modSp">
        <pc:chgData name="Paul Magne Eidhammer" userId="e3d4e6bb-f754-4b2e-bd11-72ddaaf5666f" providerId="ADAL" clId="{835BCC08-B0CB-4400-B3F8-7FFC689D382E}" dt="2026-05-06T10:25:44.192" v="40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25:44.192" v="40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6-19T11-49-56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6-20T08-49-37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7-30-49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6-20T10-35-19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6-20T12-06-29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Hareid!$B$4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Hareid!$A$5:$A$18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Hareid!$B$5:$B$18</c:f>
              <c:numCache>
                <c:formatCode>General</c:formatCode>
                <c:ptCount val="14"/>
                <c:pt idx="0">
                  <c:v>6</c:v>
                </c:pt>
                <c:pt idx="1">
                  <c:v>15</c:v>
                </c:pt>
                <c:pt idx="2">
                  <c:v>31</c:v>
                </c:pt>
                <c:pt idx="3">
                  <c:v>91</c:v>
                </c:pt>
                <c:pt idx="4">
                  <c:v>217</c:v>
                </c:pt>
                <c:pt idx="5">
                  <c:v>262</c:v>
                </c:pt>
                <c:pt idx="6">
                  <c:v>209</c:v>
                </c:pt>
                <c:pt idx="7">
                  <c:v>198</c:v>
                </c:pt>
                <c:pt idx="8">
                  <c:v>200</c:v>
                </c:pt>
                <c:pt idx="9">
                  <c:v>419</c:v>
                </c:pt>
                <c:pt idx="10">
                  <c:v>390</c:v>
                </c:pt>
                <c:pt idx="11">
                  <c:v>148</c:v>
                </c:pt>
                <c:pt idx="12">
                  <c:v>82</c:v>
                </c:pt>
                <c:pt idx="1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3-495B-A676-E371DC524190}"/>
            </c:ext>
          </c:extLst>
        </c:ser>
        <c:ser>
          <c:idx val="1"/>
          <c:order val="1"/>
          <c:tx>
            <c:strRef>
              <c:f>Hareid!$C$4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Hareid!$A$5:$A$18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Hareid!$C$5:$C$18</c:f>
              <c:numCache>
                <c:formatCode>General</c:formatCode>
                <c:ptCount val="14"/>
                <c:pt idx="0">
                  <c:v>35</c:v>
                </c:pt>
                <c:pt idx="1">
                  <c:v>25</c:v>
                </c:pt>
                <c:pt idx="2">
                  <c:v>49</c:v>
                </c:pt>
                <c:pt idx="3">
                  <c:v>87</c:v>
                </c:pt>
                <c:pt idx="4">
                  <c:v>265</c:v>
                </c:pt>
                <c:pt idx="5">
                  <c:v>239</c:v>
                </c:pt>
                <c:pt idx="6">
                  <c:v>243</c:v>
                </c:pt>
                <c:pt idx="7">
                  <c:v>249</c:v>
                </c:pt>
                <c:pt idx="8">
                  <c:v>239</c:v>
                </c:pt>
                <c:pt idx="9">
                  <c:v>454</c:v>
                </c:pt>
                <c:pt idx="10">
                  <c:v>321</c:v>
                </c:pt>
                <c:pt idx="11">
                  <c:v>135</c:v>
                </c:pt>
                <c:pt idx="12">
                  <c:v>49</c:v>
                </c:pt>
                <c:pt idx="1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3-495B-A676-E371DC524190}"/>
            </c:ext>
          </c:extLst>
        </c:ser>
        <c:ser>
          <c:idx val="2"/>
          <c:order val="2"/>
          <c:tx>
            <c:strRef>
              <c:f>Hareid!$D$4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Hareid!$A$5:$A$18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Hareid!$D$5:$D$18</c:f>
              <c:numCache>
                <c:formatCode>General</c:formatCode>
                <c:ptCount val="14"/>
                <c:pt idx="0">
                  <c:v>35</c:v>
                </c:pt>
                <c:pt idx="1">
                  <c:v>27</c:v>
                </c:pt>
                <c:pt idx="2">
                  <c:v>54</c:v>
                </c:pt>
                <c:pt idx="3">
                  <c:v>98</c:v>
                </c:pt>
                <c:pt idx="4">
                  <c:v>308</c:v>
                </c:pt>
                <c:pt idx="5">
                  <c:v>282</c:v>
                </c:pt>
                <c:pt idx="6">
                  <c:v>280</c:v>
                </c:pt>
                <c:pt idx="7">
                  <c:v>282</c:v>
                </c:pt>
                <c:pt idx="8">
                  <c:v>269</c:v>
                </c:pt>
                <c:pt idx="9">
                  <c:v>518</c:v>
                </c:pt>
                <c:pt idx="10">
                  <c:v>363</c:v>
                </c:pt>
                <c:pt idx="11">
                  <c:v>150</c:v>
                </c:pt>
                <c:pt idx="12">
                  <c:v>55</c:v>
                </c:pt>
                <c:pt idx="1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3-495B-A676-E371DC524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Personer!$B$12:$D$12</c:f>
              <c:numCache>
                <c:formatCode>0</c:formatCode>
                <c:ptCount val="3"/>
                <c:pt idx="0">
                  <c:v>5037</c:v>
                </c:pt>
                <c:pt idx="1">
                  <c:v>5071</c:v>
                </c:pt>
                <c:pt idx="2">
                  <c:v>5095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B-4093-8E77-2F953DA87D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Boliger5!$B$13:$G$13</c:f>
              <c:numCache>
                <c:formatCode>0</c:formatCode>
                <c:ptCount val="6"/>
                <c:pt idx="0">
                  <c:v>1769</c:v>
                </c:pt>
                <c:pt idx="1">
                  <c:v>166</c:v>
                </c:pt>
                <c:pt idx="2">
                  <c:v>226</c:v>
                </c:pt>
                <c:pt idx="3">
                  <c:v>138</c:v>
                </c:pt>
                <c:pt idx="4">
                  <c:v>11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1-4035-83A0-43955C5666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Boliger5!$B$13:$O$13</c:f>
              <c:numCache>
                <c:formatCode>0</c:formatCode>
                <c:ptCount val="14"/>
                <c:pt idx="0">
                  <c:v>5</c:v>
                </c:pt>
                <c:pt idx="1">
                  <c:v>15</c:v>
                </c:pt>
                <c:pt idx="2">
                  <c:v>32</c:v>
                </c:pt>
                <c:pt idx="3">
                  <c:v>91</c:v>
                </c:pt>
                <c:pt idx="4">
                  <c:v>218</c:v>
                </c:pt>
                <c:pt idx="5">
                  <c:v>261</c:v>
                </c:pt>
                <c:pt idx="6">
                  <c:v>211</c:v>
                </c:pt>
                <c:pt idx="7">
                  <c:v>196</c:v>
                </c:pt>
                <c:pt idx="8">
                  <c:v>200</c:v>
                </c:pt>
                <c:pt idx="9">
                  <c:v>419</c:v>
                </c:pt>
                <c:pt idx="10">
                  <c:v>392</c:v>
                </c:pt>
                <c:pt idx="11">
                  <c:v>154</c:v>
                </c:pt>
                <c:pt idx="12">
                  <c:v>82</c:v>
                </c:pt>
                <c:pt idx="1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5-4E02-8322-579C32CA68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810176686066706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Fullforte!$B$40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Fullforte!$C$40:$AA$40</c:f>
              <c:numCache>
                <c:formatCode>0</c:formatCode>
                <c:ptCount val="25"/>
                <c:pt idx="0">
                  <c:v>16</c:v>
                </c:pt>
                <c:pt idx="1">
                  <c:v>12</c:v>
                </c:pt>
                <c:pt idx="2">
                  <c:v>4</c:v>
                </c:pt>
                <c:pt idx="3">
                  <c:v>12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9</c:v>
                </c:pt>
                <c:pt idx="10">
                  <c:v>5</c:v>
                </c:pt>
                <c:pt idx="11">
                  <c:v>7</c:v>
                </c:pt>
                <c:pt idx="12">
                  <c:v>14</c:v>
                </c:pt>
                <c:pt idx="13">
                  <c:v>11</c:v>
                </c:pt>
                <c:pt idx="14">
                  <c:v>10</c:v>
                </c:pt>
                <c:pt idx="15">
                  <c:v>6</c:v>
                </c:pt>
                <c:pt idx="16">
                  <c:v>2</c:v>
                </c:pt>
                <c:pt idx="17">
                  <c:v>0</c:v>
                </c:pt>
                <c:pt idx="18">
                  <c:v>12</c:v>
                </c:pt>
                <c:pt idx="19">
                  <c:v>5</c:v>
                </c:pt>
                <c:pt idx="20">
                  <c:v>7</c:v>
                </c:pt>
                <c:pt idx="21">
                  <c:v>5</c:v>
                </c:pt>
                <c:pt idx="22">
                  <c:v>6</c:v>
                </c:pt>
                <c:pt idx="23">
                  <c:v>2</c:v>
                </c:pt>
                <c:pt idx="2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9-43F3-8B3B-0A60D74A420D}"/>
            </c:ext>
          </c:extLst>
        </c:ser>
        <c:ser>
          <c:idx val="1"/>
          <c:order val="1"/>
          <c:tx>
            <c:strRef>
              <c:f>Fullforte!$B$41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Fullforte!$C$41:$AA$41</c:f>
              <c:numCache>
                <c:formatCode>0</c:formatCode>
                <c:ptCount val="25"/>
                <c:pt idx="0">
                  <c:v>6</c:v>
                </c:pt>
                <c:pt idx="1">
                  <c:v>10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6</c:v>
                </c:pt>
                <c:pt idx="9">
                  <c:v>2</c:v>
                </c:pt>
                <c:pt idx="10">
                  <c:v>0</c:v>
                </c:pt>
                <c:pt idx="11">
                  <c:v>9</c:v>
                </c:pt>
                <c:pt idx="12">
                  <c:v>8</c:v>
                </c:pt>
                <c:pt idx="13">
                  <c:v>14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7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9-43F3-8B3B-0A60D74A420D}"/>
            </c:ext>
          </c:extLst>
        </c:ser>
        <c:ser>
          <c:idx val="2"/>
          <c:order val="2"/>
          <c:tx>
            <c:strRef>
              <c:f>Fullforte!$B$42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Fullforte!$C$42:$AA$42</c:f>
              <c:numCache>
                <c:formatCode>0</c:formatCode>
                <c:ptCount val="2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2</c:v>
                </c:pt>
                <c:pt idx="6">
                  <c:v>7</c:v>
                </c:pt>
                <c:pt idx="7">
                  <c:v>4</c:v>
                </c:pt>
                <c:pt idx="8">
                  <c:v>10</c:v>
                </c:pt>
                <c:pt idx="9">
                  <c:v>3</c:v>
                </c:pt>
                <c:pt idx="10">
                  <c:v>3</c:v>
                </c:pt>
                <c:pt idx="11">
                  <c:v>0</c:v>
                </c:pt>
                <c:pt idx="12">
                  <c:v>12</c:v>
                </c:pt>
                <c:pt idx="13">
                  <c:v>4</c:v>
                </c:pt>
                <c:pt idx="14">
                  <c:v>12</c:v>
                </c:pt>
                <c:pt idx="15">
                  <c:v>8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6</c:v>
                </c:pt>
                <c:pt idx="20">
                  <c:v>6</c:v>
                </c:pt>
                <c:pt idx="21">
                  <c:v>1</c:v>
                </c:pt>
                <c:pt idx="22">
                  <c:v>4</c:v>
                </c:pt>
                <c:pt idx="23">
                  <c:v>8</c:v>
                </c:pt>
                <c:pt idx="2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69-43F3-8B3B-0A60D74A420D}"/>
            </c:ext>
          </c:extLst>
        </c:ser>
        <c:ser>
          <c:idx val="3"/>
          <c:order val="3"/>
          <c:tx>
            <c:strRef>
              <c:f>Fullforte!$B$43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Fullforte!$C$43:$AA$43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</c:v>
                </c:pt>
                <c:pt idx="6">
                  <c:v>0</c:v>
                </c:pt>
                <c:pt idx="7">
                  <c:v>6</c:v>
                </c:pt>
                <c:pt idx="8">
                  <c:v>17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13</c:v>
                </c:pt>
                <c:pt idx="13">
                  <c:v>38</c:v>
                </c:pt>
                <c:pt idx="14">
                  <c:v>0</c:v>
                </c:pt>
                <c:pt idx="15">
                  <c:v>25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69-43F3-8B3B-0A60D74A420D}"/>
            </c:ext>
          </c:extLst>
        </c:ser>
        <c:ser>
          <c:idx val="4"/>
          <c:order val="4"/>
          <c:tx>
            <c:strRef>
              <c:f>Fullforte!$B$44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Fullforte!$C$44:$AA$44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69-43F3-8B3B-0A60D74A4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086486765808957E-2"/>
          <c:y val="0.93640084424796544"/>
          <c:w val="0.80782691112316596"/>
          <c:h val="4.27420376856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NyeBygninger!$C$35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NyeBygninger!$D$35:$H$35</c:f>
              <c:numCache>
                <c:formatCode>0</c:formatCode>
                <c:ptCount val="5"/>
                <c:pt idx="0">
                  <c:v>26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1-4B61-BDAB-B33AD78D0EC2}"/>
            </c:ext>
          </c:extLst>
        </c:ser>
        <c:ser>
          <c:idx val="1"/>
          <c:order val="1"/>
          <c:tx>
            <c:strRef>
              <c:f>NyeBygninger!$C$36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NyeBygninger!$D$36:$H$36</c:f>
              <c:numCache>
                <c:formatCode>0</c:formatCode>
                <c:ptCount val="5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B1-4B61-BDAB-B33AD78D0EC2}"/>
            </c:ext>
          </c:extLst>
        </c:ser>
        <c:ser>
          <c:idx val="2"/>
          <c:order val="2"/>
          <c:tx>
            <c:strRef>
              <c:f>NyeBygninger!$C$37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NyeBygninger!$D$37:$H$37</c:f>
              <c:numCache>
                <c:formatCode>0</c:formatCode>
                <c:ptCount val="5"/>
                <c:pt idx="0">
                  <c:v>16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B1-4B61-BDAB-B33AD78D0EC2}"/>
            </c:ext>
          </c:extLst>
        </c:ser>
        <c:ser>
          <c:idx val="3"/>
          <c:order val="3"/>
          <c:tx>
            <c:strRef>
              <c:f>NyeBygninger!$C$38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NyeBygninger!$D$38:$H$38</c:f>
              <c:numCache>
                <c:formatCode>0</c:formatCode>
                <c:ptCount val="5"/>
                <c:pt idx="0">
                  <c:v>12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B1-4B61-BDAB-B33AD78D0EC2}"/>
            </c:ext>
          </c:extLst>
        </c:ser>
        <c:ser>
          <c:idx val="4"/>
          <c:order val="4"/>
          <c:tx>
            <c:strRef>
              <c:f>NyeBygninger!$C$39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NyeBygninger!$D$39:$H$39</c:f>
              <c:numCache>
                <c:formatCode>0</c:formatCode>
                <c:ptCount val="5"/>
                <c:pt idx="0">
                  <c:v>6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B1-4B61-BDAB-B33AD78D0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4.6448658021538743E-3"/>
              <c:y val="0.33322999468865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NyeBygninger!$C$35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NyeBygninger!$D$35:$L$35</c:f>
              <c:numCache>
                <c:formatCode>0</c:formatCode>
                <c:ptCount val="9"/>
                <c:pt idx="0">
                  <c:v>8</c:v>
                </c:pt>
                <c:pt idx="1">
                  <c:v>0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C-4BDE-B008-AF48ED62C075}"/>
            </c:ext>
          </c:extLst>
        </c:ser>
        <c:ser>
          <c:idx val="1"/>
          <c:order val="1"/>
          <c:tx>
            <c:strRef>
              <c:f>NyeBygninger!$C$36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NyeBygninger!$D$36:$L$36</c:f>
              <c:numCache>
                <c:formatCode>0</c:formatCode>
                <c:ptCount val="9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DC-4BDE-B008-AF48ED62C075}"/>
            </c:ext>
          </c:extLst>
        </c:ser>
        <c:ser>
          <c:idx val="2"/>
          <c:order val="2"/>
          <c:tx>
            <c:strRef>
              <c:f>NyeBygninger!$C$37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NyeBygninger!$D$37:$L$37</c:f>
              <c:numCache>
                <c:formatCode>0</c:formatCode>
                <c:ptCount val="9"/>
                <c:pt idx="0">
                  <c:v>8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DC-4BDE-B008-AF48ED62C075}"/>
            </c:ext>
          </c:extLst>
        </c:ser>
        <c:ser>
          <c:idx val="3"/>
          <c:order val="3"/>
          <c:tx>
            <c:strRef>
              <c:f>NyeBygninger!$C$38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NyeBygninger!$D$38:$L$38</c:f>
              <c:numCache>
                <c:formatCode>0</c:formatCode>
                <c:ptCount val="9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DC-4BDE-B008-AF48ED62C075}"/>
            </c:ext>
          </c:extLst>
        </c:ser>
        <c:ser>
          <c:idx val="4"/>
          <c:order val="4"/>
          <c:tx>
            <c:strRef>
              <c:f>NyeBygninger!$C$39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NyeBygninger!$D$39:$L$39</c:f>
              <c:numCache>
                <c:formatCode>0</c:formatCode>
                <c:ptCount val="9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DC-4BDE-B008-AF48ED62C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8.010176183261249E-3"/>
              <c:y val="0.31264229847724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0.15667225127581588"/>
          <c:w val="0.82281875732958965"/>
          <c:h val="0.64210027715976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Medianinntekt!$A$27</c:f>
              <c:strCache>
                <c:ptCount val="1"/>
                <c:pt idx="0">
                  <c:v>Hareid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Medianinntekt!$B$27:$F$27</c:f>
              <c:numCache>
                <c:formatCode>0</c:formatCode>
                <c:ptCount val="5"/>
                <c:pt idx="0">
                  <c:v>790000</c:v>
                </c:pt>
                <c:pt idx="1">
                  <c:v>431000</c:v>
                </c:pt>
                <c:pt idx="2">
                  <c:v>954000</c:v>
                </c:pt>
                <c:pt idx="3">
                  <c:v>1317000</c:v>
                </c:pt>
                <c:pt idx="4">
                  <c:v>659000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C-4A16-A980-0C8323C5435F}"/>
            </c:ext>
          </c:extLst>
        </c:ser>
        <c:ser>
          <c:idx val="1"/>
          <c:order val="1"/>
          <c:tx>
            <c:strRef>
              <c:f>Medianinntekt!$A$28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Medianinntekt!$B$28:$F$28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C-4A16-A980-0C8323C5435F}"/>
            </c:ext>
          </c:extLst>
        </c:ser>
        <c:ser>
          <c:idx val="2"/>
          <c:order val="2"/>
          <c:tx>
            <c:strRef>
              <c:f>Medianinntekt!$A$29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Medianinntekt!$B$29:$F$29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C-4A16-A980-0C8323C543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Hareid!$B$1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Hareid!$A$2:$A$26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Hareid!$B$2:$B$26</c:f>
              <c:numCache>
                <c:formatCode>General</c:formatCode>
                <c:ptCount val="25"/>
                <c:pt idx="0">
                  <c:v>6</c:v>
                </c:pt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2</c:v>
                </c:pt>
                <c:pt idx="23">
                  <c:v>-1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FF4-4A6B-9F7E-4D3FBF423BF8}"/>
            </c:ext>
          </c:extLst>
        </c:ser>
        <c:ser>
          <c:idx val="1"/>
          <c:order val="1"/>
          <c:tx>
            <c:strRef>
              <c:f>Hareid!$C$1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Hareid!$A$2:$A$26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Hareid!$C$2:$C$26</c:f>
              <c:numCache>
                <c:formatCode>General</c:formatCode>
                <c:ptCount val="25"/>
                <c:pt idx="0">
                  <c:v>16</c:v>
                </c:pt>
                <c:pt idx="1">
                  <c:v>13</c:v>
                </c:pt>
                <c:pt idx="2">
                  <c:v>8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7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5</c:v>
                </c:pt>
                <c:pt idx="13">
                  <c:v>4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2</c:v>
                </c:pt>
                <c:pt idx="19">
                  <c:v>1</c:v>
                </c:pt>
                <c:pt idx="20">
                  <c:v>3</c:v>
                </c:pt>
                <c:pt idx="21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FF4-4A6B-9F7E-4D3FBF423BF8}"/>
            </c:ext>
          </c:extLst>
        </c:ser>
        <c:ser>
          <c:idx val="2"/>
          <c:order val="2"/>
          <c:tx>
            <c:strRef>
              <c:f>Hareid!$D$1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Hareid!$A$2:$A$26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Hareid!$D$2:$D$26</c:f>
              <c:numCache>
                <c:formatCode>General</c:formatCode>
                <c:ptCount val="25"/>
                <c:pt idx="0">
                  <c:v>17</c:v>
                </c:pt>
                <c:pt idx="1">
                  <c:v>13</c:v>
                </c:pt>
                <c:pt idx="2">
                  <c:v>10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3</c:v>
                </c:pt>
                <c:pt idx="13">
                  <c:v>5</c:v>
                </c:pt>
                <c:pt idx="14">
                  <c:v>4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3</c:v>
                </c:pt>
                <c:pt idx="21">
                  <c:v>0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FF4-4A6B-9F7E-4D3FBF423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Hareid!$F$2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72-480B-AB32-E7ED3B87E1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Hareid!$E$3:$E$28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Hareid!$F$3:$F$28</c:f>
              <c:numCache>
                <c:formatCode>General</c:formatCode>
                <c:ptCount val="26"/>
                <c:pt idx="0">
                  <c:v>100</c:v>
                </c:pt>
                <c:pt idx="1">
                  <c:v>101.32412204951065</c:v>
                </c:pt>
                <c:pt idx="2">
                  <c:v>101.66954519286126</c:v>
                </c:pt>
                <c:pt idx="3">
                  <c:v>102.3028209556707</c:v>
                </c:pt>
                <c:pt idx="4">
                  <c:v>102.76338514680484</c:v>
                </c:pt>
                <c:pt idx="5">
                  <c:v>102.3028209556707</c:v>
                </c:pt>
                <c:pt idx="6">
                  <c:v>102.6482440990213</c:v>
                </c:pt>
                <c:pt idx="7">
                  <c:v>103.05123776626368</c:v>
                </c:pt>
                <c:pt idx="8">
                  <c:v>102.87852619458837</c:v>
                </c:pt>
                <c:pt idx="9">
                  <c:v>102.87852619458837</c:v>
                </c:pt>
                <c:pt idx="10">
                  <c:v>102.93609671848014</c:v>
                </c:pt>
                <c:pt idx="11">
                  <c:v>102.82095567069661</c:v>
                </c:pt>
                <c:pt idx="12">
                  <c:v>102.70581462291307</c:v>
                </c:pt>
                <c:pt idx="13">
                  <c:v>102.475532527346</c:v>
                </c:pt>
                <c:pt idx="14">
                  <c:v>102.3028209556707</c:v>
                </c:pt>
                <c:pt idx="15">
                  <c:v>101.89982728842833</c:v>
                </c:pt>
                <c:pt idx="16">
                  <c:v>101.55440414507773</c:v>
                </c:pt>
                <c:pt idx="17">
                  <c:v>101.43926309729419</c:v>
                </c:pt>
                <c:pt idx="18">
                  <c:v>101.15141047783536</c:v>
                </c:pt>
                <c:pt idx="19">
                  <c:v>100.3454231433506</c:v>
                </c:pt>
                <c:pt idx="20">
                  <c:v>100.05757052389177</c:v>
                </c:pt>
                <c:pt idx="21">
                  <c:v>99.59700633275763</c:v>
                </c:pt>
                <c:pt idx="22">
                  <c:v>99.654576856649385</c:v>
                </c:pt>
                <c:pt idx="23">
                  <c:v>98.963730569948183</c:v>
                </c:pt>
                <c:pt idx="24">
                  <c:v>99.021301093839952</c:v>
                </c:pt>
                <c:pt idx="25">
                  <c:v>98.618307426597582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72-480B-AB32-E7ED3B87E17C}"/>
            </c:ext>
          </c:extLst>
        </c:ser>
        <c:ser>
          <c:idx val="1"/>
          <c:order val="1"/>
          <c:tx>
            <c:strRef>
              <c:f>Hareid!$G$2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72-480B-AB32-E7ED3B87E17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72-480B-AB32-E7ED3B87E1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Hareid!$E$3:$E$28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Hareid!$G$3:$G$28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101.74927113702623</c:v>
                </c:pt>
                <c:pt idx="2">
                  <c:v>104.81049562682216</c:v>
                </c:pt>
                <c:pt idx="3">
                  <c:v>107.28862973760933</c:v>
                </c:pt>
                <c:pt idx="4">
                  <c:v>109.62099125364431</c:v>
                </c:pt>
                <c:pt idx="5">
                  <c:v>113.26530612244898</c:v>
                </c:pt>
                <c:pt idx="6">
                  <c:v>115.4518950437318</c:v>
                </c:pt>
                <c:pt idx="7">
                  <c:v>117.78425655976676</c:v>
                </c:pt>
                <c:pt idx="8">
                  <c:v>119.82507288629738</c:v>
                </c:pt>
                <c:pt idx="9">
                  <c:v>122.01166180758018</c:v>
                </c:pt>
                <c:pt idx="10">
                  <c:v>124.78134110787171</c:v>
                </c:pt>
                <c:pt idx="11">
                  <c:v>127.25947521865891</c:v>
                </c:pt>
                <c:pt idx="12">
                  <c:v>130.17492711370261</c:v>
                </c:pt>
                <c:pt idx="13">
                  <c:v>132.21574344023324</c:v>
                </c:pt>
                <c:pt idx="14">
                  <c:v>133.96501457725947</c:v>
                </c:pt>
                <c:pt idx="15">
                  <c:v>136.44314868804665</c:v>
                </c:pt>
                <c:pt idx="16">
                  <c:v>139.067055393586</c:v>
                </c:pt>
                <c:pt idx="17">
                  <c:v>139.79591836734696</c:v>
                </c:pt>
                <c:pt idx="18">
                  <c:v>141.98250728862973</c:v>
                </c:pt>
                <c:pt idx="19">
                  <c:v>144.46064139941689</c:v>
                </c:pt>
                <c:pt idx="20">
                  <c:v>145.48104956268222</c:v>
                </c:pt>
                <c:pt idx="21">
                  <c:v>147.37609329446065</c:v>
                </c:pt>
                <c:pt idx="22">
                  <c:v>148.39650145772595</c:v>
                </c:pt>
                <c:pt idx="23">
                  <c:v>150.29154518950438</c:v>
                </c:pt>
                <c:pt idx="24">
                  <c:v>150.43731778425655</c:v>
                </c:pt>
                <c:pt idx="25">
                  <c:v>152.33236151603498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72-480B-AB32-E7ED3B87E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Hareid!$B$5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Hareid!$A$6:$A$19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Hareid!$B$6:$B$19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22</c:v>
                </c:pt>
                <c:pt idx="4">
                  <c:v>79</c:v>
                </c:pt>
                <c:pt idx="5">
                  <c:v>76</c:v>
                </c:pt>
                <c:pt idx="6">
                  <c:v>76</c:v>
                </c:pt>
                <c:pt idx="7">
                  <c:v>68</c:v>
                </c:pt>
                <c:pt idx="8">
                  <c:v>62</c:v>
                </c:pt>
                <c:pt idx="9">
                  <c:v>133</c:v>
                </c:pt>
                <c:pt idx="10">
                  <c:v>90</c:v>
                </c:pt>
                <c:pt idx="11">
                  <c:v>34</c:v>
                </c:pt>
                <c:pt idx="12">
                  <c:v>11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E-4E94-9515-145A24D27E13}"/>
            </c:ext>
          </c:extLst>
        </c:ser>
        <c:ser>
          <c:idx val="1"/>
          <c:order val="1"/>
          <c:tx>
            <c:strRef>
              <c:f>Hareid!$C$5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Hareid!$A$6:$A$19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Hareid!$C$6:$C$19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20</c:v>
                </c:pt>
                <c:pt idx="3">
                  <c:v>34</c:v>
                </c:pt>
                <c:pt idx="4">
                  <c:v>128</c:v>
                </c:pt>
                <c:pt idx="5">
                  <c:v>124</c:v>
                </c:pt>
                <c:pt idx="6">
                  <c:v>115</c:v>
                </c:pt>
                <c:pt idx="7">
                  <c:v>105</c:v>
                </c:pt>
                <c:pt idx="8">
                  <c:v>93</c:v>
                </c:pt>
                <c:pt idx="9">
                  <c:v>196</c:v>
                </c:pt>
                <c:pt idx="10">
                  <c:v>132</c:v>
                </c:pt>
                <c:pt idx="11">
                  <c:v>50</c:v>
                </c:pt>
                <c:pt idx="12">
                  <c:v>17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2E-4E94-9515-145A24D27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Stranda!$B$12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57-4F1C-AEE9-6DBFA6EF28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57-4F1C-AEE9-6DBFA6EF28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57-4F1C-AEE9-6DBFA6EF28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57-4F1C-AEE9-6DBFA6EF28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57-4F1C-AEE9-6DBFA6EF28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B57-4F1C-AEE9-6DBFA6EF2897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57-4F1C-AEE9-6DBFA6EF2897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B57-4F1C-AEE9-6DBFA6EF2897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B57-4F1C-AEE9-6DBFA6EF2897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B57-4F1C-AEE9-6DBFA6EF2897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B57-4F1C-AEE9-6DBFA6EF2897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B57-4F1C-AEE9-6DBFA6EF289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Stranda!$A$13:$A$18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Stranda!$B$13:$B$18</c:f>
              <c:numCache>
                <c:formatCode>General</c:formatCode>
                <c:ptCount val="6"/>
                <c:pt idx="0">
                  <c:v>902</c:v>
                </c:pt>
                <c:pt idx="1">
                  <c:v>774</c:v>
                </c:pt>
                <c:pt idx="2">
                  <c:v>295</c:v>
                </c:pt>
                <c:pt idx="3">
                  <c:v>288</c:v>
                </c:pt>
                <c:pt idx="4">
                  <c:v>125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B57-4F1C-AEE9-6DBFA6EF28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Stranda!$E$12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B9-44C7-8073-5DA4FECE50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B9-44C7-8073-5DA4FECE50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B9-44C7-8073-5DA4FECE50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B9-44C7-8073-5DA4FECE50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B9-44C7-8073-5DA4FECE50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B9-44C7-8073-5DA4FECE50EF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9B9-44C7-8073-5DA4FECE50EF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9B9-44C7-8073-5DA4FECE50EF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9B9-44C7-8073-5DA4FECE50EF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9B9-44C7-8073-5DA4FECE50EF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9B9-44C7-8073-5DA4FECE50EF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9B9-44C7-8073-5DA4FECE50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Stranda!$D$13:$D$18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Stranda!$E$13:$E$18</c:f>
              <c:numCache>
                <c:formatCode>General</c:formatCode>
                <c:ptCount val="6"/>
                <c:pt idx="0">
                  <c:v>1083</c:v>
                </c:pt>
                <c:pt idx="1">
                  <c:v>944</c:v>
                </c:pt>
                <c:pt idx="2">
                  <c:v>302</c:v>
                </c:pt>
                <c:pt idx="3">
                  <c:v>272</c:v>
                </c:pt>
                <c:pt idx="4">
                  <c:v>118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B9-44C7-8073-5DA4FECE50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192978782142931"/>
          <c:y val="0.10523533647593168"/>
          <c:w val="0.83829782032455624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Personer!$B$13:$F$13</c:f>
              <c:numCache>
                <c:formatCode>0.0</c:formatCode>
                <c:ptCount val="5"/>
                <c:pt idx="0">
                  <c:v>15.9</c:v>
                </c:pt>
                <c:pt idx="1">
                  <c:v>28.3</c:v>
                </c:pt>
                <c:pt idx="2">
                  <c:v>17.100000000000001</c:v>
                </c:pt>
                <c:pt idx="3">
                  <c:v>21.4</c:v>
                </c:pt>
                <c:pt idx="4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6-4E24-8BEE-548D81402F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Personer!$B$49</c:f>
              <c:numCache>
                <c:formatCode>0.0</c:formatCode>
                <c:ptCount val="1"/>
                <c:pt idx="0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35-4ED0-99C6-111F06D39830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Personer!$C$49</c:f>
              <c:numCache>
                <c:formatCode>0.0</c:formatCode>
                <c:ptCount val="1"/>
                <c:pt idx="0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35-4ED0-99C6-111F06D39830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Personer!$D$49</c:f>
              <c:numCache>
                <c:formatCode>0.0</c:formatCode>
                <c:ptCount val="1"/>
                <c:pt idx="0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35-4ED0-99C6-111F06D39830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Personer!$E$49</c:f>
              <c:numCache>
                <c:formatCode>0.0</c:formatCode>
                <c:ptCount val="1"/>
                <c:pt idx="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35-4ED0-99C6-111F06D39830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Personer!$F$49</c:f>
              <c:numCache>
                <c:formatCode>0.0</c:formatCode>
                <c:ptCount val="1"/>
                <c:pt idx="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35-4ED0-99C6-111F06D398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Familier!$B$13:$G$13</c:f>
              <c:numCache>
                <c:formatCode>0</c:formatCode>
                <c:ptCount val="6"/>
                <c:pt idx="0">
                  <c:v>1002</c:v>
                </c:pt>
                <c:pt idx="1">
                  <c:v>482</c:v>
                </c:pt>
                <c:pt idx="2">
                  <c:v>123</c:v>
                </c:pt>
                <c:pt idx="3">
                  <c:v>579</c:v>
                </c:pt>
                <c:pt idx="4">
                  <c:v>140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6-43AB-B859-7A08010B87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6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762218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78617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677860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841543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82282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48737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49595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Hareid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1D175CF3-EA67-3F5F-8F5C-191E9A69255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68E447D8-FFF6-0B64-4FC5-BD16032DE29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Hareid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>
                <a:latin typeface="Poppins"/>
                <a:cs typeface="Poppins"/>
              </a:rPr>
              <a:t>Hareid har i dag </a:t>
            </a:r>
            <a:r>
              <a:rPr lang="nn-NO" sz="1500" b="1" dirty="0">
                <a:latin typeface="Poppins"/>
                <a:cs typeface="Poppins"/>
              </a:rPr>
              <a:t>underskot på små og middels bustadar </a:t>
            </a:r>
            <a:r>
              <a:rPr lang="nn-NO" sz="1500" dirty="0" err="1">
                <a:latin typeface="Poppins"/>
                <a:cs typeface="Poppins"/>
              </a:rPr>
              <a:t>ift</a:t>
            </a:r>
            <a:r>
              <a:rPr lang="nn-NO" sz="1500" dirty="0">
                <a:latin typeface="Poppins"/>
                <a:cs typeface="Poppins"/>
              </a:rPr>
              <a:t>. forventa etterspørsel. Underskotet er venta å auke dersom fleire bustadar ikkje blir bygd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I 2050 forventast det å vere ca. 450 for få bustadar i Hareid dersom dagens bustadmasse blir konstant </a:t>
            </a:r>
          </a:p>
          <a:p>
            <a:pPr lvl="1"/>
            <a:r>
              <a:rPr lang="nn-NO" sz="1300" dirty="0"/>
              <a:t>Størst relativ etterspørselsauke for middels bustadar, men også for små</a:t>
            </a:r>
          </a:p>
          <a:p>
            <a:pPr lvl="1"/>
            <a:r>
              <a:rPr lang="nn-NO" sz="1300" dirty="0"/>
              <a:t>Også underskot på store bustadar mot 2050, men lågare relativ etterspørselsvekst</a:t>
            </a:r>
            <a:br>
              <a:rPr lang="nn-NO" sz="1300" dirty="0"/>
            </a:br>
            <a:endParaRPr lang="nn-NO" sz="13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I 2050 er det forventa at om lag same tal hushald med kontaktperson under 67 år vil etterspørje bustadar i Hareid som i dag (tilnærma nullvekst)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52,3 %. Eldre sine bustadbehov og preferansar blir derfor meir viktige 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Hareid forventast å vere mindre i 2050 enn i dag. Det gir auka bustadetterspørsel ut over forventa folketalsvekst</a:t>
            </a:r>
            <a:endParaRPr lang="nn-NO" sz="1200" dirty="0">
              <a:latin typeface="Poppins"/>
              <a:cs typeface="Poppins"/>
            </a:endParaRPr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diagram, skjermbilde, kart&#10;&#10;KI-generert innhold kan være feil.">
            <a:extLst>
              <a:ext uri="{FF2B5EF4-FFF2-40B4-BE49-F238E27FC236}">
                <a16:creationId xmlns:a16="http://schemas.microsoft.com/office/drawing/2014/main" id="{61412FC0-E9C1-AA0C-CF00-CE4E16FFC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80758" y="465065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292918" y="4859674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Hareid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Hareid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2 401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2 259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6 %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rgbClr val="007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Hareid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E05CFFDC-7092-6B1E-0826-6ED60E20B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Hareid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Hareid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Hareid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846BA2E-3E74-7F46-6311-096187A5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2" y="1059163"/>
            <a:ext cx="4215658" cy="3130488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A4C750F8-9C36-4615-DA4F-1A1023E2E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543" y="921485"/>
            <a:ext cx="4629135" cy="32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043979"/>
              </p:ext>
            </p:extLst>
          </p:nvPr>
        </p:nvGraphicFramePr>
        <p:xfrm>
          <a:off x="102948" y="98653"/>
          <a:ext cx="4384274" cy="442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939723"/>
              </p:ext>
            </p:extLst>
          </p:nvPr>
        </p:nvGraphicFramePr>
        <p:xfrm>
          <a:off x="4487221" y="151253"/>
          <a:ext cx="4553831" cy="429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779275" cy="549603"/>
          </a:xfrm>
        </p:spPr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38718"/>
              </p:ext>
            </p:extLst>
          </p:nvPr>
        </p:nvGraphicFramePr>
        <p:xfrm>
          <a:off x="213981" y="859398"/>
          <a:ext cx="8627511" cy="34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577333"/>
              </p:ext>
            </p:extLst>
          </p:nvPr>
        </p:nvGraphicFramePr>
        <p:xfrm>
          <a:off x="213981" y="1063625"/>
          <a:ext cx="8534019" cy="340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637946"/>
              </p:ext>
            </p:extLst>
          </p:nvPr>
        </p:nvGraphicFramePr>
        <p:xfrm>
          <a:off x="213981" y="928150"/>
          <a:ext cx="8627511" cy="351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</a:t>
            </a:r>
            <a:r>
              <a:rPr lang="nb-NO" dirty="0"/>
              <a:t> (2025)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799934"/>
              </p:ext>
            </p:extLst>
          </p:nvPr>
        </p:nvGraphicFramePr>
        <p:xfrm>
          <a:off x="90834" y="956790"/>
          <a:ext cx="8595966" cy="363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75181" cy="615307"/>
          </a:xfrm>
        </p:spPr>
        <p:txBody>
          <a:bodyPr/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042083"/>
              </p:ext>
            </p:extLst>
          </p:nvPr>
        </p:nvGraphicFramePr>
        <p:xfrm>
          <a:off x="213981" y="821682"/>
          <a:ext cx="8669627" cy="365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790567" cy="550650"/>
          </a:xfrm>
        </p:spPr>
        <p:txBody>
          <a:bodyPr/>
          <a:lstStyle/>
          <a:p>
            <a:r>
              <a:rPr lang="nb-NO" dirty="0"/>
              <a:t>Bustadplassering og </a:t>
            </a:r>
            <a:r>
              <a:rPr lang="nb-NO" dirty="0" err="1"/>
              <a:t>tettstadar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719458"/>
              </p:ext>
            </p:extLst>
          </p:nvPr>
        </p:nvGraphicFramePr>
        <p:xfrm>
          <a:off x="213981" y="926511"/>
          <a:ext cx="8657516" cy="355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076740"/>
              </p:ext>
            </p:extLst>
          </p:nvPr>
        </p:nvGraphicFramePr>
        <p:xfrm>
          <a:off x="213981" y="981012"/>
          <a:ext cx="8716038" cy="359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97" y="127722"/>
            <a:ext cx="7655522" cy="505178"/>
          </a:xfrm>
        </p:spPr>
        <p:txBody>
          <a:bodyPr>
            <a:normAutofit fontScale="90000"/>
          </a:bodyPr>
          <a:lstStyle/>
          <a:p>
            <a:r>
              <a:rPr lang="nb-NO" dirty="0"/>
              <a:t>Median </a:t>
            </a:r>
            <a:r>
              <a:rPr lang="nb-NO" dirty="0" err="1"/>
              <a:t>hushaldsinntekt</a:t>
            </a:r>
            <a:r>
              <a:rPr lang="nb-NO" dirty="0"/>
              <a:t> og kjøpekraft</a:t>
            </a:r>
            <a:r>
              <a:rPr lang="nb-NO"/>
              <a:t> (2023)</a:t>
            </a:r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Hareid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7014903" y="870963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2 485 225</a:t>
            </a:r>
          </a:p>
          <a:p>
            <a:pPr algn="ctr"/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3,1</a:t>
            </a: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5,8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2,6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1,9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3,8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39009"/>
              </p:ext>
            </p:extLst>
          </p:nvPr>
        </p:nvGraphicFramePr>
        <p:xfrm>
          <a:off x="116879" y="768578"/>
          <a:ext cx="6778936" cy="373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465987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F74FCE4-43DB-5973-B5A8-B6546AB4C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09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27C53CA-EF62-6EBF-0D1D-D98D95A6A3CC}"/>
              </a:ext>
            </a:extLst>
          </p:cNvPr>
          <p:cNvSpPr txBox="1"/>
          <p:nvPr/>
        </p:nvSpPr>
        <p:spPr>
          <a:xfrm>
            <a:off x="405949" y="4673520"/>
            <a:ext cx="2503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 dirty="0"/>
              <a:t>: SSBs befolkningsframskriving, modellerer framtidige hushald gjennom hushaldsfrekvensar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360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869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1 066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461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522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162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970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101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1 113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244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988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78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1 118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906E999-9092-10C4-4D73-3A3A22977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508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Hareid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30C11A3D-3E6D-7A41-F4F4-A23B8B9E0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55158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Hareid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40687B8D-00E0-6E65-F895-E0DD90420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93314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Hareid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-1,4 %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+52,3 %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3AFDC6CE-402A-BD16-86F5-F2C9A837D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46663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e2915e09b9e18be56b3ebdce252ccdec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4a2d7a0504ed5d79869b4da7cfeb67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2A8341-6149-469E-8B7D-3C6920F34612}"/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6e555367-d410-464a-a888-1840aac33757"/>
    <ds:schemaRef ds:uri="3194e95f-388a-4eb4-a239-5d2a05d68bee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4841</TotalTime>
  <Words>1053</Words>
  <Application>Microsoft Office PowerPoint</Application>
  <PresentationFormat>Skjermfremvisning (16:9)</PresentationFormat>
  <Paragraphs>213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Hareid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Hareid</vt:lpstr>
      <vt:lpstr>PowerPoint-presentasjon</vt:lpstr>
      <vt:lpstr>PowerPoint-presentasjon</vt:lpstr>
      <vt:lpstr>Hareid har fleire bustadar enn hushald</vt:lpstr>
      <vt:lpstr>Flytting til/frå Hareid etter alder 2020-2024</vt:lpstr>
      <vt:lpstr>Største flyttestraumar til/frå Hareid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47</cp:revision>
  <dcterms:created xsi:type="dcterms:W3CDTF">2022-12-19T14:26:47Z</dcterms:created>
  <dcterms:modified xsi:type="dcterms:W3CDTF">2026-05-06T10:25:46Z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