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8C1817-CE7D-481C-AD71-B0D3704DA2E6}" v="1" dt="2026-05-06T10:26:12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addSld modSld">
      <pc:chgData name="Paul Magne Eidhammer" userId="e3d4e6bb-f754-4b2e-bd11-72ddaaf5666f" providerId="ADAL" clId="{835BCC08-B0CB-4400-B3F8-7FFC689D382E}" dt="2026-05-06T10:26:12.883" v="46"/>
      <pc:docMkLst>
        <pc:docMk/>
      </pc:docMkLst>
      <pc:sldChg chg="modSp">
        <pc:chgData name="Paul Magne Eidhammer" userId="e3d4e6bb-f754-4b2e-bd11-72ddaaf5666f" providerId="ADAL" clId="{835BCC08-B0CB-4400-B3F8-7FFC689D382E}" dt="2026-05-06T10:26:12.883" v="46"/>
        <pc:sldMkLst>
          <pc:docMk/>
          <pc:sldMk cId="3307158922" sldId="256"/>
        </pc:sldMkLst>
        <pc:spChg chg="mod">
          <ac:chgData name="Paul Magne Eidhammer" userId="e3d4e6bb-f754-4b2e-bd11-72ddaaf5666f" providerId="ADAL" clId="{835BCC08-B0CB-4400-B3F8-7FFC689D382E}" dt="2026-05-06T10:26:12.883" v="46"/>
          <ac:spMkLst>
            <pc:docMk/>
            <pc:sldMk cId="3307158922" sldId="256"/>
            <ac:spMk id="3" creationId="{34275824-CB13-7FD5-83AA-39C777B781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6-19T11-49-56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6-20T08-49-37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6-24T17-30-49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6-20T10-35-19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6-20T12-06-29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6-20T12-06-29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Stranda!$B$4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Stranda!$A$5:$A$18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Stranda!$B$5:$B$18</c:f>
              <c:numCache>
                <c:formatCode>General</c:formatCode>
                <c:ptCount val="14"/>
                <c:pt idx="0">
                  <c:v>114</c:v>
                </c:pt>
                <c:pt idx="1">
                  <c:v>48</c:v>
                </c:pt>
                <c:pt idx="2">
                  <c:v>36</c:v>
                </c:pt>
                <c:pt idx="3">
                  <c:v>120</c:v>
                </c:pt>
                <c:pt idx="4">
                  <c:v>252</c:v>
                </c:pt>
                <c:pt idx="5">
                  <c:v>200</c:v>
                </c:pt>
                <c:pt idx="6">
                  <c:v>133</c:v>
                </c:pt>
                <c:pt idx="7">
                  <c:v>169</c:v>
                </c:pt>
                <c:pt idx="8">
                  <c:v>133</c:v>
                </c:pt>
                <c:pt idx="9">
                  <c:v>436</c:v>
                </c:pt>
                <c:pt idx="10">
                  <c:v>486</c:v>
                </c:pt>
                <c:pt idx="11">
                  <c:v>245</c:v>
                </c:pt>
                <c:pt idx="12">
                  <c:v>95</c:v>
                </c:pt>
                <c:pt idx="1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82-4CCD-92AF-EBE3C075605C}"/>
            </c:ext>
          </c:extLst>
        </c:ser>
        <c:ser>
          <c:idx val="1"/>
          <c:order val="1"/>
          <c:tx>
            <c:strRef>
              <c:f>Stranda!$C$4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Stranda!$A$5:$A$18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Stranda!$C$5:$C$18</c:f>
              <c:numCache>
                <c:formatCode>General</c:formatCode>
                <c:ptCount val="14"/>
                <c:pt idx="0">
                  <c:v>20</c:v>
                </c:pt>
                <c:pt idx="1">
                  <c:v>17</c:v>
                </c:pt>
                <c:pt idx="2">
                  <c:v>34</c:v>
                </c:pt>
                <c:pt idx="3">
                  <c:v>60</c:v>
                </c:pt>
                <c:pt idx="4">
                  <c:v>187</c:v>
                </c:pt>
                <c:pt idx="5">
                  <c:v>192</c:v>
                </c:pt>
                <c:pt idx="6">
                  <c:v>211</c:v>
                </c:pt>
                <c:pt idx="7">
                  <c:v>209</c:v>
                </c:pt>
                <c:pt idx="8">
                  <c:v>218</c:v>
                </c:pt>
                <c:pt idx="9">
                  <c:v>433</c:v>
                </c:pt>
                <c:pt idx="10">
                  <c:v>309</c:v>
                </c:pt>
                <c:pt idx="11">
                  <c:v>126</c:v>
                </c:pt>
                <c:pt idx="12">
                  <c:v>47</c:v>
                </c:pt>
                <c:pt idx="1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82-4CCD-92AF-EBE3C075605C}"/>
            </c:ext>
          </c:extLst>
        </c:ser>
        <c:ser>
          <c:idx val="2"/>
          <c:order val="2"/>
          <c:tx>
            <c:strRef>
              <c:f>Stranda!$D$4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Stranda!$A$5:$A$18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Stranda!$D$5:$D$18</c:f>
              <c:numCache>
                <c:formatCode>General</c:formatCode>
                <c:ptCount val="14"/>
                <c:pt idx="0">
                  <c:v>19</c:v>
                </c:pt>
                <c:pt idx="1">
                  <c:v>18</c:v>
                </c:pt>
                <c:pt idx="2">
                  <c:v>35</c:v>
                </c:pt>
                <c:pt idx="3">
                  <c:v>64</c:v>
                </c:pt>
                <c:pt idx="4">
                  <c:v>198</c:v>
                </c:pt>
                <c:pt idx="5">
                  <c:v>202</c:v>
                </c:pt>
                <c:pt idx="6">
                  <c:v>222</c:v>
                </c:pt>
                <c:pt idx="7">
                  <c:v>218</c:v>
                </c:pt>
                <c:pt idx="8">
                  <c:v>227</c:v>
                </c:pt>
                <c:pt idx="9">
                  <c:v>452</c:v>
                </c:pt>
                <c:pt idx="10">
                  <c:v>322</c:v>
                </c:pt>
                <c:pt idx="11">
                  <c:v>129</c:v>
                </c:pt>
                <c:pt idx="12">
                  <c:v>48</c:v>
                </c:pt>
                <c:pt idx="1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82-4CCD-92AF-EBE3C0756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Tittel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Personer!$B$14:$D$14</c:f>
              <c:numCache>
                <c:formatCode>0</c:formatCode>
                <c:ptCount val="3"/>
                <c:pt idx="0">
                  <c:v>4317</c:v>
                </c:pt>
                <c:pt idx="1">
                  <c:v>4289</c:v>
                </c:pt>
                <c:pt idx="2">
                  <c:v>4237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D7-49CA-AB5A-E0E725AACD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Boliger5!$B$15:$G$15</c:f>
              <c:numCache>
                <c:formatCode>0</c:formatCode>
                <c:ptCount val="6"/>
                <c:pt idx="0">
                  <c:v>1796</c:v>
                </c:pt>
                <c:pt idx="1">
                  <c:v>227</c:v>
                </c:pt>
                <c:pt idx="2">
                  <c:v>129</c:v>
                </c:pt>
                <c:pt idx="3">
                  <c:v>173</c:v>
                </c:pt>
                <c:pt idx="4">
                  <c:v>24</c:v>
                </c:pt>
                <c:pt idx="5">
                  <c:v>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E-46F2-B4DB-46C7073F9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Boliger5!$B$15:$O$15</c:f>
              <c:numCache>
                <c:formatCode>0</c:formatCode>
                <c:ptCount val="14"/>
                <c:pt idx="0">
                  <c:v>114</c:v>
                </c:pt>
                <c:pt idx="1">
                  <c:v>48</c:v>
                </c:pt>
                <c:pt idx="2">
                  <c:v>35</c:v>
                </c:pt>
                <c:pt idx="3">
                  <c:v>121</c:v>
                </c:pt>
                <c:pt idx="4">
                  <c:v>252</c:v>
                </c:pt>
                <c:pt idx="5">
                  <c:v>201</c:v>
                </c:pt>
                <c:pt idx="6">
                  <c:v>132</c:v>
                </c:pt>
                <c:pt idx="7">
                  <c:v>171</c:v>
                </c:pt>
                <c:pt idx="8">
                  <c:v>132</c:v>
                </c:pt>
                <c:pt idx="9">
                  <c:v>438</c:v>
                </c:pt>
                <c:pt idx="10">
                  <c:v>487</c:v>
                </c:pt>
                <c:pt idx="11">
                  <c:v>245</c:v>
                </c:pt>
                <c:pt idx="12">
                  <c:v>96</c:v>
                </c:pt>
                <c:pt idx="1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5D-4897-8610-0C90715FEF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5.9300573539418696E-3"/>
              <c:y val="0.350692309392102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94035079281099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Fullforte!$B$50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Fullforte!$C$50:$AA$50</c:f>
              <c:numCache>
                <c:formatCode>0</c:formatCode>
                <c:ptCount val="25"/>
                <c:pt idx="0">
                  <c:v>3</c:v>
                </c:pt>
                <c:pt idx="1">
                  <c:v>26</c:v>
                </c:pt>
                <c:pt idx="2">
                  <c:v>4</c:v>
                </c:pt>
                <c:pt idx="3">
                  <c:v>12</c:v>
                </c:pt>
                <c:pt idx="4">
                  <c:v>6</c:v>
                </c:pt>
                <c:pt idx="5">
                  <c:v>0</c:v>
                </c:pt>
                <c:pt idx="6">
                  <c:v>6</c:v>
                </c:pt>
                <c:pt idx="7">
                  <c:v>6</c:v>
                </c:pt>
                <c:pt idx="8">
                  <c:v>4</c:v>
                </c:pt>
                <c:pt idx="9">
                  <c:v>3</c:v>
                </c:pt>
                <c:pt idx="10">
                  <c:v>6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3</c:v>
                </c:pt>
                <c:pt idx="15">
                  <c:v>3</c:v>
                </c:pt>
                <c:pt idx="16">
                  <c:v>4</c:v>
                </c:pt>
                <c:pt idx="17">
                  <c:v>7</c:v>
                </c:pt>
                <c:pt idx="18">
                  <c:v>10</c:v>
                </c:pt>
                <c:pt idx="19">
                  <c:v>7</c:v>
                </c:pt>
                <c:pt idx="20">
                  <c:v>5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C-43FC-A670-9C5D65C89462}"/>
            </c:ext>
          </c:extLst>
        </c:ser>
        <c:ser>
          <c:idx val="1"/>
          <c:order val="1"/>
          <c:tx>
            <c:strRef>
              <c:f>Fullforte!$B$51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Fullforte!$C$51:$AA$51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1</c:v>
                </c:pt>
                <c:pt idx="14">
                  <c:v>8</c:v>
                </c:pt>
                <c:pt idx="15">
                  <c:v>2</c:v>
                </c:pt>
                <c:pt idx="16">
                  <c:v>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4</c:v>
                </c:pt>
                <c:pt idx="22">
                  <c:v>0</c:v>
                </c:pt>
                <c:pt idx="23">
                  <c:v>1</c:v>
                </c:pt>
                <c:pt idx="2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C-43FC-A670-9C5D65C89462}"/>
            </c:ext>
          </c:extLst>
        </c:ser>
        <c:ser>
          <c:idx val="2"/>
          <c:order val="2"/>
          <c:tx>
            <c:strRef>
              <c:f>Fullforte!$B$52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Fullforte!$C$52:$AA$52</c:f>
              <c:numCache>
                <c:formatCode>0</c:formatCode>
                <c:ptCount val="25"/>
                <c:pt idx="0">
                  <c:v>0</c:v>
                </c:pt>
                <c:pt idx="1">
                  <c:v>12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5</c:v>
                </c:pt>
                <c:pt idx="20">
                  <c:v>0</c:v>
                </c:pt>
                <c:pt idx="21">
                  <c:v>0</c:v>
                </c:pt>
                <c:pt idx="22">
                  <c:v>4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7C-43FC-A670-9C5D65C89462}"/>
            </c:ext>
          </c:extLst>
        </c:ser>
        <c:ser>
          <c:idx val="3"/>
          <c:order val="3"/>
          <c:tx>
            <c:strRef>
              <c:f>Fullforte!$B$53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Fullforte!$C$53:$AA$53</c:f>
              <c:numCache>
                <c:formatCode>0</c:formatCode>
                <c:ptCount val="25"/>
                <c:pt idx="0">
                  <c:v>0</c:v>
                </c:pt>
                <c:pt idx="1">
                  <c:v>20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14</c:v>
                </c:pt>
                <c:pt idx="10">
                  <c:v>0</c:v>
                </c:pt>
                <c:pt idx="11">
                  <c:v>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8</c:v>
                </c:pt>
                <c:pt idx="21">
                  <c:v>0</c:v>
                </c:pt>
                <c:pt idx="22">
                  <c:v>24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7C-43FC-A670-9C5D65C89462}"/>
            </c:ext>
          </c:extLst>
        </c:ser>
        <c:ser>
          <c:idx val="4"/>
          <c:order val="4"/>
          <c:tx>
            <c:strRef>
              <c:f>Fullforte!$B$54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Fullforte!$C$54:$AA$54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7C-43FC-A670-9C5D65C89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5.4026127666226189E-3"/>
              <c:y val="0.354093918843089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NyeBygninger!$C$40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NyeBygninger!$D$40:$H$40</c:f>
              <c:numCache>
                <c:formatCode>0</c:formatCode>
                <c:ptCount val="5"/>
                <c:pt idx="0">
                  <c:v>4</c:v>
                </c:pt>
                <c:pt idx="1">
                  <c:v>0</c:v>
                </c:pt>
                <c:pt idx="2">
                  <c:v>1</c:v>
                </c:pt>
                <c:pt idx="3">
                  <c:v>28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9-4D52-A518-7FDE883666C2}"/>
            </c:ext>
          </c:extLst>
        </c:ser>
        <c:ser>
          <c:idx val="1"/>
          <c:order val="1"/>
          <c:tx>
            <c:strRef>
              <c:f>NyeBygninger!$C$41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NyeBygninger!$D$41:$H$41</c:f>
              <c:numCache>
                <c:formatCode>0</c:formatCode>
                <c:ptCount val="5"/>
                <c:pt idx="0">
                  <c:v>12</c:v>
                </c:pt>
                <c:pt idx="1">
                  <c:v>0</c:v>
                </c:pt>
                <c:pt idx="2">
                  <c:v>1</c:v>
                </c:pt>
                <c:pt idx="3">
                  <c:v>14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59-4D52-A518-7FDE883666C2}"/>
            </c:ext>
          </c:extLst>
        </c:ser>
        <c:ser>
          <c:idx val="2"/>
          <c:order val="2"/>
          <c:tx>
            <c:strRef>
              <c:f>NyeBygninger!$C$42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NyeBygninger!$D$42:$H$42</c:f>
              <c:numCache>
                <c:formatCode>0</c:formatCode>
                <c:ptCount val="5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29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59-4D52-A518-7FDE883666C2}"/>
            </c:ext>
          </c:extLst>
        </c:ser>
        <c:ser>
          <c:idx val="3"/>
          <c:order val="3"/>
          <c:tx>
            <c:strRef>
              <c:f>NyeBygninger!$C$43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NyeBygninger!$D$43:$H$43</c:f>
              <c:numCache>
                <c:formatCode>0</c:formatCode>
                <c:ptCount val="5"/>
                <c:pt idx="0">
                  <c:v>9</c:v>
                </c:pt>
                <c:pt idx="1">
                  <c:v>2</c:v>
                </c:pt>
                <c:pt idx="2">
                  <c:v>1</c:v>
                </c:pt>
                <c:pt idx="3">
                  <c:v>13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59-4D52-A518-7FDE883666C2}"/>
            </c:ext>
          </c:extLst>
        </c:ser>
        <c:ser>
          <c:idx val="4"/>
          <c:order val="4"/>
          <c:tx>
            <c:strRef>
              <c:f>NyeBygninger!$C$44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NyeBygninger!$D$44:$H$44</c:f>
              <c:numCache>
                <c:formatCode>0</c:formatCode>
                <c:ptCount val="5"/>
                <c:pt idx="0">
                  <c:v>4</c:v>
                </c:pt>
                <c:pt idx="1">
                  <c:v>0</c:v>
                </c:pt>
                <c:pt idx="2">
                  <c:v>5</c:v>
                </c:pt>
                <c:pt idx="3">
                  <c:v>6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59-4D52-A518-7FDE88366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9229743"/>
        <c:axId val="769230223"/>
      </c:barChart>
      <c:catAx>
        <c:axId val="76922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30223"/>
        <c:crosses val="autoZero"/>
        <c:auto val="1"/>
        <c:lblAlgn val="ctr"/>
        <c:lblOffset val="100"/>
        <c:noMultiLvlLbl val="0"/>
      </c:catAx>
      <c:valAx>
        <c:axId val="76923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4.5488992506508164E-3"/>
              <c:y val="0.266071441681982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2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NyeBygninger!$C$40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NyeBygninger!$D$40:$L$40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21</c:v>
                </c:pt>
                <c:pt idx="3">
                  <c:v>2</c:v>
                </c:pt>
                <c:pt idx="4">
                  <c:v>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F-4024-A211-998D4DCD8F8D}"/>
            </c:ext>
          </c:extLst>
        </c:ser>
        <c:ser>
          <c:idx val="1"/>
          <c:order val="1"/>
          <c:tx>
            <c:strRef>
              <c:f>NyeBygninger!$C$41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NyeBygninger!$D$41:$L$41</c:f>
              <c:numCache>
                <c:formatCode>0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10</c:v>
                </c:pt>
                <c:pt idx="3">
                  <c:v>2</c:v>
                </c:pt>
                <c:pt idx="4">
                  <c:v>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1F-4024-A211-998D4DCD8F8D}"/>
            </c:ext>
          </c:extLst>
        </c:ser>
        <c:ser>
          <c:idx val="2"/>
          <c:order val="2"/>
          <c:tx>
            <c:strRef>
              <c:f>NyeBygninger!$C$42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NyeBygninger!$D$42:$L$42</c:f>
              <c:numCache>
                <c:formatCode>0</c:formatCode>
                <c:ptCount val="9"/>
                <c:pt idx="0">
                  <c:v>3</c:v>
                </c:pt>
                <c:pt idx="1">
                  <c:v>1</c:v>
                </c:pt>
                <c:pt idx="2">
                  <c:v>35</c:v>
                </c:pt>
                <c:pt idx="3">
                  <c:v>0</c:v>
                </c:pt>
                <c:pt idx="4">
                  <c:v>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1F-4024-A211-998D4DCD8F8D}"/>
            </c:ext>
          </c:extLst>
        </c:ser>
        <c:ser>
          <c:idx val="3"/>
          <c:order val="3"/>
          <c:tx>
            <c:strRef>
              <c:f>NyeBygninger!$C$43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NyeBygninger!$D$43:$L$43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1F-4024-A211-998D4DCD8F8D}"/>
            </c:ext>
          </c:extLst>
        </c:ser>
        <c:ser>
          <c:idx val="4"/>
          <c:order val="4"/>
          <c:tx>
            <c:strRef>
              <c:f>NyeBygninger!$C$44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NyeBygninger!$D$44:$L$44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1F-4024-A211-998D4DCD8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3471135"/>
        <c:axId val="1663476415"/>
      </c:barChart>
      <c:catAx>
        <c:axId val="166347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6415"/>
        <c:crosses val="autoZero"/>
        <c:auto val="1"/>
        <c:lblAlgn val="ctr"/>
        <c:lblOffset val="100"/>
        <c:noMultiLvlLbl val="0"/>
      </c:catAx>
      <c:valAx>
        <c:axId val="166347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5.0959164722668903E-3"/>
              <c:y val="0.317704291989192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8.1859612589748595E-2"/>
          <c:w val="0.82281875732958965"/>
          <c:h val="0.70004668720903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Medianinntekt!$A$33</c:f>
              <c:strCache>
                <c:ptCount val="1"/>
                <c:pt idx="0">
                  <c:v>Stranda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Medianinntekt!$B$33:$F$33</c:f>
              <c:numCache>
                <c:formatCode>0</c:formatCode>
                <c:ptCount val="5"/>
                <c:pt idx="0">
                  <c:v>805000</c:v>
                </c:pt>
                <c:pt idx="1">
                  <c:v>451000</c:v>
                </c:pt>
                <c:pt idx="2">
                  <c:v>956000</c:v>
                </c:pt>
                <c:pt idx="3">
                  <c:v>1263000</c:v>
                </c:pt>
                <c:pt idx="4">
                  <c:v>664000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A0-4A1F-9B47-B16DF834BA4B}"/>
            </c:ext>
          </c:extLst>
        </c:ser>
        <c:ser>
          <c:idx val="1"/>
          <c:order val="1"/>
          <c:tx>
            <c:strRef>
              <c:f>Medianinntekt!$A$34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Medianinntekt!$B$34:$F$34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A0-4A1F-9B47-B16DF834BA4B}"/>
            </c:ext>
          </c:extLst>
        </c:ser>
        <c:ser>
          <c:idx val="2"/>
          <c:order val="2"/>
          <c:tx>
            <c:strRef>
              <c:f>Medianinntekt!$A$35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Medianinntekt!$B$35:$F$35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A0-4A1F-9B47-B16DF834BA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Stranda!$B$2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Stranda!$A$3:$A$27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Stranda!$B$3:$B$27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-1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EDC-48B7-8045-75472287D612}"/>
            </c:ext>
          </c:extLst>
        </c:ser>
        <c:ser>
          <c:idx val="1"/>
          <c:order val="1"/>
          <c:tx>
            <c:strRef>
              <c:f>Stranda!$C$2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Stranda!$A$3:$A$27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Stranda!$C$3:$C$27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0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EDC-48B7-8045-75472287D612}"/>
            </c:ext>
          </c:extLst>
        </c:ser>
        <c:ser>
          <c:idx val="2"/>
          <c:order val="2"/>
          <c:tx>
            <c:strRef>
              <c:f>Stranda!$D$2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Stranda!$A$3:$A$27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Stranda!$D$3:$D$27</c:f>
              <c:numCache>
                <c:formatCode>General</c:formatCode>
                <c:ptCount val="25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0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-1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2EDC-48B7-8045-75472287D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Stranda!$F$2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5F-41CE-A1A1-740E1BF2206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Stranda!$E$3:$E$28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Stranda!$F$3:$F$28</c:f>
              <c:numCache>
                <c:formatCode>General</c:formatCode>
                <c:ptCount val="26"/>
                <c:pt idx="0">
                  <c:v>100</c:v>
                </c:pt>
                <c:pt idx="1">
                  <c:v>99.856321839080465</c:v>
                </c:pt>
                <c:pt idx="2">
                  <c:v>99.784482758620683</c:v>
                </c:pt>
                <c:pt idx="3">
                  <c:v>99.497126436781613</c:v>
                </c:pt>
                <c:pt idx="4">
                  <c:v>99.06609195402298</c:v>
                </c:pt>
                <c:pt idx="5">
                  <c:v>99.425287356321832</c:v>
                </c:pt>
                <c:pt idx="6">
                  <c:v>98.850574712643677</c:v>
                </c:pt>
                <c:pt idx="7">
                  <c:v>98.850574712643677</c:v>
                </c:pt>
                <c:pt idx="8">
                  <c:v>98.060344827586206</c:v>
                </c:pt>
                <c:pt idx="9">
                  <c:v>97.988505747126439</c:v>
                </c:pt>
                <c:pt idx="10">
                  <c:v>96.767241379310349</c:v>
                </c:pt>
                <c:pt idx="11">
                  <c:v>96.479885057471265</c:v>
                </c:pt>
                <c:pt idx="12">
                  <c:v>95.402298850574709</c:v>
                </c:pt>
                <c:pt idx="13">
                  <c:v>94.612068965517238</c:v>
                </c:pt>
                <c:pt idx="14">
                  <c:v>94.324712643678168</c:v>
                </c:pt>
                <c:pt idx="15">
                  <c:v>93.821839080459768</c:v>
                </c:pt>
                <c:pt idx="16">
                  <c:v>93.606321839080465</c:v>
                </c:pt>
                <c:pt idx="17">
                  <c:v>93.390804597701148</c:v>
                </c:pt>
                <c:pt idx="18">
                  <c:v>93.175287356321832</c:v>
                </c:pt>
                <c:pt idx="19">
                  <c:v>92.959770114942529</c:v>
                </c:pt>
                <c:pt idx="20">
                  <c:v>93.821839080459768</c:v>
                </c:pt>
                <c:pt idx="21">
                  <c:v>93.534482758620683</c:v>
                </c:pt>
                <c:pt idx="22">
                  <c:v>93.031609195402297</c:v>
                </c:pt>
                <c:pt idx="23">
                  <c:v>92.600574712643677</c:v>
                </c:pt>
                <c:pt idx="24">
                  <c:v>92.456896551724128</c:v>
                </c:pt>
                <c:pt idx="25">
                  <c:v>91.666666666666657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5F-41CE-A1A1-740E1BF22064}"/>
            </c:ext>
          </c:extLst>
        </c:ser>
        <c:ser>
          <c:idx val="1"/>
          <c:order val="1"/>
          <c:tx>
            <c:strRef>
              <c:f>Stranda!$G$2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5F-41CE-A1A1-740E1BF2206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5F-41CE-A1A1-740E1BF2206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Stranda!$E$3:$E$28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Stranda!$G$3:$G$28</c:f>
              <c:numCache>
                <c:formatCode>General</c:formatCode>
                <c:ptCount val="26"/>
                <c:pt idx="0">
                  <c:v>100</c:v>
                </c:pt>
                <c:pt idx="1">
                  <c:v>100.71022727272727</c:v>
                </c:pt>
                <c:pt idx="2">
                  <c:v>101.42045454545455</c:v>
                </c:pt>
                <c:pt idx="3">
                  <c:v>102.69886363636364</c:v>
                </c:pt>
                <c:pt idx="4">
                  <c:v>104.26136363636364</c:v>
                </c:pt>
                <c:pt idx="5">
                  <c:v>104.97159090909092</c:v>
                </c:pt>
                <c:pt idx="6">
                  <c:v>106.67613636363636</c:v>
                </c:pt>
                <c:pt idx="7">
                  <c:v>107.38636363636364</c:v>
                </c:pt>
                <c:pt idx="8">
                  <c:v>109.65909090909092</c:v>
                </c:pt>
                <c:pt idx="9">
                  <c:v>109.80113636363636</c:v>
                </c:pt>
                <c:pt idx="10">
                  <c:v>112.64204545454545</c:v>
                </c:pt>
                <c:pt idx="11">
                  <c:v>114.91477272727273</c:v>
                </c:pt>
                <c:pt idx="12">
                  <c:v>116.90340909090908</c:v>
                </c:pt>
                <c:pt idx="13">
                  <c:v>119.17613636363636</c:v>
                </c:pt>
                <c:pt idx="14">
                  <c:v>120.73863636363636</c:v>
                </c:pt>
                <c:pt idx="15">
                  <c:v>122.58522727272727</c:v>
                </c:pt>
                <c:pt idx="16">
                  <c:v>123.4375</c:v>
                </c:pt>
                <c:pt idx="17">
                  <c:v>124.43181818181819</c:v>
                </c:pt>
                <c:pt idx="18">
                  <c:v>124.28977272727273</c:v>
                </c:pt>
                <c:pt idx="19">
                  <c:v>125.42613636363636</c:v>
                </c:pt>
                <c:pt idx="20">
                  <c:v>124.43181818181819</c:v>
                </c:pt>
                <c:pt idx="21">
                  <c:v>125.42613636363636</c:v>
                </c:pt>
                <c:pt idx="22">
                  <c:v>126.84659090909092</c:v>
                </c:pt>
                <c:pt idx="23">
                  <c:v>127.27272727272727</c:v>
                </c:pt>
                <c:pt idx="24">
                  <c:v>127.41477272727273</c:v>
                </c:pt>
                <c:pt idx="25">
                  <c:v>129.40340909090909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25F-41CE-A1A1-740E1BF22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8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Stranda!$B$5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Stranda!$A$6:$A$19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Stranda!$B$6:$B$19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23</c:v>
                </c:pt>
                <c:pt idx="4">
                  <c:v>64</c:v>
                </c:pt>
                <c:pt idx="5">
                  <c:v>69</c:v>
                </c:pt>
                <c:pt idx="6">
                  <c:v>75</c:v>
                </c:pt>
                <c:pt idx="7">
                  <c:v>70</c:v>
                </c:pt>
                <c:pt idx="8">
                  <c:v>73</c:v>
                </c:pt>
                <c:pt idx="9">
                  <c:v>148</c:v>
                </c:pt>
                <c:pt idx="10">
                  <c:v>102</c:v>
                </c:pt>
                <c:pt idx="11">
                  <c:v>36</c:v>
                </c:pt>
                <c:pt idx="12">
                  <c:v>15</c:v>
                </c:pt>
                <c:pt idx="1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F-438A-BF8F-C9BDE479D975}"/>
            </c:ext>
          </c:extLst>
        </c:ser>
        <c:ser>
          <c:idx val="1"/>
          <c:order val="1"/>
          <c:tx>
            <c:strRef>
              <c:f>Stranda!$C$5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Stranda!$A$6:$A$19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Stranda!$C$6:$C$19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31</c:v>
                </c:pt>
                <c:pt idx="4">
                  <c:v>88</c:v>
                </c:pt>
                <c:pt idx="5">
                  <c:v>90</c:v>
                </c:pt>
                <c:pt idx="6">
                  <c:v>96</c:v>
                </c:pt>
                <c:pt idx="7">
                  <c:v>88</c:v>
                </c:pt>
                <c:pt idx="8">
                  <c:v>92</c:v>
                </c:pt>
                <c:pt idx="9">
                  <c:v>188</c:v>
                </c:pt>
                <c:pt idx="10">
                  <c:v>128</c:v>
                </c:pt>
                <c:pt idx="11">
                  <c:v>45</c:v>
                </c:pt>
                <c:pt idx="12">
                  <c:v>19</c:v>
                </c:pt>
                <c:pt idx="1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3F-438A-BF8F-C9BDE479D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Stranda!$B$2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5C-49F9-9FE4-C411FC63E3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5C-49F9-9FE4-C411FC63E3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5C-49F9-9FE4-C411FC63E3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75C-49F9-9FE4-C411FC63E3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75C-49F9-9FE4-C411FC63E36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75C-49F9-9FE4-C411FC63E362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5C-49F9-9FE4-C411FC63E362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75C-49F9-9FE4-C411FC63E362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75C-49F9-9FE4-C411FC63E362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75C-49F9-9FE4-C411FC63E362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75C-49F9-9FE4-C411FC63E362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75C-49F9-9FE4-C411FC63E36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Stranda!$A$3:$A$8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Stranda!$B$3:$B$8</c:f>
              <c:numCache>
                <c:formatCode>General</c:formatCode>
                <c:ptCount val="6"/>
                <c:pt idx="0">
                  <c:v>839</c:v>
                </c:pt>
                <c:pt idx="1">
                  <c:v>669</c:v>
                </c:pt>
                <c:pt idx="2">
                  <c:v>243</c:v>
                </c:pt>
                <c:pt idx="3">
                  <c:v>220</c:v>
                </c:pt>
                <c:pt idx="4">
                  <c:v>95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75C-49F9-9FE4-C411FC63E3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Stranda!$E$2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AA-4777-9E33-491666E22F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AA-4777-9E33-491666E22F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AA-4777-9E33-491666E22F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AA-4777-9E33-491666E22F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EAA-4777-9E33-491666E22F4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EAA-4777-9E33-491666E22F49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EAA-4777-9E33-491666E22F49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EAA-4777-9E33-491666E22F49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EAA-4777-9E33-491666E22F49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EAA-4777-9E33-491666E22F49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EAA-4777-9E33-491666E22F49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EAA-4777-9E33-491666E22F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Stranda!$D$3:$D$8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Stranda!$E$3:$E$8</c:f>
              <c:numCache>
                <c:formatCode>General</c:formatCode>
                <c:ptCount val="6"/>
                <c:pt idx="0">
                  <c:v>906</c:v>
                </c:pt>
                <c:pt idx="1">
                  <c:v>723</c:v>
                </c:pt>
                <c:pt idx="2">
                  <c:v>234</c:v>
                </c:pt>
                <c:pt idx="3">
                  <c:v>205</c:v>
                </c:pt>
                <c:pt idx="4">
                  <c:v>90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EAA-4777-9E33-491666E22F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309148802789076"/>
          <c:y val="0.10523533647593168"/>
          <c:w val="0.83931279515762636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Personer!$B$15:$F$15</c:f>
              <c:numCache>
                <c:formatCode>0.0</c:formatCode>
                <c:ptCount val="5"/>
                <c:pt idx="0">
                  <c:v>18.2</c:v>
                </c:pt>
                <c:pt idx="1">
                  <c:v>30.4</c:v>
                </c:pt>
                <c:pt idx="2">
                  <c:v>19.5</c:v>
                </c:pt>
                <c:pt idx="3">
                  <c:v>18.7</c:v>
                </c:pt>
                <c:pt idx="4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8-4F8C-9BEC-F669E2B842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Personer!$B$51</c:f>
              <c:numCache>
                <c:formatCode>0.0</c:formatCode>
                <c:ptCount val="1"/>
                <c:pt idx="0">
                  <c:v>38.700000000000003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2E-4141-B5F4-C3F16D8D6CB5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Personer!$C$51</c:f>
              <c:numCache>
                <c:formatCode>0.0</c:formatCode>
                <c:ptCount val="1"/>
                <c:pt idx="0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2E-4141-B5F4-C3F16D8D6CB5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Personer!$D$51</c:f>
              <c:numCache>
                <c:formatCode>0.0</c:formatCode>
                <c:ptCount val="1"/>
                <c:pt idx="0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2E-4141-B5F4-C3F16D8D6CB5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Personer!$E$51</c:f>
              <c:numCache>
                <c:formatCode>0.0</c:formatCode>
                <c:ptCount val="1"/>
                <c:pt idx="0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2E-4141-B5F4-C3F16D8D6CB5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Personer!$F$51</c:f>
              <c:numCache>
                <c:formatCode>0.0</c:formatCode>
                <c:ptCount val="1"/>
                <c:pt idx="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2E-4141-B5F4-C3F16D8D6C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Familier!$B$15:$G$15</c:f>
              <c:numCache>
                <c:formatCode>0</c:formatCode>
                <c:ptCount val="6"/>
                <c:pt idx="0">
                  <c:v>909</c:v>
                </c:pt>
                <c:pt idx="1">
                  <c:v>368</c:v>
                </c:pt>
                <c:pt idx="2">
                  <c:v>62</c:v>
                </c:pt>
                <c:pt idx="3">
                  <c:v>548</c:v>
                </c:pt>
                <c:pt idx="4">
                  <c:v>146</c:v>
                </c:pt>
                <c:pt idx="5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1D-4AC1-887F-EE78CFC7B3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2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498384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375578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507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54785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973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185693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08891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emf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emf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Stranda</a:t>
            </a:r>
            <a:endParaRPr lang="nn-NO" noProof="0" dirty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>
                <a:latin typeface="Poppins" panose="00000500000000000000" pitchFamily="2" charset="0"/>
                <a:cs typeface="Poppins" panose="00000500000000000000" pitchFamily="2" charset="0"/>
              </a:rPr>
              <a:t>September 2025 – ny oppdatering medio juni 2026</a:t>
            </a:r>
            <a:endParaRPr lang="nn-NO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Stranda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192D20CE-E6EA-327C-3E76-518EE395D06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1EBACAA0-6CCF-DF80-742A-624B1AA72EE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Samandrag</a:t>
            </a:r>
            <a:r>
              <a:rPr lang="nb-NO" dirty="0"/>
              <a:t> av funn for Stranda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n-NO" sz="1500" dirty="0"/>
              <a:t>Stranda har </a:t>
            </a:r>
            <a:r>
              <a:rPr lang="nn-NO" sz="1500" b="1" dirty="0"/>
              <a:t>for få middels store bustadar </a:t>
            </a:r>
            <a:r>
              <a:rPr lang="nn-NO" sz="1500" dirty="0"/>
              <a:t>og eit overskot av store og små bustadar i forhold til forventa etterspørsel</a:t>
            </a:r>
          </a:p>
          <a:p>
            <a:pPr lvl="1"/>
            <a:r>
              <a:rPr lang="nn-NO" sz="1300" dirty="0"/>
              <a:t>I sum er tal tilgjengelege bustadar likevel nokso godt balansert i forhold til etterspørsel</a:t>
            </a:r>
          </a:p>
          <a:p>
            <a:pPr lvl="1"/>
            <a:r>
              <a:rPr lang="nn-NO" sz="1300" dirty="0"/>
              <a:t>Ein forventar størst relativ auke i etterspørsel etter middels store bustadar</a:t>
            </a:r>
            <a:br>
              <a:rPr lang="nn-NO" sz="1100" dirty="0"/>
            </a:br>
            <a:endParaRPr lang="nn-NO" sz="1100" dirty="0"/>
          </a:p>
          <a:p>
            <a:r>
              <a:rPr lang="nn-NO" sz="1500" b="1" dirty="0">
                <a:latin typeface="Poppins"/>
                <a:cs typeface="Poppins"/>
              </a:rPr>
              <a:t>Godt vaksne hushald driv framtidig etterspørselsvekst</a:t>
            </a:r>
          </a:p>
          <a:p>
            <a:pPr lvl="1"/>
            <a:r>
              <a:rPr lang="nn-NO" sz="1300" dirty="0"/>
              <a:t>I 2050 vil det være 8,3 % færre hushald med kontaktperson* under 67 år som etterspør bustadar i Stranda enn i dag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Etterspørselsveksten mot 2050 blant hushald eldre enn 67 år er på den annan side berekna til 29,7 %. Eldre sine bustadbehov og preferansar blir derfor meir viktige framover</a:t>
            </a:r>
            <a:br>
              <a:rPr lang="nn-NO" sz="1300" dirty="0"/>
            </a:br>
            <a:endParaRPr lang="nn-NO" sz="1300" dirty="0"/>
          </a:p>
          <a:p>
            <a:r>
              <a:rPr lang="nn-NO" sz="1500" dirty="0">
                <a:latin typeface="Poppins"/>
                <a:cs typeface="Poppins"/>
              </a:rPr>
              <a:t>Ei gjennomsnittleg hushalding i Stranda forventast å vere mindre i 2050 enn i dag. Det gir auka bustadetterspørsel ut over forventa folketalsvekst</a:t>
            </a:r>
          </a:p>
          <a:p>
            <a:pPr marL="0" indent="0" algn="r">
              <a:buNone/>
            </a:pPr>
            <a:br>
              <a:rPr lang="nn-NO" sz="1500" dirty="0"/>
            </a:br>
            <a:r>
              <a:rPr lang="nn-NO" sz="1050" i="1" dirty="0"/>
              <a:t>*kontaktperson = eldste i hushaldet og/eller eiger av bustad</a:t>
            </a:r>
            <a:endParaRPr lang="nn-NO" sz="1200" i="1" dirty="0"/>
          </a:p>
          <a:p>
            <a:pPr lvl="1"/>
            <a:endParaRPr lang="nn-NO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Stranda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D63F5ADF-3F88-D814-EB69-BF17E71A7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Stranda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Stranda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Stranda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2 538</a:t>
            </a:r>
            <a:r>
              <a:rPr lang="nn-NO" sz="1600" dirty="0">
                <a:latin typeface="Poppins"/>
                <a:cs typeface="Poppins"/>
              </a:rPr>
              <a:t> 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1 996</a:t>
            </a:r>
            <a:r>
              <a:rPr lang="nn-NO" sz="1600" dirty="0">
                <a:solidFill>
                  <a:schemeClr val="accent2"/>
                </a:solidFill>
                <a:latin typeface="Poppins"/>
                <a:cs typeface="Poppins"/>
              </a:rPr>
              <a:t>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21 %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Flytting til/</a:t>
            </a:r>
            <a:r>
              <a:rPr lang="nb-NO" dirty="0" err="1"/>
              <a:t>frå</a:t>
            </a:r>
            <a:r>
              <a:rPr lang="nb-NO" dirty="0"/>
              <a:t> Stranda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AA47ECD6-FC2A-2BAC-C6B8-7CAD5A382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Stranda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Stranda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Stranda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C6338165-8678-CE70-1337-890B2EA0D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58" y="1168333"/>
            <a:ext cx="4034627" cy="294755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03542524-D1D6-A20B-A3A2-4C3020C9A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12" y="1109451"/>
            <a:ext cx="4368388" cy="306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697617"/>
              </p:ext>
            </p:extLst>
          </p:nvPr>
        </p:nvGraphicFramePr>
        <p:xfrm>
          <a:off x="84779" y="78723"/>
          <a:ext cx="4487221" cy="446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27090"/>
              </p:ext>
            </p:extLst>
          </p:nvPr>
        </p:nvGraphicFramePr>
        <p:xfrm>
          <a:off x="4675128" y="98653"/>
          <a:ext cx="4384093" cy="448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</a:t>
            </a:r>
            <a:r>
              <a:rPr lang="nb-NO"/>
              <a:t>etter </a:t>
            </a:r>
            <a:r>
              <a:rPr lang="nb-NO" dirty="0"/>
              <a:t>type (2024)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330441"/>
              </p:ext>
            </p:extLst>
          </p:nvPr>
        </p:nvGraphicFramePr>
        <p:xfrm>
          <a:off x="213981" y="969402"/>
          <a:ext cx="8534019" cy="3499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47701"/>
              </p:ext>
            </p:extLst>
          </p:nvPr>
        </p:nvGraphicFramePr>
        <p:xfrm>
          <a:off x="275007" y="886899"/>
          <a:ext cx="8655011" cy="370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 dirty="0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r>
              <a:rPr lang="nb-NO" dirty="0" err="1"/>
              <a:t>Bustadar</a:t>
            </a:r>
            <a:r>
              <a:rPr lang="nb-NO" dirty="0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172839"/>
              </p:ext>
            </p:extLst>
          </p:nvPr>
        </p:nvGraphicFramePr>
        <p:xfrm>
          <a:off x="213981" y="859398"/>
          <a:ext cx="8661887" cy="3547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96400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r>
              <a:rPr lang="nb-NO" dirty="0"/>
              <a:t>Fullførte </a:t>
            </a:r>
            <a:r>
              <a:rPr lang="nb-NO" dirty="0" err="1"/>
              <a:t>bustadar</a:t>
            </a:r>
            <a:r>
              <a:rPr lang="nb-NO" dirty="0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016235"/>
              </p:ext>
            </p:extLst>
          </p:nvPr>
        </p:nvGraphicFramePr>
        <p:xfrm>
          <a:off x="213981" y="732731"/>
          <a:ext cx="8534019" cy="379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B8F263B5-58E3-66FA-B547-DBFA57A6B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452314"/>
              </p:ext>
            </p:extLst>
          </p:nvPr>
        </p:nvGraphicFramePr>
        <p:xfrm>
          <a:off x="213981" y="938623"/>
          <a:ext cx="8639349" cy="3530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64AFA2F6-56C7-55C3-712A-C97F4050F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398818"/>
              </p:ext>
            </p:extLst>
          </p:nvPr>
        </p:nvGraphicFramePr>
        <p:xfrm>
          <a:off x="213981" y="993123"/>
          <a:ext cx="8742294" cy="3518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24" y="227735"/>
            <a:ext cx="7467420" cy="500121"/>
          </a:xfrm>
        </p:spPr>
        <p:txBody>
          <a:bodyPr>
            <a:normAutofit/>
          </a:bodyPr>
          <a:lstStyle/>
          <a:p>
            <a:r>
              <a:rPr lang="nb-NO" sz="2400" dirty="0"/>
              <a:t>Median </a:t>
            </a:r>
            <a:r>
              <a:rPr lang="nb-NO" sz="2400" dirty="0" err="1"/>
              <a:t>hushaldsinntekt</a:t>
            </a:r>
            <a:r>
              <a:rPr lang="nb-NO" sz="2400" dirty="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32455" y="861281"/>
            <a:ext cx="191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2 519 375 </a:t>
            </a:r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3,1 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5,6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2,6</a:t>
            </a: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2,0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3,8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877245"/>
              </p:ext>
            </p:extLst>
          </p:nvPr>
        </p:nvGraphicFramePr>
        <p:xfrm>
          <a:off x="213981" y="996474"/>
          <a:ext cx="6633707" cy="374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Stranda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849779" y="457337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FB3F672-869A-D54A-AFD2-7AE2DED619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61726" y="4597805"/>
            <a:ext cx="281955" cy="44240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529CDB9F-27BC-B015-279D-C93E9BD85FD9}"/>
              </a:ext>
            </a:extLst>
          </p:cNvPr>
          <p:cNvSpPr txBox="1"/>
          <p:nvPr/>
        </p:nvSpPr>
        <p:spPr>
          <a:xfrm>
            <a:off x="485676" y="4670878"/>
            <a:ext cx="2168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Stranda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 dirty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/>
              <a:t>Modellens verkemåte</a:t>
            </a:r>
            <a:br>
              <a:rPr lang="nn-NO" sz="1600" dirty="0"/>
            </a:br>
            <a:r>
              <a:rPr lang="nn-NO" sz="1200" dirty="0"/>
              <a:t>Etterspørsel drives av forventa befolkningsvekst, og befolkningas preferansar for ulike bustadstyper:</a:t>
            </a:r>
          </a:p>
          <a:p>
            <a:r>
              <a:rPr lang="nn-NO" sz="1100" i="1" dirty="0">
                <a:latin typeface="Poppins SemiBold"/>
                <a:cs typeface="Poppins SemiBold"/>
              </a:rPr>
              <a:t>Befolkningsvekst</a:t>
            </a:r>
            <a:r>
              <a:rPr lang="nn-NO" sz="1100" i="1" dirty="0">
                <a:latin typeface="Poppins"/>
                <a:cs typeface="Poppins"/>
              </a:rPr>
              <a:t>: SSBs befolkningsframskriving, modellerer framtidige hushald gjennom hushaldsfrekvensar</a:t>
            </a:r>
            <a:br>
              <a:rPr lang="nn-NO" sz="1100" i="1" dirty="0"/>
            </a:br>
            <a:r>
              <a:rPr lang="nn-NO" sz="1100" i="1" dirty="0">
                <a:latin typeface="Poppins SemiBold"/>
                <a:cs typeface="Poppins SemiBold"/>
              </a:rPr>
              <a:t>Preferansar</a:t>
            </a:r>
            <a:r>
              <a:rPr lang="nn-NO" sz="1100" i="1" dirty="0">
                <a:latin typeface="Poppins"/>
                <a:cs typeface="Poppins"/>
              </a:rPr>
              <a:t>: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 dirty="0"/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/>
              <a:t> </a:t>
            </a:r>
            <a:endParaRPr lang="nn-NO" sz="1400" dirty="0"/>
          </a:p>
          <a:p>
            <a:pPr marL="0" indent="0">
              <a:buNone/>
            </a:pPr>
            <a:r>
              <a:rPr lang="nn-NO" sz="1600" dirty="0"/>
              <a:t>NB!</a:t>
            </a:r>
          </a:p>
          <a:p>
            <a:pPr marL="0" indent="0">
              <a:buNone/>
            </a:pPr>
            <a:r>
              <a:rPr lang="nn-NO" sz="1200" dirty="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/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Stranda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570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635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1 325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318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252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333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237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831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196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869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234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947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378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984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341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Stranda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Stranda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7A0A14DA-12E5-3B3A-C123-87EC380BE9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 dirty="0">
                <a:solidFill>
                  <a:schemeClr val="accent1"/>
                </a:solidFill>
              </a:rPr>
              <a:t>Stranda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3A59B66B-4321-1057-8DE0-699CBC21D5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65430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Stranda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49FDA8A4-C89E-C4F4-0C4E-1973724EE6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76962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Prognose for bustadetterspørsel blant </a:t>
            </a:r>
            <a:r>
              <a:rPr lang="nb-NO" sz="2000" dirty="0" err="1"/>
              <a:t>hushald</a:t>
            </a:r>
            <a:r>
              <a:rPr lang="nb-NO" sz="2000" dirty="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Stranda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 dirty="0">
                <a:solidFill>
                  <a:srgbClr val="EE8076"/>
                </a:solidFill>
                <a:latin typeface="Calibri"/>
              </a:rPr>
              <a:t>-8,3 % </a:t>
            </a:r>
          </a:p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 dirty="0">
                <a:solidFill>
                  <a:srgbClr val="000000"/>
                </a:solidFill>
                <a:latin typeface="Calibri"/>
              </a:rPr>
              <a:t>+29,7 %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 dirty="0"/>
              <a:t>*tal gjeld alder på hushaldets kontaktperson, dvs. eiger og/eller eldste person i hushaldet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26118649-94D9-3B97-F660-4983C81FD3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4646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e2915e09b9e18be56b3ebdce252ccdec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14a2d7a0504ed5d79869b4da7cfeb67c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elements/1.1/"/>
    <ds:schemaRef ds:uri="3194e95f-388a-4eb4-a239-5d2a05d68bee"/>
    <ds:schemaRef ds:uri="http://www.w3.org/XML/1998/namespace"/>
    <ds:schemaRef ds:uri="http://schemas.microsoft.com/office/infopath/2007/PartnerControls"/>
    <ds:schemaRef ds:uri="6e555367-d410-464a-a888-1840aac33757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5BA17A-8F21-4E2B-8760-932C81F7F3B7}"/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4839</TotalTime>
  <Words>1037</Words>
  <Application>Microsoft Office PowerPoint</Application>
  <PresentationFormat>Skjermfremvisning (16:9)</PresentationFormat>
  <Paragraphs>212</Paragraphs>
  <Slides>27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Stranda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Stranda</vt:lpstr>
      <vt:lpstr>PowerPoint-presentasjon</vt:lpstr>
      <vt:lpstr>PowerPoint-presentasjon</vt:lpstr>
      <vt:lpstr>Stranda har fleire bustadar enn hushald</vt:lpstr>
      <vt:lpstr>Flytting til/frå Stranda etter alder 2020-2024</vt:lpstr>
      <vt:lpstr>Største flyttestraumar til/frå Stranda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38</cp:revision>
  <dcterms:created xsi:type="dcterms:W3CDTF">2022-12-19T14:26:47Z</dcterms:created>
  <dcterms:modified xsi:type="dcterms:W3CDTF">2026-05-06T10:26:15Z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