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3FF3D-D77D-4AFC-A2B5-7A4AC92D9FE8}" v="1" dt="2026-05-06T10:28:09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6-05-06T10:28:09.125" v="50"/>
      <pc:docMkLst>
        <pc:docMk/>
      </pc:docMkLst>
      <pc:sldChg chg="modSp">
        <pc:chgData name="Paul Magne Eidhammer" userId="e3d4e6bb-f754-4b2e-bd11-72ddaaf5666f" providerId="ADAL" clId="{835BCC08-B0CB-4400-B3F8-7FFC689D382E}" dt="2026-05-06T10:28:09.125" v="50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8:09.125" v="50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7-09T10-51-31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ettersp&#248;rsel%202025-07-09T11-20-45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7-10T08-29-32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10T11-08-52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Averøy!$B$1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Averøy!$A$2:$A$15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Averøy!$B$2:$B$15</c:f>
              <c:numCache>
                <c:formatCode>General</c:formatCode>
                <c:ptCount val="14"/>
                <c:pt idx="0">
                  <c:v>17</c:v>
                </c:pt>
                <c:pt idx="1">
                  <c:v>42</c:v>
                </c:pt>
                <c:pt idx="2">
                  <c:v>30</c:v>
                </c:pt>
                <c:pt idx="3">
                  <c:v>40</c:v>
                </c:pt>
                <c:pt idx="4">
                  <c:v>208</c:v>
                </c:pt>
                <c:pt idx="5">
                  <c:v>224</c:v>
                </c:pt>
                <c:pt idx="6">
                  <c:v>292</c:v>
                </c:pt>
                <c:pt idx="7">
                  <c:v>296</c:v>
                </c:pt>
                <c:pt idx="8">
                  <c:v>363</c:v>
                </c:pt>
                <c:pt idx="9">
                  <c:v>645</c:v>
                </c:pt>
                <c:pt idx="10">
                  <c:v>439</c:v>
                </c:pt>
                <c:pt idx="11">
                  <c:v>172</c:v>
                </c:pt>
                <c:pt idx="12">
                  <c:v>46</c:v>
                </c:pt>
                <c:pt idx="1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1-4446-BD53-FAAEAC280419}"/>
            </c:ext>
          </c:extLst>
        </c:ser>
        <c:ser>
          <c:idx val="1"/>
          <c:order val="1"/>
          <c:tx>
            <c:strRef>
              <c:f>Averøy!$C$1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Averøy!$A$2:$A$15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Averøy!$C$2:$C$15</c:f>
              <c:numCache>
                <c:formatCode>General</c:formatCode>
                <c:ptCount val="14"/>
                <c:pt idx="0">
                  <c:v>28</c:v>
                </c:pt>
                <c:pt idx="1">
                  <c:v>23</c:v>
                </c:pt>
                <c:pt idx="2">
                  <c:v>44</c:v>
                </c:pt>
                <c:pt idx="3">
                  <c:v>80</c:v>
                </c:pt>
                <c:pt idx="4">
                  <c:v>247</c:v>
                </c:pt>
                <c:pt idx="5">
                  <c:v>255</c:v>
                </c:pt>
                <c:pt idx="6">
                  <c:v>284</c:v>
                </c:pt>
                <c:pt idx="7">
                  <c:v>282</c:v>
                </c:pt>
                <c:pt idx="8">
                  <c:v>294</c:v>
                </c:pt>
                <c:pt idx="9">
                  <c:v>584</c:v>
                </c:pt>
                <c:pt idx="10">
                  <c:v>418</c:v>
                </c:pt>
                <c:pt idx="11">
                  <c:v>171</c:v>
                </c:pt>
                <c:pt idx="12">
                  <c:v>64</c:v>
                </c:pt>
                <c:pt idx="1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01-4446-BD53-FAAEAC280419}"/>
            </c:ext>
          </c:extLst>
        </c:ser>
        <c:ser>
          <c:idx val="2"/>
          <c:order val="2"/>
          <c:tx>
            <c:strRef>
              <c:f>Averøy!$D$1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Averøy!$D$2:$D$15</c:f>
              <c:numCache>
                <c:formatCode>General</c:formatCode>
                <c:ptCount val="14"/>
                <c:pt idx="0">
                  <c:v>29</c:v>
                </c:pt>
                <c:pt idx="1">
                  <c:v>26</c:v>
                </c:pt>
                <c:pt idx="2">
                  <c:v>52</c:v>
                </c:pt>
                <c:pt idx="3">
                  <c:v>94</c:v>
                </c:pt>
                <c:pt idx="4">
                  <c:v>293</c:v>
                </c:pt>
                <c:pt idx="5">
                  <c:v>300</c:v>
                </c:pt>
                <c:pt idx="6">
                  <c:v>330</c:v>
                </c:pt>
                <c:pt idx="7">
                  <c:v>323</c:v>
                </c:pt>
                <c:pt idx="8">
                  <c:v>338</c:v>
                </c:pt>
                <c:pt idx="9">
                  <c:v>673</c:v>
                </c:pt>
                <c:pt idx="10">
                  <c:v>480</c:v>
                </c:pt>
                <c:pt idx="11">
                  <c:v>192</c:v>
                </c:pt>
                <c:pt idx="12">
                  <c:v>72</c:v>
                </c:pt>
                <c:pt idx="1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01-4446-BD53-FAAEAC280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Personer!$B$21:$D$21</c:f>
              <c:numCache>
                <c:formatCode>0</c:formatCode>
                <c:ptCount val="3"/>
                <c:pt idx="0">
                  <c:v>5696</c:v>
                </c:pt>
                <c:pt idx="1">
                  <c:v>5720</c:v>
                </c:pt>
                <c:pt idx="2">
                  <c:v>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4-4E26-8408-8A0FBAE3EF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Boliger5!$B$22:$G$22</c:f>
              <c:numCache>
                <c:formatCode>0</c:formatCode>
                <c:ptCount val="6"/>
                <c:pt idx="0">
                  <c:v>2445</c:v>
                </c:pt>
                <c:pt idx="1">
                  <c:v>252</c:v>
                </c:pt>
                <c:pt idx="2">
                  <c:v>128</c:v>
                </c:pt>
                <c:pt idx="3">
                  <c:v>70</c:v>
                </c:pt>
                <c:pt idx="4">
                  <c:v>33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8-405D-8CE2-AF6C12020C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569244186665"/>
          <c:y val="4.7234298863894526E-2"/>
          <c:w val="0.87958251053827641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Boliger5!$B$22:$O$22</c:f>
              <c:numCache>
                <c:formatCode>0</c:formatCode>
                <c:ptCount val="14"/>
                <c:pt idx="0">
                  <c:v>16</c:v>
                </c:pt>
                <c:pt idx="1">
                  <c:v>42</c:v>
                </c:pt>
                <c:pt idx="2">
                  <c:v>31</c:v>
                </c:pt>
                <c:pt idx="3">
                  <c:v>43</c:v>
                </c:pt>
                <c:pt idx="4">
                  <c:v>212</c:v>
                </c:pt>
                <c:pt idx="5">
                  <c:v>234</c:v>
                </c:pt>
                <c:pt idx="6">
                  <c:v>283</c:v>
                </c:pt>
                <c:pt idx="7">
                  <c:v>290</c:v>
                </c:pt>
                <c:pt idx="8">
                  <c:v>358</c:v>
                </c:pt>
                <c:pt idx="9">
                  <c:v>650</c:v>
                </c:pt>
                <c:pt idx="10">
                  <c:v>443</c:v>
                </c:pt>
                <c:pt idx="11">
                  <c:v>179</c:v>
                </c:pt>
                <c:pt idx="12">
                  <c:v>49</c:v>
                </c:pt>
                <c:pt idx="1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8-40DE-9E9A-9F52B66875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8162819384494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Fullforte!$B$85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Fullforte!$C$85:$AA$85</c:f>
              <c:numCache>
                <c:formatCode>0</c:formatCode>
                <c:ptCount val="25"/>
                <c:pt idx="0">
                  <c:v>12</c:v>
                </c:pt>
                <c:pt idx="1">
                  <c:v>17</c:v>
                </c:pt>
                <c:pt idx="2">
                  <c:v>15</c:v>
                </c:pt>
                <c:pt idx="3">
                  <c:v>17</c:v>
                </c:pt>
                <c:pt idx="4">
                  <c:v>10</c:v>
                </c:pt>
                <c:pt idx="5">
                  <c:v>17</c:v>
                </c:pt>
                <c:pt idx="6">
                  <c:v>16</c:v>
                </c:pt>
                <c:pt idx="7">
                  <c:v>13</c:v>
                </c:pt>
                <c:pt idx="8">
                  <c:v>5</c:v>
                </c:pt>
                <c:pt idx="9">
                  <c:v>23</c:v>
                </c:pt>
                <c:pt idx="10">
                  <c:v>11</c:v>
                </c:pt>
                <c:pt idx="11">
                  <c:v>31</c:v>
                </c:pt>
                <c:pt idx="12">
                  <c:v>23</c:v>
                </c:pt>
                <c:pt idx="13">
                  <c:v>19</c:v>
                </c:pt>
                <c:pt idx="14">
                  <c:v>27</c:v>
                </c:pt>
                <c:pt idx="15">
                  <c:v>14</c:v>
                </c:pt>
                <c:pt idx="16">
                  <c:v>17</c:v>
                </c:pt>
                <c:pt idx="17">
                  <c:v>22</c:v>
                </c:pt>
                <c:pt idx="18">
                  <c:v>15</c:v>
                </c:pt>
                <c:pt idx="19">
                  <c:v>14</c:v>
                </c:pt>
                <c:pt idx="20">
                  <c:v>7</c:v>
                </c:pt>
                <c:pt idx="21">
                  <c:v>12</c:v>
                </c:pt>
                <c:pt idx="22">
                  <c:v>3</c:v>
                </c:pt>
                <c:pt idx="23">
                  <c:v>10</c:v>
                </c:pt>
                <c:pt idx="2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3-4436-8008-8709BB4F2E7A}"/>
            </c:ext>
          </c:extLst>
        </c:ser>
        <c:ser>
          <c:idx val="1"/>
          <c:order val="1"/>
          <c:tx>
            <c:strRef>
              <c:f>Fullforte!$B$86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Fullforte!$C$86:$AA$86</c:f>
              <c:numCache>
                <c:formatCode>0</c:formatCode>
                <c:ptCount val="2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5</c:v>
                </c:pt>
                <c:pt idx="12">
                  <c:v>5</c:v>
                </c:pt>
                <c:pt idx="13">
                  <c:v>17</c:v>
                </c:pt>
                <c:pt idx="14">
                  <c:v>17</c:v>
                </c:pt>
                <c:pt idx="15">
                  <c:v>12</c:v>
                </c:pt>
                <c:pt idx="16">
                  <c:v>10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  <c:pt idx="20">
                  <c:v>2</c:v>
                </c:pt>
                <c:pt idx="21">
                  <c:v>7</c:v>
                </c:pt>
                <c:pt idx="22">
                  <c:v>2</c:v>
                </c:pt>
                <c:pt idx="23">
                  <c:v>4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3-4436-8008-8709BB4F2E7A}"/>
            </c:ext>
          </c:extLst>
        </c:ser>
        <c:ser>
          <c:idx val="2"/>
          <c:order val="2"/>
          <c:tx>
            <c:strRef>
              <c:f>Fullforte!$B$87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Fullforte!$C$87:$AA$87</c:f>
              <c:numCache>
                <c:formatCode>0</c:formatCode>
                <c:ptCount val="25"/>
                <c:pt idx="0">
                  <c:v>3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  <c:pt idx="5">
                  <c:v>9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4</c:v>
                </c:pt>
                <c:pt idx="10">
                  <c:v>2</c:v>
                </c:pt>
                <c:pt idx="11">
                  <c:v>5</c:v>
                </c:pt>
                <c:pt idx="12">
                  <c:v>8</c:v>
                </c:pt>
                <c:pt idx="13">
                  <c:v>20</c:v>
                </c:pt>
                <c:pt idx="14">
                  <c:v>17</c:v>
                </c:pt>
                <c:pt idx="15">
                  <c:v>15</c:v>
                </c:pt>
                <c:pt idx="16">
                  <c:v>12</c:v>
                </c:pt>
                <c:pt idx="17">
                  <c:v>8</c:v>
                </c:pt>
                <c:pt idx="18">
                  <c:v>5</c:v>
                </c:pt>
                <c:pt idx="19">
                  <c:v>11</c:v>
                </c:pt>
                <c:pt idx="20">
                  <c:v>3</c:v>
                </c:pt>
                <c:pt idx="21">
                  <c:v>10</c:v>
                </c:pt>
                <c:pt idx="22">
                  <c:v>12</c:v>
                </c:pt>
                <c:pt idx="23">
                  <c:v>10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73-4436-8008-8709BB4F2E7A}"/>
            </c:ext>
          </c:extLst>
        </c:ser>
        <c:ser>
          <c:idx val="3"/>
          <c:order val="3"/>
          <c:tx>
            <c:strRef>
              <c:f>Fullforte!$B$88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Fullforte!$C$88:$AA$88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73-4436-8008-8709BB4F2E7A}"/>
            </c:ext>
          </c:extLst>
        </c:ser>
        <c:ser>
          <c:idx val="4"/>
          <c:order val="4"/>
          <c:tx>
            <c:strRef>
              <c:f>Fullforte!$B$89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Fullforte!$C$89:$AA$89</c:f>
              <c:numCache>
                <c:formatCode>0</c:formatCode>
                <c:ptCount val="25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73-4436-8008-8709BB4F2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NyeBygninger!$C$35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NyeBygninger!$D$35:$H$35</c:f>
              <c:numCache>
                <c:formatCode>0</c:formatCode>
                <c:ptCount val="5"/>
                <c:pt idx="0">
                  <c:v>9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5-45F6-A966-4CCFC0D3E892}"/>
            </c:ext>
          </c:extLst>
        </c:ser>
        <c:ser>
          <c:idx val="1"/>
          <c:order val="1"/>
          <c:tx>
            <c:strRef>
              <c:f>NyeBygninger!$C$36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NyeBygninger!$D$36:$H$36</c:f>
              <c:numCache>
                <c:formatCode>0</c:formatCode>
                <c:ptCount val="5"/>
                <c:pt idx="0">
                  <c:v>16</c:v>
                </c:pt>
                <c:pt idx="1">
                  <c:v>5</c:v>
                </c:pt>
                <c:pt idx="2">
                  <c:v>9</c:v>
                </c:pt>
                <c:pt idx="3">
                  <c:v>6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5-45F6-A966-4CCFC0D3E892}"/>
            </c:ext>
          </c:extLst>
        </c:ser>
        <c:ser>
          <c:idx val="2"/>
          <c:order val="2"/>
          <c:tx>
            <c:strRef>
              <c:f>NyeBygninger!$C$37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NyeBygninger!$D$37:$H$37</c:f>
              <c:numCache>
                <c:formatCode>0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11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A5-45F6-A966-4CCFC0D3E892}"/>
            </c:ext>
          </c:extLst>
        </c:ser>
        <c:ser>
          <c:idx val="3"/>
          <c:order val="3"/>
          <c:tx>
            <c:strRef>
              <c:f>NyeBygninger!$C$38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NyeBygninger!$D$38:$H$38</c:f>
              <c:numCache>
                <c:formatCode>0</c:formatCode>
                <c:ptCount val="5"/>
                <c:pt idx="0">
                  <c:v>6</c:v>
                </c:pt>
                <c:pt idx="1">
                  <c:v>7</c:v>
                </c:pt>
                <c:pt idx="2">
                  <c:v>17</c:v>
                </c:pt>
                <c:pt idx="3">
                  <c:v>17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A5-45F6-A966-4CCFC0D3E892}"/>
            </c:ext>
          </c:extLst>
        </c:ser>
        <c:ser>
          <c:idx val="4"/>
          <c:order val="4"/>
          <c:tx>
            <c:strRef>
              <c:f>NyeBygninger!$C$39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NyeBygninger!$D$39:$H$39</c:f>
              <c:numCache>
                <c:formatCode>0</c:formatCode>
                <c:ptCount val="5"/>
                <c:pt idx="0">
                  <c:v>8</c:v>
                </c:pt>
                <c:pt idx="1">
                  <c:v>4</c:v>
                </c:pt>
                <c:pt idx="2">
                  <c:v>19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A5-45F6-A966-4CCFC0D3E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242996070577883E-2"/>
              <c:y val="0.31747833366223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NyeBygninger!$B$34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NyeBygninger!$C$34:$K$34</c:f>
              <c:numCache>
                <c:formatCode>0</c:formatCode>
                <c:ptCount val="9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B-4EBE-8820-7D2B6A9969AB}"/>
            </c:ext>
          </c:extLst>
        </c:ser>
        <c:ser>
          <c:idx val="1"/>
          <c:order val="1"/>
          <c:tx>
            <c:strRef>
              <c:f>NyeBygninger!$B$35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NyeBygninger!$C$35:$K$35</c:f>
              <c:numCache>
                <c:formatCode>0</c:formatCode>
                <c:ptCount val="9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22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B-4EBE-8820-7D2B6A9969AB}"/>
            </c:ext>
          </c:extLst>
        </c:ser>
        <c:ser>
          <c:idx val="2"/>
          <c:order val="2"/>
          <c:tx>
            <c:strRef>
              <c:f>NyeBygninger!$B$36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NyeBygninger!$C$36:$K$36</c:f>
              <c:numCache>
                <c:formatCode>0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12</c:v>
                </c:pt>
                <c:pt idx="3">
                  <c:v>15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FB-4EBE-8820-7D2B6A9969AB}"/>
            </c:ext>
          </c:extLst>
        </c:ser>
        <c:ser>
          <c:idx val="3"/>
          <c:order val="3"/>
          <c:tx>
            <c:strRef>
              <c:f>NyeBygninger!$B$37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NyeBygninger!$C$37:$K$37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22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FB-4EBE-8820-7D2B6A9969AB}"/>
            </c:ext>
          </c:extLst>
        </c:ser>
        <c:ser>
          <c:idx val="4"/>
          <c:order val="4"/>
          <c:tx>
            <c:strRef>
              <c:f>NyeBygninger!$B$38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NyeBygninger!$C$38:$K$38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FB-4EBE-8820-7D2B6A996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4601940360726161E-3"/>
              <c:y val="0.32215859563071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40332191559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Medianinntekt!$A$54</c:f>
              <c:strCache>
                <c:ptCount val="1"/>
                <c:pt idx="0">
                  <c:v>Averøy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Medianinntekt!$B$54:$F$54</c:f>
              <c:numCache>
                <c:formatCode>0</c:formatCode>
                <c:ptCount val="5"/>
                <c:pt idx="0">
                  <c:v>859000</c:v>
                </c:pt>
                <c:pt idx="1">
                  <c:v>447000</c:v>
                </c:pt>
                <c:pt idx="2">
                  <c:v>975000</c:v>
                </c:pt>
                <c:pt idx="3">
                  <c:v>1386000</c:v>
                </c:pt>
                <c:pt idx="4">
                  <c:v>659000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D-47AF-830F-0ED4D109C53F}"/>
            </c:ext>
          </c:extLst>
        </c:ser>
        <c:ser>
          <c:idx val="1"/>
          <c:order val="1"/>
          <c:tx>
            <c:strRef>
              <c:f>Medianinntekt!$A$55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Medianinntekt!$B$55:$F$55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1D-47AF-830F-0ED4D109C53F}"/>
            </c:ext>
          </c:extLst>
        </c:ser>
        <c:ser>
          <c:idx val="2"/>
          <c:order val="2"/>
          <c:tx>
            <c:strRef>
              <c:f>Medianinntekt!$A$56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Medianinntekt!$B$56:$F$56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1D-47AF-830F-0ED4D109C5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70490544565626"/>
          <c:y val="0.93789047352320221"/>
          <c:w val="0.39369625076592019"/>
          <c:h val="6.2109526476797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Averøy!$C$3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Averøy!$B$4:$B$28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Averøy!$C$4:$C$28</c:f>
              <c:numCache>
                <c:formatCode>General</c:formatCode>
                <c:ptCount val="25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AF0-40D6-B520-75C25DFDE162}"/>
            </c:ext>
          </c:extLst>
        </c:ser>
        <c:ser>
          <c:idx val="1"/>
          <c:order val="1"/>
          <c:tx>
            <c:strRef>
              <c:f>Averøy!$D$3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Averøy!$B$4:$B$28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Averøy!$D$4:$D$28</c:f>
              <c:numCache>
                <c:formatCode>General</c:formatCode>
                <c:ptCount val="25"/>
                <c:pt idx="0">
                  <c:v>19</c:v>
                </c:pt>
                <c:pt idx="1">
                  <c:v>14</c:v>
                </c:pt>
                <c:pt idx="2">
                  <c:v>15</c:v>
                </c:pt>
                <c:pt idx="3">
                  <c:v>11</c:v>
                </c:pt>
                <c:pt idx="4">
                  <c:v>11</c:v>
                </c:pt>
                <c:pt idx="5">
                  <c:v>9</c:v>
                </c:pt>
                <c:pt idx="6">
                  <c:v>11</c:v>
                </c:pt>
                <c:pt idx="7">
                  <c:v>6</c:v>
                </c:pt>
                <c:pt idx="8">
                  <c:v>8</c:v>
                </c:pt>
                <c:pt idx="9">
                  <c:v>9</c:v>
                </c:pt>
                <c:pt idx="10">
                  <c:v>6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5</c:v>
                </c:pt>
                <c:pt idx="19">
                  <c:v>2</c:v>
                </c:pt>
                <c:pt idx="20">
                  <c:v>4</c:v>
                </c:pt>
                <c:pt idx="21">
                  <c:v>4</c:v>
                </c:pt>
                <c:pt idx="22">
                  <c:v>2</c:v>
                </c:pt>
                <c:pt idx="23">
                  <c:v>3</c:v>
                </c:pt>
                <c:pt idx="24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AF0-40D6-B520-75C25DFDE162}"/>
            </c:ext>
          </c:extLst>
        </c:ser>
        <c:ser>
          <c:idx val="2"/>
          <c:order val="2"/>
          <c:tx>
            <c:strRef>
              <c:f>Averøy!$E$3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Averøy!$B$4:$B$28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Averøy!$E$4:$E$28</c:f>
              <c:numCache>
                <c:formatCode>General</c:formatCode>
                <c:ptCount val="25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11</c:v>
                </c:pt>
                <c:pt idx="4">
                  <c:v>11</c:v>
                </c:pt>
                <c:pt idx="5">
                  <c:v>9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5</c:v>
                </c:pt>
                <c:pt idx="11">
                  <c:v>9</c:v>
                </c:pt>
                <c:pt idx="12">
                  <c:v>6</c:v>
                </c:pt>
                <c:pt idx="13">
                  <c:v>5</c:v>
                </c:pt>
                <c:pt idx="14">
                  <c:v>6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4</c:v>
                </c:pt>
                <c:pt idx="19">
                  <c:v>3</c:v>
                </c:pt>
                <c:pt idx="20">
                  <c:v>4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AF0-40D6-B520-75C25DFDE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'Ark2'!$B$35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75-45D7-AD98-50E88A8EB5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'Ark2'!$B$36:$B$61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100.93994778067885</c:v>
                </c:pt>
                <c:pt idx="2">
                  <c:v>101.61879895561358</c:v>
                </c:pt>
                <c:pt idx="3">
                  <c:v>102.19321148825064</c:v>
                </c:pt>
                <c:pt idx="4">
                  <c:v>102.45430809399478</c:v>
                </c:pt>
                <c:pt idx="5">
                  <c:v>103.44647519582246</c:v>
                </c:pt>
                <c:pt idx="6">
                  <c:v>103.23759791122716</c:v>
                </c:pt>
                <c:pt idx="7">
                  <c:v>103.70757180156657</c:v>
                </c:pt>
                <c:pt idx="8">
                  <c:v>103.65535248041775</c:v>
                </c:pt>
                <c:pt idx="9">
                  <c:v>103.18537859007833</c:v>
                </c:pt>
                <c:pt idx="10">
                  <c:v>102.97650130548304</c:v>
                </c:pt>
                <c:pt idx="11">
                  <c:v>102.40208877284596</c:v>
                </c:pt>
                <c:pt idx="12">
                  <c:v>102.14099216710181</c:v>
                </c:pt>
                <c:pt idx="13">
                  <c:v>101.93211488250653</c:v>
                </c:pt>
                <c:pt idx="14">
                  <c:v>101.40992167101828</c:v>
                </c:pt>
                <c:pt idx="15">
                  <c:v>101.09660574412533</c:v>
                </c:pt>
                <c:pt idx="16">
                  <c:v>100.46997389033943</c:v>
                </c:pt>
                <c:pt idx="17">
                  <c:v>100.2088772845953</c:v>
                </c:pt>
                <c:pt idx="18">
                  <c:v>100.31331592689294</c:v>
                </c:pt>
                <c:pt idx="19">
                  <c:v>99.947780678851174</c:v>
                </c:pt>
                <c:pt idx="20">
                  <c:v>100.10443864229765</c:v>
                </c:pt>
                <c:pt idx="21">
                  <c:v>99.582245430809408</c:v>
                </c:pt>
                <c:pt idx="22">
                  <c:v>99.686684073107045</c:v>
                </c:pt>
                <c:pt idx="23">
                  <c:v>99.791122715404697</c:v>
                </c:pt>
                <c:pt idx="24">
                  <c:v>99.477806788511742</c:v>
                </c:pt>
                <c:pt idx="25">
                  <c:v>99.112271540469976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75-45D7-AD98-50E88A8EB506}"/>
            </c:ext>
          </c:extLst>
        </c:ser>
        <c:ser>
          <c:idx val="1"/>
          <c:order val="1"/>
          <c:tx>
            <c:strRef>
              <c:f>'Ark2'!$C$35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75-45D7-AD98-50E88A8EB50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5-45D7-AD98-50E88A8EB5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'Ark2'!$C$36:$C$61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103.54374307862679</c:v>
                </c:pt>
                <c:pt idx="2">
                  <c:v>105.98006644518271</c:v>
                </c:pt>
                <c:pt idx="3">
                  <c:v>108.97009966777409</c:v>
                </c:pt>
                <c:pt idx="4">
                  <c:v>111.18493909191585</c:v>
                </c:pt>
                <c:pt idx="5">
                  <c:v>112.18161683277962</c:v>
                </c:pt>
                <c:pt idx="6">
                  <c:v>114.95016611295681</c:v>
                </c:pt>
                <c:pt idx="7">
                  <c:v>117.16500553709857</c:v>
                </c:pt>
                <c:pt idx="8">
                  <c:v>119.26910299003322</c:v>
                </c:pt>
                <c:pt idx="9">
                  <c:v>122.70210409745292</c:v>
                </c:pt>
                <c:pt idx="10">
                  <c:v>124.91694352159467</c:v>
                </c:pt>
                <c:pt idx="11">
                  <c:v>127.35326688815061</c:v>
                </c:pt>
                <c:pt idx="12">
                  <c:v>129.90033222591362</c:v>
                </c:pt>
                <c:pt idx="13">
                  <c:v>131.89368770764119</c:v>
                </c:pt>
                <c:pt idx="14">
                  <c:v>134.21926910299001</c:v>
                </c:pt>
                <c:pt idx="15">
                  <c:v>136.76633444075304</c:v>
                </c:pt>
                <c:pt idx="16">
                  <c:v>139.20265780730895</c:v>
                </c:pt>
                <c:pt idx="17">
                  <c:v>140.97452934662238</c:v>
                </c:pt>
                <c:pt idx="18">
                  <c:v>141.5282392026578</c:v>
                </c:pt>
                <c:pt idx="19">
                  <c:v>143.3001107419712</c:v>
                </c:pt>
                <c:pt idx="20">
                  <c:v>143.74307862679956</c:v>
                </c:pt>
                <c:pt idx="21">
                  <c:v>145.40420819490586</c:v>
                </c:pt>
                <c:pt idx="22">
                  <c:v>146.29014396456256</c:v>
                </c:pt>
                <c:pt idx="23">
                  <c:v>146.62236987818383</c:v>
                </c:pt>
                <c:pt idx="24">
                  <c:v>148.50498338870432</c:v>
                </c:pt>
                <c:pt idx="25">
                  <c:v>149.72314507198229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75-45D7-AD98-50E88A8EB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Averøy!$B$1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Averøy!$A$2:$A$15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Averøy!$B$2:$B$15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22</c:v>
                </c:pt>
                <c:pt idx="4">
                  <c:v>80</c:v>
                </c:pt>
                <c:pt idx="5">
                  <c:v>87</c:v>
                </c:pt>
                <c:pt idx="6">
                  <c:v>95</c:v>
                </c:pt>
                <c:pt idx="7">
                  <c:v>89</c:v>
                </c:pt>
                <c:pt idx="8">
                  <c:v>93</c:v>
                </c:pt>
                <c:pt idx="9">
                  <c:v>193</c:v>
                </c:pt>
                <c:pt idx="10">
                  <c:v>132</c:v>
                </c:pt>
                <c:pt idx="11">
                  <c:v>47</c:v>
                </c:pt>
                <c:pt idx="12">
                  <c:v>16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5-4291-8C5A-64B9A80228A3}"/>
            </c:ext>
          </c:extLst>
        </c:ser>
        <c:ser>
          <c:idx val="1"/>
          <c:order val="1"/>
          <c:tx>
            <c:strRef>
              <c:f>Averøy!$C$1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Averøy!$A$2:$A$15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Averøy!$C$2:$C$15</c:f>
              <c:numCache>
                <c:formatCode>General</c:formatCode>
                <c:ptCount val="14"/>
                <c:pt idx="0">
                  <c:v>0</c:v>
                </c:pt>
                <c:pt idx="1">
                  <c:v>5</c:v>
                </c:pt>
                <c:pt idx="2">
                  <c:v>25</c:v>
                </c:pt>
                <c:pt idx="3">
                  <c:v>37</c:v>
                </c:pt>
                <c:pt idx="4">
                  <c:v>133</c:v>
                </c:pt>
                <c:pt idx="5">
                  <c:v>136</c:v>
                </c:pt>
                <c:pt idx="6">
                  <c:v>147</c:v>
                </c:pt>
                <c:pt idx="7">
                  <c:v>130</c:v>
                </c:pt>
                <c:pt idx="8">
                  <c:v>132</c:v>
                </c:pt>
                <c:pt idx="9">
                  <c:v>282</c:v>
                </c:pt>
                <c:pt idx="10">
                  <c:v>196</c:v>
                </c:pt>
                <c:pt idx="11">
                  <c:v>70</c:v>
                </c:pt>
                <c:pt idx="12">
                  <c:v>23</c:v>
                </c:pt>
                <c:pt idx="1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5-4291-8C5A-64B9A8022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'2025'!$G$5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AA-4C08-BF83-71AE321DB1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AA-4C08-BF83-71AE321DB1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AA-4C08-BF83-71AE321DB1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AA-4C08-BF83-71AE321DB1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AA-4C08-BF83-71AE321DB1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AA-4C08-BF83-71AE321DB10D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2AA-4C08-BF83-71AE321DB10D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2AA-4C08-BF83-71AE321DB10D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2AA-4C08-BF83-71AE321DB10D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2AA-4C08-BF83-71AE321DB10D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2AA-4C08-BF83-71AE321DB10D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2AA-4C08-BF83-71AE321DB1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'2025'!$G$6:$G$11</c:f>
              <c:numCache>
                <c:formatCode>General</c:formatCode>
                <c:ptCount val="6"/>
                <c:pt idx="0">
                  <c:v>1115</c:v>
                </c:pt>
                <c:pt idx="1">
                  <c:v>906</c:v>
                </c:pt>
                <c:pt idx="2">
                  <c:v>331</c:v>
                </c:pt>
                <c:pt idx="3">
                  <c:v>297</c:v>
                </c:pt>
                <c:pt idx="4">
                  <c:v>127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AA-4C08-BF83-71AE321DB1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'2050'!$G$5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9-47A7-8C20-C6229F298F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9-47A7-8C20-C6229F298F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9-47A7-8C20-C6229F298F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59-47A7-8C20-C6229F298F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59-47A7-8C20-C6229F298F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759-47A7-8C20-C6229F298F70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59-47A7-8C20-C6229F298F70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759-47A7-8C20-C6229F298F70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759-47A7-8C20-C6229F298F70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759-47A7-8C20-C6229F298F70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759-47A7-8C20-C6229F298F70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759-47A7-8C20-C6229F298F7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'2050'!$A$6:$A$11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'2050'!$G$6:$G$11</c:f>
              <c:numCache>
                <c:formatCode>General</c:formatCode>
                <c:ptCount val="6"/>
                <c:pt idx="0">
                  <c:v>1349</c:v>
                </c:pt>
                <c:pt idx="1">
                  <c:v>1089</c:v>
                </c:pt>
                <c:pt idx="2">
                  <c:v>346</c:v>
                </c:pt>
                <c:pt idx="3">
                  <c:v>295</c:v>
                </c:pt>
                <c:pt idx="4">
                  <c:v>128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759-47A7-8C20-C6229F298F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4599103237095362"/>
          <c:y val="0.10523533647593168"/>
          <c:w val="0.82423665791776035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Personer!$B$22:$F$22</c:f>
              <c:numCache>
                <c:formatCode>0.0</c:formatCode>
                <c:ptCount val="5"/>
                <c:pt idx="0">
                  <c:v>16.2</c:v>
                </c:pt>
                <c:pt idx="1">
                  <c:v>31.5</c:v>
                </c:pt>
                <c:pt idx="2">
                  <c:v>18.7</c:v>
                </c:pt>
                <c:pt idx="3">
                  <c:v>20.100000000000001</c:v>
                </c:pt>
                <c:pt idx="4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7-41D1-A556-E64A9B7D54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Personer!$B$58</c:f>
              <c:numCache>
                <c:formatCode>0.0</c:formatCode>
                <c:ptCount val="1"/>
                <c:pt idx="0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D-4B4F-AF96-1D72858C9BC7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Personer!$C$58</c:f>
              <c:numCache>
                <c:formatCode>0.0</c:formatCode>
                <c:ptCount val="1"/>
                <c:pt idx="0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D-4B4F-AF96-1D72858C9BC7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Personer!$D$58</c:f>
              <c:numCache>
                <c:formatCode>0.0</c:formatCode>
                <c:ptCount val="1"/>
                <c:pt idx="0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FD-4B4F-AF96-1D72858C9BC7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Personer!$E$58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FD-4B4F-AF96-1D72858C9BC7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Personer!$F$58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FD-4B4F-AF96-1D72858C9B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Familier!$B$22:$G$22</c:f>
              <c:numCache>
                <c:formatCode>0</c:formatCode>
                <c:ptCount val="6"/>
                <c:pt idx="0">
                  <c:v>1115</c:v>
                </c:pt>
                <c:pt idx="1">
                  <c:v>545</c:v>
                </c:pt>
                <c:pt idx="2">
                  <c:v>127</c:v>
                </c:pt>
                <c:pt idx="3">
                  <c:v>786</c:v>
                </c:pt>
                <c:pt idx="4">
                  <c:v>141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C-4481-AF4D-C79DF73FFA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648417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47922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44464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626694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61376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26475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13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Averøy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44DA61DF-CF83-A16C-5941-EC32198B96F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C8D8DC90-E0E1-FEB3-F9AB-CE6909A544D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Averøy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n-NO" sz="1500" dirty="0">
                <a:latin typeface="Poppins"/>
                <a:cs typeface="Poppins"/>
              </a:rPr>
              <a:t>Averøy har </a:t>
            </a:r>
            <a:r>
              <a:rPr lang="nn-NO" sz="1500" b="1" dirty="0">
                <a:latin typeface="Poppins"/>
                <a:cs typeface="Poppins"/>
              </a:rPr>
              <a:t>for få små bustadar </a:t>
            </a:r>
            <a:r>
              <a:rPr lang="nn-NO" sz="1500" dirty="0">
                <a:latin typeface="Poppins"/>
                <a:cs typeface="Poppins"/>
              </a:rPr>
              <a:t>i dag, og vil ha for få bustadar av alle storleiker mot 2050 dersom dagens bustadmasse held seg konstant </a:t>
            </a:r>
          </a:p>
          <a:p>
            <a:pPr lvl="1"/>
            <a:r>
              <a:rPr lang="nn-NO" sz="1300" dirty="0"/>
              <a:t>Anslår nokså jamn etterspørselsauke etter alle bustadstorleiker mot 2050 </a:t>
            </a:r>
          </a:p>
          <a:p>
            <a:pPr lvl="1"/>
            <a:r>
              <a:rPr lang="nn-NO" sz="1300" dirty="0"/>
              <a:t>Den marginale etterspørselsauka er størst i første del av prognoseperioden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etterspørselsauke</a:t>
            </a:r>
          </a:p>
          <a:p>
            <a:pPr lvl="1"/>
            <a:r>
              <a:rPr lang="nn-NO" sz="1300" dirty="0"/>
              <a:t>I 2050 vil det være om lag like mange hushald med kontaktperson* under 67 år som etterspør bustadar i Averøy som i dag (anslått -0,8 %)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49,7 %. Eldre sine bustadbehov og preferansar blir derfor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Averøy forventast å vere mindre i 2050 enn i dag. Det gir auka bustadetterspørsel ut over forventa folketalsutvikling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pic>
        <p:nvPicPr>
          <p:cNvPr id="7" name="Bilde 6" descr="Et bilde som inneholder tekst, skjermbilde, kart, diagram&#10;&#10;KI-generert innhold kan være feil.">
            <a:extLst>
              <a:ext uri="{FF2B5EF4-FFF2-40B4-BE49-F238E27FC236}">
                <a16:creationId xmlns:a16="http://schemas.microsoft.com/office/drawing/2014/main" id="{514FC5B4-C763-5322-6487-8DD9DA8CC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Averøy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Averøy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2 954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2 654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10 %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Averøy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6924DFC-1476-1CA5-788C-AF1594F99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Averøy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Averøy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Averøy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53F551-7064-39AC-4EAF-04B5166FD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46" y="957851"/>
            <a:ext cx="4288866" cy="326274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3DB9F44-28D1-347D-6543-E967A06E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464" y="957851"/>
            <a:ext cx="3966527" cy="31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39088"/>
              </p:ext>
            </p:extLst>
          </p:nvPr>
        </p:nvGraphicFramePr>
        <p:xfrm>
          <a:off x="116878" y="98654"/>
          <a:ext cx="4558250" cy="43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462043"/>
              </p:ext>
            </p:extLst>
          </p:nvPr>
        </p:nvGraphicFramePr>
        <p:xfrm>
          <a:off x="4675127" y="171880"/>
          <a:ext cx="4420747" cy="432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</a:t>
            </a:r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06083</a:t>
            </a:r>
            <a:endParaRPr lang="nb-NO" sz="800" i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393341"/>
              </p:ext>
            </p:extLst>
          </p:nvPr>
        </p:nvGraphicFramePr>
        <p:xfrm>
          <a:off x="213981" y="900651"/>
          <a:ext cx="8600010" cy="35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143875" cy="599096"/>
          </a:xfrm>
        </p:spPr>
        <p:txBody>
          <a:bodyPr/>
          <a:lstStyle/>
          <a:p>
            <a:r>
              <a:rPr lang="nb-NO" dirty="0" err="1"/>
              <a:t>Personar</a:t>
            </a:r>
            <a:r>
              <a:rPr lang="nb-NO" dirty="0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13813"/>
              </p:ext>
            </p:extLst>
          </p:nvPr>
        </p:nvGraphicFramePr>
        <p:xfrm>
          <a:off x="213981" y="938624"/>
          <a:ext cx="8712016" cy="357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577010"/>
              </p:ext>
            </p:extLst>
          </p:nvPr>
        </p:nvGraphicFramePr>
        <p:xfrm>
          <a:off x="213981" y="778124"/>
          <a:ext cx="8696263" cy="364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66958"/>
              </p:ext>
            </p:extLst>
          </p:nvPr>
        </p:nvGraphicFramePr>
        <p:xfrm>
          <a:off x="115057" y="896233"/>
          <a:ext cx="8871497" cy="360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681350"/>
              </p:ext>
            </p:extLst>
          </p:nvPr>
        </p:nvGraphicFramePr>
        <p:xfrm>
          <a:off x="157447" y="763009"/>
          <a:ext cx="8744328" cy="371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225407"/>
              </p:ext>
            </p:extLst>
          </p:nvPr>
        </p:nvGraphicFramePr>
        <p:xfrm>
          <a:off x="213981" y="1063625"/>
          <a:ext cx="8669627" cy="342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559795"/>
              </p:ext>
            </p:extLst>
          </p:nvPr>
        </p:nvGraphicFramePr>
        <p:xfrm>
          <a:off x="272503" y="932567"/>
          <a:ext cx="8568716" cy="354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24" y="270597"/>
            <a:ext cx="7324545" cy="535839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0" y="91843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3 049 929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3,6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6,8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2,2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4,6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248674"/>
              </p:ext>
            </p:extLst>
          </p:nvPr>
        </p:nvGraphicFramePr>
        <p:xfrm>
          <a:off x="142865" y="1069454"/>
          <a:ext cx="6861028" cy="386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49779" y="457337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6C8A988-6258-1EE0-0640-A70A18CE3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671542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75A4B96-0CDA-9A2A-D6D0-0EF43FCDC044}"/>
              </a:ext>
            </a:extLst>
          </p:cNvPr>
          <p:cNvSpPr txBox="1"/>
          <p:nvPr/>
        </p:nvSpPr>
        <p:spPr>
          <a:xfrm>
            <a:off x="368217" y="4724788"/>
            <a:ext cx="2570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Nøkkeltal, prognose for bustadbehov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337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1 175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1 342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423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494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157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1 115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1 291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1 281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1 466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8507AA7-0FBE-10D1-7FC4-6E28E3471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07772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0762BE92-A5AC-C760-C873-AE74CBDD0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58799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Averøy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0D20E6BB-1079-7D8F-48D6-A62494126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2351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-0,8 %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+49,7 %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DB4F8B28-C2FD-4833-9250-8B4257648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58963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5F8C4-8724-46A6-B526-393C17D9D43C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9157</TotalTime>
  <Words>1049</Words>
  <Application>Microsoft Office PowerPoint</Application>
  <PresentationFormat>Skjermfremvisning (16:9)</PresentationFormat>
  <Paragraphs>212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Averøy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Averøy</vt:lpstr>
      <vt:lpstr>PowerPoint-presentasjon</vt:lpstr>
      <vt:lpstr>PowerPoint-presentasjon</vt:lpstr>
      <vt:lpstr>Averøy har fleire bustadar enn hushald</vt:lpstr>
      <vt:lpstr>Flytting til/frå Averøy etter alder 2020-2024</vt:lpstr>
      <vt:lpstr>Største flyttestraumar til/frå Averøy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15</cp:revision>
  <dcterms:created xsi:type="dcterms:W3CDTF">2022-12-19T14:26:47Z</dcterms:created>
  <dcterms:modified xsi:type="dcterms:W3CDTF">2026-05-06T10:28:11Z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