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  <p:sldMasterId id="2147493584" r:id="rId12"/>
  </p:sldMasterIdLst>
  <p:notesMasterIdLst>
    <p:notesMasterId r:id="rId40"/>
  </p:notesMasterIdLst>
  <p:sldIdLst>
    <p:sldId id="256" r:id="rId13"/>
    <p:sldId id="292" r:id="rId14"/>
    <p:sldId id="258" r:id="rId15"/>
    <p:sldId id="259" r:id="rId16"/>
    <p:sldId id="284" r:id="rId17"/>
    <p:sldId id="293" r:id="rId18"/>
    <p:sldId id="294" r:id="rId19"/>
    <p:sldId id="310" r:id="rId20"/>
    <p:sldId id="295" r:id="rId21"/>
    <p:sldId id="296" r:id="rId22"/>
    <p:sldId id="261" r:id="rId23"/>
    <p:sldId id="280" r:id="rId24"/>
    <p:sldId id="264" r:id="rId25"/>
    <p:sldId id="262" r:id="rId26"/>
    <p:sldId id="297" r:id="rId27"/>
    <p:sldId id="298" r:id="rId28"/>
    <p:sldId id="270" r:id="rId29"/>
    <p:sldId id="272" r:id="rId30"/>
    <p:sldId id="271" r:id="rId31"/>
    <p:sldId id="273" r:id="rId32"/>
    <p:sldId id="274" r:id="rId33"/>
    <p:sldId id="278" r:id="rId34"/>
    <p:sldId id="290" r:id="rId35"/>
    <p:sldId id="291" r:id="rId36"/>
    <p:sldId id="275" r:id="rId37"/>
    <p:sldId id="311" r:id="rId38"/>
    <p:sldId id="5940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F234D-5273-46A8-B47C-6AEA3E477717}" v="1" dt="2026-05-06T10:29:06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5/10/relationships/revisionInfo" Target="revisionInfo.xml"/><Relationship Id="rId20" Type="http://schemas.openxmlformats.org/officeDocument/2006/relationships/slide" Target="slides/slide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delSld modSld">
      <pc:chgData name="Paul Magne Eidhammer" userId="e3d4e6bb-f754-4b2e-bd11-72ddaaf5666f" providerId="ADAL" clId="{835BCC08-B0CB-4400-B3F8-7FFC689D382E}" dt="2026-05-06T10:29:06.107" v="109"/>
      <pc:docMkLst>
        <pc:docMk/>
      </pc:docMkLst>
      <pc:sldChg chg="modSp">
        <pc:chgData name="Paul Magne Eidhammer" userId="e3d4e6bb-f754-4b2e-bd11-72ddaaf5666f" providerId="ADAL" clId="{835BCC08-B0CB-4400-B3F8-7FFC689D382E}" dt="2026-05-06T10:29:06.107" v="109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9:06.107" v="109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8-14T08-55-38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8-14T10-23-22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8-14T10-54-31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8-14T11-55-15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Sunndal!$B$4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Sunndal!$A$5:$A$18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Sunndal!$B$5:$B$18</c:f>
              <c:numCache>
                <c:formatCode>General</c:formatCode>
                <c:ptCount val="14"/>
                <c:pt idx="0">
                  <c:v>157</c:v>
                </c:pt>
                <c:pt idx="1">
                  <c:v>70</c:v>
                </c:pt>
                <c:pt idx="2">
                  <c:v>86</c:v>
                </c:pt>
                <c:pt idx="3">
                  <c:v>141</c:v>
                </c:pt>
                <c:pt idx="4">
                  <c:v>635</c:v>
                </c:pt>
                <c:pt idx="5">
                  <c:v>297</c:v>
                </c:pt>
                <c:pt idx="6">
                  <c:v>312</c:v>
                </c:pt>
                <c:pt idx="7">
                  <c:v>433</c:v>
                </c:pt>
                <c:pt idx="8">
                  <c:v>299</c:v>
                </c:pt>
                <c:pt idx="9">
                  <c:v>616</c:v>
                </c:pt>
                <c:pt idx="10">
                  <c:v>385</c:v>
                </c:pt>
                <c:pt idx="11">
                  <c:v>135</c:v>
                </c:pt>
                <c:pt idx="12">
                  <c:v>50</c:v>
                </c:pt>
                <c:pt idx="1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0-4154-A168-F87527A3EA26}"/>
            </c:ext>
          </c:extLst>
        </c:ser>
        <c:ser>
          <c:idx val="1"/>
          <c:order val="1"/>
          <c:tx>
            <c:strRef>
              <c:f>Sunndal!$C$4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Sunndal!$A$5:$A$18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Sunndal!$C$5:$C$18</c:f>
              <c:numCache>
                <c:formatCode>General</c:formatCode>
                <c:ptCount val="14"/>
                <c:pt idx="0">
                  <c:v>34</c:v>
                </c:pt>
                <c:pt idx="1">
                  <c:v>28</c:v>
                </c:pt>
                <c:pt idx="2">
                  <c:v>54</c:v>
                </c:pt>
                <c:pt idx="3">
                  <c:v>97</c:v>
                </c:pt>
                <c:pt idx="4">
                  <c:v>301</c:v>
                </c:pt>
                <c:pt idx="5">
                  <c:v>310</c:v>
                </c:pt>
                <c:pt idx="6">
                  <c:v>342</c:v>
                </c:pt>
                <c:pt idx="7">
                  <c:v>339</c:v>
                </c:pt>
                <c:pt idx="8">
                  <c:v>353</c:v>
                </c:pt>
                <c:pt idx="9">
                  <c:v>701</c:v>
                </c:pt>
                <c:pt idx="10">
                  <c:v>501</c:v>
                </c:pt>
                <c:pt idx="11">
                  <c:v>204</c:v>
                </c:pt>
                <c:pt idx="12">
                  <c:v>76</c:v>
                </c:pt>
                <c:pt idx="1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50-4154-A168-F87527A3EA26}"/>
            </c:ext>
          </c:extLst>
        </c:ser>
        <c:ser>
          <c:idx val="2"/>
          <c:order val="2"/>
          <c:tx>
            <c:strRef>
              <c:f>Sunndal!$D$4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Sunndal!$A$5:$A$18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Sunndal!$D$5:$D$18</c:f>
              <c:numCache>
                <c:formatCode>General</c:formatCode>
                <c:ptCount val="14"/>
                <c:pt idx="0">
                  <c:v>32</c:v>
                </c:pt>
                <c:pt idx="1">
                  <c:v>28</c:v>
                </c:pt>
                <c:pt idx="2">
                  <c:v>56</c:v>
                </c:pt>
                <c:pt idx="3">
                  <c:v>101</c:v>
                </c:pt>
                <c:pt idx="4">
                  <c:v>312</c:v>
                </c:pt>
                <c:pt idx="5">
                  <c:v>316</c:v>
                </c:pt>
                <c:pt idx="6">
                  <c:v>344</c:v>
                </c:pt>
                <c:pt idx="7">
                  <c:v>336</c:v>
                </c:pt>
                <c:pt idx="8">
                  <c:v>350</c:v>
                </c:pt>
                <c:pt idx="9">
                  <c:v>695</c:v>
                </c:pt>
                <c:pt idx="10">
                  <c:v>494</c:v>
                </c:pt>
                <c:pt idx="11">
                  <c:v>197</c:v>
                </c:pt>
                <c:pt idx="12">
                  <c:v>74</c:v>
                </c:pt>
                <c:pt idx="1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50-4154-A168-F87527A3E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Personer!$B$24:$D$24</c:f>
              <c:numCache>
                <c:formatCode>0</c:formatCode>
                <c:ptCount val="3"/>
                <c:pt idx="0">
                  <c:v>6687</c:v>
                </c:pt>
                <c:pt idx="1">
                  <c:v>6855</c:v>
                </c:pt>
                <c:pt idx="2">
                  <c:v>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5-4CCF-AB1C-65E616DD17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Boliger5!$B$25:$G$25</c:f>
              <c:numCache>
                <c:formatCode>0</c:formatCode>
                <c:ptCount val="6"/>
                <c:pt idx="0">
                  <c:v>2040</c:v>
                </c:pt>
                <c:pt idx="1">
                  <c:v>397</c:v>
                </c:pt>
                <c:pt idx="2">
                  <c:v>601</c:v>
                </c:pt>
                <c:pt idx="3">
                  <c:v>616</c:v>
                </c:pt>
                <c:pt idx="4">
                  <c:v>68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6-40E4-BA7E-238251DFA1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2832684772288E-2"/>
          <c:y val="4.7234298863894526E-2"/>
          <c:w val="0.86080660484206328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Boliger5!$B$25:$O$25</c:f>
              <c:numCache>
                <c:formatCode>0</c:formatCode>
                <c:ptCount val="14"/>
                <c:pt idx="0">
                  <c:v>155</c:v>
                </c:pt>
                <c:pt idx="1">
                  <c:v>71</c:v>
                </c:pt>
                <c:pt idx="2">
                  <c:v>88</c:v>
                </c:pt>
                <c:pt idx="3">
                  <c:v>140</c:v>
                </c:pt>
                <c:pt idx="4">
                  <c:v>641</c:v>
                </c:pt>
                <c:pt idx="5">
                  <c:v>296</c:v>
                </c:pt>
                <c:pt idx="6">
                  <c:v>308</c:v>
                </c:pt>
                <c:pt idx="7">
                  <c:v>425</c:v>
                </c:pt>
                <c:pt idx="8">
                  <c:v>295</c:v>
                </c:pt>
                <c:pt idx="9">
                  <c:v>624</c:v>
                </c:pt>
                <c:pt idx="10">
                  <c:v>390</c:v>
                </c:pt>
                <c:pt idx="11">
                  <c:v>137</c:v>
                </c:pt>
                <c:pt idx="12">
                  <c:v>49</c:v>
                </c:pt>
                <c:pt idx="1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E4-487F-A382-3771F2FDE9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0211134514153957E-2"/>
              <c:y val="0.41440597683079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123775424428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Fullforte!$B$100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Fullforte!$C$100:$AA$100</c:f>
              <c:numCache>
                <c:formatCode>0</c:formatCode>
                <c:ptCount val="2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15</c:v>
                </c:pt>
                <c:pt idx="5">
                  <c:v>12</c:v>
                </c:pt>
                <c:pt idx="6">
                  <c:v>3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9</c:v>
                </c:pt>
                <c:pt idx="11">
                  <c:v>8</c:v>
                </c:pt>
                <c:pt idx="12">
                  <c:v>5</c:v>
                </c:pt>
                <c:pt idx="13">
                  <c:v>4</c:v>
                </c:pt>
                <c:pt idx="14">
                  <c:v>5</c:v>
                </c:pt>
                <c:pt idx="15">
                  <c:v>8</c:v>
                </c:pt>
                <c:pt idx="16">
                  <c:v>10</c:v>
                </c:pt>
                <c:pt idx="17">
                  <c:v>5</c:v>
                </c:pt>
                <c:pt idx="18">
                  <c:v>9</c:v>
                </c:pt>
                <c:pt idx="19">
                  <c:v>6</c:v>
                </c:pt>
                <c:pt idx="20">
                  <c:v>3</c:v>
                </c:pt>
                <c:pt idx="21">
                  <c:v>4</c:v>
                </c:pt>
                <c:pt idx="22">
                  <c:v>3</c:v>
                </c:pt>
                <c:pt idx="23">
                  <c:v>11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B-4D28-BD7D-8012FF1A29C1}"/>
            </c:ext>
          </c:extLst>
        </c:ser>
        <c:ser>
          <c:idx val="1"/>
          <c:order val="1"/>
          <c:tx>
            <c:strRef>
              <c:f>Fullforte!$B$101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Fullforte!$C$101:$AA$101</c:f>
              <c:numCache>
                <c:formatCode>0</c:formatCode>
                <c:ptCount val="2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B-4D28-BD7D-8012FF1A29C1}"/>
            </c:ext>
          </c:extLst>
        </c:ser>
        <c:ser>
          <c:idx val="2"/>
          <c:order val="2"/>
          <c:tx>
            <c:strRef>
              <c:f>Fullforte!$B$102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Fullforte!$C$102:$AA$102</c:f>
              <c:numCache>
                <c:formatCode>0</c:formatCode>
                <c:ptCount val="25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33</c:v>
                </c:pt>
                <c:pt idx="6">
                  <c:v>12</c:v>
                </c:pt>
                <c:pt idx="7">
                  <c:v>8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9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DB-4D28-BD7D-8012FF1A29C1}"/>
            </c:ext>
          </c:extLst>
        </c:ser>
        <c:ser>
          <c:idx val="3"/>
          <c:order val="3"/>
          <c:tx>
            <c:strRef>
              <c:f>Fullforte!$B$103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Fullforte!$C$103:$AA$103</c:f>
              <c:numCache>
                <c:formatCode>0</c:formatCode>
                <c:ptCount val="25"/>
                <c:pt idx="0">
                  <c:v>0</c:v>
                </c:pt>
                <c:pt idx="1">
                  <c:v>19</c:v>
                </c:pt>
                <c:pt idx="2">
                  <c:v>19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16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8</c:v>
                </c:pt>
                <c:pt idx="22">
                  <c:v>0</c:v>
                </c:pt>
                <c:pt idx="23">
                  <c:v>4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DB-4D28-BD7D-8012FF1A29C1}"/>
            </c:ext>
          </c:extLst>
        </c:ser>
        <c:ser>
          <c:idx val="4"/>
          <c:order val="4"/>
          <c:tx>
            <c:strRef>
              <c:f>Fullforte!$B$104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Fullforte!$C$104:$AA$104</c:f>
              <c:numCache>
                <c:formatCode>0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DB-4D28-BD7D-8012FF1A2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60444267343571E-3"/>
              <c:y val="0.37158549615671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NyeBygninger!$C$4</c:f>
              <c:strCache>
                <c:ptCount val="1"/>
                <c:pt idx="0">
                  <c:v>Innanfor fjorårets tettstadsgrenser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NyeBygninger!$B$10:$B$14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NyeBygninger!$C$10:$C$14</c:f>
              <c:numCache>
                <c:formatCode>0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10</c:v>
                </c:pt>
                <c:pt idx="3">
                  <c:v>27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7-4D8C-B8CA-5AA47D442557}"/>
            </c:ext>
          </c:extLst>
        </c:ser>
        <c:ser>
          <c:idx val="1"/>
          <c:order val="1"/>
          <c:tx>
            <c:strRef>
              <c:f>NyeBygninger!$D$4</c:f>
              <c:strCache>
                <c:ptCount val="1"/>
                <c:pt idx="0">
                  <c:v>I utvidelsen mellom fjorårets og eksisterande tettstadsgrenser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NyeBygninger!$B$10:$B$14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NyeBygninger!$D$10:$D$14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A7-4D8C-B8CA-5AA47D442557}"/>
            </c:ext>
          </c:extLst>
        </c:ser>
        <c:ser>
          <c:idx val="2"/>
          <c:order val="2"/>
          <c:tx>
            <c:strRef>
              <c:f>NyeBygninger!$E$4</c:f>
              <c:strCache>
                <c:ptCount val="1"/>
                <c:pt idx="0">
                  <c:v>Innan 1 km frå eksisterande tettstad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NyeBygninger!$B$10:$B$14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NyeBygninger!$E$10:$E$14</c:f>
              <c:numCache>
                <c:formatCode>0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7-4D8C-B8CA-5AA47D442557}"/>
            </c:ext>
          </c:extLst>
        </c:ser>
        <c:ser>
          <c:idx val="3"/>
          <c:order val="3"/>
          <c:tx>
            <c:strRef>
              <c:f>NyeBygninger!$F$4</c:f>
              <c:strCache>
                <c:ptCount val="1"/>
                <c:pt idx="0">
                  <c:v>Mellom 1-3 km frå eksisterande tettstad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NyeBygninger!$B$10:$B$14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NyeBygninger!$F$10:$F$14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A7-4D8C-B8CA-5AA47D442557}"/>
            </c:ext>
          </c:extLst>
        </c:ser>
        <c:ser>
          <c:idx val="4"/>
          <c:order val="4"/>
          <c:tx>
            <c:strRef>
              <c:f>NyeBygninger!$G$4</c:f>
              <c:strCache>
                <c:ptCount val="1"/>
                <c:pt idx="0">
                  <c:v>Meir enn 3 km fra eksisterande tettstad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NyeBygninger!$B$10:$B$14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NyeBygninger!$G$10:$G$14</c:f>
              <c:numCache>
                <c:formatCode>0</c:formatCode>
                <c:ptCount val="5"/>
                <c:pt idx="0">
                  <c:v>19</c:v>
                </c:pt>
                <c:pt idx="1">
                  <c:v>20</c:v>
                </c:pt>
                <c:pt idx="2">
                  <c:v>32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A7-4D8C-B8CA-5AA47D442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836895"/>
        <c:axId val="214837855"/>
      </c:barChart>
      <c:catAx>
        <c:axId val="21483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837855"/>
        <c:crosses val="autoZero"/>
        <c:auto val="1"/>
        <c:lblAlgn val="ctr"/>
        <c:lblOffset val="100"/>
        <c:noMultiLvlLbl val="0"/>
      </c:catAx>
      <c:valAx>
        <c:axId val="21483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4029149036201215E-3"/>
              <c:y val="0.337174673414836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836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48881389826276E-2"/>
          <c:y val="5.7806311688187069E-2"/>
          <c:w val="0.89314310070215586"/>
          <c:h val="0.71531500673750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NyeBygninger!$B$10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NyeBygninger!$C$10:$K$10</c:f>
              <c:numCache>
                <c:formatCode>0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11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2-4441-B22A-C4C100427D8E}"/>
            </c:ext>
          </c:extLst>
        </c:ser>
        <c:ser>
          <c:idx val="1"/>
          <c:order val="1"/>
          <c:tx>
            <c:strRef>
              <c:f>NyeBygninger!$B$11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NyeBygninger!$C$11:$K$11</c:f>
              <c:numCache>
                <c:formatCode>0</c:formatCode>
                <c:ptCount val="9"/>
                <c:pt idx="0">
                  <c:v>3</c:v>
                </c:pt>
                <c:pt idx="1">
                  <c:v>0</c:v>
                </c:pt>
                <c:pt idx="2">
                  <c:v>11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C2-4441-B22A-C4C100427D8E}"/>
            </c:ext>
          </c:extLst>
        </c:ser>
        <c:ser>
          <c:idx val="2"/>
          <c:order val="2"/>
          <c:tx>
            <c:strRef>
              <c:f>NyeBygninger!$B$12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NyeBygninger!$C$12:$K$12</c:f>
              <c:numCache>
                <c:formatCode>0</c:formatCode>
                <c:ptCount val="9"/>
                <c:pt idx="0">
                  <c:v>4</c:v>
                </c:pt>
                <c:pt idx="1">
                  <c:v>0</c:v>
                </c:pt>
                <c:pt idx="2">
                  <c:v>20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C2-4441-B22A-C4C100427D8E}"/>
            </c:ext>
          </c:extLst>
        </c:ser>
        <c:ser>
          <c:idx val="3"/>
          <c:order val="3"/>
          <c:tx>
            <c:strRef>
              <c:f>NyeBygninger!$B$13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NyeBygninger!$C$13:$K$13</c:f>
              <c:numCache>
                <c:formatCode>0</c:formatCode>
                <c:ptCount val="9"/>
                <c:pt idx="0">
                  <c:v>9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C2-4441-B22A-C4C100427D8E}"/>
            </c:ext>
          </c:extLst>
        </c:ser>
        <c:ser>
          <c:idx val="4"/>
          <c:order val="4"/>
          <c:tx>
            <c:strRef>
              <c:f>NyeBygninger!$B$14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NyeBygninger!$C$14:$K$14</c:f>
              <c:numCache>
                <c:formatCode>0</c:formatCode>
                <c:ptCount val="9"/>
                <c:pt idx="0">
                  <c:v>8</c:v>
                </c:pt>
                <c:pt idx="1">
                  <c:v>0</c:v>
                </c:pt>
                <c:pt idx="2">
                  <c:v>12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C2-4441-B22A-C4C100427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4162767"/>
        <c:axId val="1524164687"/>
      </c:barChart>
      <c:catAx>
        <c:axId val="15241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4687"/>
        <c:crosses val="autoZero"/>
        <c:auto val="1"/>
        <c:lblAlgn val="ctr"/>
        <c:lblOffset val="100"/>
        <c:noMultiLvlLbl val="0"/>
      </c:catAx>
      <c:valAx>
        <c:axId val="152416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1397693309045977E-2"/>
              <c:y val="0.33232799458848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Medianinntekt!$A$63</c:f>
              <c:strCache>
                <c:ptCount val="1"/>
                <c:pt idx="0">
                  <c:v>Sunndal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Medianinntekt!$B$63:$F$63</c:f>
              <c:numCache>
                <c:formatCode>0</c:formatCode>
                <c:ptCount val="5"/>
                <c:pt idx="0">
                  <c:v>794000</c:v>
                </c:pt>
                <c:pt idx="1">
                  <c:v>483000</c:v>
                </c:pt>
                <c:pt idx="2">
                  <c:v>1015000</c:v>
                </c:pt>
                <c:pt idx="3">
                  <c:v>1424000</c:v>
                </c:pt>
                <c:pt idx="4">
                  <c:v>647000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F-4401-B190-E6A88BB25E81}"/>
            </c:ext>
          </c:extLst>
        </c:ser>
        <c:ser>
          <c:idx val="1"/>
          <c:order val="1"/>
          <c:tx>
            <c:strRef>
              <c:f>Medianinntekt!$A$64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Medianinntekt!$B$64:$F$64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F-4401-B190-E6A88BB25E81}"/>
            </c:ext>
          </c:extLst>
        </c:ser>
        <c:ser>
          <c:idx val="2"/>
          <c:order val="2"/>
          <c:tx>
            <c:strRef>
              <c:f>Medianinntekt!$A$65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Medianinntekt!$B$65:$F$65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F-4401-B190-E6A88BB25E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Sunndal!$H$5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Sunndal!$G$6:$G$30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Sunndal!$H$6:$H$30</c:f>
              <c:numCache>
                <c:formatCode>General</c:formatCode>
                <c:ptCount val="25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-3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C08-4B49-B8F3-891EB4FD606E}"/>
            </c:ext>
          </c:extLst>
        </c:ser>
        <c:ser>
          <c:idx val="1"/>
          <c:order val="1"/>
          <c:tx>
            <c:strRef>
              <c:f>Sunndal!$I$5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Sunndal!$G$6:$G$30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Sunndal!$I$6:$I$30</c:f>
              <c:numCache>
                <c:formatCode>General</c:formatCode>
                <c:ptCount val="25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-1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-2</c:v>
                </c:pt>
                <c:pt idx="17">
                  <c:v>-2</c:v>
                </c:pt>
                <c:pt idx="18">
                  <c:v>-4</c:v>
                </c:pt>
                <c:pt idx="19">
                  <c:v>-4</c:v>
                </c:pt>
                <c:pt idx="20">
                  <c:v>-3</c:v>
                </c:pt>
                <c:pt idx="21">
                  <c:v>-3</c:v>
                </c:pt>
                <c:pt idx="22">
                  <c:v>-5</c:v>
                </c:pt>
                <c:pt idx="23">
                  <c:v>-5</c:v>
                </c:pt>
                <c:pt idx="24">
                  <c:v>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C08-4B49-B8F3-891EB4FD606E}"/>
            </c:ext>
          </c:extLst>
        </c:ser>
        <c:ser>
          <c:idx val="2"/>
          <c:order val="2"/>
          <c:tx>
            <c:strRef>
              <c:f>Sunndal!$J$5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Sunndal!$G$6:$G$30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Sunndal!$J$6:$J$30</c:f>
              <c:numCache>
                <c:formatCode>General</c:formatCode>
                <c:ptCount val="25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-1</c:v>
                </c:pt>
                <c:pt idx="8">
                  <c:v>0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-3</c:v>
                </c:pt>
                <c:pt idx="13">
                  <c:v>-2</c:v>
                </c:pt>
                <c:pt idx="14">
                  <c:v>-1</c:v>
                </c:pt>
                <c:pt idx="15">
                  <c:v>-2</c:v>
                </c:pt>
                <c:pt idx="16">
                  <c:v>-4</c:v>
                </c:pt>
                <c:pt idx="17">
                  <c:v>-4</c:v>
                </c:pt>
                <c:pt idx="18">
                  <c:v>-4</c:v>
                </c:pt>
                <c:pt idx="19">
                  <c:v>-4</c:v>
                </c:pt>
                <c:pt idx="20">
                  <c:v>-4</c:v>
                </c:pt>
                <c:pt idx="21">
                  <c:v>-4</c:v>
                </c:pt>
                <c:pt idx="22">
                  <c:v>-6</c:v>
                </c:pt>
                <c:pt idx="23">
                  <c:v>-7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C08-4B49-B8F3-891EB4FD6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'Ark3'!$C$1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53-4CAF-89A3-C2B9CE4C7BE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'Ark3'!$B$106:$B$131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'Ark3'!$C$106:$C$131</c:f>
              <c:numCache>
                <c:formatCode>General</c:formatCode>
                <c:ptCount val="26"/>
                <c:pt idx="0">
                  <c:v>100</c:v>
                </c:pt>
                <c:pt idx="1">
                  <c:v>99.562171628721543</c:v>
                </c:pt>
                <c:pt idx="2">
                  <c:v>98.380035026269709</c:v>
                </c:pt>
                <c:pt idx="3">
                  <c:v>97.767075306479853</c:v>
                </c:pt>
                <c:pt idx="4">
                  <c:v>97.197898423817861</c:v>
                </c:pt>
                <c:pt idx="5">
                  <c:v>95.928196147110327</c:v>
                </c:pt>
                <c:pt idx="6">
                  <c:v>95.665499124343256</c:v>
                </c:pt>
                <c:pt idx="7">
                  <c:v>95.052539404553414</c:v>
                </c:pt>
                <c:pt idx="8">
                  <c:v>94.264448336252187</c:v>
                </c:pt>
                <c:pt idx="9">
                  <c:v>93.213660245183888</c:v>
                </c:pt>
                <c:pt idx="10">
                  <c:v>92.206654991243425</c:v>
                </c:pt>
                <c:pt idx="11">
                  <c:v>91.243432574430827</c:v>
                </c:pt>
                <c:pt idx="12">
                  <c:v>90.061295971978979</c:v>
                </c:pt>
                <c:pt idx="13">
                  <c:v>89.09807355516638</c:v>
                </c:pt>
                <c:pt idx="14">
                  <c:v>87.959719789842381</c:v>
                </c:pt>
                <c:pt idx="15">
                  <c:v>87.34676007005254</c:v>
                </c:pt>
                <c:pt idx="16">
                  <c:v>87.30297723292469</c:v>
                </c:pt>
                <c:pt idx="17">
                  <c:v>86.908931698774083</c:v>
                </c:pt>
                <c:pt idx="18">
                  <c:v>86.821366024518383</c:v>
                </c:pt>
                <c:pt idx="19">
                  <c:v>86.514886164623476</c:v>
                </c:pt>
                <c:pt idx="20">
                  <c:v>86.383537653239927</c:v>
                </c:pt>
                <c:pt idx="21">
                  <c:v>86.295971978984241</c:v>
                </c:pt>
                <c:pt idx="22">
                  <c:v>86.120840630472856</c:v>
                </c:pt>
                <c:pt idx="23">
                  <c:v>85.814360770577935</c:v>
                </c:pt>
                <c:pt idx="24">
                  <c:v>85.683012259194385</c:v>
                </c:pt>
                <c:pt idx="25">
                  <c:v>85.157618213660243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53-4CAF-89A3-C2B9CE4C7BE3}"/>
            </c:ext>
          </c:extLst>
        </c:ser>
        <c:ser>
          <c:idx val="1"/>
          <c:order val="1"/>
          <c:tx>
            <c:strRef>
              <c:f>'Ark3'!$D$1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53-4CAF-89A3-C2B9CE4C7BE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53-4CAF-89A3-C2B9CE4C7BE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'Ark3'!$B$106:$B$131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'Ark3'!$D$106:$D$131</c:f>
              <c:numCache>
                <c:formatCode>General</c:formatCode>
                <c:ptCount val="26"/>
                <c:pt idx="0">
                  <c:v>100</c:v>
                </c:pt>
                <c:pt idx="1">
                  <c:v>102.79279279279278</c:v>
                </c:pt>
                <c:pt idx="2">
                  <c:v>106.3963963963964</c:v>
                </c:pt>
                <c:pt idx="3">
                  <c:v>108.64864864864865</c:v>
                </c:pt>
                <c:pt idx="4">
                  <c:v>110.90090090090089</c:v>
                </c:pt>
                <c:pt idx="5">
                  <c:v>113.42342342342342</c:v>
                </c:pt>
                <c:pt idx="6">
                  <c:v>114.5945945945946</c:v>
                </c:pt>
                <c:pt idx="7">
                  <c:v>116.4864864864865</c:v>
                </c:pt>
                <c:pt idx="8">
                  <c:v>117.65765765765765</c:v>
                </c:pt>
                <c:pt idx="9">
                  <c:v>120.45045045045045</c:v>
                </c:pt>
                <c:pt idx="10">
                  <c:v>122.52252252252251</c:v>
                </c:pt>
                <c:pt idx="11">
                  <c:v>125.13513513513514</c:v>
                </c:pt>
                <c:pt idx="12">
                  <c:v>127.1171171171171</c:v>
                </c:pt>
                <c:pt idx="13">
                  <c:v>128.64864864864865</c:v>
                </c:pt>
                <c:pt idx="14">
                  <c:v>130.81081081081081</c:v>
                </c:pt>
                <c:pt idx="15">
                  <c:v>132.52252252252254</c:v>
                </c:pt>
                <c:pt idx="16">
                  <c:v>132.43243243243242</c:v>
                </c:pt>
                <c:pt idx="17">
                  <c:v>133.15315315315314</c:v>
                </c:pt>
                <c:pt idx="18">
                  <c:v>132.25225225225225</c:v>
                </c:pt>
                <c:pt idx="19">
                  <c:v>131.98198198198199</c:v>
                </c:pt>
                <c:pt idx="20">
                  <c:v>131.17117117117115</c:v>
                </c:pt>
                <c:pt idx="21">
                  <c:v>130.72072072072072</c:v>
                </c:pt>
                <c:pt idx="22">
                  <c:v>130.63063063063063</c:v>
                </c:pt>
                <c:pt idx="23">
                  <c:v>130.27027027027026</c:v>
                </c:pt>
                <c:pt idx="24">
                  <c:v>129.45945945945948</c:v>
                </c:pt>
                <c:pt idx="25">
                  <c:v>129.27927927927928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53-4CAF-89A3-C2B9CE4C7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Sunndal!$B$5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Sunndal!$A$6:$A$19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Sunndal!$B$6:$B$19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29</c:v>
                </c:pt>
                <c:pt idx="4">
                  <c:v>102</c:v>
                </c:pt>
                <c:pt idx="5">
                  <c:v>106</c:v>
                </c:pt>
                <c:pt idx="6">
                  <c:v>119</c:v>
                </c:pt>
                <c:pt idx="7">
                  <c:v>106</c:v>
                </c:pt>
                <c:pt idx="8">
                  <c:v>111</c:v>
                </c:pt>
                <c:pt idx="9">
                  <c:v>235</c:v>
                </c:pt>
                <c:pt idx="10">
                  <c:v>165</c:v>
                </c:pt>
                <c:pt idx="11">
                  <c:v>61</c:v>
                </c:pt>
                <c:pt idx="12">
                  <c:v>20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C-4987-A9B3-F139BFEB5BA6}"/>
            </c:ext>
          </c:extLst>
        </c:ser>
        <c:ser>
          <c:idx val="1"/>
          <c:order val="1"/>
          <c:tx>
            <c:strRef>
              <c:f>Sunndal!$C$5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Sunndal!$A$6:$A$19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Sunndal!$C$6:$C$19</c:f>
              <c:numCache>
                <c:formatCode>General</c:formatCode>
                <c:ptCount val="14"/>
                <c:pt idx="0">
                  <c:v>3</c:v>
                </c:pt>
                <c:pt idx="1">
                  <c:v>7</c:v>
                </c:pt>
                <c:pt idx="2">
                  <c:v>27</c:v>
                </c:pt>
                <c:pt idx="3">
                  <c:v>45</c:v>
                </c:pt>
                <c:pt idx="4">
                  <c:v>145</c:v>
                </c:pt>
                <c:pt idx="5">
                  <c:v>143</c:v>
                </c:pt>
                <c:pt idx="6">
                  <c:v>155</c:v>
                </c:pt>
                <c:pt idx="7">
                  <c:v>137</c:v>
                </c:pt>
                <c:pt idx="8">
                  <c:v>143</c:v>
                </c:pt>
                <c:pt idx="9">
                  <c:v>299</c:v>
                </c:pt>
                <c:pt idx="10">
                  <c:v>200</c:v>
                </c:pt>
                <c:pt idx="11">
                  <c:v>75</c:v>
                </c:pt>
                <c:pt idx="12">
                  <c:v>25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C-4987-A9B3-F139BFEB5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'Ark6'!$B$4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C-4E02-B064-40545ACE3F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DC-4E02-B064-40545ACE3F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DC-4E02-B064-40545ACE3F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DC-4E02-B064-40545ACE3F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DC-4E02-B064-40545ACE3F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DC-4E02-B064-40545ACE3F56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DC-4E02-B064-40545ACE3F56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FDC-4E02-B064-40545ACE3F56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FDC-4E02-B064-40545ACE3F56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DC-4E02-B064-40545ACE3F56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FDC-4E02-B064-40545ACE3F56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FDC-4E02-B064-40545ACE3F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'Ark6'!$A$5:$A$10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'Ark6'!$B$5:$B$10</c:f>
              <c:numCache>
                <c:formatCode>General</c:formatCode>
                <c:ptCount val="6"/>
                <c:pt idx="0">
                  <c:v>1360</c:v>
                </c:pt>
                <c:pt idx="1">
                  <c:v>1106</c:v>
                </c:pt>
                <c:pt idx="2">
                  <c:v>393</c:v>
                </c:pt>
                <c:pt idx="3">
                  <c:v>341</c:v>
                </c:pt>
                <c:pt idx="4">
                  <c:v>144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DC-4E02-B064-40545ACE3F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'Ark6'!$C$4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EF-4F0A-8E9E-81B27A53BB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EF-4F0A-8E9E-81B27A53BB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EF-4F0A-8E9E-81B27A53BB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EF-4F0A-8E9E-81B27A53BB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EF-4F0A-8E9E-81B27A53BB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EF-4F0A-8E9E-81B27A53BB5E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EF-4F0A-8E9E-81B27A53BB5E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1EF-4F0A-8E9E-81B27A53BB5E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1EF-4F0A-8E9E-81B27A53BB5E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1EF-4F0A-8E9E-81B27A53BB5E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1EF-4F0A-8E9E-81B27A53BB5E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1EF-4F0A-8E9E-81B27A53BB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'Ark6'!$A$5:$A$10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'Ark6'!$C$5:$C$10</c:f>
              <c:numCache>
                <c:formatCode>General</c:formatCode>
                <c:ptCount val="6"/>
                <c:pt idx="0">
                  <c:v>1432</c:v>
                </c:pt>
                <c:pt idx="1">
                  <c:v>1121</c:v>
                </c:pt>
                <c:pt idx="2">
                  <c:v>353</c:v>
                </c:pt>
                <c:pt idx="3">
                  <c:v>302</c:v>
                </c:pt>
                <c:pt idx="4">
                  <c:v>131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EF-4F0A-8E9E-81B27A53BB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833630928748322"/>
          <c:y val="0.10523533647593168"/>
          <c:w val="0.83189126629484222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Personer!$B$25:$F$25</c:f>
              <c:numCache>
                <c:formatCode>0.0</c:formatCode>
                <c:ptCount val="5"/>
                <c:pt idx="0">
                  <c:v>20.8</c:v>
                </c:pt>
                <c:pt idx="1">
                  <c:v>30</c:v>
                </c:pt>
                <c:pt idx="2">
                  <c:v>16.100000000000001</c:v>
                </c:pt>
                <c:pt idx="3">
                  <c:v>20</c:v>
                </c:pt>
                <c:pt idx="4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1-436C-9B38-6CCD8649D7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4.55821076407652E-3"/>
              <c:y val="0.424505974350719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Personer!$B$61</c:f>
              <c:numCache>
                <c:formatCode>0.0</c:formatCode>
                <c:ptCount val="1"/>
                <c:pt idx="0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2-464D-BDCF-D941DA58F568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Personer!$C$61</c:f>
              <c:numCache>
                <c:formatCode>0.0</c:formatCode>
                <c:ptCount val="1"/>
                <c:pt idx="0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C2-464D-BDCF-D941DA58F568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Personer!$D$61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C2-464D-BDCF-D941DA58F568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Personer!$E$61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C2-464D-BDCF-D941DA58F568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Personer!$F$61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C2-464D-BDCF-D941DA58F5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Familier!$B$25:$G$25</c:f>
              <c:numCache>
                <c:formatCode>0</c:formatCode>
                <c:ptCount val="6"/>
                <c:pt idx="0">
                  <c:v>1637</c:v>
                </c:pt>
                <c:pt idx="1">
                  <c:v>570</c:v>
                </c:pt>
                <c:pt idx="2">
                  <c:v>155</c:v>
                </c:pt>
                <c:pt idx="3">
                  <c:v>880</c:v>
                </c:pt>
                <c:pt idx="4">
                  <c:v>183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D-4FF6-9FA4-551FDAF198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9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5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94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08055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868757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304293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873917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804114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9987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58316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91733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5" r:id="rId1"/>
    <p:sldLayoutId id="2147493586" r:id="rId2"/>
    <p:sldLayoutId id="2147493587" r:id="rId3"/>
    <p:sldLayoutId id="2147493588" r:id="rId4"/>
    <p:sldLayoutId id="2147493589" r:id="rId5"/>
    <p:sldLayoutId id="214749359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0"/>
              <a:t>Bustadanalyse for Sunndal</a:t>
            </a:r>
            <a:endParaRPr lang="nn-NO" noProof="0">
              <a:highlight>
                <a:srgbClr val="FFFF00"/>
              </a:highlight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/>
          <a:lstStyle/>
          <a:p>
            <a:r>
              <a:rPr lang="nn-NO" noProof="0" dirty="0"/>
              <a:t>Forventa bustadetterspørsel og nøkkeltal for bustadsektoren</a:t>
            </a: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Hushaldsamansetning</a:t>
            </a:r>
            <a:r>
              <a:rPr lang="nb-NO"/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49210354-8535-E3D3-369F-E5E315E3060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C4CA5ED6-5EDF-1C5C-B15A-B0E5CC542C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Sunndal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>
            <a:normAutofit lnSpcReduction="10000"/>
          </a:bodyPr>
          <a:lstStyle/>
          <a:p>
            <a:r>
              <a:rPr lang="nn-NO" sz="1500"/>
              <a:t>Sunndal har </a:t>
            </a:r>
            <a:r>
              <a:rPr lang="nn-NO" sz="1500" b="1"/>
              <a:t>mange små bustadar</a:t>
            </a:r>
            <a:r>
              <a:rPr lang="nn-NO" sz="1500"/>
              <a:t>, og modellberekningane anslår eit stort overskot av desse, og underskot av middels og store bustadar</a:t>
            </a:r>
          </a:p>
          <a:p>
            <a:pPr lvl="1"/>
            <a:r>
              <a:rPr lang="nn-NO" sz="1300"/>
              <a:t>Berekningane tar ikkje høgde for Sunndal sin næringsstruktur, som truleg er ein stor del av høvet for at det er mange små bustadar </a:t>
            </a:r>
            <a:r>
              <a:rPr lang="nn-NO" sz="1300" err="1"/>
              <a:t>ift</a:t>
            </a:r>
            <a:r>
              <a:rPr lang="nn-NO" sz="1300"/>
              <a:t>. samanliknbare kommunar</a:t>
            </a:r>
          </a:p>
          <a:p>
            <a:pPr lvl="1"/>
            <a:r>
              <a:rPr lang="nn-NO" sz="1300"/>
              <a:t>Sum tilgjengelege bustadar er truleg tilstrekkeleg på kort sikt, gitt at alle blir tatt i bruk</a:t>
            </a:r>
            <a:br>
              <a:rPr lang="nn-NO" sz="1100"/>
            </a:br>
            <a:endParaRPr lang="nn-NO" sz="1100"/>
          </a:p>
          <a:p>
            <a:r>
              <a:rPr lang="nn-NO" sz="1500" b="1"/>
              <a:t>Godt vaksne hushald driv framtidig etterspørselsvekst</a:t>
            </a:r>
          </a:p>
          <a:p>
            <a:pPr lvl="1"/>
            <a:r>
              <a:rPr lang="nn-NO" sz="1300"/>
              <a:t>I 2050 vil det vere 14,9 % færre hushald med kontaktperson* under 67 år som etterspør bustadar i Sunndal enn i dag</a:t>
            </a:r>
          </a:p>
          <a:p>
            <a:pPr lvl="1"/>
            <a:r>
              <a:rPr lang="nn-NO" sz="1300"/>
              <a:t>Etterspørselsveksten mot 2050 blant hushald eldre enn 67 år er på den annan side berekna til 29,3 %. Eldre sine bustadbehov og preferansar blir derfor meir viktige framover</a:t>
            </a:r>
            <a:br>
              <a:rPr lang="nn-NO" sz="1300"/>
            </a:br>
            <a:endParaRPr lang="nn-NO" sz="1300"/>
          </a:p>
          <a:p>
            <a:r>
              <a:rPr lang="nn-NO" sz="1500"/>
              <a:t>Eit gjennomsnittleg hushald i Sunndal er forventa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/>
            </a:br>
            <a:r>
              <a:rPr lang="nn-NO" sz="1050" i="1"/>
              <a:t>*kontaktperson = eldste i hushaldet og/eller eiger av bustad</a:t>
            </a:r>
            <a:endParaRPr lang="nn-NO" sz="1200" i="1"/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diagram, kart&#10;&#10;KI-generert innhold kan være feil.">
            <a:extLst>
              <a:ext uri="{FF2B5EF4-FFF2-40B4-BE49-F238E27FC236}">
                <a16:creationId xmlns:a16="http://schemas.microsoft.com/office/drawing/2014/main" id="{15AC967C-D1A5-5E5C-B0F3-8C7C4191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17091" y="4028366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-88586" y="4778375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Sunndal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Sunndal har i alt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3 817 </a:t>
            </a:r>
            <a:r>
              <a:rPr lang="nn-NO" sz="1600">
                <a:latin typeface="Poppins"/>
                <a:cs typeface="Poppins"/>
              </a:rPr>
              <a:t>bustader registrert i matrikkelen, og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3 362 </a:t>
            </a:r>
            <a:r>
              <a:rPr lang="nn-NO" sz="160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Det tyder på at </a:t>
            </a:r>
            <a:r>
              <a:rPr lang="nn-NO" sz="200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12 % </a:t>
            </a:r>
            <a:r>
              <a:rPr lang="nn-NO" sz="160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Sunndal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3E13E0E8-CDC6-788A-93FA-27110C57A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Største </a:t>
            </a:r>
            <a:r>
              <a:rPr lang="nb-NO" err="1"/>
              <a:t>flyttestraumar</a:t>
            </a:r>
            <a:r>
              <a:rPr lang="nb-NO"/>
              <a:t> til/</a:t>
            </a:r>
            <a:r>
              <a:rPr lang="nb-NO" err="1"/>
              <a:t>frå</a:t>
            </a:r>
            <a:r>
              <a:rPr lang="nb-NO"/>
              <a:t> Sunndal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Sunndal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Sunndal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158E8-EE19-C56A-B739-64BE526B5297}"/>
              </a:ext>
            </a:extLst>
          </p:cNvPr>
          <p:cNvSpPr/>
          <p:nvPr/>
        </p:nvSpPr>
        <p:spPr>
          <a:xfrm>
            <a:off x="8748000" y="945861"/>
            <a:ext cx="312873" cy="1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F3461ED-CCC8-A2E2-B0CD-64911878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17" y="1063625"/>
            <a:ext cx="3838199" cy="288362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80A64BF3-5936-61FE-2F63-DD8611234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100" y="1152783"/>
            <a:ext cx="4619715" cy="288362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829415DA-DCCA-2DE5-F797-4305BA8B2BDF}"/>
              </a:ext>
            </a:extLst>
          </p:cNvPr>
          <p:cNvSpPr/>
          <p:nvPr/>
        </p:nvSpPr>
        <p:spPr>
          <a:xfrm>
            <a:off x="8748000" y="1063625"/>
            <a:ext cx="300015" cy="321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345934"/>
              </p:ext>
            </p:extLst>
          </p:nvPr>
        </p:nvGraphicFramePr>
        <p:xfrm>
          <a:off x="145335" y="187725"/>
          <a:ext cx="4269219" cy="427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893595"/>
              </p:ext>
            </p:extLst>
          </p:nvPr>
        </p:nvGraphicFramePr>
        <p:xfrm>
          <a:off x="4571998" y="247507"/>
          <a:ext cx="4572001" cy="42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098094"/>
              </p:ext>
            </p:extLst>
          </p:nvPr>
        </p:nvGraphicFramePr>
        <p:xfrm>
          <a:off x="213981" y="969402"/>
          <a:ext cx="8840642" cy="344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17917"/>
              </p:ext>
            </p:extLst>
          </p:nvPr>
        </p:nvGraphicFramePr>
        <p:xfrm>
          <a:off x="213981" y="935026"/>
          <a:ext cx="8668762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bustadbehov 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Metodeskildring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</a:rPr>
              <a:t>Dagens tilbod av ulike bustadar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Hushaldsamansetning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Analyse av framtidig bustadbehov</a:t>
            </a:r>
            <a:br>
              <a:rPr lang="nn-NO" sz="1200">
                <a:solidFill>
                  <a:schemeClr val="accent1"/>
                </a:solidFill>
              </a:rPr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42435"/>
              </p:ext>
            </p:extLst>
          </p:nvPr>
        </p:nvGraphicFramePr>
        <p:xfrm>
          <a:off x="158129" y="866274"/>
          <a:ext cx="8827742" cy="35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396054"/>
              </p:ext>
            </p:extLst>
          </p:nvPr>
        </p:nvGraphicFramePr>
        <p:xfrm>
          <a:off x="213981" y="900650"/>
          <a:ext cx="8765014" cy="361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7609"/>
              </p:ext>
            </p:extLst>
          </p:nvPr>
        </p:nvGraphicFramePr>
        <p:xfrm>
          <a:off x="213981" y="662333"/>
          <a:ext cx="8703138" cy="386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E981405-D674-F891-D99A-082C28047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886774"/>
              </p:ext>
            </p:extLst>
          </p:nvPr>
        </p:nvGraphicFramePr>
        <p:xfrm>
          <a:off x="213981" y="974956"/>
          <a:ext cx="8705961" cy="352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06156" cy="491274"/>
          </a:xfrm>
        </p:spPr>
        <p:txBody>
          <a:bodyPr>
            <a:normAutofit fontScale="90000"/>
          </a:bodyPr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A4A05AF-5A33-A206-2037-92063F69A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502824"/>
              </p:ext>
            </p:extLst>
          </p:nvPr>
        </p:nvGraphicFramePr>
        <p:xfrm>
          <a:off x="158129" y="790648"/>
          <a:ext cx="8772740" cy="371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1" y="256310"/>
            <a:ext cx="7517426" cy="500121"/>
          </a:xfrm>
        </p:spPr>
        <p:txBody>
          <a:bodyPr>
            <a:normAutofit/>
          </a:bodyPr>
          <a:lstStyle/>
          <a:p>
            <a:r>
              <a:rPr lang="nb-NO" sz="2400"/>
              <a:t>Median </a:t>
            </a:r>
            <a:r>
              <a:rPr lang="nb-NO" sz="2400" err="1"/>
              <a:t>hushaldsinntekt</a:t>
            </a:r>
            <a:r>
              <a:rPr lang="nb-NO" sz="240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Sunndal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896736" y="932719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3 120 414 </a:t>
            </a:r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3,9</a:t>
            </a: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6,5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594811"/>
              </p:ext>
            </p:extLst>
          </p:nvPr>
        </p:nvGraphicFramePr>
        <p:xfrm>
          <a:off x="278275" y="852093"/>
          <a:ext cx="6711330" cy="380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Innhald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</a:rPr>
              <a:t>Sunndal kommune</a:t>
            </a:r>
            <a:endParaRPr kumimoji="0" lang="nn-NO" sz="1600" b="1" i="0" u="none" strike="noStrike" kern="1200" cap="none" spc="0" normalizeH="0" baseline="0" noProof="0" dirty="0">
              <a:ln>
                <a:noFill/>
              </a:ln>
              <a:solidFill>
                <a:srgbClr val="00568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46388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25CC98D-F17D-50B7-89D0-3AD51727B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4F3B627-AE84-CB91-5625-050F204960EF}"/>
              </a:ext>
            </a:extLst>
          </p:cNvPr>
          <p:cNvSpPr txBox="1"/>
          <p:nvPr/>
        </p:nvSpPr>
        <p:spPr>
          <a:xfrm>
            <a:off x="320113" y="4682771"/>
            <a:ext cx="2466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</a:rPr>
              <a:t>Sunndal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/>
              <a:t>Første versjon blei lansert i mars 2025. Meir funksjonalitet kjem etter kvart. </a:t>
            </a:r>
            <a:r>
              <a:rPr lang="nn-NO" sz="1200">
                <a:hlinkClick r:id="rId2"/>
              </a:rPr>
              <a:t>Sjå dokumentasjon</a:t>
            </a:r>
            <a:r>
              <a:rPr lang="nn-NO" sz="1200"/>
              <a:t>.</a:t>
            </a:r>
            <a:br>
              <a:rPr lang="nn-NO" sz="1200"/>
            </a:br>
            <a:r>
              <a:rPr lang="nn-NO" sz="1200"/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  <a:br>
              <a:rPr lang="nn-NO" sz="1100" i="1"/>
            </a:br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1 089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1 341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1 227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514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575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528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561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1 343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1 347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1 534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307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1 509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282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1C77D6DD-6DAD-B894-01E2-4C2B7EF8E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80674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År-til-år-endring i forventa bustadetterspørsel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Sunndal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C21BF7C2-EE65-F75C-F932-4C84D4847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71113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Sunndal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523DFFC-2DF9-FE2B-8F19-5C18D06BF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6575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Sunndal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-14,9 %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+29,3 %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560CF19B-818A-67B5-1211-FDA00A2A5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65820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9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4C7332-BA15-4B22-96B3-0078FDDE5FFC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8</TotalTime>
  <Words>1067</Words>
  <Application>Microsoft Office PowerPoint</Application>
  <PresentationFormat>Skjermfremvisning (16:9)</PresentationFormat>
  <Paragraphs>213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2_Forsidebilde</vt:lpstr>
      <vt:lpstr>2_Utan logo</vt:lpstr>
      <vt:lpstr>Bustadanalyse for Sunndal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Sunndal</vt:lpstr>
      <vt:lpstr>PowerPoint-presentasjon</vt:lpstr>
      <vt:lpstr>PowerPoint-presentasjon</vt:lpstr>
      <vt:lpstr>Sunndal har fleire bustadar enn hushald</vt:lpstr>
      <vt:lpstr>Flytting til/frå Sunndal etter alder 2020-2024</vt:lpstr>
      <vt:lpstr>Største flyttestraumar til/frå Sunndal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</cp:revision>
  <dcterms:created xsi:type="dcterms:W3CDTF">2022-12-19T14:26:47Z</dcterms:created>
  <dcterms:modified xsi:type="dcterms:W3CDTF">2026-05-06T10:29:08Z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