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  <p:sldMasterId id="2147493584" r:id="rId12"/>
  </p:sldMasterIdLst>
  <p:notesMasterIdLst>
    <p:notesMasterId r:id="rId40"/>
  </p:notesMasterIdLst>
  <p:sldIdLst>
    <p:sldId id="256" r:id="rId13"/>
    <p:sldId id="292" r:id="rId14"/>
    <p:sldId id="258" r:id="rId15"/>
    <p:sldId id="259" r:id="rId16"/>
    <p:sldId id="284" r:id="rId17"/>
    <p:sldId id="293" r:id="rId18"/>
    <p:sldId id="294" r:id="rId19"/>
    <p:sldId id="310" r:id="rId20"/>
    <p:sldId id="295" r:id="rId21"/>
    <p:sldId id="296" r:id="rId22"/>
    <p:sldId id="261" r:id="rId23"/>
    <p:sldId id="280" r:id="rId24"/>
    <p:sldId id="264" r:id="rId25"/>
    <p:sldId id="262" r:id="rId26"/>
    <p:sldId id="297" r:id="rId27"/>
    <p:sldId id="298" r:id="rId28"/>
    <p:sldId id="270" r:id="rId29"/>
    <p:sldId id="272" r:id="rId30"/>
    <p:sldId id="271" r:id="rId31"/>
    <p:sldId id="273" r:id="rId32"/>
    <p:sldId id="274" r:id="rId33"/>
    <p:sldId id="278" r:id="rId34"/>
    <p:sldId id="290" r:id="rId35"/>
    <p:sldId id="291" r:id="rId36"/>
    <p:sldId id="275" r:id="rId37"/>
    <p:sldId id="311" r:id="rId38"/>
    <p:sldId id="5940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CC859-B346-41BA-948B-79A4ADC4C87F}" v="1" dt="2026-05-06T10:30:27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addSld modSld">
      <pc:chgData name="Paul Magne Eidhammer" userId="e3d4e6bb-f754-4b2e-bd11-72ddaaf5666f" providerId="ADAL" clId="{835BCC08-B0CB-4400-B3F8-7FFC689D382E}" dt="2026-05-06T10:30:27.345" v="110"/>
      <pc:docMkLst>
        <pc:docMk/>
      </pc:docMkLst>
      <pc:sldChg chg="modSp">
        <pc:chgData name="Paul Magne Eidhammer" userId="e3d4e6bb-f754-4b2e-bd11-72ddaaf5666f" providerId="ADAL" clId="{835BCC08-B0CB-4400-B3F8-7FFC689D382E}" dt="2026-05-06T10:30:27.345" v="110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30:27.345" v="110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Smøla!$B$4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Smøla!$A$5:$A$18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Smøla!$B$5:$B$18</c:f>
              <c:numCache>
                <c:formatCode>General</c:formatCode>
                <c:ptCount val="14"/>
                <c:pt idx="0">
                  <c:v>13</c:v>
                </c:pt>
                <c:pt idx="1">
                  <c:v>9</c:v>
                </c:pt>
                <c:pt idx="2">
                  <c:v>16</c:v>
                </c:pt>
                <c:pt idx="3">
                  <c:v>23</c:v>
                </c:pt>
                <c:pt idx="4">
                  <c:v>92</c:v>
                </c:pt>
                <c:pt idx="5">
                  <c:v>101</c:v>
                </c:pt>
                <c:pt idx="6">
                  <c:v>150</c:v>
                </c:pt>
                <c:pt idx="7">
                  <c:v>128</c:v>
                </c:pt>
                <c:pt idx="8">
                  <c:v>132</c:v>
                </c:pt>
                <c:pt idx="9">
                  <c:v>214</c:v>
                </c:pt>
                <c:pt idx="10">
                  <c:v>145</c:v>
                </c:pt>
                <c:pt idx="11">
                  <c:v>46</c:v>
                </c:pt>
                <c:pt idx="12">
                  <c:v>12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F-41B7-8A49-18D676E8E5E8}"/>
            </c:ext>
          </c:extLst>
        </c:ser>
        <c:ser>
          <c:idx val="1"/>
          <c:order val="1"/>
          <c:tx>
            <c:strRef>
              <c:f>Smøla!$C$4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Smøla!$A$5:$A$18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Smøla!$C$5:$C$18</c:f>
              <c:numCache>
                <c:formatCode>General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17</c:v>
                </c:pt>
                <c:pt idx="3">
                  <c:v>33</c:v>
                </c:pt>
                <c:pt idx="4">
                  <c:v>92</c:v>
                </c:pt>
                <c:pt idx="5">
                  <c:v>109</c:v>
                </c:pt>
                <c:pt idx="6">
                  <c:v>137</c:v>
                </c:pt>
                <c:pt idx="7">
                  <c:v>124</c:v>
                </c:pt>
                <c:pt idx="8">
                  <c:v>121</c:v>
                </c:pt>
                <c:pt idx="9">
                  <c:v>204</c:v>
                </c:pt>
                <c:pt idx="10">
                  <c:v>126</c:v>
                </c:pt>
                <c:pt idx="11">
                  <c:v>47</c:v>
                </c:pt>
                <c:pt idx="12">
                  <c:v>16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F-41B7-8A49-18D676E8E5E8}"/>
            </c:ext>
          </c:extLst>
        </c:ser>
        <c:ser>
          <c:idx val="2"/>
          <c:order val="2"/>
          <c:tx>
            <c:strRef>
              <c:f>Smøla!$D$4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Smøla!$A$5:$A$18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Smøla!$D$5:$D$18</c:f>
              <c:numCache>
                <c:formatCode>General</c:formatCode>
                <c:ptCount val="14"/>
                <c:pt idx="0">
                  <c:v>9</c:v>
                </c:pt>
                <c:pt idx="1">
                  <c:v>9</c:v>
                </c:pt>
                <c:pt idx="2">
                  <c:v>19</c:v>
                </c:pt>
                <c:pt idx="3">
                  <c:v>36</c:v>
                </c:pt>
                <c:pt idx="4">
                  <c:v>97</c:v>
                </c:pt>
                <c:pt idx="5">
                  <c:v>114</c:v>
                </c:pt>
                <c:pt idx="6">
                  <c:v>145</c:v>
                </c:pt>
                <c:pt idx="7">
                  <c:v>130</c:v>
                </c:pt>
                <c:pt idx="8">
                  <c:v>126</c:v>
                </c:pt>
                <c:pt idx="9">
                  <c:v>212</c:v>
                </c:pt>
                <c:pt idx="10">
                  <c:v>130</c:v>
                </c:pt>
                <c:pt idx="11">
                  <c:v>48</c:v>
                </c:pt>
                <c:pt idx="12">
                  <c:v>16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F-41B7-8A49-18D676E8E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Personer!$B$26:$D$26</c:f>
              <c:numCache>
                <c:formatCode>0</c:formatCode>
                <c:ptCount val="3"/>
                <c:pt idx="0">
                  <c:v>2078</c:v>
                </c:pt>
                <c:pt idx="1">
                  <c:v>2119</c:v>
                </c:pt>
                <c:pt idx="2">
                  <c:v>2116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B-40A6-AD05-F785333E60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2170624275966824E-2"/>
              <c:y val="0.36614520585477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Boliger5!$B$27:$G$27</c:f>
              <c:numCache>
                <c:formatCode>0</c:formatCode>
                <c:ptCount val="6"/>
                <c:pt idx="0">
                  <c:v>1053</c:v>
                </c:pt>
                <c:pt idx="1">
                  <c:v>58</c:v>
                </c:pt>
                <c:pt idx="2">
                  <c:v>29</c:v>
                </c:pt>
                <c:pt idx="3">
                  <c:v>15</c:v>
                </c:pt>
                <c:pt idx="4">
                  <c:v>6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3-4978-82F7-FCEFD39D12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Boliger5!$B$27:$O$27</c:f>
              <c:numCache>
                <c:formatCode>0</c:formatCode>
                <c:ptCount val="14"/>
                <c:pt idx="0">
                  <c:v>12</c:v>
                </c:pt>
                <c:pt idx="1">
                  <c:v>9</c:v>
                </c:pt>
                <c:pt idx="2">
                  <c:v>17</c:v>
                </c:pt>
                <c:pt idx="3">
                  <c:v>24</c:v>
                </c:pt>
                <c:pt idx="4">
                  <c:v>93</c:v>
                </c:pt>
                <c:pt idx="5">
                  <c:v>109</c:v>
                </c:pt>
                <c:pt idx="6">
                  <c:v>149</c:v>
                </c:pt>
                <c:pt idx="7">
                  <c:v>126</c:v>
                </c:pt>
                <c:pt idx="8">
                  <c:v>129</c:v>
                </c:pt>
                <c:pt idx="9">
                  <c:v>213</c:v>
                </c:pt>
                <c:pt idx="10">
                  <c:v>150</c:v>
                </c:pt>
                <c:pt idx="11">
                  <c:v>49</c:v>
                </c:pt>
                <c:pt idx="12">
                  <c:v>12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5-42BA-9A0B-887277EDE8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211134514153957E-2"/>
              <c:y val="0.41440597683079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8417720866342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Fullforte!$B$110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Fullforte!$C$110:$AA$110</c:f>
              <c:numCache>
                <c:formatCode>0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3</c:v>
                </c:pt>
                <c:pt idx="15">
                  <c:v>9</c:v>
                </c:pt>
                <c:pt idx="16">
                  <c:v>4</c:v>
                </c:pt>
                <c:pt idx="17">
                  <c:v>2</c:v>
                </c:pt>
                <c:pt idx="18">
                  <c:v>4</c:v>
                </c:pt>
                <c:pt idx="19">
                  <c:v>7</c:v>
                </c:pt>
                <c:pt idx="20">
                  <c:v>3</c:v>
                </c:pt>
                <c:pt idx="21">
                  <c:v>8</c:v>
                </c:pt>
                <c:pt idx="22">
                  <c:v>4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8-471C-BFC6-87B1B77B8492}"/>
            </c:ext>
          </c:extLst>
        </c:ser>
        <c:ser>
          <c:idx val="1"/>
          <c:order val="1"/>
          <c:tx>
            <c:strRef>
              <c:f>Fullforte!$B$111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Fullforte!$C$111:$AA$111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8-471C-BFC6-87B1B77B8492}"/>
            </c:ext>
          </c:extLst>
        </c:ser>
        <c:ser>
          <c:idx val="2"/>
          <c:order val="2"/>
          <c:tx>
            <c:strRef>
              <c:f>Fullforte!$B$112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Fullforte!$C$112:$AA$112</c:f>
              <c:numCache>
                <c:formatCode>0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8-471C-BFC6-87B1B77B8492}"/>
            </c:ext>
          </c:extLst>
        </c:ser>
        <c:ser>
          <c:idx val="3"/>
          <c:order val="3"/>
          <c:tx>
            <c:strRef>
              <c:f>Fullforte!$B$113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Fullforte!$C$113:$AA$113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8-471C-BFC6-87B1B77B8492}"/>
            </c:ext>
          </c:extLst>
        </c:ser>
        <c:ser>
          <c:idx val="4"/>
          <c:order val="4"/>
          <c:tx>
            <c:strRef>
              <c:f>Fullforte!$B$114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Fullforte!$C$114:$AA$114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8-471C-BFC6-87B1B77B8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</c:f>
              <c:strCache>
                <c:ptCount val="1"/>
                <c:pt idx="0">
                  <c:v>Innanfor fjorårets tettstadsgrenser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NyeBygninger!$C$15:$C$19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5-484A-B385-C2C7941EA7B9}"/>
            </c:ext>
          </c:extLst>
        </c:ser>
        <c:ser>
          <c:idx val="1"/>
          <c:order val="1"/>
          <c:tx>
            <c:strRef>
              <c:f>NyeBygninger!$D$4</c:f>
              <c:strCache>
                <c:ptCount val="1"/>
                <c:pt idx="0">
                  <c:v>I utvidelsen mellom fjorårets og eksisterande tettstadsgrenser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NyeBygninger!$D$15:$D$19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5-484A-B385-C2C7941EA7B9}"/>
            </c:ext>
          </c:extLst>
        </c:ser>
        <c:ser>
          <c:idx val="2"/>
          <c:order val="2"/>
          <c:tx>
            <c:strRef>
              <c:f>NyeBygninger!$E$4</c:f>
              <c:strCache>
                <c:ptCount val="1"/>
                <c:pt idx="0">
                  <c:v>Innan 1 km frå eksisterande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NyeBygninger!$E$15:$E$19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5-484A-B385-C2C7941EA7B9}"/>
            </c:ext>
          </c:extLst>
        </c:ser>
        <c:ser>
          <c:idx val="3"/>
          <c:order val="3"/>
          <c:tx>
            <c:strRef>
              <c:f>NyeBygninger!$F$4</c:f>
              <c:strCache>
                <c:ptCount val="1"/>
                <c:pt idx="0">
                  <c:v>Mellom 1-3 km frå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NyeBygninger!$F$15:$F$19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5-484A-B385-C2C7941EA7B9}"/>
            </c:ext>
          </c:extLst>
        </c:ser>
        <c:ser>
          <c:idx val="4"/>
          <c:order val="4"/>
          <c:tx>
            <c:strRef>
              <c:f>NyeBygninger!$G$4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NyeBygninger!$G$15:$G$19</c:f>
              <c:numCache>
                <c:formatCode>0</c:formatCode>
                <c:ptCount val="5"/>
                <c:pt idx="0">
                  <c:v>15</c:v>
                </c:pt>
                <c:pt idx="1">
                  <c:v>28</c:v>
                </c:pt>
                <c:pt idx="2">
                  <c:v>27</c:v>
                </c:pt>
                <c:pt idx="3">
                  <c:v>24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5-484A-B385-C2C7941EA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836895"/>
        <c:axId val="214837855"/>
      </c:barChart>
      <c:catAx>
        <c:axId val="21483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837855"/>
        <c:crosses val="autoZero"/>
        <c:auto val="1"/>
        <c:lblAlgn val="ctr"/>
        <c:lblOffset val="100"/>
        <c:noMultiLvlLbl val="0"/>
      </c:catAx>
      <c:valAx>
        <c:axId val="21483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4029149036201215E-3"/>
              <c:y val="0.33717467341483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836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48881389826276E-2"/>
          <c:y val="5.7806311688187069E-2"/>
          <c:w val="0.89314310070215586"/>
          <c:h val="0.72908092067857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NyeBygninger!$B$15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NyeBygninger!$C$15:$K$15</c:f>
              <c:numCache>
                <c:formatCode>0</c:formatCode>
                <c:ptCount val="9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C-462B-8681-284F3425BF76}"/>
            </c:ext>
          </c:extLst>
        </c:ser>
        <c:ser>
          <c:idx val="1"/>
          <c:order val="1"/>
          <c:tx>
            <c:strRef>
              <c:f>NyeBygninger!$B$16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NyeBygninger!$C$16:$K$16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C-462B-8681-284F3425BF76}"/>
            </c:ext>
          </c:extLst>
        </c:ser>
        <c:ser>
          <c:idx val="2"/>
          <c:order val="2"/>
          <c:tx>
            <c:strRef>
              <c:f>NyeBygninger!$B$17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NyeBygninger!$C$17:$K$17</c:f>
              <c:numCache>
                <c:formatCode>0</c:formatCode>
                <c:ptCount val="9"/>
                <c:pt idx="0">
                  <c:v>0</c:v>
                </c:pt>
                <c:pt idx="1">
                  <c:v>6</c:v>
                </c:pt>
                <c:pt idx="2">
                  <c:v>2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6C-462B-8681-284F3425BF76}"/>
            </c:ext>
          </c:extLst>
        </c:ser>
        <c:ser>
          <c:idx val="3"/>
          <c:order val="3"/>
          <c:tx>
            <c:strRef>
              <c:f>NyeBygninger!$B$18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NyeBygninger!$C$18:$K$18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6C-462B-8681-284F3425BF76}"/>
            </c:ext>
          </c:extLst>
        </c:ser>
        <c:ser>
          <c:idx val="4"/>
          <c:order val="4"/>
          <c:tx>
            <c:strRef>
              <c:f>NyeBygninger!$B$19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NyeBygninger!$C$19:$K$19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6C-462B-8681-284F3425B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162767"/>
        <c:axId val="1524164687"/>
      </c:barChart>
      <c:catAx>
        <c:axId val="15241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4687"/>
        <c:crosses val="autoZero"/>
        <c:auto val="1"/>
        <c:lblAlgn val="ctr"/>
        <c:lblOffset val="100"/>
        <c:noMultiLvlLbl val="0"/>
      </c:catAx>
      <c:valAx>
        <c:axId val="152416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5755693743930328E-2"/>
              <c:y val="0.33928346975135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Medianinntekt!$A$69</c:f>
              <c:strCache>
                <c:ptCount val="1"/>
                <c:pt idx="0">
                  <c:v>Smøla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Medianinntekt!$B$69:$F$69</c:f>
              <c:numCache>
                <c:formatCode>0</c:formatCode>
                <c:ptCount val="5"/>
                <c:pt idx="0">
                  <c:v>735000</c:v>
                </c:pt>
                <c:pt idx="1">
                  <c:v>453000</c:v>
                </c:pt>
                <c:pt idx="2">
                  <c:v>923000</c:v>
                </c:pt>
                <c:pt idx="3">
                  <c:v>1402000</c:v>
                </c:pt>
                <c:pt idx="4">
                  <c:v>671000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0-4BCD-B373-00B63E9F2EB6}"/>
            </c:ext>
          </c:extLst>
        </c:ser>
        <c:ser>
          <c:idx val="1"/>
          <c:order val="1"/>
          <c:tx>
            <c:strRef>
              <c:f>Medianinntekt!$A$70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Medianinntekt!$B$70:$F$70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0-4BCD-B373-00B63E9F2EB6}"/>
            </c:ext>
          </c:extLst>
        </c:ser>
        <c:ser>
          <c:idx val="2"/>
          <c:order val="2"/>
          <c:tx>
            <c:strRef>
              <c:f>Medianinntekt!$A$71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Medianinntekt!$B$71:$F$71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0-4BCD-B373-00B63E9F2E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Smøla!$J$5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Smøla!$I$6:$I$30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Smøla!$J$6:$J$30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-1</c:v>
                </c:pt>
                <c:pt idx="16">
                  <c:v>1</c:v>
                </c:pt>
                <c:pt idx="17">
                  <c:v>-1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C7-4AB1-A410-DAE619939F76}"/>
            </c:ext>
          </c:extLst>
        </c:ser>
        <c:ser>
          <c:idx val="1"/>
          <c:order val="1"/>
          <c:tx>
            <c:strRef>
              <c:f>Smøla!$K$5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Smøla!$I$6:$I$30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Smøla!$K$6:$K$30</c:f>
              <c:numCache>
                <c:formatCode>General</c:formatCode>
                <c:ptCount val="2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-2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-1</c:v>
                </c:pt>
                <c:pt idx="23">
                  <c:v>0</c:v>
                </c:pt>
                <c:pt idx="24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BC7-4AB1-A410-DAE619939F76}"/>
            </c:ext>
          </c:extLst>
        </c:ser>
        <c:ser>
          <c:idx val="2"/>
          <c:order val="2"/>
          <c:tx>
            <c:strRef>
              <c:f>Smøla!$L$5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Smøla!$I$6:$I$30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Smøla!$L$6:$L$30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-1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-1</c:v>
                </c:pt>
                <c:pt idx="22">
                  <c:v>-1</c:v>
                </c:pt>
                <c:pt idx="23">
                  <c:v>0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BC7-4AB1-A410-DAE619939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26-45D3-95CE-DE774B20FB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'Ark3'!$B$80:$B$105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'Ark3'!$C$80:$C$105</c:f>
              <c:numCache>
                <c:formatCode>General</c:formatCode>
                <c:ptCount val="26"/>
                <c:pt idx="0">
                  <c:v>100</c:v>
                </c:pt>
                <c:pt idx="1">
                  <c:v>99.702380952380949</c:v>
                </c:pt>
                <c:pt idx="2">
                  <c:v>99.702380952380949</c:v>
                </c:pt>
                <c:pt idx="3">
                  <c:v>99.553571428571431</c:v>
                </c:pt>
                <c:pt idx="4">
                  <c:v>98.80952380952381</c:v>
                </c:pt>
                <c:pt idx="5">
                  <c:v>99.553571428571431</c:v>
                </c:pt>
                <c:pt idx="6">
                  <c:v>99.702380952380949</c:v>
                </c:pt>
                <c:pt idx="7">
                  <c:v>98.958333333333343</c:v>
                </c:pt>
                <c:pt idx="8">
                  <c:v>98.958333333333343</c:v>
                </c:pt>
                <c:pt idx="9">
                  <c:v>97.767857142857139</c:v>
                </c:pt>
                <c:pt idx="10">
                  <c:v>96.875</c:v>
                </c:pt>
                <c:pt idx="11">
                  <c:v>96.577380952380949</c:v>
                </c:pt>
                <c:pt idx="12">
                  <c:v>95.68452380952381</c:v>
                </c:pt>
                <c:pt idx="13">
                  <c:v>96.577380952380949</c:v>
                </c:pt>
                <c:pt idx="14">
                  <c:v>96.13095238095238</c:v>
                </c:pt>
                <c:pt idx="15">
                  <c:v>95.089285714285708</c:v>
                </c:pt>
                <c:pt idx="16">
                  <c:v>94.345238095238088</c:v>
                </c:pt>
                <c:pt idx="17">
                  <c:v>93.75</c:v>
                </c:pt>
                <c:pt idx="18">
                  <c:v>93.154761904761912</c:v>
                </c:pt>
                <c:pt idx="19">
                  <c:v>93.452380952380949</c:v>
                </c:pt>
                <c:pt idx="20">
                  <c:v>93.452380952380949</c:v>
                </c:pt>
                <c:pt idx="21">
                  <c:v>93.452380952380949</c:v>
                </c:pt>
                <c:pt idx="22">
                  <c:v>93.154761904761912</c:v>
                </c:pt>
                <c:pt idx="23">
                  <c:v>93.75</c:v>
                </c:pt>
                <c:pt idx="24">
                  <c:v>92.857142857142861</c:v>
                </c:pt>
                <c:pt idx="25">
                  <c:v>93.303571428571431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26-45D3-95CE-DE774B20FBF5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26-45D3-95CE-DE774B20FBF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26-45D3-95CE-DE774B20FB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'Ark3'!$B$80:$B$105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'Ark3'!$D$80:$D$105</c:f>
              <c:numCache>
                <c:formatCode>General</c:formatCode>
                <c:ptCount val="26"/>
                <c:pt idx="0">
                  <c:v>100</c:v>
                </c:pt>
                <c:pt idx="1">
                  <c:v>100.75566750629723</c:v>
                </c:pt>
                <c:pt idx="2">
                  <c:v>101.76322418136021</c:v>
                </c:pt>
                <c:pt idx="3">
                  <c:v>102.77078085642317</c:v>
                </c:pt>
                <c:pt idx="4">
                  <c:v>105.03778337531486</c:v>
                </c:pt>
                <c:pt idx="5">
                  <c:v>106.04534005037782</c:v>
                </c:pt>
                <c:pt idx="6">
                  <c:v>106.29722921914357</c:v>
                </c:pt>
                <c:pt idx="7">
                  <c:v>108.56423173803526</c:v>
                </c:pt>
                <c:pt idx="8">
                  <c:v>109.82367758186398</c:v>
                </c:pt>
                <c:pt idx="9">
                  <c:v>111.83879093198992</c:v>
                </c:pt>
                <c:pt idx="10">
                  <c:v>114.86146095717883</c:v>
                </c:pt>
                <c:pt idx="11">
                  <c:v>116.62468513853905</c:v>
                </c:pt>
                <c:pt idx="12">
                  <c:v>118.13602015113349</c:v>
                </c:pt>
                <c:pt idx="13">
                  <c:v>117.63224181360201</c:v>
                </c:pt>
                <c:pt idx="14">
                  <c:v>119.14357682619648</c:v>
                </c:pt>
                <c:pt idx="15">
                  <c:v>121.91435768261965</c:v>
                </c:pt>
                <c:pt idx="16">
                  <c:v>121.91435768261965</c:v>
                </c:pt>
                <c:pt idx="17">
                  <c:v>123.42569269521411</c:v>
                </c:pt>
                <c:pt idx="18">
                  <c:v>123.42569269521411</c:v>
                </c:pt>
                <c:pt idx="19">
                  <c:v>123.17380352644835</c:v>
                </c:pt>
                <c:pt idx="20">
                  <c:v>123.17380352644835</c:v>
                </c:pt>
                <c:pt idx="21">
                  <c:v>123.42569269521411</c:v>
                </c:pt>
                <c:pt idx="22">
                  <c:v>122.92191435768262</c:v>
                </c:pt>
                <c:pt idx="23">
                  <c:v>121.6624685138539</c:v>
                </c:pt>
                <c:pt idx="24">
                  <c:v>124.18136020151134</c:v>
                </c:pt>
                <c:pt idx="25">
                  <c:v>123.42569269521411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26-45D3-95CE-DE774B20F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Smøla!$B$5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Smøla!$A$6:$A$19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Smøla!$B$6:$B$19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32</c:v>
                </c:pt>
                <c:pt idx="5">
                  <c:v>36</c:v>
                </c:pt>
                <c:pt idx="6">
                  <c:v>54</c:v>
                </c:pt>
                <c:pt idx="7">
                  <c:v>49</c:v>
                </c:pt>
                <c:pt idx="8">
                  <c:v>46</c:v>
                </c:pt>
                <c:pt idx="9">
                  <c:v>76</c:v>
                </c:pt>
                <c:pt idx="10">
                  <c:v>49</c:v>
                </c:pt>
                <c:pt idx="11">
                  <c:v>15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B-414A-B836-17779B00C883}"/>
            </c:ext>
          </c:extLst>
        </c:ser>
        <c:ser>
          <c:idx val="1"/>
          <c:order val="1"/>
          <c:tx>
            <c:strRef>
              <c:f>Smøla!$C$5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Smøla!$A$6:$A$19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Smøla!$C$6:$C$19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12</c:v>
                </c:pt>
                <c:pt idx="4">
                  <c:v>37</c:v>
                </c:pt>
                <c:pt idx="5">
                  <c:v>52</c:v>
                </c:pt>
                <c:pt idx="6">
                  <c:v>69</c:v>
                </c:pt>
                <c:pt idx="7">
                  <c:v>58</c:v>
                </c:pt>
                <c:pt idx="8">
                  <c:v>53</c:v>
                </c:pt>
                <c:pt idx="9">
                  <c:v>92</c:v>
                </c:pt>
                <c:pt idx="10">
                  <c:v>55</c:v>
                </c:pt>
                <c:pt idx="11">
                  <c:v>19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B-414A-B836-17779B00C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'Ark5'!$B$4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93-4FBA-93E8-C8A7044689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93-4FBA-93E8-C8A7044689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93-4FBA-93E8-C8A7044689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93-4FBA-93E8-C8A7044689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93-4FBA-93E8-C8A7044689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93-4FBA-93E8-C8A7044689CC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93-4FBA-93E8-C8A7044689CC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D93-4FBA-93E8-C8A7044689CC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D93-4FBA-93E8-C8A7044689CC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D93-4FBA-93E8-C8A7044689CC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D93-4FBA-93E8-C8A7044689CC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D93-4FBA-93E8-C8A7044689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'Ark5'!$A$5:$A$10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'Ark5'!$B$5:$B$10</c:f>
              <c:numCache>
                <c:formatCode>General</c:formatCode>
                <c:ptCount val="6"/>
                <c:pt idx="0">
                  <c:v>442</c:v>
                </c:pt>
                <c:pt idx="1">
                  <c:v>343</c:v>
                </c:pt>
                <c:pt idx="2">
                  <c:v>122</c:v>
                </c:pt>
                <c:pt idx="3">
                  <c:v>96</c:v>
                </c:pt>
                <c:pt idx="4">
                  <c:v>44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93-4FBA-93E8-C8A704468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'Ark5'!$C$4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7D-465E-BC84-4200FF8088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7D-465E-BC84-4200FF8088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7D-465E-BC84-4200FF8088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7D-465E-BC84-4200FF8088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7D-465E-BC84-4200FF8088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7D-465E-BC84-4200FF808855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7D-465E-BC84-4200FF808855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37D-465E-BC84-4200FF808855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7D-465E-BC84-4200FF808855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37D-465E-BC84-4200FF808855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37D-465E-BC84-4200FF808855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37D-465E-BC84-4200FF8088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'Ark5'!$A$5:$A$10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'Ark5'!$C$5:$C$10</c:f>
              <c:numCache>
                <c:formatCode>General</c:formatCode>
                <c:ptCount val="6"/>
                <c:pt idx="0">
                  <c:v>482</c:v>
                </c:pt>
                <c:pt idx="1">
                  <c:v>363</c:v>
                </c:pt>
                <c:pt idx="2">
                  <c:v>118</c:v>
                </c:pt>
                <c:pt idx="3">
                  <c:v>90</c:v>
                </c:pt>
                <c:pt idx="4">
                  <c:v>42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7D-465E-BC84-4200FF808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817659264475853"/>
          <c:y val="0.10523533647593168"/>
          <c:w val="0.84205117045266409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Personer!$B$27:$F$27</c:f>
              <c:numCache>
                <c:formatCode>0.0</c:formatCode>
                <c:ptCount val="5"/>
                <c:pt idx="0">
                  <c:v>20</c:v>
                </c:pt>
                <c:pt idx="1">
                  <c:v>34.299999999999997</c:v>
                </c:pt>
                <c:pt idx="2">
                  <c:v>16.3</c:v>
                </c:pt>
                <c:pt idx="3">
                  <c:v>19.100000000000001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C-462A-A43A-8FCA87A55F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4.8329362673984926E-3"/>
              <c:y val="0.41290176089267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Personer!$B$63</c:f>
              <c:numCache>
                <c:formatCode>0.0</c:formatCode>
                <c:ptCount val="1"/>
                <c:pt idx="0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C-4EB7-BAB6-62EED66189C3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Personer!$C$63</c:f>
              <c:numCache>
                <c:formatCode>0.0</c:formatCode>
                <c:ptCount val="1"/>
                <c:pt idx="0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C-4EB7-BAB6-62EED66189C3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Personer!$D$63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FC-4EB7-BAB6-62EED66189C3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Personer!$E$63</c:f>
              <c:numCache>
                <c:formatCode>0.0</c:formatCode>
                <c:ptCount val="1"/>
                <c:pt idx="0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FC-4EB7-BAB6-62EED66189C3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Personer!$F$63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FC-4EB7-BAB6-62EED6618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Familier!$B$27:$G$27</c:f>
              <c:numCache>
                <c:formatCode>0</c:formatCode>
                <c:ptCount val="6"/>
                <c:pt idx="0">
                  <c:v>492</c:v>
                </c:pt>
                <c:pt idx="1">
                  <c:v>186</c:v>
                </c:pt>
                <c:pt idx="2">
                  <c:v>39</c:v>
                </c:pt>
                <c:pt idx="3">
                  <c:v>304</c:v>
                </c:pt>
                <c:pt idx="4">
                  <c:v>45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4-45BF-AFED-39821BEEAF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05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4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30527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033086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93561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480547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56370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54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06660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483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5" r:id="rId1"/>
    <p:sldLayoutId id="2147493586" r:id="rId2"/>
    <p:sldLayoutId id="2147493587" r:id="rId3"/>
    <p:sldLayoutId id="2147493588" r:id="rId4"/>
    <p:sldLayoutId id="2147493589" r:id="rId5"/>
    <p:sldLayoutId id="214749359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/>
              <a:t>Bustadanalyse for Smøla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 dirty="0"/>
              <a:t>Forventa bustadetterspørsel og nøkkeltal for bustadsektoren</a:t>
            </a: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Hushaldsamansetning</a:t>
            </a:r>
            <a:r>
              <a:rPr lang="nb-NO"/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3C239539-93B4-7252-4F92-DC4B1DBE62A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D203E2EB-9679-B0A0-391F-16FA4B91444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Smøla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/>
          </a:bodyPr>
          <a:lstStyle/>
          <a:p>
            <a:r>
              <a:rPr lang="nn-NO" sz="1500"/>
              <a:t>Smøla er forventa å ha </a:t>
            </a:r>
            <a:r>
              <a:rPr lang="nn-NO" sz="1500" b="1"/>
              <a:t>nokså god balanse </a:t>
            </a:r>
            <a:r>
              <a:rPr lang="nn-NO" sz="1500"/>
              <a:t>i tal tilgjengelege bustadar </a:t>
            </a:r>
            <a:r>
              <a:rPr lang="nn-NO" sz="1500" err="1"/>
              <a:t>ift</a:t>
            </a:r>
            <a:r>
              <a:rPr lang="nn-NO" sz="1500"/>
              <a:t>. etterspørsel, men vil kunne få eit underskot på små og middels bustadar mot 2050</a:t>
            </a:r>
          </a:p>
          <a:p>
            <a:pPr lvl="1"/>
            <a:r>
              <a:rPr lang="nn-NO" sz="1300"/>
              <a:t>Ein forventar størst relativ auke i etterspørsel etter middels store bustadar mot 2050</a:t>
            </a:r>
            <a:br>
              <a:rPr lang="nn-NO" sz="1100"/>
            </a:br>
            <a:endParaRPr lang="nn-NO" sz="1100"/>
          </a:p>
          <a:p>
            <a:r>
              <a:rPr lang="nn-NO" sz="1500" b="1"/>
              <a:t>Godt vaksne hushald driv framtidig etterspørselsvekst</a:t>
            </a:r>
          </a:p>
          <a:p>
            <a:pPr lvl="1"/>
            <a:r>
              <a:rPr lang="nn-NO" sz="1300"/>
              <a:t>I 2050 vil det være 6,7 % færre hushald med kontaktperson* under 67 år som etterspør bustadar i Smøla enn i dag</a:t>
            </a:r>
          </a:p>
          <a:p>
            <a:pPr lvl="1"/>
            <a:r>
              <a:rPr lang="nn-NO" sz="1300"/>
              <a:t>Etterspørselsveksten mot 2050 blant hushald eldre enn 67 år er på den annan side berekna til 23,4 %. Eldres bustadbehov og preferansar blir derfor meir viktige framover</a:t>
            </a:r>
            <a:br>
              <a:rPr lang="nn-NO" sz="1300"/>
            </a:br>
            <a:endParaRPr lang="nn-NO" sz="1300"/>
          </a:p>
          <a:p>
            <a:r>
              <a:rPr lang="nn-NO" sz="1500"/>
              <a:t>Eit gjennomsnittleg hushald i Smøla er forventa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/>
            </a:br>
            <a:r>
              <a:rPr lang="nn-NO" sz="1050" i="1"/>
              <a:t>*kontaktperson = eldste i hushaldet og/eller eiger av bustad</a:t>
            </a:r>
            <a:endParaRPr lang="nn-NO" sz="1200" i="1"/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skjermbilde, diagram, kart&#10;&#10;KI-generert innhold kan være feil.">
            <a:extLst>
              <a:ext uri="{FF2B5EF4-FFF2-40B4-BE49-F238E27FC236}">
                <a16:creationId xmlns:a16="http://schemas.microsoft.com/office/drawing/2014/main" id="{F0F8010B-06D8-7492-02FA-82FE81AC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Smøla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Smøla har i alt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1 195 </a:t>
            </a:r>
            <a:r>
              <a:rPr lang="nn-NO" sz="1600">
                <a:latin typeface="Poppins"/>
                <a:cs typeface="Poppins"/>
              </a:rPr>
              <a:t>bustader registrert i matrikkelen, og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1 043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13 %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Smøla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5CFBD8D2-4465-EB51-D988-F0D03CB35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Største </a:t>
            </a:r>
            <a:r>
              <a:rPr lang="nb-NO" err="1"/>
              <a:t>flyttestraumar</a:t>
            </a:r>
            <a:r>
              <a:rPr lang="nb-NO"/>
              <a:t> til/</a:t>
            </a:r>
            <a:r>
              <a:rPr lang="nb-NO" err="1"/>
              <a:t>frå</a:t>
            </a:r>
            <a:r>
              <a:rPr lang="nb-NO"/>
              <a:t> Smøla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Smøla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Smøla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3E62D1-048C-D48F-68E3-0124FCB5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129145"/>
            <a:ext cx="4555582" cy="290908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201E5BA-9DB4-E1C7-0274-6D62C1F2D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848" y="1129145"/>
            <a:ext cx="4359633" cy="30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366479"/>
              </p:ext>
            </p:extLst>
          </p:nvPr>
        </p:nvGraphicFramePr>
        <p:xfrm>
          <a:off x="96253" y="127723"/>
          <a:ext cx="4475747" cy="438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162946"/>
              </p:ext>
            </p:extLst>
          </p:nvPr>
        </p:nvGraphicFramePr>
        <p:xfrm>
          <a:off x="4750755" y="178755"/>
          <a:ext cx="4393245" cy="433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972631"/>
              </p:ext>
            </p:extLst>
          </p:nvPr>
        </p:nvGraphicFramePr>
        <p:xfrm>
          <a:off x="213981" y="935026"/>
          <a:ext cx="8689387" cy="354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43875" cy="755780"/>
          </a:xfrm>
        </p:spPr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620199"/>
              </p:ext>
            </p:extLst>
          </p:nvPr>
        </p:nvGraphicFramePr>
        <p:xfrm>
          <a:off x="330895" y="993965"/>
          <a:ext cx="8737514" cy="35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302015"/>
              </p:ext>
            </p:extLst>
          </p:nvPr>
        </p:nvGraphicFramePr>
        <p:xfrm>
          <a:off x="213981" y="778124"/>
          <a:ext cx="8806266" cy="367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7175"/>
              </p:ext>
            </p:extLst>
          </p:nvPr>
        </p:nvGraphicFramePr>
        <p:xfrm>
          <a:off x="213981" y="928150"/>
          <a:ext cx="8710013" cy="352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158815"/>
              </p:ext>
            </p:extLst>
          </p:nvPr>
        </p:nvGraphicFramePr>
        <p:xfrm>
          <a:off x="275008" y="804397"/>
          <a:ext cx="8472992" cy="368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E981405-D674-F891-D99A-082C28047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47873"/>
              </p:ext>
            </p:extLst>
          </p:nvPr>
        </p:nvGraphicFramePr>
        <p:xfrm>
          <a:off x="333060" y="914400"/>
          <a:ext cx="8414940" cy="358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54283" cy="495754"/>
          </a:xfrm>
        </p:spPr>
        <p:txBody>
          <a:bodyPr>
            <a:normAutofit fontScale="90000"/>
          </a:bodyPr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A4A05AF-5A33-A206-2037-92063F69A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949596"/>
              </p:ext>
            </p:extLst>
          </p:nvPr>
        </p:nvGraphicFramePr>
        <p:xfrm>
          <a:off x="213981" y="702130"/>
          <a:ext cx="8682512" cy="373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68" y="227735"/>
            <a:ext cx="7453133" cy="500121"/>
          </a:xfrm>
        </p:spPr>
        <p:txBody>
          <a:bodyPr>
            <a:normAutofit/>
          </a:bodyPr>
          <a:lstStyle/>
          <a:p>
            <a:r>
              <a:rPr lang="nb-NO" sz="2400"/>
              <a:t>Median </a:t>
            </a:r>
            <a:r>
              <a:rPr lang="nb-NO" sz="2400" err="1"/>
              <a:t>hushaldsinntekt</a:t>
            </a:r>
            <a:r>
              <a:rPr lang="nb-NO" sz="240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2 180 417 </a:t>
            </a:r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3,0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1,6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152813"/>
              </p:ext>
            </p:extLst>
          </p:nvPr>
        </p:nvGraphicFramePr>
        <p:xfrm>
          <a:off x="213981" y="806437"/>
          <a:ext cx="6711330" cy="394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Smøla kommune</a:t>
            </a:r>
            <a:endParaRPr lang="nn-NO" sz="1600" b="1" i="0" u="none" strike="noStrike" kern="1200" cap="none" spc="0" normalizeH="0" baseline="0" noProof="0" dirty="0">
              <a:ln>
                <a:noFill/>
              </a:ln>
              <a:solidFill>
                <a:srgbClr val="005686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62834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5B9600-21D8-01EA-1FBF-A8F816335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9A42F9B-47EB-EDF0-377B-6C4D7A4BD33A}"/>
              </a:ext>
            </a:extLst>
          </p:cNvPr>
          <p:cNvSpPr txBox="1"/>
          <p:nvPr/>
        </p:nvSpPr>
        <p:spPr>
          <a:xfrm>
            <a:off x="351030" y="4670414"/>
            <a:ext cx="2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Smøla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153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425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490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21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410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423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29AA321D-A356-E600-C35D-F009877BB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41596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År-til-år-endring i forventa bustadetterspørsel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24EF545-46F4-4037-79EB-5B3915BA9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73684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Smøla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86A65AB-4514-8686-9658-D52D15BFB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90751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-6,7 %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+23,4 %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20368218-3832-FB98-A647-DCCB83706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5575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9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78184A-CC7F-4206-8F64-FCE0B2BBB0A2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2</TotalTime>
  <Words>1033</Words>
  <Application>Microsoft Office PowerPoint</Application>
  <PresentationFormat>Skjermfremvisning (16:9)</PresentationFormat>
  <Paragraphs>211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2_Forsidebilde</vt:lpstr>
      <vt:lpstr>2_Utan logo</vt:lpstr>
      <vt:lpstr>Bustadanalyse for Smøla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Smøla</vt:lpstr>
      <vt:lpstr>PowerPoint-presentasjon</vt:lpstr>
      <vt:lpstr>PowerPoint-presentasjon</vt:lpstr>
      <vt:lpstr>Smøla har fleire bustadar enn hushald</vt:lpstr>
      <vt:lpstr>Flytting til/frå Smøla etter alder 2020-2024</vt:lpstr>
      <vt:lpstr>Største flyttestraumar til/frå Smøla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</cp:revision>
  <dcterms:created xsi:type="dcterms:W3CDTF">2022-12-19T14:26:47Z</dcterms:created>
  <dcterms:modified xsi:type="dcterms:W3CDTF">2026-05-06T10:30:30Z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