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omments/modernComment_124_EC9C0B1D.xml" ContentType="application/vnd.ms-powerpoint.comment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15" r:id="rId5"/>
    <p:sldMasterId id="2147493553" r:id="rId6"/>
  </p:sldMasterIdLst>
  <p:notesMasterIdLst>
    <p:notesMasterId r:id="rId34"/>
  </p:notesMasterIdLst>
  <p:sldIdLst>
    <p:sldId id="256" r:id="rId7"/>
    <p:sldId id="292" r:id="rId8"/>
    <p:sldId id="258" r:id="rId9"/>
    <p:sldId id="259" r:id="rId10"/>
    <p:sldId id="300" r:id="rId11"/>
    <p:sldId id="301" r:id="rId12"/>
    <p:sldId id="302" r:id="rId13"/>
    <p:sldId id="310" r:id="rId14"/>
    <p:sldId id="303" r:id="rId15"/>
    <p:sldId id="304" r:id="rId16"/>
    <p:sldId id="305" r:id="rId17"/>
    <p:sldId id="280" r:id="rId18"/>
    <p:sldId id="264" r:id="rId19"/>
    <p:sldId id="306" r:id="rId20"/>
    <p:sldId id="307" r:id="rId21"/>
    <p:sldId id="308" r:id="rId22"/>
    <p:sldId id="270" r:id="rId23"/>
    <p:sldId id="272" r:id="rId24"/>
    <p:sldId id="271" r:id="rId25"/>
    <p:sldId id="273" r:id="rId26"/>
    <p:sldId id="274" r:id="rId27"/>
    <p:sldId id="278" r:id="rId28"/>
    <p:sldId id="290" r:id="rId29"/>
    <p:sldId id="291" r:id="rId30"/>
    <p:sldId id="275" r:id="rId31"/>
    <p:sldId id="311" r:id="rId32"/>
    <p:sldId id="5941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046D15-683B-2728-41BF-19772B20F25A}" name="Ingvild Gjerdset" initials="IG" userId="S::ingvild.gjerdset@mrfylke.no::7faeb907-ca71-4e5e-98de-fe82f2493f22" providerId="AD"/>
  <p188:author id="{596E9E39-CC6E-4E60-8046-6B32F32B2F66}" name="Jomar Sæterøy Maridal" initials="JM" userId="S::jomar.seteroy.maridal@mrfylke.no::208828a4-37e1-46b2-ad3f-fb1dea7a7b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6/11/relationships/changesInfo" Target="changesInfos/changesInfo1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delSld modSld sldOrd delMainMaster modMainMaster">
      <pc:chgData name="Paul Magne Eidhammer" userId="e3d4e6bb-f754-4b2e-bd11-72ddaaf5666f" providerId="ADAL" clId="{835BCC08-B0CB-4400-B3F8-7FFC689D382E}" dt="2026-07-03T12:01:56.931" v="55"/>
      <pc:docMkLst>
        <pc:docMk/>
      </pc:docMkLst>
      <pc:sldChg chg="modSp mod">
        <pc:chgData name="Paul Magne Eidhammer" userId="e3d4e6bb-f754-4b2e-bd11-72ddaaf5666f" providerId="ADAL" clId="{835BCC08-B0CB-4400-B3F8-7FFC689D382E}" dt="2026-07-03T12:01:54.810" v="52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1:54.810" v="52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1:56.887" v="53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1:56.915" v="54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1:56.915" v="54"/>
          <pc:sldLayoutMkLst>
            <pc:docMk/>
            <pc:sldMasterMk cId="2277741032" sldId="2147493553"/>
            <pc:sldLayoutMk cId="1348585960" sldId="2147493583"/>
          </pc:sldLayoutMkLst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1348585960" sldId="2147493583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1348585960" sldId="2147493583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1348585960" sldId="2147493583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1:56.915" v="54"/>
          <pc:sldLayoutMkLst>
            <pc:docMk/>
            <pc:sldMasterMk cId="2277741032" sldId="2147493553"/>
            <pc:sldLayoutMk cId="4053591418" sldId="2147493584"/>
          </pc:sldLayoutMkLst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4053591418" sldId="2147493584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4053591418" sldId="2147493584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4053591418" sldId="2147493584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4053591418" sldId="2147493584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1:56.915" v="54"/>
          <pc:sldLayoutMkLst>
            <pc:docMk/>
            <pc:sldMasterMk cId="2277741032" sldId="2147493553"/>
            <pc:sldLayoutMk cId="2314279170" sldId="2147493585"/>
          </pc:sldLayoutMkLst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2314279170" sldId="2147493585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2314279170" sldId="2147493585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1:56.915" v="54"/>
          <pc:sldLayoutMkLst>
            <pc:docMk/>
            <pc:sldMasterMk cId="2277741032" sldId="2147493553"/>
            <pc:sldLayoutMk cId="3682668100" sldId="2147493586"/>
          </pc:sldLayoutMkLst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3682668100" sldId="2147493586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1:56.915" v="54"/>
          <pc:sldLayoutMkLst>
            <pc:docMk/>
            <pc:sldMasterMk cId="2277741032" sldId="2147493553"/>
            <pc:sldLayoutMk cId="1567151597" sldId="2147493587"/>
          </pc:sldLayoutMkLst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1567151597" sldId="2147493587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1567151597" sldId="2147493587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1:56.915" v="54"/>
          <pc:sldLayoutMkLst>
            <pc:docMk/>
            <pc:sldMasterMk cId="2277741032" sldId="2147493553"/>
            <pc:sldLayoutMk cId="3845681507" sldId="2147493588"/>
          </pc:sldLayoutMkLst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3845681507" sldId="2147493588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3845681507" sldId="2147493588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1:56.915" v="54"/>
            <ac:spMkLst>
              <pc:docMk/>
              <pc:sldMasterMk cId="2277741032" sldId="2147493553"/>
              <pc:sldLayoutMk cId="3845681507" sldId="2147493588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1:56.887" v="53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1:56.887" v="53"/>
        <pc:sldMasterMkLst>
          <pc:docMk/>
          <pc:sldMasterMk cId="2420891397" sldId="2147493570"/>
        </pc:sldMasterMkLst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2420891397" sldId="2147493570"/>
            <pc:sldLayoutMk cId="4197688096" sldId="2147493571"/>
          </pc:sldLayoutMkLst>
        </pc:sldLayoutChg>
      </pc:sldMasterChg>
      <pc:sldMasterChg chg="del delSldLayout">
        <pc:chgData name="Paul Magne Eidhammer" userId="e3d4e6bb-f754-4b2e-bd11-72ddaaf5666f" providerId="ADAL" clId="{835BCC08-B0CB-4400-B3F8-7FFC689D382E}" dt="2026-07-03T12:01:56.887" v="53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1:56.887" v="53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1:56.931" v="55"/>
        <pc:sldMasterMkLst>
          <pc:docMk/>
          <pc:sldMasterMk cId="798230722" sldId="2147493582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6-16T09-59-12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balanse%202025-06-16T10-10-11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6-24T16-41-18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6-16T10-49-34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6-16T11-35-5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6-16T11-35-5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Molde!$B$4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Molde!$A$5:$A$18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Molde!$B$5:$B$18</c:f>
              <c:numCache>
                <c:formatCode>General</c:formatCode>
                <c:ptCount val="14"/>
                <c:pt idx="0">
                  <c:v>710</c:v>
                </c:pt>
                <c:pt idx="1">
                  <c:v>379</c:v>
                </c:pt>
                <c:pt idx="2">
                  <c:v>633</c:v>
                </c:pt>
                <c:pt idx="3">
                  <c:v>866</c:v>
                </c:pt>
                <c:pt idx="4">
                  <c:v>1946</c:v>
                </c:pt>
                <c:pt idx="5">
                  <c:v>2005</c:v>
                </c:pt>
                <c:pt idx="6">
                  <c:v>1923</c:v>
                </c:pt>
                <c:pt idx="7">
                  <c:v>1624</c:v>
                </c:pt>
                <c:pt idx="8">
                  <c:v>1399</c:v>
                </c:pt>
                <c:pt idx="9">
                  <c:v>2433</c:v>
                </c:pt>
                <c:pt idx="10">
                  <c:v>1714</c:v>
                </c:pt>
                <c:pt idx="11">
                  <c:v>753</c:v>
                </c:pt>
                <c:pt idx="12">
                  <c:v>274</c:v>
                </c:pt>
                <c:pt idx="13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7E-4936-B082-F114938B2CAC}"/>
            </c:ext>
          </c:extLst>
        </c:ser>
        <c:ser>
          <c:idx val="1"/>
          <c:order val="1"/>
          <c:tx>
            <c:strRef>
              <c:f>Molde!$C$4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Molde!$A$5:$A$18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Molde!$C$5:$C$18</c:f>
              <c:numCache>
                <c:formatCode>General</c:formatCode>
                <c:ptCount val="14"/>
                <c:pt idx="0">
                  <c:v>238</c:v>
                </c:pt>
                <c:pt idx="1">
                  <c:v>163</c:v>
                </c:pt>
                <c:pt idx="2">
                  <c:v>315</c:v>
                </c:pt>
                <c:pt idx="3">
                  <c:v>564</c:v>
                </c:pt>
                <c:pt idx="4">
                  <c:v>1714</c:v>
                </c:pt>
                <c:pt idx="5">
                  <c:v>1537</c:v>
                </c:pt>
                <c:pt idx="6">
                  <c:v>1548</c:v>
                </c:pt>
                <c:pt idx="7">
                  <c:v>1576</c:v>
                </c:pt>
                <c:pt idx="8">
                  <c:v>1504</c:v>
                </c:pt>
                <c:pt idx="9">
                  <c:v>2867</c:v>
                </c:pt>
                <c:pt idx="10">
                  <c:v>2019</c:v>
                </c:pt>
                <c:pt idx="11">
                  <c:v>842</c:v>
                </c:pt>
                <c:pt idx="12">
                  <c:v>307</c:v>
                </c:pt>
                <c:pt idx="13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7E-4936-B082-F114938B2CAC}"/>
            </c:ext>
          </c:extLst>
        </c:ser>
        <c:ser>
          <c:idx val="2"/>
          <c:order val="2"/>
          <c:tx>
            <c:strRef>
              <c:f>Molde!$D$4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Molde!$A$5:$A$18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Molde!$D$5:$D$18</c:f>
              <c:numCache>
                <c:formatCode>General</c:formatCode>
                <c:ptCount val="14"/>
                <c:pt idx="0">
                  <c:v>232</c:v>
                </c:pt>
                <c:pt idx="1">
                  <c:v>176</c:v>
                </c:pt>
                <c:pt idx="2">
                  <c:v>345</c:v>
                </c:pt>
                <c:pt idx="3">
                  <c:v>623</c:v>
                </c:pt>
                <c:pt idx="4">
                  <c:v>1934</c:v>
                </c:pt>
                <c:pt idx="5">
                  <c:v>1756</c:v>
                </c:pt>
                <c:pt idx="6">
                  <c:v>1732</c:v>
                </c:pt>
                <c:pt idx="7">
                  <c:v>1737</c:v>
                </c:pt>
                <c:pt idx="8">
                  <c:v>1652</c:v>
                </c:pt>
                <c:pt idx="9">
                  <c:v>3178</c:v>
                </c:pt>
                <c:pt idx="10">
                  <c:v>2217</c:v>
                </c:pt>
                <c:pt idx="11">
                  <c:v>916</c:v>
                </c:pt>
                <c:pt idx="12">
                  <c:v>332</c:v>
                </c:pt>
                <c:pt idx="13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7E-4936-B082-F114938B2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Personer!$B$6:$D$6</c:f>
              <c:numCache>
                <c:formatCode>0</c:formatCode>
                <c:ptCount val="3"/>
                <c:pt idx="0">
                  <c:v>31807</c:v>
                </c:pt>
                <c:pt idx="1">
                  <c:v>32131</c:v>
                </c:pt>
                <c:pt idx="2">
                  <c:v>32415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28-4633-A077-5DB0025661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6.0875376689024981E-3"/>
              <c:y val="0.353300678388073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Boliger5!$B$7:$G$7</c:f>
              <c:numCache>
                <c:formatCode>0</c:formatCode>
                <c:ptCount val="6"/>
                <c:pt idx="0">
                  <c:v>7967</c:v>
                </c:pt>
                <c:pt idx="1">
                  <c:v>2524</c:v>
                </c:pt>
                <c:pt idx="2">
                  <c:v>2500</c:v>
                </c:pt>
                <c:pt idx="3">
                  <c:v>3038</c:v>
                </c:pt>
                <c:pt idx="4">
                  <c:v>427</c:v>
                </c:pt>
                <c:pt idx="5">
                  <c:v>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E3-4CFA-BE33-9082602DEB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Boliger5!$B$7:$O$7</c:f>
              <c:numCache>
                <c:formatCode>0</c:formatCode>
                <c:ptCount val="14"/>
                <c:pt idx="0">
                  <c:v>713</c:v>
                </c:pt>
                <c:pt idx="1">
                  <c:v>409</c:v>
                </c:pt>
                <c:pt idx="2">
                  <c:v>644</c:v>
                </c:pt>
                <c:pt idx="3">
                  <c:v>872</c:v>
                </c:pt>
                <c:pt idx="4">
                  <c:v>1950</c:v>
                </c:pt>
                <c:pt idx="5">
                  <c:v>2012</c:v>
                </c:pt>
                <c:pt idx="6">
                  <c:v>1925</c:v>
                </c:pt>
                <c:pt idx="7">
                  <c:v>1630</c:v>
                </c:pt>
                <c:pt idx="8">
                  <c:v>1406</c:v>
                </c:pt>
                <c:pt idx="9">
                  <c:v>2431</c:v>
                </c:pt>
                <c:pt idx="10">
                  <c:v>1726</c:v>
                </c:pt>
                <c:pt idx="11">
                  <c:v>758</c:v>
                </c:pt>
                <c:pt idx="12">
                  <c:v>276</c:v>
                </c:pt>
                <c:pt idx="13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A1-4B70-889E-08022C2922E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7.7040261560717997E-3"/>
              <c:y val="0.389238353711776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866218155738445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Fullforte!$B$10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Fullforte!$C$10:$AA$10</c:f>
              <c:numCache>
                <c:formatCode>0</c:formatCode>
                <c:ptCount val="25"/>
                <c:pt idx="0">
                  <c:v>50</c:v>
                </c:pt>
                <c:pt idx="1">
                  <c:v>43</c:v>
                </c:pt>
                <c:pt idx="2">
                  <c:v>42</c:v>
                </c:pt>
                <c:pt idx="3">
                  <c:v>108</c:v>
                </c:pt>
                <c:pt idx="4">
                  <c:v>50</c:v>
                </c:pt>
                <c:pt idx="5">
                  <c:v>30</c:v>
                </c:pt>
                <c:pt idx="6">
                  <c:v>40</c:v>
                </c:pt>
                <c:pt idx="7">
                  <c:v>58</c:v>
                </c:pt>
                <c:pt idx="8">
                  <c:v>21</c:v>
                </c:pt>
                <c:pt idx="9">
                  <c:v>45</c:v>
                </c:pt>
                <c:pt idx="10">
                  <c:v>55</c:v>
                </c:pt>
                <c:pt idx="11">
                  <c:v>48</c:v>
                </c:pt>
                <c:pt idx="12">
                  <c:v>45</c:v>
                </c:pt>
                <c:pt idx="13">
                  <c:v>40</c:v>
                </c:pt>
                <c:pt idx="14">
                  <c:v>46</c:v>
                </c:pt>
                <c:pt idx="15">
                  <c:v>34</c:v>
                </c:pt>
                <c:pt idx="16">
                  <c:v>35</c:v>
                </c:pt>
                <c:pt idx="17">
                  <c:v>30</c:v>
                </c:pt>
                <c:pt idx="18">
                  <c:v>32</c:v>
                </c:pt>
                <c:pt idx="19">
                  <c:v>33</c:v>
                </c:pt>
                <c:pt idx="20">
                  <c:v>31</c:v>
                </c:pt>
                <c:pt idx="21">
                  <c:v>37</c:v>
                </c:pt>
                <c:pt idx="22">
                  <c:v>42</c:v>
                </c:pt>
                <c:pt idx="23">
                  <c:v>23</c:v>
                </c:pt>
                <c:pt idx="2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D3-44F7-B9E5-F14D4413C67B}"/>
            </c:ext>
          </c:extLst>
        </c:ser>
        <c:ser>
          <c:idx val="1"/>
          <c:order val="1"/>
          <c:tx>
            <c:strRef>
              <c:f>Fullforte!$B$11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Fullforte!$C$11:$AA$11</c:f>
              <c:numCache>
                <c:formatCode>0</c:formatCode>
                <c:ptCount val="25"/>
                <c:pt idx="0">
                  <c:v>9</c:v>
                </c:pt>
                <c:pt idx="1">
                  <c:v>15</c:v>
                </c:pt>
                <c:pt idx="2">
                  <c:v>25</c:v>
                </c:pt>
                <c:pt idx="3">
                  <c:v>17</c:v>
                </c:pt>
                <c:pt idx="4">
                  <c:v>12</c:v>
                </c:pt>
                <c:pt idx="5">
                  <c:v>7</c:v>
                </c:pt>
                <c:pt idx="6">
                  <c:v>22</c:v>
                </c:pt>
                <c:pt idx="7">
                  <c:v>13</c:v>
                </c:pt>
                <c:pt idx="8">
                  <c:v>23</c:v>
                </c:pt>
                <c:pt idx="9">
                  <c:v>29</c:v>
                </c:pt>
                <c:pt idx="10">
                  <c:v>26</c:v>
                </c:pt>
                <c:pt idx="11">
                  <c:v>20</c:v>
                </c:pt>
                <c:pt idx="12">
                  <c:v>10</c:v>
                </c:pt>
                <c:pt idx="13">
                  <c:v>11</c:v>
                </c:pt>
                <c:pt idx="14">
                  <c:v>42</c:v>
                </c:pt>
                <c:pt idx="15">
                  <c:v>14</c:v>
                </c:pt>
                <c:pt idx="16">
                  <c:v>15</c:v>
                </c:pt>
                <c:pt idx="17">
                  <c:v>18</c:v>
                </c:pt>
                <c:pt idx="18">
                  <c:v>18</c:v>
                </c:pt>
                <c:pt idx="19">
                  <c:v>18</c:v>
                </c:pt>
                <c:pt idx="20">
                  <c:v>20</c:v>
                </c:pt>
                <c:pt idx="21">
                  <c:v>26</c:v>
                </c:pt>
                <c:pt idx="22">
                  <c:v>11</c:v>
                </c:pt>
                <c:pt idx="23">
                  <c:v>10</c:v>
                </c:pt>
                <c:pt idx="2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D3-44F7-B9E5-F14D4413C67B}"/>
            </c:ext>
          </c:extLst>
        </c:ser>
        <c:ser>
          <c:idx val="2"/>
          <c:order val="2"/>
          <c:tx>
            <c:strRef>
              <c:f>Fullforte!$B$12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Fullforte!$C$12:$AA$12</c:f>
              <c:numCache>
                <c:formatCode>0</c:formatCode>
                <c:ptCount val="25"/>
                <c:pt idx="0">
                  <c:v>20</c:v>
                </c:pt>
                <c:pt idx="1">
                  <c:v>20</c:v>
                </c:pt>
                <c:pt idx="2">
                  <c:v>30</c:v>
                </c:pt>
                <c:pt idx="3">
                  <c:v>8</c:v>
                </c:pt>
                <c:pt idx="4">
                  <c:v>9</c:v>
                </c:pt>
                <c:pt idx="5">
                  <c:v>15</c:v>
                </c:pt>
                <c:pt idx="6">
                  <c:v>34</c:v>
                </c:pt>
                <c:pt idx="7">
                  <c:v>18</c:v>
                </c:pt>
                <c:pt idx="8">
                  <c:v>10</c:v>
                </c:pt>
                <c:pt idx="9">
                  <c:v>32</c:v>
                </c:pt>
                <c:pt idx="10">
                  <c:v>10</c:v>
                </c:pt>
                <c:pt idx="11">
                  <c:v>38</c:v>
                </c:pt>
                <c:pt idx="12">
                  <c:v>23</c:v>
                </c:pt>
                <c:pt idx="13">
                  <c:v>16</c:v>
                </c:pt>
                <c:pt idx="14">
                  <c:v>48</c:v>
                </c:pt>
                <c:pt idx="15">
                  <c:v>36</c:v>
                </c:pt>
                <c:pt idx="16">
                  <c:v>41</c:v>
                </c:pt>
                <c:pt idx="17">
                  <c:v>53</c:v>
                </c:pt>
                <c:pt idx="18">
                  <c:v>54</c:v>
                </c:pt>
                <c:pt idx="19">
                  <c:v>30</c:v>
                </c:pt>
                <c:pt idx="20">
                  <c:v>51</c:v>
                </c:pt>
                <c:pt idx="21">
                  <c:v>24</c:v>
                </c:pt>
                <c:pt idx="22">
                  <c:v>28</c:v>
                </c:pt>
                <c:pt idx="23">
                  <c:v>31</c:v>
                </c:pt>
                <c:pt idx="2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5D3-44F7-B9E5-F14D4413C67B}"/>
            </c:ext>
          </c:extLst>
        </c:ser>
        <c:ser>
          <c:idx val="3"/>
          <c:order val="3"/>
          <c:tx>
            <c:strRef>
              <c:f>Fullforte!$B$13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Fullforte!$C$13:$AA$13</c:f>
              <c:numCache>
                <c:formatCode>0</c:formatCode>
                <c:ptCount val="25"/>
                <c:pt idx="0">
                  <c:v>16</c:v>
                </c:pt>
                <c:pt idx="1">
                  <c:v>50</c:v>
                </c:pt>
                <c:pt idx="2">
                  <c:v>67</c:v>
                </c:pt>
                <c:pt idx="3">
                  <c:v>16</c:v>
                </c:pt>
                <c:pt idx="4">
                  <c:v>29</c:v>
                </c:pt>
                <c:pt idx="5">
                  <c:v>25</c:v>
                </c:pt>
                <c:pt idx="6">
                  <c:v>31</c:v>
                </c:pt>
                <c:pt idx="7">
                  <c:v>34</c:v>
                </c:pt>
                <c:pt idx="8">
                  <c:v>71</c:v>
                </c:pt>
                <c:pt idx="9">
                  <c:v>6</c:v>
                </c:pt>
                <c:pt idx="10">
                  <c:v>81</c:v>
                </c:pt>
                <c:pt idx="11">
                  <c:v>71</c:v>
                </c:pt>
                <c:pt idx="12">
                  <c:v>9</c:v>
                </c:pt>
                <c:pt idx="13">
                  <c:v>0</c:v>
                </c:pt>
                <c:pt idx="14">
                  <c:v>74</c:v>
                </c:pt>
                <c:pt idx="15">
                  <c:v>117</c:v>
                </c:pt>
                <c:pt idx="16">
                  <c:v>55</c:v>
                </c:pt>
                <c:pt idx="17">
                  <c:v>15</c:v>
                </c:pt>
                <c:pt idx="18">
                  <c:v>124</c:v>
                </c:pt>
                <c:pt idx="19">
                  <c:v>15</c:v>
                </c:pt>
                <c:pt idx="20">
                  <c:v>45</c:v>
                </c:pt>
                <c:pt idx="21">
                  <c:v>14</c:v>
                </c:pt>
                <c:pt idx="22">
                  <c:v>22</c:v>
                </c:pt>
                <c:pt idx="23">
                  <c:v>29</c:v>
                </c:pt>
                <c:pt idx="2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D3-44F7-B9E5-F14D4413C67B}"/>
            </c:ext>
          </c:extLst>
        </c:ser>
        <c:ser>
          <c:idx val="4"/>
          <c:order val="4"/>
          <c:tx>
            <c:strRef>
              <c:f>Fullforte!$B$14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Fullforte!$C$14:$AA$14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26</c:v>
                </c:pt>
                <c:pt idx="4">
                  <c:v>0</c:v>
                </c:pt>
                <c:pt idx="5">
                  <c:v>0</c:v>
                </c:pt>
                <c:pt idx="6">
                  <c:v>4</c:v>
                </c:pt>
                <c:pt idx="7">
                  <c:v>4</c:v>
                </c:pt>
                <c:pt idx="8">
                  <c:v>1</c:v>
                </c:pt>
                <c:pt idx="9">
                  <c:v>16</c:v>
                </c:pt>
                <c:pt idx="10">
                  <c:v>0</c:v>
                </c:pt>
                <c:pt idx="11">
                  <c:v>0</c:v>
                </c:pt>
                <c:pt idx="12">
                  <c:v>8</c:v>
                </c:pt>
                <c:pt idx="13">
                  <c:v>14</c:v>
                </c:pt>
                <c:pt idx="14">
                  <c:v>146</c:v>
                </c:pt>
                <c:pt idx="15">
                  <c:v>0</c:v>
                </c:pt>
                <c:pt idx="16">
                  <c:v>86</c:v>
                </c:pt>
                <c:pt idx="17">
                  <c:v>0</c:v>
                </c:pt>
                <c:pt idx="18">
                  <c:v>0</c:v>
                </c:pt>
                <c:pt idx="19">
                  <c:v>25</c:v>
                </c:pt>
                <c:pt idx="20">
                  <c:v>43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5D3-44F7-B9E5-F14D4413C6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322381973326712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NyeBygninger!$D$10:$H$10</c:f>
              <c:numCache>
                <c:formatCode>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BC-4331-AEF6-92D0CFE0B591}"/>
            </c:ext>
          </c:extLst>
        </c:ser>
        <c:ser>
          <c:idx val="1"/>
          <c:order val="1"/>
          <c:tx>
            <c:strRef>
              <c:f>NyeBygninger!$C$11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NyeBygninger!$D$11:$H$11</c:f>
              <c:numCache>
                <c:formatCode>0</c:formatCode>
                <c:ptCount val="5"/>
                <c:pt idx="0">
                  <c:v>49</c:v>
                </c:pt>
                <c:pt idx="1">
                  <c:v>56</c:v>
                </c:pt>
                <c:pt idx="2">
                  <c:v>7</c:v>
                </c:pt>
                <c:pt idx="3">
                  <c:v>8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BC-4331-AEF6-92D0CFE0B591}"/>
            </c:ext>
          </c:extLst>
        </c:ser>
        <c:ser>
          <c:idx val="2"/>
          <c:order val="2"/>
          <c:tx>
            <c:strRef>
              <c:f>NyeBygninger!$C$12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NyeBygninger!$D$12:$H$12</c:f>
              <c:numCache>
                <c:formatCode>0</c:formatCode>
                <c:ptCount val="5"/>
                <c:pt idx="0">
                  <c:v>56</c:v>
                </c:pt>
                <c:pt idx="1">
                  <c:v>28</c:v>
                </c:pt>
                <c:pt idx="2">
                  <c:v>11</c:v>
                </c:pt>
                <c:pt idx="3">
                  <c:v>21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ABC-4331-AEF6-92D0CFE0B591}"/>
            </c:ext>
          </c:extLst>
        </c:ser>
        <c:ser>
          <c:idx val="3"/>
          <c:order val="3"/>
          <c:tx>
            <c:strRef>
              <c:f>NyeBygninger!$C$13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NyeBygninger!$D$13:$H$13</c:f>
              <c:numCache>
                <c:formatCode>0</c:formatCode>
                <c:ptCount val="5"/>
                <c:pt idx="0">
                  <c:v>50</c:v>
                </c:pt>
                <c:pt idx="1">
                  <c:v>0</c:v>
                </c:pt>
                <c:pt idx="2">
                  <c:v>11</c:v>
                </c:pt>
                <c:pt idx="3">
                  <c:v>15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BC-4331-AEF6-92D0CFE0B591}"/>
            </c:ext>
          </c:extLst>
        </c:ser>
        <c:ser>
          <c:idx val="4"/>
          <c:order val="4"/>
          <c:tx>
            <c:strRef>
              <c:f>NyeBygninger!$C$14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NyeBygninger!$D$14:$H$14</c:f>
              <c:numCache>
                <c:formatCode>0</c:formatCode>
                <c:ptCount val="5"/>
                <c:pt idx="0">
                  <c:v>46</c:v>
                </c:pt>
                <c:pt idx="1">
                  <c:v>40</c:v>
                </c:pt>
                <c:pt idx="2">
                  <c:v>5</c:v>
                </c:pt>
                <c:pt idx="3">
                  <c:v>7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BC-4331-AEF6-92D0CFE0B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9229743"/>
        <c:axId val="769230223"/>
      </c:barChart>
      <c:catAx>
        <c:axId val="7692297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30223"/>
        <c:crosses val="autoZero"/>
        <c:auto val="1"/>
        <c:lblAlgn val="ctr"/>
        <c:lblOffset val="100"/>
        <c:noMultiLvlLbl val="0"/>
      </c:catAx>
      <c:valAx>
        <c:axId val="769230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9.0456806874717327E-3"/>
              <c:y val="0.390394414795594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69229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NyeBygninger!$C$10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NyeBygninger!$D$10:$L$10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D6-45AE-BD20-A72B1EA5845D}"/>
            </c:ext>
          </c:extLst>
        </c:ser>
        <c:ser>
          <c:idx val="1"/>
          <c:order val="1"/>
          <c:tx>
            <c:strRef>
              <c:f>NyeBygninger!$C$11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NyeBygninger!$D$11:$L$11</c:f>
              <c:numCache>
                <c:formatCode>0</c:formatCode>
                <c:ptCount val="9"/>
                <c:pt idx="0">
                  <c:v>18</c:v>
                </c:pt>
                <c:pt idx="1">
                  <c:v>2</c:v>
                </c:pt>
                <c:pt idx="2">
                  <c:v>60</c:v>
                </c:pt>
                <c:pt idx="3">
                  <c:v>19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D6-45AE-BD20-A72B1EA5845D}"/>
            </c:ext>
          </c:extLst>
        </c:ser>
        <c:ser>
          <c:idx val="2"/>
          <c:order val="2"/>
          <c:tx>
            <c:strRef>
              <c:f>NyeBygninger!$C$12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NyeBygninger!$D$12:$L$12</c:f>
              <c:numCache>
                <c:formatCode>0</c:formatCode>
                <c:ptCount val="9"/>
                <c:pt idx="0">
                  <c:v>6</c:v>
                </c:pt>
                <c:pt idx="1">
                  <c:v>7</c:v>
                </c:pt>
                <c:pt idx="2">
                  <c:v>71</c:v>
                </c:pt>
                <c:pt idx="3">
                  <c:v>9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D6-45AE-BD20-A72B1EA5845D}"/>
            </c:ext>
          </c:extLst>
        </c:ser>
        <c:ser>
          <c:idx val="3"/>
          <c:order val="3"/>
          <c:tx>
            <c:strRef>
              <c:f>NyeBygninger!$C$13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NyeBygninger!$D$13:$L$13</c:f>
              <c:numCache>
                <c:formatCode>0</c:formatCode>
                <c:ptCount val="9"/>
                <c:pt idx="0">
                  <c:v>5</c:v>
                </c:pt>
                <c:pt idx="1">
                  <c:v>2</c:v>
                </c:pt>
                <c:pt idx="2">
                  <c:v>31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2D6-45AE-BD20-A72B1EA5845D}"/>
            </c:ext>
          </c:extLst>
        </c:ser>
        <c:ser>
          <c:idx val="4"/>
          <c:order val="4"/>
          <c:tx>
            <c:strRef>
              <c:f>NyeBygninger!$C$14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NyeBygninger!$D$4:$L$4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NyeBygninger!$D$14:$L$14</c:f>
              <c:numCache>
                <c:formatCode>0</c:formatCode>
                <c:ptCount val="9"/>
                <c:pt idx="0">
                  <c:v>29</c:v>
                </c:pt>
                <c:pt idx="1">
                  <c:v>2</c:v>
                </c:pt>
                <c:pt idx="2">
                  <c:v>25</c:v>
                </c:pt>
                <c:pt idx="3">
                  <c:v>4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D6-45AE-BD20-A72B1EA584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63471135"/>
        <c:axId val="1663476415"/>
      </c:barChart>
      <c:catAx>
        <c:axId val="1663471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6415"/>
        <c:crosses val="autoZero"/>
        <c:auto val="1"/>
        <c:lblAlgn val="ctr"/>
        <c:lblOffset val="100"/>
        <c:noMultiLvlLbl val="0"/>
      </c:catAx>
      <c:valAx>
        <c:axId val="16634764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5.0960046726993341E-3"/>
              <c:y val="0.337947863166943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63471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67465537813587"/>
          <c:y val="0.13964367115913931"/>
          <c:w val="0.81277136880239576"/>
          <c:h val="0.651522458973043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Medianinntekt!$A$9</c:f>
              <c:strCache>
                <c:ptCount val="1"/>
                <c:pt idx="0">
                  <c:v>Molde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Medianinntekt!$B$9:$F$9</c:f>
              <c:numCache>
                <c:formatCode>0</c:formatCode>
                <c:ptCount val="5"/>
                <c:pt idx="0">
                  <c:v>811000</c:v>
                </c:pt>
                <c:pt idx="1">
                  <c:v>474000</c:v>
                </c:pt>
                <c:pt idx="2">
                  <c:v>1015000</c:v>
                </c:pt>
                <c:pt idx="3">
                  <c:v>1431000</c:v>
                </c:pt>
                <c:pt idx="4">
                  <c:v>660000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F2-4E0A-A801-F1A09ACB3CF8}"/>
            </c:ext>
          </c:extLst>
        </c:ser>
        <c:ser>
          <c:idx val="1"/>
          <c:order val="1"/>
          <c:tx>
            <c:strRef>
              <c:f>Medianinntekt!$A$10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Medianinntekt!$B$10:$F$10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F2-4E0A-A801-F1A09ACB3CF8}"/>
            </c:ext>
          </c:extLst>
        </c:ser>
        <c:ser>
          <c:idx val="2"/>
          <c:order val="2"/>
          <c:tx>
            <c:strRef>
              <c:f>Medianinntekt!$A$11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Medianinntekt!$B$11:$F$11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F2-4E0A-A801-F1A09ACB3CF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'Ark4'!$K$4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'Ark4'!$J$5:$J$29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'Ark4'!$K$5:$K$29</c:f>
              <c:numCache>
                <c:formatCode>General</c:formatCode>
                <c:ptCount val="25"/>
                <c:pt idx="0">
                  <c:v>33</c:v>
                </c:pt>
                <c:pt idx="1">
                  <c:v>25</c:v>
                </c:pt>
                <c:pt idx="2">
                  <c:v>24</c:v>
                </c:pt>
                <c:pt idx="3">
                  <c:v>26</c:v>
                </c:pt>
                <c:pt idx="4">
                  <c:v>22</c:v>
                </c:pt>
                <c:pt idx="5">
                  <c:v>17</c:v>
                </c:pt>
                <c:pt idx="6">
                  <c:v>19</c:v>
                </c:pt>
                <c:pt idx="7">
                  <c:v>16</c:v>
                </c:pt>
                <c:pt idx="8">
                  <c:v>20</c:v>
                </c:pt>
                <c:pt idx="9">
                  <c:v>12</c:v>
                </c:pt>
                <c:pt idx="10">
                  <c:v>17</c:v>
                </c:pt>
                <c:pt idx="11">
                  <c:v>13</c:v>
                </c:pt>
                <c:pt idx="12">
                  <c:v>6</c:v>
                </c:pt>
                <c:pt idx="13">
                  <c:v>10</c:v>
                </c:pt>
                <c:pt idx="14">
                  <c:v>9</c:v>
                </c:pt>
                <c:pt idx="15">
                  <c:v>8</c:v>
                </c:pt>
                <c:pt idx="16">
                  <c:v>7</c:v>
                </c:pt>
                <c:pt idx="17">
                  <c:v>2</c:v>
                </c:pt>
                <c:pt idx="18">
                  <c:v>1</c:v>
                </c:pt>
                <c:pt idx="19">
                  <c:v>3</c:v>
                </c:pt>
                <c:pt idx="20">
                  <c:v>4</c:v>
                </c:pt>
                <c:pt idx="21">
                  <c:v>5</c:v>
                </c:pt>
                <c:pt idx="22">
                  <c:v>3</c:v>
                </c:pt>
                <c:pt idx="23">
                  <c:v>8</c:v>
                </c:pt>
                <c:pt idx="24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F14-46E8-9C67-E8283B492F9B}"/>
            </c:ext>
          </c:extLst>
        </c:ser>
        <c:ser>
          <c:idx val="1"/>
          <c:order val="1"/>
          <c:tx>
            <c:strRef>
              <c:f>'Ark4'!$L$4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'Ark4'!$J$5:$J$29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'Ark4'!$L$5:$L$29</c:f>
              <c:numCache>
                <c:formatCode>General</c:formatCode>
                <c:ptCount val="25"/>
                <c:pt idx="0">
                  <c:v>64</c:v>
                </c:pt>
                <c:pt idx="1">
                  <c:v>57</c:v>
                </c:pt>
                <c:pt idx="2">
                  <c:v>48</c:v>
                </c:pt>
                <c:pt idx="3">
                  <c:v>51</c:v>
                </c:pt>
                <c:pt idx="4">
                  <c:v>46</c:v>
                </c:pt>
                <c:pt idx="5">
                  <c:v>39</c:v>
                </c:pt>
                <c:pt idx="6">
                  <c:v>39</c:v>
                </c:pt>
                <c:pt idx="7">
                  <c:v>35</c:v>
                </c:pt>
                <c:pt idx="8">
                  <c:v>37</c:v>
                </c:pt>
                <c:pt idx="9">
                  <c:v>35</c:v>
                </c:pt>
                <c:pt idx="10">
                  <c:v>33</c:v>
                </c:pt>
                <c:pt idx="11">
                  <c:v>29</c:v>
                </c:pt>
                <c:pt idx="12">
                  <c:v>24</c:v>
                </c:pt>
                <c:pt idx="13">
                  <c:v>27</c:v>
                </c:pt>
                <c:pt idx="14">
                  <c:v>23</c:v>
                </c:pt>
                <c:pt idx="15">
                  <c:v>21</c:v>
                </c:pt>
                <c:pt idx="16">
                  <c:v>19</c:v>
                </c:pt>
                <c:pt idx="17">
                  <c:v>13</c:v>
                </c:pt>
                <c:pt idx="18">
                  <c:v>13</c:v>
                </c:pt>
                <c:pt idx="19">
                  <c:v>10</c:v>
                </c:pt>
                <c:pt idx="20">
                  <c:v>10</c:v>
                </c:pt>
                <c:pt idx="21">
                  <c:v>12</c:v>
                </c:pt>
                <c:pt idx="22">
                  <c:v>6</c:v>
                </c:pt>
                <c:pt idx="23">
                  <c:v>10</c:v>
                </c:pt>
                <c:pt idx="24">
                  <c:v>10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F14-46E8-9C67-E8283B492F9B}"/>
            </c:ext>
          </c:extLst>
        </c:ser>
        <c:ser>
          <c:idx val="2"/>
          <c:order val="2"/>
          <c:tx>
            <c:strRef>
              <c:f>'Ark4'!$M$4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'Ark4'!$J$5:$J$29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'Ark4'!$M$5:$M$29</c:f>
              <c:numCache>
                <c:formatCode>General</c:formatCode>
                <c:ptCount val="25"/>
                <c:pt idx="0">
                  <c:v>58</c:v>
                </c:pt>
                <c:pt idx="1">
                  <c:v>50</c:v>
                </c:pt>
                <c:pt idx="2">
                  <c:v>43</c:v>
                </c:pt>
                <c:pt idx="3">
                  <c:v>42</c:v>
                </c:pt>
                <c:pt idx="4">
                  <c:v>41</c:v>
                </c:pt>
                <c:pt idx="5">
                  <c:v>36</c:v>
                </c:pt>
                <c:pt idx="6">
                  <c:v>36</c:v>
                </c:pt>
                <c:pt idx="7">
                  <c:v>31</c:v>
                </c:pt>
                <c:pt idx="8">
                  <c:v>32</c:v>
                </c:pt>
                <c:pt idx="9">
                  <c:v>31</c:v>
                </c:pt>
                <c:pt idx="10">
                  <c:v>24</c:v>
                </c:pt>
                <c:pt idx="11">
                  <c:v>24</c:v>
                </c:pt>
                <c:pt idx="12">
                  <c:v>22</c:v>
                </c:pt>
                <c:pt idx="13">
                  <c:v>23</c:v>
                </c:pt>
                <c:pt idx="14">
                  <c:v>20</c:v>
                </c:pt>
                <c:pt idx="15">
                  <c:v>18</c:v>
                </c:pt>
                <c:pt idx="16">
                  <c:v>17</c:v>
                </c:pt>
                <c:pt idx="17">
                  <c:v>11</c:v>
                </c:pt>
                <c:pt idx="18">
                  <c:v>13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7</c:v>
                </c:pt>
                <c:pt idx="23">
                  <c:v>6</c:v>
                </c:pt>
                <c:pt idx="24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1F14-46E8-9C67-E8283B492F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baseline="0">
                <a:effectLst/>
              </a:rPr>
              <a:t>Indeksert bustadetterspørsel fordelt på aldersgrupper mot 2050</a:t>
            </a:r>
            <a:r>
              <a:rPr lang="nb-NO" sz="1100" b="0" i="1" baseline="0">
                <a:effectLst/>
              </a:rPr>
              <a:t> (2025=100, alder </a:t>
            </a:r>
            <a:r>
              <a:rPr lang="nb-NO" sz="1100" b="0" i="1" baseline="0" err="1">
                <a:effectLst/>
              </a:rPr>
              <a:t>hushaldets</a:t>
            </a:r>
            <a:r>
              <a:rPr lang="nb-NO" sz="1100" b="0" i="1" baseline="0">
                <a:effectLst/>
              </a:rPr>
              <a:t> kontaktperson)</a:t>
            </a:r>
            <a:endParaRPr lang="nb-NO" sz="11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Molde!$F$2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31-4166-90FA-6C5DB131231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Molde!$E$3:$E$28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Molde!$F$3:$F$28</c:f>
              <c:numCache>
                <c:formatCode>General</c:formatCode>
                <c:ptCount val="26"/>
                <c:pt idx="0">
                  <c:v>100</c:v>
                </c:pt>
                <c:pt idx="1">
                  <c:v>100.41021816147679</c:v>
                </c:pt>
                <c:pt idx="2">
                  <c:v>100.53141898191311</c:v>
                </c:pt>
                <c:pt idx="3">
                  <c:v>100.60600410218161</c:v>
                </c:pt>
                <c:pt idx="4">
                  <c:v>100.7365280626515</c:v>
                </c:pt>
                <c:pt idx="5">
                  <c:v>100.82043632295357</c:v>
                </c:pt>
                <c:pt idx="6">
                  <c:v>100.82975946298714</c:v>
                </c:pt>
                <c:pt idx="7">
                  <c:v>100.70855864255081</c:v>
                </c:pt>
                <c:pt idx="8">
                  <c:v>100.5873578221145</c:v>
                </c:pt>
                <c:pt idx="9">
                  <c:v>100.51277270184598</c:v>
                </c:pt>
                <c:pt idx="10">
                  <c:v>100.55006526198022</c:v>
                </c:pt>
                <c:pt idx="11">
                  <c:v>100.28901734104045</c:v>
                </c:pt>
                <c:pt idx="12">
                  <c:v>99.972030579899311</c:v>
                </c:pt>
                <c:pt idx="13">
                  <c:v>99.72030579899311</c:v>
                </c:pt>
                <c:pt idx="14">
                  <c:v>99.552489278388961</c:v>
                </c:pt>
                <c:pt idx="15">
                  <c:v>99.393995897818385</c:v>
                </c:pt>
                <c:pt idx="16">
                  <c:v>99.384672757784813</c:v>
                </c:pt>
                <c:pt idx="17">
                  <c:v>99.393995897818385</c:v>
                </c:pt>
                <c:pt idx="18">
                  <c:v>99.552489278388961</c:v>
                </c:pt>
                <c:pt idx="19">
                  <c:v>99.617751258623912</c:v>
                </c:pt>
                <c:pt idx="20">
                  <c:v>99.589781838523223</c:v>
                </c:pt>
                <c:pt idx="21">
                  <c:v>99.496550438187583</c:v>
                </c:pt>
                <c:pt idx="22">
                  <c:v>99.338057057617007</c:v>
                </c:pt>
                <c:pt idx="23">
                  <c:v>99.067685996643675</c:v>
                </c:pt>
                <c:pt idx="24">
                  <c:v>98.946485176207347</c:v>
                </c:pt>
                <c:pt idx="25">
                  <c:v>98.741376095468951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231-4166-90FA-6C5DB131231B}"/>
            </c:ext>
          </c:extLst>
        </c:ser>
        <c:ser>
          <c:idx val="1"/>
          <c:order val="1"/>
          <c:tx>
            <c:strRef>
              <c:f>Molde!$G$2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231-4166-90FA-6C5DB131231B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31-4166-90FA-6C5DB131231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Molde!$E$3:$E$28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Molde!$G$3:$G$28</c:f>
              <c:numCache>
                <c:formatCode>General</c:formatCode>
                <c:ptCount val="26"/>
                <c:pt idx="0">
                  <c:v>100</c:v>
                </c:pt>
                <c:pt idx="1">
                  <c:v>102.51829530779165</c:v>
                </c:pt>
                <c:pt idx="2">
                  <c:v>104.99354283254412</c:v>
                </c:pt>
                <c:pt idx="3">
                  <c:v>107.38269479121824</c:v>
                </c:pt>
                <c:pt idx="4">
                  <c:v>109.70727507533363</c:v>
                </c:pt>
                <c:pt idx="5">
                  <c:v>111.79509255273355</c:v>
                </c:pt>
                <c:pt idx="6">
                  <c:v>113.7968144640551</c:v>
                </c:pt>
                <c:pt idx="7">
                  <c:v>115.99225139905296</c:v>
                </c:pt>
                <c:pt idx="8">
                  <c:v>117.97244941885492</c:v>
                </c:pt>
                <c:pt idx="9">
                  <c:v>120.06026689625484</c:v>
                </c:pt>
                <c:pt idx="10">
                  <c:v>121.67455876022385</c:v>
                </c:pt>
                <c:pt idx="11">
                  <c:v>124.02066293585881</c:v>
                </c:pt>
                <c:pt idx="12">
                  <c:v>126.04390873869995</c:v>
                </c:pt>
                <c:pt idx="13">
                  <c:v>127.74429616874731</c:v>
                </c:pt>
                <c:pt idx="14">
                  <c:v>129.42315970727506</c:v>
                </c:pt>
                <c:pt idx="15">
                  <c:v>130.95135600516574</c:v>
                </c:pt>
                <c:pt idx="16">
                  <c:v>132.00602668962549</c:v>
                </c:pt>
                <c:pt idx="17">
                  <c:v>132.82393456736978</c:v>
                </c:pt>
                <c:pt idx="18">
                  <c:v>132.97460180800689</c:v>
                </c:pt>
                <c:pt idx="19">
                  <c:v>133.59879466207488</c:v>
                </c:pt>
                <c:pt idx="20">
                  <c:v>134.17993973310374</c:v>
                </c:pt>
                <c:pt idx="21">
                  <c:v>134.80413258717178</c:v>
                </c:pt>
                <c:pt idx="22">
                  <c:v>135.68661213947482</c:v>
                </c:pt>
                <c:pt idx="23">
                  <c:v>136.67671114937582</c:v>
                </c:pt>
                <c:pt idx="24">
                  <c:v>137.60223848471804</c:v>
                </c:pt>
                <c:pt idx="25">
                  <c:v>138.48471803702108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231-4166-90FA-6C5DB13123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ax val="140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Molde!$B$1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Molde!$A$2:$A$15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Molde!$B$2:$B$15</c:f>
              <c:numCache>
                <c:formatCode>General</c:formatCode>
                <c:ptCount val="14"/>
                <c:pt idx="0">
                  <c:v>27</c:v>
                </c:pt>
                <c:pt idx="1">
                  <c:v>31</c:v>
                </c:pt>
                <c:pt idx="2">
                  <c:v>76</c:v>
                </c:pt>
                <c:pt idx="3">
                  <c:v>150</c:v>
                </c:pt>
                <c:pt idx="4">
                  <c:v>542</c:v>
                </c:pt>
                <c:pt idx="5">
                  <c:v>541</c:v>
                </c:pt>
                <c:pt idx="6">
                  <c:v>512</c:v>
                </c:pt>
                <c:pt idx="7">
                  <c:v>463</c:v>
                </c:pt>
                <c:pt idx="8">
                  <c:v>423</c:v>
                </c:pt>
                <c:pt idx="9">
                  <c:v>903</c:v>
                </c:pt>
                <c:pt idx="10">
                  <c:v>606</c:v>
                </c:pt>
                <c:pt idx="11">
                  <c:v>233</c:v>
                </c:pt>
                <c:pt idx="12">
                  <c:v>81</c:v>
                </c:pt>
                <c:pt idx="1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94-4113-BBF9-C755123946C2}"/>
            </c:ext>
          </c:extLst>
        </c:ser>
        <c:ser>
          <c:idx val="1"/>
          <c:order val="1"/>
          <c:tx>
            <c:strRef>
              <c:f>Molde!$C$1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Molde!$A$2:$A$15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Molde!$C$2:$C$15</c:f>
              <c:numCache>
                <c:formatCode>General</c:formatCode>
                <c:ptCount val="14"/>
                <c:pt idx="0">
                  <c:v>38</c:v>
                </c:pt>
                <c:pt idx="1">
                  <c:v>53</c:v>
                </c:pt>
                <c:pt idx="2">
                  <c:v>116</c:v>
                </c:pt>
                <c:pt idx="3">
                  <c:v>224</c:v>
                </c:pt>
                <c:pt idx="4">
                  <c:v>808</c:v>
                </c:pt>
                <c:pt idx="5">
                  <c:v>780</c:v>
                </c:pt>
                <c:pt idx="6">
                  <c:v>709</c:v>
                </c:pt>
                <c:pt idx="7">
                  <c:v>632</c:v>
                </c:pt>
                <c:pt idx="8">
                  <c:v>577</c:v>
                </c:pt>
                <c:pt idx="9">
                  <c:v>1215</c:v>
                </c:pt>
                <c:pt idx="10">
                  <c:v>803</c:v>
                </c:pt>
                <c:pt idx="11">
                  <c:v>300</c:v>
                </c:pt>
                <c:pt idx="12">
                  <c:v>101</c:v>
                </c:pt>
                <c:pt idx="13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94-4113-BBF9-C75512394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etterspurte </a:t>
                </a:r>
                <a:r>
                  <a:rPr lang="nb-NO" err="1"/>
                  <a:t>bustadar</a:t>
                </a:r>
                <a:endParaRPr lang="nb-NO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'Ark2'!$B$4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96-497B-9ADE-D8814FF18A5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96-497B-9ADE-D8814FF18A5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96-497B-9ADE-D8814FF18A5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796-497B-9ADE-D8814FF18A5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796-497B-9ADE-D8814FF18A5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796-497B-9ADE-D8814FF18A5F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796-497B-9ADE-D8814FF18A5F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796-497B-9ADE-D8814FF18A5F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796-497B-9ADE-D8814FF18A5F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796-497B-9ADE-D8814FF18A5F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9796-497B-9ADE-D8814FF18A5F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9796-497B-9ADE-D8814FF18A5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'Ark2'!$A$5:$A$10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'Ark2'!$B$5:$B$10</c:f>
              <c:numCache>
                <c:formatCode>General</c:formatCode>
                <c:ptCount val="6"/>
                <c:pt idx="0">
                  <c:v>5889</c:v>
                </c:pt>
                <c:pt idx="1">
                  <c:v>5035</c:v>
                </c:pt>
                <c:pt idx="2">
                  <c:v>1815</c:v>
                </c:pt>
                <c:pt idx="3">
                  <c:v>1703</c:v>
                </c:pt>
                <c:pt idx="4">
                  <c:v>728</c:v>
                </c:pt>
                <c:pt idx="5">
                  <c:v>204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796-497B-9ADE-D8814FF18A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'Ark2'!$F$4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736-41CC-8D30-C9ABD65F1CB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736-41CC-8D30-C9ABD65F1CB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736-41CC-8D30-C9ABD65F1CB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736-41CC-8D30-C9ABD65F1CB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736-41CC-8D30-C9ABD65F1CB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736-41CC-8D30-C9ABD65F1CBC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736-41CC-8D30-C9ABD65F1CBC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736-41CC-8D30-C9ABD65F1CBC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736-41CC-8D30-C9ABD65F1CBC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736-41CC-8D30-C9ABD65F1CBC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1736-41CC-8D30-C9ABD65F1CBC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1736-41CC-8D30-C9ABD65F1CB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'Ark2'!$E$5:$E$10</c:f>
              <c:strCache>
                <c:ptCount val="6"/>
                <c:pt idx="0">
                  <c:v>1-personhushald</c:v>
                </c:pt>
                <c:pt idx="1">
                  <c:v>2 pers.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'Ark2'!$F$5:$F$10</c:f>
              <c:numCache>
                <c:formatCode>General</c:formatCode>
                <c:ptCount val="6"/>
                <c:pt idx="0">
                  <c:v>6781</c:v>
                </c:pt>
                <c:pt idx="1">
                  <c:v>5736</c:v>
                </c:pt>
                <c:pt idx="2">
                  <c:v>1862</c:v>
                </c:pt>
                <c:pt idx="3">
                  <c:v>1699</c:v>
                </c:pt>
                <c:pt idx="4">
                  <c:v>735</c:v>
                </c:pt>
                <c:pt idx="5">
                  <c:v>211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736-41CC-8D30-C9ABD65F1CB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</a:t>
            </a:r>
            <a:r>
              <a:rPr lang="nb-NO" sz="1200" b="1" err="1">
                <a:solidFill>
                  <a:sysClr val="windowText" lastClr="000000"/>
                </a:solidFill>
              </a:rPr>
              <a:t>personar</a:t>
            </a:r>
            <a:r>
              <a:rPr lang="nb-NO" sz="1200" b="1">
                <a:solidFill>
                  <a:sysClr val="windowText" lastClr="000000"/>
                </a:solidFill>
              </a:rPr>
              <a:t>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</a:t>
            </a:r>
            <a:r>
              <a:rPr lang="nb-NO" sz="1200" b="1" baseline="0" err="1">
                <a:solidFill>
                  <a:sysClr val="windowText" lastClr="000000"/>
                </a:solidFill>
              </a:rPr>
              <a:t>hushaldningstype</a:t>
            </a:r>
            <a:r>
              <a:rPr lang="nb-NO" sz="1200" b="1" baseline="0">
                <a:solidFill>
                  <a:sysClr val="windowText" lastClr="000000"/>
                </a:solidFill>
              </a:rPr>
              <a:t>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3783353467293985"/>
          <c:y val="0.10523533647593168"/>
          <c:w val="0.8323942103724965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Personer!$B$7:$F$7</c:f>
              <c:numCache>
                <c:formatCode>0.0</c:formatCode>
                <c:ptCount val="5"/>
                <c:pt idx="0">
                  <c:v>20</c:v>
                </c:pt>
                <c:pt idx="1">
                  <c:v>30.2</c:v>
                </c:pt>
                <c:pt idx="2">
                  <c:v>15.8</c:v>
                </c:pt>
                <c:pt idx="3">
                  <c:v>20.8</c:v>
                </c:pt>
                <c:pt idx="4">
                  <c:v>13.3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CE-4E6D-B46C-EEC0B4CA79A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Personer!$B$43</c:f>
              <c:numCache>
                <c:formatCode>General</c:formatCode>
                <c:ptCount val="1"/>
                <c:pt idx="0">
                  <c:v>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1-4AB3-8755-D88DB7589164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Personer!$C$43</c:f>
              <c:numCache>
                <c:formatCode>General</c:formatCode>
                <c:ptCount val="1"/>
                <c:pt idx="0">
                  <c:v>31.4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01-4AB3-8755-D88DB7589164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Personer!$D$43</c:f>
              <c:numCache>
                <c:formatCode>General</c:formatCode>
                <c:ptCount val="1"/>
                <c:pt idx="0">
                  <c:v>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01-4AB3-8755-D88DB7589164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Personer!$E$43</c:f>
              <c:numCache>
                <c:formatCode>General</c:formatCode>
                <c:ptCount val="1"/>
                <c:pt idx="0">
                  <c:v>10.8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01-4AB3-8755-D88DB7589164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Personer!$F$43</c:f>
              <c:numCache>
                <c:formatCode>General</c:formatCode>
                <c:ptCount val="1"/>
                <c:pt idx="0">
                  <c:v>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01-4AB3-8755-D88DB758916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Familier!$B$7:$G$7</c:f>
              <c:numCache>
                <c:formatCode>0</c:formatCode>
                <c:ptCount val="6"/>
                <c:pt idx="0">
                  <c:v>7341</c:v>
                </c:pt>
                <c:pt idx="1">
                  <c:v>2919</c:v>
                </c:pt>
                <c:pt idx="2">
                  <c:v>653</c:v>
                </c:pt>
                <c:pt idx="3">
                  <c:v>4109</c:v>
                </c:pt>
                <c:pt idx="4">
                  <c:v>774</c:v>
                </c:pt>
                <c:pt idx="5">
                  <c:v>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14-41B6-BC77-D43EA5505F4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24_EC9C0B1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D3EB698-3B63-465B-AC6C-EBA71A222505}" authorId="{80046D15-683B-2728-41BF-19772B20F25A}" created="2025-08-15T07:11:13.027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69649437" sldId="292"/>
      <ac:spMk id="4" creationId="{0D11E46A-2E32-1AC5-3603-348404999C3A}"/>
      <ac:txMk cp="44" len="11">
        <ac:context len="210" hash="3496763800"/>
      </ac:txMk>
    </ac:txMkLst>
    <p188:pos x="2264433" y="452886"/>
    <p188:replyLst>
      <p188:reply id="{3B3DAC31-60C3-4E2A-8B26-C75B97BC0F11}" authorId="{596E9E39-CC6E-4E60-8046-6B32F32B2F66}" created="2025-08-15T07:56:48.388">
        <p188:txBody>
          <a:bodyPr/>
          <a:lstStyle/>
          <a:p>
            <a:r>
              <a:rPr lang="nb-NO"/>
              <a:t>[@Ingvild Gjerdset] Det er noe kluss etter at jeg brukte "finn og erstatt" for å få neste kommunes kommunenavn nederst på hver enkelt slide, når jeg laget ny presentasjon fra mal. Skal erstatte denne sliden i alle presentasjoner til slutt tenkte jeg</a:t>
            </a:r>
          </a:p>
        </p188:txBody>
        <p188:extLst>
          <p:ext xmlns:p="http://schemas.openxmlformats.org/presentationml/2006/main" uri="{57CB4572-C831-44C2-8A1C-0ADB6CCDFE69}">
            <p223:reactions xmlns:p223="http://schemas.microsoft.com/office/powerpoint/2022/03/main">
              <p223:rxn type="👍">
                <p223:instance time="2025-08-15T07:58:23.844" authorId="{80046D15-683B-2728-41BF-19772B20F25A}"/>
              </p223:rxn>
            </p223:reactions>
          </p:ext>
        </p188:extLst>
      </p188:reply>
    </p188:replyLst>
    <p188:txBody>
      <a:bodyPr/>
      <a:lstStyle/>
      <a:p>
        <a:r>
          <a:rPr lang="en-US"/>
          <a:t>kva er dette?</a:t>
        </a:r>
      </a:p>
    </p188:txBody>
  </p188:cm>
  <p188:cm id="{D29A2232-CC0F-41E1-AD03-BE56E8DEA0EA}" authorId="{80046D15-683B-2728-41BF-19772B20F25A}" created="2025-08-15T07:14:23.21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969649437" sldId="292"/>
      <ac:spMk id="4" creationId="{0D11E46A-2E32-1AC5-3603-348404999C3A}"/>
      <ac:txMk cp="135" len="18">
        <ac:context len="210" hash="3496763800"/>
      </ac:txMk>
    </ac:txMkLst>
    <p188:pos x="1925876" y="1722328"/>
    <p188:txBody>
      <a:bodyPr/>
      <a:lstStyle/>
      <a:p>
        <a:r>
          <a:rPr lang="en-US"/>
          <a:t>Lokalisering av bustadar?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7CEC5-0B96-A348-9269-31CD4F5EB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938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7CEC5-0B96-A348-9269-31CD4F5EB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46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348585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4053591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314279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6826681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567151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845681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89646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9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2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5480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117622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43458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60901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65722" y="469338"/>
            <a:ext cx="7153836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5722" y="4493371"/>
            <a:ext cx="5486400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63342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80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F8636B8D-5F36-F64D-8B0B-293B50B7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671916" y="4672693"/>
            <a:ext cx="1282511" cy="369207"/>
          </a:xfrm>
          <a:prstGeom prst="rect">
            <a:avLst/>
          </a:prstGeom>
        </p:spPr>
      </p:pic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28878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60" r:id="rId1"/>
    <p:sldLayoutId id="2147493516" r:id="rId2"/>
    <p:sldLayoutId id="2147493517" r:id="rId3"/>
    <p:sldLayoutId id="2147493518" r:id="rId4"/>
    <p:sldLayoutId id="2147493519" r:id="rId5"/>
    <p:sldLayoutId id="2147493520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3" r:id="rId6"/>
    <p:sldLayoutId id="2147493584" r:id="rId7"/>
    <p:sldLayoutId id="2147493585" r:id="rId8"/>
    <p:sldLayoutId id="2147493586" r:id="rId9"/>
    <p:sldLayoutId id="2147493587" r:id="rId10"/>
    <p:sldLayoutId id="2147493588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1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4_EC9C0B1D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.emf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emf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Molde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Hushaldssamansetning</a:t>
            </a:r>
            <a:r>
              <a:rPr lang="nb-NO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9A109ACD-A365-BF51-C048-522F4B16E88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C3158FED-2835-7EED-2712-F3B7B2DA7ED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6836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latin typeface="Poppins SemiBold"/>
                <a:cs typeface="Poppins SemiBold"/>
              </a:rPr>
              <a:t>Samandrag av funn for Molde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1500" dirty="0">
                <a:latin typeface="Poppins"/>
                <a:cs typeface="Poppins"/>
              </a:rPr>
              <a:t>Molde har mange små bustadar </a:t>
            </a:r>
            <a:r>
              <a:rPr lang="nn-NO" sz="1500" dirty="0" err="1">
                <a:latin typeface="Poppins"/>
                <a:cs typeface="Poppins"/>
              </a:rPr>
              <a:t>ift</a:t>
            </a:r>
            <a:r>
              <a:rPr lang="nn-NO" sz="1500" dirty="0">
                <a:latin typeface="Poppins"/>
                <a:cs typeface="Poppins"/>
              </a:rPr>
              <a:t>. forventa etterspørsel, og eit underskot på nokså store bustadar, gitt at alle registrerte bustadar er tilgjengelege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Den relative etterspørselsveksten er likevel forventa å vere størst i middels bustadar og «mindre» store bustadar i prognoseperioden.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Molde har tilstrekkeleg med små bustadar, i sum gjennom heile prognoseperioden. Merk likevel at denne analysen ikkje tek høgde for den enkelte bustads kvalitet/attraktivitet</a:t>
            </a:r>
            <a:br>
              <a:rPr lang="nn-NO" sz="1300" dirty="0"/>
            </a:br>
            <a:endParaRPr lang="nn-NO" sz="1300"/>
          </a:p>
          <a:p>
            <a:r>
              <a:rPr lang="nn-NO" sz="1500" b="1" dirty="0">
                <a:latin typeface="Poppins"/>
                <a:cs typeface="Poppins"/>
              </a:rPr>
              <a:t>Godt vaksne hushald driv etterspørselsveksten</a:t>
            </a:r>
            <a:r>
              <a:rPr lang="nn-NO" sz="1500" dirty="0">
                <a:latin typeface="Poppins"/>
                <a:cs typeface="Poppins"/>
              </a:rPr>
              <a:t>, men i noko mindre grad i Molde enn mange andre stader i Møre og Romsdal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Mot 2050 vil det vere langt fleire eldre-hushald (der kontaktperson er over 67 år) som etterspør bustad enn i dag. Samstundes vil tal yngre-hushald (der kontaktperson er yngre enn 67 år) gå ned, både relativt og i absolutte tal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I Molde i 2050 forventast ei etterspørselsauke for bustad blant eldre-hushald på 38,4 %, og ein etterspørselsnedgang blant yngre-hushald på -1,3 % samanlikna med i dag</a:t>
            </a:r>
            <a:endParaRPr lang="nn-NO" sz="1200" dirty="0">
              <a:latin typeface="Poppins"/>
              <a:cs typeface="Poppins"/>
            </a:endParaRPr>
          </a:p>
          <a:p>
            <a:pPr lvl="1"/>
            <a:r>
              <a:rPr lang="nn-NO" sz="1300" dirty="0">
                <a:latin typeface="Poppins"/>
                <a:cs typeface="Poppins"/>
              </a:rPr>
              <a:t>Eit gjennomsnittleg hushald forventast å bestå av færre personar i 2050 enn i dag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</p:spTree>
    <p:extLst>
      <p:ext uri="{BB962C8B-B14F-4D97-AF65-F5344CB8AC3E}">
        <p14:creationId xmlns:p14="http://schemas.microsoft.com/office/powerpoint/2010/main" val="3647563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 descr="Et bilde som inneholder tekst, kart, diagram, atlas&#10;&#10;KI-generert innhold kan være feil.">
            <a:extLst>
              <a:ext uri="{FF2B5EF4-FFF2-40B4-BE49-F238E27FC236}">
                <a16:creationId xmlns:a16="http://schemas.microsoft.com/office/drawing/2014/main" id="{3AAA68DD-2A19-5DA0-2E45-F8242F970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47255" y="4747500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Molde kommune</a:t>
            </a:r>
          </a:p>
        </p:txBody>
      </p:sp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Samfunnstrekk</a:t>
            </a:r>
          </a:p>
          <a:p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Molde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Molde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17 041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15 580</a:t>
            </a:r>
            <a:r>
              <a:rPr lang="nn-NO" sz="1600" dirty="0">
                <a:solidFill>
                  <a:schemeClr val="accent2"/>
                </a:solidFill>
                <a:latin typeface="Poppins"/>
                <a:cs typeface="Poppins"/>
              </a:rPr>
              <a:t>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9 %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7FBA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2183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latin typeface="Poppins SemiBold"/>
                <a:cs typeface="Poppins SemiBold"/>
              </a:rPr>
              <a:t>Flytting til/frå Molde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7FBA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FB96F24C-8D22-32C6-2D5D-06CAF4189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579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latin typeface="Poppins SemiBold"/>
                <a:cs typeface="Poppins SemiBold"/>
              </a:rPr>
              <a:t>Største </a:t>
            </a:r>
            <a:r>
              <a:rPr lang="nn-NO" dirty="0" err="1">
                <a:latin typeface="Poppins SemiBold"/>
                <a:cs typeface="Poppins SemiBold"/>
              </a:rPr>
              <a:t>flyttestraumer</a:t>
            </a:r>
            <a:r>
              <a:rPr lang="nn-NO" dirty="0">
                <a:latin typeface="Poppins SemiBold"/>
                <a:cs typeface="Poppins SemiBold"/>
              </a:rPr>
              <a:t> til/frå Molde 2024</a:t>
            </a:r>
            <a:endParaRPr lang="nn-NO">
              <a:latin typeface="Poppins SemiBold"/>
              <a:cs typeface="Poppins SemiBold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7FBA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Flytting til Molde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Flytting </a:t>
            </a:r>
            <a:r>
              <a:rPr kumimoji="0" lang="nb-NO" sz="1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frå</a:t>
            </a:r>
            <a:r>
              <a:rPr kumimoji="0" lang="nb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 Molde</a:t>
            </a:r>
            <a:endParaRPr kumimoji="0" lang="nb-NO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Poppins SemiBold" panose="00000700000000000000" pitchFamily="2" charset="0"/>
              <a:ea typeface="+mn-ea"/>
              <a:cs typeface="Poppins SemiBold" panose="00000700000000000000" pitchFamily="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2758752-D700-F682-8962-1E0E79355ED2}"/>
              </a:ext>
            </a:extLst>
          </p:cNvPr>
          <p:cNvSpPr/>
          <p:nvPr/>
        </p:nvSpPr>
        <p:spPr>
          <a:xfrm>
            <a:off x="4059382" y="1182617"/>
            <a:ext cx="512618" cy="161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63BB71C-8510-E0D5-92DD-8EB2B574D5AE}"/>
              </a:ext>
            </a:extLst>
          </p:cNvPr>
          <p:cNvSpPr/>
          <p:nvPr/>
        </p:nvSpPr>
        <p:spPr>
          <a:xfrm>
            <a:off x="8537464" y="1227868"/>
            <a:ext cx="512618" cy="161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2B6F5735-E25E-3B65-727F-2105F8675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52" y="1169263"/>
            <a:ext cx="4099922" cy="2929053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AF2A429D-BB29-0397-B85C-745B7C6AE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9038" y="1182617"/>
            <a:ext cx="4889638" cy="2804512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1C599E03-6B2D-296B-93E7-B740819CCDB0}"/>
              </a:ext>
            </a:extLst>
          </p:cNvPr>
          <p:cNvSpPr/>
          <p:nvPr/>
        </p:nvSpPr>
        <p:spPr>
          <a:xfrm>
            <a:off x="8793773" y="1169263"/>
            <a:ext cx="304903" cy="174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873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2815507"/>
              </p:ext>
            </p:extLst>
          </p:nvPr>
        </p:nvGraphicFramePr>
        <p:xfrm>
          <a:off x="131620" y="127722"/>
          <a:ext cx="4641272" cy="4395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0884912"/>
              </p:ext>
            </p:extLst>
          </p:nvPr>
        </p:nvGraphicFramePr>
        <p:xfrm>
          <a:off x="4772893" y="233757"/>
          <a:ext cx="4239488" cy="4289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08405" cy="646148"/>
          </a:xfrm>
        </p:spPr>
        <p:txBody>
          <a:bodyPr/>
          <a:lstStyle/>
          <a:p>
            <a:r>
              <a:rPr lang="nn-NO" dirty="0">
                <a:latin typeface="Poppins SemiBold"/>
                <a:cs typeface="Poppins SemiBold"/>
              </a:rPr>
              <a:t>Hushald etter type (2024)</a:t>
            </a:r>
            <a:endParaRPr lang="nn-NO">
              <a:latin typeface="Poppins SemiBold"/>
              <a:cs typeface="Poppins SemiBold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06083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0697854"/>
              </p:ext>
            </p:extLst>
          </p:nvPr>
        </p:nvGraphicFramePr>
        <p:xfrm>
          <a:off x="213981" y="952820"/>
          <a:ext cx="8753286" cy="344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Personar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0166488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 noProof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endParaRPr lang="nn-NO" sz="1200">
              <a:solidFill>
                <a:schemeClr val="accent1"/>
              </a:solidFill>
            </a:endParaRP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/>
                <a:cs typeface="Poppins SemiBold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Hushaldssamansetning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Kjøpekraft</a:t>
            </a:r>
          </a:p>
          <a:p>
            <a:pPr marL="0" indent="0">
              <a:buNone/>
            </a:pPr>
            <a:endParaRPr lang="nn-NO" noProof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Bustadar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142069"/>
              </p:ext>
            </p:extLst>
          </p:nvPr>
        </p:nvGraphicFramePr>
        <p:xfrm>
          <a:off x="213981" y="914400"/>
          <a:ext cx="8730639" cy="3547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>
                <a:latin typeface="Poppins SemiBold"/>
                <a:cs typeface="Poppins SemiBold"/>
              </a:rPr>
              <a:t>Bustadar etter storleik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1732853"/>
              </p:ext>
            </p:extLst>
          </p:nvPr>
        </p:nvGraphicFramePr>
        <p:xfrm>
          <a:off x="137504" y="928150"/>
          <a:ext cx="8610496" cy="3444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08818" cy="533471"/>
          </a:xfrm>
        </p:spPr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Fullførte bustadar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39270" y="4800767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19337"/>
              </p:ext>
            </p:extLst>
          </p:nvPr>
        </p:nvGraphicFramePr>
        <p:xfrm>
          <a:off x="213981" y="914400"/>
          <a:ext cx="8646001" cy="35675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>
                <a:latin typeface="Poppins SemiBold"/>
                <a:cs typeface="Poppins SemiBold"/>
              </a:rPr>
              <a:t>Bustadplassering og tettstadar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B8F263B5-58E3-66FA-B547-DBFA57A6B6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3881775"/>
              </p:ext>
            </p:extLst>
          </p:nvPr>
        </p:nvGraphicFramePr>
        <p:xfrm>
          <a:off x="163501" y="920456"/>
          <a:ext cx="8635327" cy="3566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64AFA2F6-56C7-55C3-712A-C97F4050F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5931570"/>
              </p:ext>
            </p:extLst>
          </p:nvPr>
        </p:nvGraphicFramePr>
        <p:xfrm>
          <a:off x="302781" y="1063626"/>
          <a:ext cx="8384019" cy="3453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810" y="64919"/>
            <a:ext cx="8057015" cy="601899"/>
          </a:xfrm>
        </p:spPr>
        <p:txBody>
          <a:bodyPr>
            <a:normAutofit fontScale="90000"/>
          </a:bodyPr>
          <a:lstStyle/>
          <a:p>
            <a:r>
              <a:rPr lang="nn-NO" dirty="0">
                <a:latin typeface="Poppins SemiBold"/>
                <a:cs typeface="Poppins SemiBold"/>
              </a:rPr>
              <a:t>Median hushaldsinntekt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rgbClr val="007FBA"/>
                </a:solidFill>
              </a:rPr>
              <a:t>Molde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03282" y="859899"/>
            <a:ext cx="191068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4 265 460</a:t>
            </a:r>
          </a:p>
          <a:p>
            <a:pPr algn="ctr"/>
            <a:r>
              <a:rPr lang="nn-NO" sz="1000" noProof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5,3x</a:t>
            </a:r>
            <a:b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9,0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4,2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3,0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6,5 x</a:t>
            </a:r>
            <a:b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66101"/>
              </p:ext>
            </p:extLst>
          </p:nvPr>
        </p:nvGraphicFramePr>
        <p:xfrm>
          <a:off x="213981" y="750899"/>
          <a:ext cx="6544329" cy="3704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 dirty="0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 dirty="0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 dirty="0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 dirty="0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 dirty="0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 dirty="0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 dirty="0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dirty="0" err="1">
                <a:latin typeface="Poppins"/>
                <a:ea typeface="Calibri"/>
                <a:cs typeface="Calibri"/>
              </a:rPr>
              <a:t>Bustadareal</a:t>
            </a:r>
            <a:endParaRPr lang="en-US" sz="1600" dirty="0">
              <a:latin typeface="Poppins"/>
              <a:ea typeface="Calibri"/>
              <a:cs typeface="Calibri"/>
            </a:endParaRPr>
          </a:p>
          <a:p>
            <a:r>
              <a:rPr lang="en-US" sz="1600" dirty="0">
                <a:latin typeface="Poppins"/>
                <a:cs typeface="Poppins"/>
              </a:rPr>
              <a:t>Tal </a:t>
            </a:r>
            <a:r>
              <a:rPr lang="en-US" sz="1600" dirty="0" err="1">
                <a:latin typeface="Poppins"/>
                <a:cs typeface="Poppins"/>
              </a:rPr>
              <a:t>personar</a:t>
            </a:r>
            <a:r>
              <a:rPr lang="en-US" sz="1600" dirty="0">
                <a:latin typeface="Poppins"/>
                <a:cs typeface="Poppins"/>
              </a:rPr>
              <a:t> i </a:t>
            </a:r>
            <a:r>
              <a:rPr lang="en-US" sz="1600" dirty="0" err="1">
                <a:latin typeface="Poppins"/>
                <a:cs typeface="Poppins"/>
              </a:rPr>
              <a:t>bustadtype</a:t>
            </a:r>
            <a:endParaRPr lang="en-US" sz="1600" dirty="0">
              <a:latin typeface="Poppins"/>
              <a:cs typeface="Poppins"/>
            </a:endParaRPr>
          </a:p>
          <a:p>
            <a:r>
              <a:rPr lang="en-US" sz="1600" dirty="0" err="1">
                <a:latin typeface="Poppins"/>
                <a:cs typeface="Poppins"/>
              </a:rPr>
              <a:t>Bustadalder</a:t>
            </a:r>
            <a:endParaRPr lang="en-US" sz="1600" dirty="0">
              <a:latin typeface="Poppins"/>
              <a:ea typeface="Calibri"/>
              <a:cs typeface="Poppins"/>
            </a:endParaRPr>
          </a:p>
          <a:p>
            <a:r>
              <a:rPr lang="en-US" sz="1600" dirty="0" err="1">
                <a:latin typeface="Poppins"/>
                <a:cs typeface="Poppins"/>
              </a:rPr>
              <a:t>Demografi</a:t>
            </a:r>
            <a:endParaRPr lang="en-US" sz="1600" dirty="0">
              <a:latin typeface="Poppins"/>
              <a:cs typeface="Poppins"/>
            </a:endParaRPr>
          </a:p>
          <a:p>
            <a:r>
              <a:rPr lang="en-US" sz="1600" dirty="0">
                <a:latin typeface="Poppins"/>
                <a:cs typeface="Poppins"/>
              </a:rPr>
              <a:t>Tal </a:t>
            </a:r>
            <a:r>
              <a:rPr lang="en-US" sz="1600" dirty="0" err="1">
                <a:latin typeface="Poppins"/>
                <a:cs typeface="Poppins"/>
              </a:rPr>
              <a:t>bueiningar</a:t>
            </a:r>
            <a:endParaRPr lang="en-US" sz="1600" dirty="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dirty="0" err="1">
                <a:latin typeface="Poppins SemiBold"/>
                <a:cs typeface="Poppins SemiBold"/>
              </a:rPr>
              <a:t>Innhald</a:t>
            </a:r>
            <a:r>
              <a:rPr lang="nb-NO" b="1" dirty="0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n-NO" sz="1600" b="1" dirty="0">
                <a:solidFill>
                  <a:schemeClr val="accent1"/>
                </a:solidFill>
              </a:rPr>
              <a:t>Molde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917807" y="453100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4B5D395F-E84F-C4C4-E8BA-854E8885D1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69C126E-57BA-CBF6-A375-D302CDAA62B0}"/>
              </a:ext>
            </a:extLst>
          </p:cNvPr>
          <p:cNvSpPr txBox="1"/>
          <p:nvPr/>
        </p:nvSpPr>
        <p:spPr>
          <a:xfrm>
            <a:off x="495936" y="4639636"/>
            <a:ext cx="21995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Molde kommune</a:t>
            </a:r>
          </a:p>
        </p:txBody>
      </p:sp>
    </p:spTree>
    <p:extLst>
      <p:ext uri="{BB962C8B-B14F-4D97-AF65-F5344CB8AC3E}">
        <p14:creationId xmlns:p14="http://schemas.microsoft.com/office/powerpoint/2010/main" val="1554743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>
                <a:latin typeface="Poppins"/>
                <a:cs typeface="Poppins"/>
              </a:rPr>
              <a:t>Panda analyse har utvikla ein modell for fylkeskommunane som utarbeider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>
                <a:latin typeface="Poppins"/>
                <a:cs typeface="Poppins"/>
              </a:rPr>
              <a:t>.</a:t>
            </a:r>
            <a:br>
              <a:rPr lang="nn-NO" sz="1200"/>
            </a:br>
            <a:r>
              <a:rPr lang="nn-NO" sz="120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>
                <a:latin typeface="Poppins"/>
                <a:cs typeface="Poppins"/>
              </a:rPr>
              <a:t>Modellens verkemåte</a:t>
            </a:r>
            <a:br>
              <a:rPr lang="nn-NO" sz="1600"/>
            </a:br>
            <a:r>
              <a:rPr lang="nn-NO" sz="1200">
                <a:latin typeface="Poppins"/>
                <a:cs typeface="Poppins"/>
              </a:rPr>
              <a:t>Etterspørsel blir drive av forventa befolkningsvekst og befolkninga sine preferansar for ulike bustadstyper:</a:t>
            </a:r>
          </a:p>
          <a:p>
            <a:r>
              <a:rPr lang="nn-NO" sz="1100" i="1">
                <a:latin typeface="Poppins SemiBold"/>
                <a:cs typeface="Poppins SemiBold"/>
              </a:rPr>
              <a:t>Befolkningsvekst</a:t>
            </a:r>
            <a:r>
              <a:rPr lang="nn-NO" sz="1100" i="1">
                <a:latin typeface="Poppins"/>
                <a:cs typeface="Poppins"/>
              </a:rPr>
              <a:t>: SSBs befolkningsframskriving, modellerer framtidige hushald gjennom hushaldsfrekvensar</a:t>
            </a:r>
          </a:p>
          <a:p>
            <a:r>
              <a:rPr lang="nn-NO" sz="1100" i="1">
                <a:latin typeface="Poppins SemiBold"/>
                <a:cs typeface="Poppins SemiBold"/>
              </a:rPr>
              <a:t>Preferansar</a:t>
            </a:r>
            <a:r>
              <a:rPr lang="nn-NO" sz="1100" i="1">
                <a:latin typeface="Poppins"/>
                <a:cs typeface="Poppins"/>
              </a:rPr>
              <a:t>: Modellen definerer ulike bustadpreferanseprofilar for ulike hushald, basert på dagens busettingsmønster. Profilane avhenger av tal på personar i hushaldinga, alder og kommunens </a:t>
            </a:r>
            <a:r>
              <a:rPr lang="nn-NO" sz="1100" i="1" err="1">
                <a:latin typeface="Poppins"/>
                <a:cs typeface="Poppins"/>
              </a:rPr>
              <a:t>sentralitet</a:t>
            </a:r>
            <a:endParaRPr lang="nn-NO" sz="1100" i="1">
              <a:latin typeface="Poppins"/>
              <a:cs typeface="Poppins"/>
            </a:endParaRPr>
          </a:p>
          <a:p>
            <a:r>
              <a:rPr lang="nn-NO" sz="1100" i="1">
                <a:latin typeface="Poppins SemiBold"/>
                <a:cs typeface="Poppins SemiBold"/>
              </a:rPr>
              <a:t>Bustadbalanse</a:t>
            </a:r>
            <a:r>
              <a:rPr lang="nn-NO" sz="1100" i="1">
                <a:latin typeface="Poppins"/>
                <a:cs typeface="Poppins"/>
              </a:rPr>
              <a:t>: Differanse mellom tal bustader av ulik type, og etterspørsel etter dei i prognoseperioden</a:t>
            </a:r>
            <a:br>
              <a:rPr lang="nn-NO" sz="1100" i="1"/>
            </a:br>
            <a:r>
              <a:rPr lang="nn-NO" sz="500" i="1">
                <a:latin typeface="Poppins"/>
                <a:cs typeface="Poppins"/>
              </a:rPr>
              <a:t> </a:t>
            </a:r>
            <a:endParaRPr lang="nn-NO" sz="1400">
              <a:latin typeface="Poppins"/>
              <a:cs typeface="Poppins"/>
            </a:endParaRPr>
          </a:p>
          <a:p>
            <a:pPr marL="0" indent="0">
              <a:buNone/>
            </a:pPr>
            <a:r>
              <a:rPr lang="nn-NO" sz="1600"/>
              <a:t>NB!</a:t>
            </a:r>
          </a:p>
          <a:p>
            <a:pPr marL="0" indent="0">
              <a:buNone/>
            </a:pPr>
            <a:r>
              <a:rPr lang="nn-NO" sz="120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>
                <a:latin typeface="Poppins"/>
                <a:cs typeface="Poppins"/>
              </a:rPr>
              <a:t>Som i alle modellanalysar er resultata ein sum av innsatsfaktorar, og må tolkast og omarbeidast.</a:t>
            </a:r>
            <a:br>
              <a:rPr lang="nn-NO" sz="1800"/>
            </a:br>
            <a:endParaRPr lang="nn-NO" sz="1400" i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>
                <a:solidFill>
                  <a:schemeClr val="accent1"/>
                </a:solidFill>
              </a:rPr>
              <a:t>Molde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Nøkkeltal, prognose for bustadbehov</a:t>
            </a:r>
            <a:endParaRPr lang="nb-NO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									   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Dagens bustadmasse				Etterspørsel 2025:		        Etterspørsel 2050:</a:t>
            </a:r>
            <a:endParaRPr kumimoji="0" lang="nn-NO" sz="1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4 534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6 951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5 318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2 994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1 540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3 311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1 223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6 165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786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6 876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75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EE8076">
                    <a:lumMod val="75000"/>
                  </a:srgbClr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6 212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898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24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6 838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1 520 </a:t>
            </a:r>
            <a:r>
              <a:rPr kumimoji="0" lang="nn-NO" sz="1200" b="0" i="0" u="none" strike="noStrike" kern="1200" cap="none" spc="0" normalizeH="0" baseline="0" noProof="0">
                <a:ln>
                  <a:noFill/>
                </a:ln>
                <a:solidFill>
                  <a:srgbClr val="0D6569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75143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BB9BED49-1002-72F3-CD65-21AF5EF8A0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67860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>
                <a:latin typeface="Poppins SemiBold"/>
                <a:cs typeface="Poppins SemiBold"/>
              </a:rPr>
              <a:t>År-til-år-endring i forventa </a:t>
            </a:r>
            <a:r>
              <a:rPr lang="nn-NO">
                <a:latin typeface="Poppins SemiBold"/>
                <a:cs typeface="Poppins SemiBold"/>
              </a:rPr>
              <a:t>bustadetterspørsel</a:t>
            </a:r>
            <a:endParaRPr lang="nn-NO" noProof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4" name="Plassholder for innhold 13">
            <a:extLst>
              <a:ext uri="{FF2B5EF4-FFF2-40B4-BE49-F238E27FC236}">
                <a16:creationId xmlns:a16="http://schemas.microsoft.com/office/drawing/2014/main" id="{E8D6A7C4-2EA6-9A24-918D-4B709C498D3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3210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A124A3C-4916-6E69-8511-B261599E0C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711784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/>
              <a:t>Prognose for bustadetterspørsel blant </a:t>
            </a:r>
            <a:r>
              <a:rPr lang="nb-NO" sz="2000" err="1"/>
              <a:t>hushald</a:t>
            </a:r>
            <a:r>
              <a:rPr lang="nb-NO" sz="200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Molde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Etterspørselsvekst 0-66 år:	</a:t>
            </a: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EE807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-1,3 %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Etterspørselsvekst 67+ år:	</a:t>
            </a:r>
            <a:r>
              <a:rPr kumimoji="0" lang="nb-NO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+38,4 %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D800D3B4-726E-03FD-0095-F249EFF212D4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05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*tal gjeld alder på hushaldets kontaktperson, dvs. eiger og/eller eldste person i hushaldet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C8D9C7E-9C1D-138D-DFE2-707DA451580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672261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38531EDA-7751-5D43-A668-01FCEA8AC8AF}"/>
    </a:ext>
  </a:extLst>
</a:theme>
</file>

<file path=ppt/theme/theme3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6F2769-7194-4217-93D3-3AF3A4742282}">
  <ds:schemaRefs>
    <ds:schemaRef ds:uri="3194e95f-388a-4eb4-a239-5d2a05d68bee"/>
    <ds:schemaRef ds:uri="6e555367-d410-464a-a888-1840aac3375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74AD1C5-06DB-4EE0-9DD4-E9DE361E8865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3</TotalTime>
  <Words>1085</Words>
  <Application>Microsoft Office PowerPoint</Application>
  <PresentationFormat>Skjermfremvisning (16:9)</PresentationFormat>
  <Paragraphs>213</Paragraphs>
  <Slides>27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Logo</vt:lpstr>
      <vt:lpstr>1_Utan logo</vt:lpstr>
      <vt:lpstr>Bustadanalyse for Molde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Hushaldssamansetning 2025 og 2050</vt:lpstr>
      <vt:lpstr>Samandrag av funn for Molde</vt:lpstr>
      <vt:lpstr>PowerPoint-presentasjon</vt:lpstr>
      <vt:lpstr>PowerPoint-presentasjon</vt:lpstr>
      <vt:lpstr>Molde har fleire bustadar enn hushald</vt:lpstr>
      <vt:lpstr>Flytting til/frå Molde etter alder 2020-2024</vt:lpstr>
      <vt:lpstr>Største flyttestraumer til/frå Molde 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64</cp:revision>
  <dcterms:created xsi:type="dcterms:W3CDTF">2022-12-19T14:26:47Z</dcterms:created>
  <dcterms:modified xsi:type="dcterms:W3CDTF">2026-07-03T12:01:57Z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