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5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5" r:id="rId4"/>
    <p:sldMasterId id="2147493553" r:id="rId5"/>
    <p:sldMasterId id="2147493561" r:id="rId6"/>
  </p:sldMasterIdLst>
  <p:notesMasterIdLst>
    <p:notesMasterId r:id="rId34"/>
  </p:notesMasterIdLst>
  <p:sldIdLst>
    <p:sldId id="256" r:id="rId7"/>
    <p:sldId id="292" r:id="rId8"/>
    <p:sldId id="258" r:id="rId9"/>
    <p:sldId id="259" r:id="rId10"/>
    <p:sldId id="284" r:id="rId11"/>
    <p:sldId id="293" r:id="rId12"/>
    <p:sldId id="294" r:id="rId13"/>
    <p:sldId id="310" r:id="rId14"/>
    <p:sldId id="295" r:id="rId15"/>
    <p:sldId id="296" r:id="rId16"/>
    <p:sldId id="261" r:id="rId17"/>
    <p:sldId id="280" r:id="rId18"/>
    <p:sldId id="264" r:id="rId19"/>
    <p:sldId id="262" r:id="rId20"/>
    <p:sldId id="297" r:id="rId21"/>
    <p:sldId id="298" r:id="rId22"/>
    <p:sldId id="300" r:id="rId23"/>
    <p:sldId id="272" r:id="rId24"/>
    <p:sldId id="271" r:id="rId25"/>
    <p:sldId id="273" r:id="rId26"/>
    <p:sldId id="274" r:id="rId27"/>
    <p:sldId id="278" r:id="rId28"/>
    <p:sldId id="290" r:id="rId29"/>
    <p:sldId id="291" r:id="rId30"/>
    <p:sldId id="275" r:id="rId31"/>
    <p:sldId id="311" r:id="rId32"/>
    <p:sldId id="5941" r:id="rId3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7FBA"/>
    <a:srgbClr val="677275"/>
    <a:srgbClr val="4D5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26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6/11/relationships/changesInfo" Target="changesInfos/changesInfo1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custSel addSld delSld modSld sldOrd delMainMaster">
      <pc:chgData name="Paul Magne Eidhammer" userId="e3d4e6bb-f754-4b2e-bd11-72ddaaf5666f" providerId="ADAL" clId="{835BCC08-B0CB-4400-B3F8-7FFC689D382E}" dt="2026-07-03T12:02:09.851" v="49"/>
      <pc:docMkLst>
        <pc:docMk/>
      </pc:docMkLst>
      <pc:sldChg chg="modSp mod">
        <pc:chgData name="Paul Magne Eidhammer" userId="e3d4e6bb-f754-4b2e-bd11-72ddaaf5666f" providerId="ADAL" clId="{835BCC08-B0CB-4400-B3F8-7FFC689D382E}" dt="2026-07-03T12:02:07.806" v="48" actId="6549"/>
        <pc:sldMkLst>
          <pc:docMk/>
          <pc:sldMk cId="3307158922" sldId="256"/>
        </pc:sldMkLst>
        <pc:spChg chg="mod">
          <ac:chgData name="Paul Magne Eidhammer" userId="e3d4e6bb-f754-4b2e-bd11-72ddaaf5666f" providerId="ADAL" clId="{835BCC08-B0CB-4400-B3F8-7FFC689D382E}" dt="2026-07-03T12:02:07.806" v="48" actId="6549"/>
          <ac:spMkLst>
            <pc:docMk/>
            <pc:sldMk cId="3307158922" sldId="256"/>
            <ac:spMk id="3" creationId="{34275824-CB13-7FD5-83AA-39C777B78149}"/>
          </ac:spMkLst>
        </pc:spChg>
      </pc:sldChg>
      <pc:sldMasterChg chg="del delSldLayout">
        <pc:chgData name="Paul Magne Eidhammer" userId="e3d4e6bb-f754-4b2e-bd11-72ddaaf5666f" providerId="ADAL" clId="{835BCC08-B0CB-4400-B3F8-7FFC689D382E}" dt="2026-07-03T12:02:09.851" v="49"/>
        <pc:sldMasterMkLst>
          <pc:docMk/>
          <pc:sldMasterMk cId="3288782839" sldId="2147493515"/>
        </pc:sldMasterMkLst>
        <pc:sldLayoutChg chg="del">
          <pc:chgData name="Paul Magne Eidhammer" userId="e3d4e6bb-f754-4b2e-bd11-72ddaaf5666f" providerId="ADAL" clId="{835BCC08-B0CB-4400-B3F8-7FFC689D382E}" dt="2026-07-03T12:02:09.851" v="49"/>
          <pc:sldLayoutMkLst>
            <pc:docMk/>
            <pc:sldMasterMk cId="3288782839" sldId="2147493515"/>
            <pc:sldLayoutMk cId="1154801929" sldId="2147493516"/>
          </pc:sldLayoutMkLst>
        </pc:sldLayoutChg>
        <pc:sldLayoutChg chg="del">
          <pc:chgData name="Paul Magne Eidhammer" userId="e3d4e6bb-f754-4b2e-bd11-72ddaaf5666f" providerId="ADAL" clId="{835BCC08-B0CB-4400-B3F8-7FFC689D382E}" dt="2026-07-03T12:02:09.851" v="49"/>
          <pc:sldLayoutMkLst>
            <pc:docMk/>
            <pc:sldMasterMk cId="3288782839" sldId="2147493515"/>
            <pc:sldLayoutMk cId="2117622850" sldId="2147493517"/>
          </pc:sldLayoutMkLst>
        </pc:sldLayoutChg>
        <pc:sldLayoutChg chg="del">
          <pc:chgData name="Paul Magne Eidhammer" userId="e3d4e6bb-f754-4b2e-bd11-72ddaaf5666f" providerId="ADAL" clId="{835BCC08-B0CB-4400-B3F8-7FFC689D382E}" dt="2026-07-03T12:02:09.851" v="49"/>
          <pc:sldLayoutMkLst>
            <pc:docMk/>
            <pc:sldMasterMk cId="3288782839" sldId="2147493515"/>
            <pc:sldLayoutMk cId="3434584847" sldId="2147493518"/>
          </pc:sldLayoutMkLst>
        </pc:sldLayoutChg>
        <pc:sldLayoutChg chg="del">
          <pc:chgData name="Paul Magne Eidhammer" userId="e3d4e6bb-f754-4b2e-bd11-72ddaaf5666f" providerId="ADAL" clId="{835BCC08-B0CB-4400-B3F8-7FFC689D382E}" dt="2026-07-03T12:02:09.851" v="49"/>
          <pc:sldLayoutMkLst>
            <pc:docMk/>
            <pc:sldMasterMk cId="3288782839" sldId="2147493515"/>
            <pc:sldLayoutMk cId="860901451" sldId="2147493519"/>
          </pc:sldLayoutMkLst>
        </pc:sldLayoutChg>
        <pc:sldLayoutChg chg="del">
          <pc:chgData name="Paul Magne Eidhammer" userId="e3d4e6bb-f754-4b2e-bd11-72ddaaf5666f" providerId="ADAL" clId="{835BCC08-B0CB-4400-B3F8-7FFC689D382E}" dt="2026-07-03T12:02:09.851" v="49"/>
          <pc:sldLayoutMkLst>
            <pc:docMk/>
            <pc:sldMasterMk cId="3288782839" sldId="2147493515"/>
            <pc:sldLayoutMk cId="2463342793" sldId="2147493520"/>
          </pc:sldLayoutMkLst>
        </pc:sldLayoutChg>
        <pc:sldLayoutChg chg="del">
          <pc:chgData name="Paul Magne Eidhammer" userId="e3d4e6bb-f754-4b2e-bd11-72ddaaf5666f" providerId="ADAL" clId="{835BCC08-B0CB-4400-B3F8-7FFC689D382E}" dt="2026-07-03T12:02:09.851" v="49"/>
          <pc:sldLayoutMkLst>
            <pc:docMk/>
            <pc:sldMasterMk cId="3288782839" sldId="2147493515"/>
            <pc:sldLayoutMk cId="2463342793" sldId="2147493560"/>
          </pc:sldLayoutMkLst>
        </pc:sldLayoutChg>
      </pc:sldMasterChg>
      <pc:sldMasterChg chg="del delSldLayout">
        <pc:chgData name="Paul Magne Eidhammer" userId="e3d4e6bb-f754-4b2e-bd11-72ddaaf5666f" providerId="ADAL" clId="{835BCC08-B0CB-4400-B3F8-7FFC689D382E}" dt="2026-07-03T12:02:09.851" v="49"/>
        <pc:sldMasterMkLst>
          <pc:docMk/>
          <pc:sldMasterMk cId="1671348903" sldId="2147493547"/>
        </pc:sldMasterMkLst>
        <pc:sldLayoutChg chg="del">
          <pc:chgData name="Paul Magne Eidhammer" userId="e3d4e6bb-f754-4b2e-bd11-72ddaaf5666f" providerId="ADAL" clId="{835BCC08-B0CB-4400-B3F8-7FFC689D382E}" dt="2026-07-03T12:02:09.851" v="49"/>
          <pc:sldLayoutMkLst>
            <pc:docMk/>
            <pc:sldMasterMk cId="1671348903" sldId="2147493547"/>
            <pc:sldLayoutMk cId="3124224345" sldId="2147493548"/>
          </pc:sldLayoutMkLst>
        </pc:sldLayoutChg>
        <pc:sldLayoutChg chg="del">
          <pc:chgData name="Paul Magne Eidhammer" userId="e3d4e6bb-f754-4b2e-bd11-72ddaaf5666f" providerId="ADAL" clId="{835BCC08-B0CB-4400-B3F8-7FFC689D382E}" dt="2026-07-03T12:02:09.851" v="49"/>
          <pc:sldLayoutMkLst>
            <pc:docMk/>
            <pc:sldMasterMk cId="1671348903" sldId="2147493547"/>
            <pc:sldLayoutMk cId="2502840772" sldId="2147493549"/>
          </pc:sldLayoutMkLst>
        </pc:sldLayoutChg>
        <pc:sldLayoutChg chg="del">
          <pc:chgData name="Paul Magne Eidhammer" userId="e3d4e6bb-f754-4b2e-bd11-72ddaaf5666f" providerId="ADAL" clId="{835BCC08-B0CB-4400-B3F8-7FFC689D382E}" dt="2026-07-03T12:02:09.851" v="49"/>
          <pc:sldLayoutMkLst>
            <pc:docMk/>
            <pc:sldMasterMk cId="1671348903" sldId="2147493547"/>
            <pc:sldLayoutMk cId="4125231883" sldId="2147493550"/>
          </pc:sldLayoutMkLst>
        </pc:sldLayoutChg>
        <pc:sldLayoutChg chg="del">
          <pc:chgData name="Paul Magne Eidhammer" userId="e3d4e6bb-f754-4b2e-bd11-72ddaaf5666f" providerId="ADAL" clId="{835BCC08-B0CB-4400-B3F8-7FFC689D382E}" dt="2026-07-03T12:02:09.851" v="49"/>
          <pc:sldLayoutMkLst>
            <pc:docMk/>
            <pc:sldMasterMk cId="1671348903" sldId="2147493547"/>
            <pc:sldLayoutMk cId="1991493337" sldId="2147493551"/>
          </pc:sldLayoutMkLst>
        </pc:sldLayoutChg>
        <pc:sldLayoutChg chg="del">
          <pc:chgData name="Paul Magne Eidhammer" userId="e3d4e6bb-f754-4b2e-bd11-72ddaaf5666f" providerId="ADAL" clId="{835BCC08-B0CB-4400-B3F8-7FFC689D382E}" dt="2026-07-03T12:02:09.851" v="49"/>
          <pc:sldLayoutMkLst>
            <pc:docMk/>
            <pc:sldMasterMk cId="1671348903" sldId="2147493547"/>
            <pc:sldLayoutMk cId="28363282" sldId="2147493552"/>
          </pc:sldLayoutMkLst>
        </pc:sldLayoutChg>
      </pc:sldMasterChg>
      <pc:sldMasterChg chg="del delSldLayout">
        <pc:chgData name="Paul Magne Eidhammer" userId="e3d4e6bb-f754-4b2e-bd11-72ddaaf5666f" providerId="ADAL" clId="{835BCC08-B0CB-4400-B3F8-7FFC689D382E}" dt="2026-07-03T12:02:09.851" v="49"/>
        <pc:sldMasterMkLst>
          <pc:docMk/>
          <pc:sldMasterMk cId="2420891397" sldId="2147493570"/>
        </pc:sldMasterMkLst>
        <pc:sldLayoutChg chg="del">
          <pc:chgData name="Paul Magne Eidhammer" userId="e3d4e6bb-f754-4b2e-bd11-72ddaaf5666f" providerId="ADAL" clId="{835BCC08-B0CB-4400-B3F8-7FFC689D382E}" dt="2026-07-03T12:02:09.851" v="49"/>
          <pc:sldLayoutMkLst>
            <pc:docMk/>
            <pc:sldMasterMk cId="2420891397" sldId="2147493570"/>
            <pc:sldLayoutMk cId="4197688096" sldId="2147493571"/>
          </pc:sldLayoutMkLst>
        </pc:sldLayoutChg>
      </pc:sldMasterChg>
      <pc:sldMasterChg chg="del delSldLayout">
        <pc:chgData name="Paul Magne Eidhammer" userId="e3d4e6bb-f754-4b2e-bd11-72ddaaf5666f" providerId="ADAL" clId="{835BCC08-B0CB-4400-B3F8-7FFC689D382E}" dt="2026-07-03T12:02:09.851" v="49"/>
        <pc:sldMasterMkLst>
          <pc:docMk/>
          <pc:sldMasterMk cId="3672335659" sldId="2147493572"/>
        </pc:sldMasterMkLst>
        <pc:sldLayoutChg chg="del">
          <pc:chgData name="Paul Magne Eidhammer" userId="e3d4e6bb-f754-4b2e-bd11-72ddaaf5666f" providerId="ADAL" clId="{835BCC08-B0CB-4400-B3F8-7FFC689D382E}" dt="2026-07-03T12:02:09.851" v="49"/>
          <pc:sldLayoutMkLst>
            <pc:docMk/>
            <pc:sldMasterMk cId="3672335659" sldId="2147493572"/>
            <pc:sldLayoutMk cId="721147509" sldId="2147493573"/>
          </pc:sldLayoutMkLst>
        </pc:sldLayoutChg>
        <pc:sldLayoutChg chg="del">
          <pc:chgData name="Paul Magne Eidhammer" userId="e3d4e6bb-f754-4b2e-bd11-72ddaaf5666f" providerId="ADAL" clId="{835BCC08-B0CB-4400-B3F8-7FFC689D382E}" dt="2026-07-03T12:02:09.851" v="49"/>
          <pc:sldLayoutMkLst>
            <pc:docMk/>
            <pc:sldMasterMk cId="3672335659" sldId="2147493572"/>
            <pc:sldLayoutMk cId="3655654826" sldId="2147493574"/>
          </pc:sldLayoutMkLst>
        </pc:sldLayoutChg>
        <pc:sldLayoutChg chg="del">
          <pc:chgData name="Paul Magne Eidhammer" userId="e3d4e6bb-f754-4b2e-bd11-72ddaaf5666f" providerId="ADAL" clId="{835BCC08-B0CB-4400-B3F8-7FFC689D382E}" dt="2026-07-03T12:02:09.851" v="49"/>
          <pc:sldLayoutMkLst>
            <pc:docMk/>
            <pc:sldMasterMk cId="3672335659" sldId="2147493572"/>
            <pc:sldLayoutMk cId="1598175647" sldId="2147493575"/>
          </pc:sldLayoutMkLst>
        </pc:sldLayoutChg>
        <pc:sldLayoutChg chg="del">
          <pc:chgData name="Paul Magne Eidhammer" userId="e3d4e6bb-f754-4b2e-bd11-72ddaaf5666f" providerId="ADAL" clId="{835BCC08-B0CB-4400-B3F8-7FFC689D382E}" dt="2026-07-03T12:02:09.851" v="49"/>
          <pc:sldLayoutMkLst>
            <pc:docMk/>
            <pc:sldMasterMk cId="3672335659" sldId="2147493572"/>
            <pc:sldLayoutMk cId="736981483" sldId="2147493576"/>
          </pc:sldLayoutMkLst>
        </pc:sldLayoutChg>
        <pc:sldLayoutChg chg="del">
          <pc:chgData name="Paul Magne Eidhammer" userId="e3d4e6bb-f754-4b2e-bd11-72ddaaf5666f" providerId="ADAL" clId="{835BCC08-B0CB-4400-B3F8-7FFC689D382E}" dt="2026-07-03T12:02:09.851" v="49"/>
          <pc:sldLayoutMkLst>
            <pc:docMk/>
            <pc:sldMasterMk cId="3672335659" sldId="2147493572"/>
            <pc:sldLayoutMk cId="1201734768" sldId="2147493577"/>
          </pc:sldLayoutMkLst>
        </pc:sldLayoutChg>
        <pc:sldLayoutChg chg="del">
          <pc:chgData name="Paul Magne Eidhammer" userId="e3d4e6bb-f754-4b2e-bd11-72ddaaf5666f" providerId="ADAL" clId="{835BCC08-B0CB-4400-B3F8-7FFC689D382E}" dt="2026-07-03T12:02:09.851" v="49"/>
          <pc:sldLayoutMkLst>
            <pc:docMk/>
            <pc:sldMasterMk cId="3672335659" sldId="2147493572"/>
            <pc:sldLayoutMk cId="1093769601" sldId="2147493578"/>
          </pc:sldLayoutMkLst>
        </pc:sldLayoutChg>
        <pc:sldLayoutChg chg="del">
          <pc:chgData name="Paul Magne Eidhammer" userId="e3d4e6bb-f754-4b2e-bd11-72ddaaf5666f" providerId="ADAL" clId="{835BCC08-B0CB-4400-B3F8-7FFC689D382E}" dt="2026-07-03T12:02:09.851" v="49"/>
          <pc:sldLayoutMkLst>
            <pc:docMk/>
            <pc:sldMasterMk cId="3672335659" sldId="2147493572"/>
            <pc:sldLayoutMk cId="1421584399" sldId="2147493579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ommar02\Downloads\Boligbalanse%202025-05-15T10-26-42Z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Bok2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mmar02\Downloads\Boligbalanse%202025-05-23T10-27-43Z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ommar02\Downloads\Boligettersp&#248;rsel%202025-06-24T16-41-18Z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ommar02\Downloads\Boligettersp&#248;rsel%202025-03-25T10-52-10Z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mmar02\Downloads\Boligettersp&#248;rsel%202025-05-15T11-11-47Z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mmar02\Downloads\Boligettersp&#248;rsel%202025-05-15T11-11-47Z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tabell_3!$B$1:$B$2</c:f>
              <c:strCache>
                <c:ptCount val="2"/>
                <c:pt idx="1">
                  <c:v>Dagens bustadtilbod</c:v>
                </c:pt>
              </c:strCache>
            </c:strRef>
          </c:tx>
          <c:spPr>
            <a:noFill/>
            <a:ln>
              <a:solidFill>
                <a:schemeClr val="accent1"/>
              </a:solidFill>
              <a:prstDash val="dash"/>
            </a:ln>
            <a:effectLst/>
          </c:spPr>
          <c:invertIfNegative val="0"/>
          <c:cat>
            <c:strRef>
              <c:f>tabell_3!$A$3:$A$16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tabell_3!$B$3:$B$16</c:f>
              <c:numCache>
                <c:formatCode>General</c:formatCode>
                <c:ptCount val="14"/>
                <c:pt idx="0">
                  <c:v>1347</c:v>
                </c:pt>
                <c:pt idx="1">
                  <c:v>723</c:v>
                </c:pt>
                <c:pt idx="2">
                  <c:v>1379</c:v>
                </c:pt>
                <c:pt idx="3">
                  <c:v>1831</c:v>
                </c:pt>
                <c:pt idx="4">
                  <c:v>4690</c:v>
                </c:pt>
                <c:pt idx="5">
                  <c:v>3273</c:v>
                </c:pt>
                <c:pt idx="6">
                  <c:v>2684</c:v>
                </c:pt>
                <c:pt idx="7">
                  <c:v>2944</c:v>
                </c:pt>
                <c:pt idx="8">
                  <c:v>2091</c:v>
                </c:pt>
                <c:pt idx="9">
                  <c:v>3537</c:v>
                </c:pt>
                <c:pt idx="10">
                  <c:v>2591</c:v>
                </c:pt>
                <c:pt idx="11">
                  <c:v>1315</c:v>
                </c:pt>
                <c:pt idx="12">
                  <c:v>525</c:v>
                </c:pt>
                <c:pt idx="13">
                  <c:v>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0F-4498-BF3A-1020D9E305B4}"/>
            </c:ext>
          </c:extLst>
        </c:ser>
        <c:ser>
          <c:idx val="1"/>
          <c:order val="1"/>
          <c:tx>
            <c:strRef>
              <c:f>tabell_3!$C$1:$C$2</c:f>
              <c:strCache>
                <c:ptCount val="2"/>
                <c:pt idx="0">
                  <c:v>Bustadetterspørsel</c:v>
                </c:pt>
                <c:pt idx="1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tabell_3!$A$3:$A$16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tabell_3!$C$3:$C$16</c:f>
              <c:numCache>
                <c:formatCode>General</c:formatCode>
                <c:ptCount val="14"/>
                <c:pt idx="0">
                  <c:v>644</c:v>
                </c:pt>
                <c:pt idx="1">
                  <c:v>485</c:v>
                </c:pt>
                <c:pt idx="2">
                  <c:v>910</c:v>
                </c:pt>
                <c:pt idx="3">
                  <c:v>1419</c:v>
                </c:pt>
                <c:pt idx="4">
                  <c:v>3808</c:v>
                </c:pt>
                <c:pt idx="5">
                  <c:v>2913</c:v>
                </c:pt>
                <c:pt idx="6">
                  <c:v>2888</c:v>
                </c:pt>
                <c:pt idx="7">
                  <c:v>2615</c:v>
                </c:pt>
                <c:pt idx="8">
                  <c:v>2401</c:v>
                </c:pt>
                <c:pt idx="9">
                  <c:v>4225</c:v>
                </c:pt>
                <c:pt idx="10">
                  <c:v>2927</c:v>
                </c:pt>
                <c:pt idx="11">
                  <c:v>1195</c:v>
                </c:pt>
                <c:pt idx="12">
                  <c:v>432</c:v>
                </c:pt>
                <c:pt idx="13">
                  <c:v>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0F-4498-BF3A-1020D9E305B4}"/>
            </c:ext>
          </c:extLst>
        </c:ser>
        <c:ser>
          <c:idx val="2"/>
          <c:order val="2"/>
          <c:tx>
            <c:strRef>
              <c:f>tabell_3!$D$1:$D$2</c:f>
              <c:strCache>
                <c:ptCount val="2"/>
                <c:pt idx="0">
                  <c:v>Bustadetterspørsel</c:v>
                </c:pt>
                <c:pt idx="1">
                  <c:v>2050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tabell_3!$A$3:$A$16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tabell_3!$D$3:$D$16</c:f>
              <c:numCache>
                <c:formatCode>General</c:formatCode>
                <c:ptCount val="14"/>
                <c:pt idx="0">
                  <c:v>616</c:v>
                </c:pt>
                <c:pt idx="1">
                  <c:v>492</c:v>
                </c:pt>
                <c:pt idx="2">
                  <c:v>949</c:v>
                </c:pt>
                <c:pt idx="3">
                  <c:v>1549</c:v>
                </c:pt>
                <c:pt idx="4">
                  <c:v>4319</c:v>
                </c:pt>
                <c:pt idx="5">
                  <c:v>3450</c:v>
                </c:pt>
                <c:pt idx="6">
                  <c:v>3336</c:v>
                </c:pt>
                <c:pt idx="7">
                  <c:v>2946</c:v>
                </c:pt>
                <c:pt idx="8">
                  <c:v>2688</c:v>
                </c:pt>
                <c:pt idx="9">
                  <c:v>4768</c:v>
                </c:pt>
                <c:pt idx="10">
                  <c:v>3312</c:v>
                </c:pt>
                <c:pt idx="11">
                  <c:v>1345</c:v>
                </c:pt>
                <c:pt idx="12">
                  <c:v>485</c:v>
                </c:pt>
                <c:pt idx="13">
                  <c:v>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0F-4498-BF3A-1020D9E305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606768"/>
        <c:axId val="260622128"/>
      </c:barChart>
      <c:catAx>
        <c:axId val="26060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22128"/>
        <c:crosses val="autoZero"/>
        <c:auto val="1"/>
        <c:lblAlgn val="ctr"/>
        <c:lblOffset val="100"/>
        <c:noMultiLvlLbl val="0"/>
      </c:catAx>
      <c:valAx>
        <c:axId val="26062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etterspurte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0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Personer!$B$4:$D$4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Personer!$B$7:$D$7</c:f>
              <c:numCache>
                <c:formatCode>0</c:formatCode>
                <c:ptCount val="3"/>
                <c:pt idx="0">
                  <c:v>66145</c:v>
                </c:pt>
                <c:pt idx="1">
                  <c:v>66773</c:v>
                </c:pt>
                <c:pt idx="2">
                  <c:v>57955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F8-4BF2-BB2D-EC5818732F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0749663"/>
        <c:axId val="1240765023"/>
      </c:barChart>
      <c:catAx>
        <c:axId val="124074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65023"/>
        <c:crosses val="autoZero"/>
        <c:auto val="1"/>
        <c:lblAlgn val="ctr"/>
        <c:lblOffset val="100"/>
        <c:noMultiLvlLbl val="0"/>
      </c:catAx>
      <c:valAx>
        <c:axId val="124076502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0717136261581762E-2"/>
              <c:y val="0.401944137355323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49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Boliger5!$B$5:$G$5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Boliger5!$B$8:$G$8</c:f>
              <c:numCache>
                <c:formatCode>0</c:formatCode>
                <c:ptCount val="6"/>
                <c:pt idx="0">
                  <c:v>12624</c:v>
                </c:pt>
                <c:pt idx="1">
                  <c:v>3296</c:v>
                </c:pt>
                <c:pt idx="2">
                  <c:v>4929</c:v>
                </c:pt>
                <c:pt idx="3">
                  <c:v>7149</c:v>
                </c:pt>
                <c:pt idx="4">
                  <c:v>954</c:v>
                </c:pt>
                <c:pt idx="5">
                  <c:v>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E7-4196-B646-626863A4CC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2866912"/>
        <c:axId val="1252867392"/>
      </c:barChart>
      <c:catAx>
        <c:axId val="125286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7392"/>
        <c:crosses val="autoZero"/>
        <c:auto val="1"/>
        <c:lblAlgn val="ctr"/>
        <c:lblOffset val="100"/>
        <c:noMultiLvlLbl val="0"/>
      </c:catAx>
      <c:valAx>
        <c:axId val="125286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</a:t>
                </a:r>
                <a:r>
                  <a:rPr lang="nb-NO" sz="1100" baseline="0"/>
                  <a:t> bustadar</a:t>
                </a:r>
                <a:endParaRPr lang="nb-NO" sz="1100"/>
              </a:p>
            </c:rich>
          </c:tx>
          <c:layout>
            <c:manualLayout>
              <c:xMode val="edge"/>
              <c:yMode val="edge"/>
              <c:x val="7.1460473425636441E-3"/>
              <c:y val="0.39854827084231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Boliger5!$B$5:$O$5</c:f>
              <c:strCache>
                <c:ptCount val="14"/>
                <c:pt idx="0">
                  <c:v>Under 30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 kvm eller større</c:v>
                </c:pt>
              </c:strCache>
            </c:strRef>
          </c:cat>
          <c:val>
            <c:numRef>
              <c:f>Boliger5!$B$8:$O$8</c:f>
              <c:numCache>
                <c:formatCode>0</c:formatCode>
                <c:ptCount val="14"/>
                <c:pt idx="0">
                  <c:v>1346</c:v>
                </c:pt>
                <c:pt idx="1">
                  <c:v>735</c:v>
                </c:pt>
                <c:pt idx="2">
                  <c:v>1394</c:v>
                </c:pt>
                <c:pt idx="3">
                  <c:v>1840</c:v>
                </c:pt>
                <c:pt idx="4">
                  <c:v>4757</c:v>
                </c:pt>
                <c:pt idx="5">
                  <c:v>3319</c:v>
                </c:pt>
                <c:pt idx="6">
                  <c:v>2665</c:v>
                </c:pt>
                <c:pt idx="7">
                  <c:v>2956</c:v>
                </c:pt>
                <c:pt idx="8">
                  <c:v>2091</c:v>
                </c:pt>
                <c:pt idx="9">
                  <c:v>3553</c:v>
                </c:pt>
                <c:pt idx="10">
                  <c:v>2610</c:v>
                </c:pt>
                <c:pt idx="11">
                  <c:v>1331</c:v>
                </c:pt>
                <c:pt idx="12">
                  <c:v>530</c:v>
                </c:pt>
                <c:pt idx="13">
                  <c:v>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73-4F89-B13D-C4E1CE9112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42914576"/>
        <c:axId val="1442927536"/>
      </c:barChart>
      <c:catAx>
        <c:axId val="144291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27536"/>
        <c:crosses val="autoZero"/>
        <c:auto val="1"/>
        <c:lblAlgn val="ctr"/>
        <c:lblOffset val="100"/>
        <c:noMultiLvlLbl val="0"/>
      </c:catAx>
      <c:valAx>
        <c:axId val="144292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1.3646055437100213E-2"/>
              <c:y val="0.429270337781483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1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16015211363516E-2"/>
          <c:y val="4.2971593377995734E-2"/>
          <c:w val="0.90379355017412855"/>
          <c:h val="0.798810049794432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Fullforte!$B$15</c:f>
              <c:strCache>
                <c:ptCount val="1"/>
                <c:pt idx="0">
                  <c:v>Einebustad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Fullforte!$C$15:$AA$15</c:f>
              <c:numCache>
                <c:formatCode>0</c:formatCode>
                <c:ptCount val="25"/>
                <c:pt idx="0">
                  <c:v>155</c:v>
                </c:pt>
                <c:pt idx="1">
                  <c:v>145</c:v>
                </c:pt>
                <c:pt idx="2">
                  <c:v>95</c:v>
                </c:pt>
                <c:pt idx="3">
                  <c:v>85</c:v>
                </c:pt>
                <c:pt idx="4">
                  <c:v>73</c:v>
                </c:pt>
                <c:pt idx="5">
                  <c:v>80</c:v>
                </c:pt>
                <c:pt idx="6">
                  <c:v>72</c:v>
                </c:pt>
                <c:pt idx="7">
                  <c:v>72</c:v>
                </c:pt>
                <c:pt idx="8">
                  <c:v>70</c:v>
                </c:pt>
                <c:pt idx="9">
                  <c:v>75</c:v>
                </c:pt>
                <c:pt idx="10">
                  <c:v>114</c:v>
                </c:pt>
                <c:pt idx="11">
                  <c:v>105</c:v>
                </c:pt>
                <c:pt idx="12">
                  <c:v>96</c:v>
                </c:pt>
                <c:pt idx="13">
                  <c:v>107</c:v>
                </c:pt>
                <c:pt idx="14">
                  <c:v>91</c:v>
                </c:pt>
                <c:pt idx="15">
                  <c:v>104</c:v>
                </c:pt>
                <c:pt idx="16">
                  <c:v>92</c:v>
                </c:pt>
                <c:pt idx="17">
                  <c:v>87</c:v>
                </c:pt>
                <c:pt idx="18">
                  <c:v>87</c:v>
                </c:pt>
                <c:pt idx="19">
                  <c:v>54</c:v>
                </c:pt>
                <c:pt idx="20">
                  <c:v>90</c:v>
                </c:pt>
                <c:pt idx="21">
                  <c:v>69</c:v>
                </c:pt>
                <c:pt idx="22">
                  <c:v>76</c:v>
                </c:pt>
                <c:pt idx="23">
                  <c:v>72</c:v>
                </c:pt>
                <c:pt idx="24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09-475D-9107-22189DF99854}"/>
            </c:ext>
          </c:extLst>
        </c:ser>
        <c:ser>
          <c:idx val="1"/>
          <c:order val="1"/>
          <c:tx>
            <c:strRef>
              <c:f>Fullforte!$B$16</c:f>
              <c:strCache>
                <c:ptCount val="1"/>
                <c:pt idx="0">
                  <c:v>Tomannsbustad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Fullforte!$C$16:$AA$16</c:f>
              <c:numCache>
                <c:formatCode>0</c:formatCode>
                <c:ptCount val="25"/>
                <c:pt idx="0">
                  <c:v>52</c:v>
                </c:pt>
                <c:pt idx="1">
                  <c:v>30</c:v>
                </c:pt>
                <c:pt idx="2">
                  <c:v>45</c:v>
                </c:pt>
                <c:pt idx="3">
                  <c:v>42</c:v>
                </c:pt>
                <c:pt idx="4">
                  <c:v>40</c:v>
                </c:pt>
                <c:pt idx="5">
                  <c:v>71</c:v>
                </c:pt>
                <c:pt idx="6">
                  <c:v>56</c:v>
                </c:pt>
                <c:pt idx="7">
                  <c:v>71</c:v>
                </c:pt>
                <c:pt idx="8">
                  <c:v>41</c:v>
                </c:pt>
                <c:pt idx="9">
                  <c:v>37</c:v>
                </c:pt>
                <c:pt idx="10">
                  <c:v>55</c:v>
                </c:pt>
                <c:pt idx="11">
                  <c:v>75</c:v>
                </c:pt>
                <c:pt idx="12">
                  <c:v>37</c:v>
                </c:pt>
                <c:pt idx="13">
                  <c:v>65</c:v>
                </c:pt>
                <c:pt idx="14">
                  <c:v>35</c:v>
                </c:pt>
                <c:pt idx="15">
                  <c:v>54</c:v>
                </c:pt>
                <c:pt idx="16">
                  <c:v>59</c:v>
                </c:pt>
                <c:pt idx="17">
                  <c:v>60</c:v>
                </c:pt>
                <c:pt idx="18">
                  <c:v>67</c:v>
                </c:pt>
                <c:pt idx="19">
                  <c:v>68</c:v>
                </c:pt>
                <c:pt idx="20">
                  <c:v>92</c:v>
                </c:pt>
                <c:pt idx="21">
                  <c:v>93</c:v>
                </c:pt>
                <c:pt idx="22">
                  <c:v>101</c:v>
                </c:pt>
                <c:pt idx="23">
                  <c:v>67</c:v>
                </c:pt>
                <c:pt idx="2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09-475D-9107-22189DF99854}"/>
            </c:ext>
          </c:extLst>
        </c:ser>
        <c:ser>
          <c:idx val="2"/>
          <c:order val="2"/>
          <c:tx>
            <c:strRef>
              <c:f>Fullforte!$B$17</c:f>
              <c:strCache>
                <c:ptCount val="1"/>
                <c:pt idx="0">
                  <c:v>Rekkehus, kjedehus og andre småhus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Fullforte!$C$17:$AA$17</c:f>
              <c:numCache>
                <c:formatCode>0</c:formatCode>
                <c:ptCount val="25"/>
                <c:pt idx="0">
                  <c:v>32</c:v>
                </c:pt>
                <c:pt idx="1">
                  <c:v>34</c:v>
                </c:pt>
                <c:pt idx="2">
                  <c:v>41</c:v>
                </c:pt>
                <c:pt idx="3">
                  <c:v>43</c:v>
                </c:pt>
                <c:pt idx="4">
                  <c:v>46</c:v>
                </c:pt>
                <c:pt idx="5">
                  <c:v>72</c:v>
                </c:pt>
                <c:pt idx="6">
                  <c:v>94</c:v>
                </c:pt>
                <c:pt idx="7">
                  <c:v>129</c:v>
                </c:pt>
                <c:pt idx="8">
                  <c:v>51</c:v>
                </c:pt>
                <c:pt idx="9">
                  <c:v>57</c:v>
                </c:pt>
                <c:pt idx="10">
                  <c:v>91</c:v>
                </c:pt>
                <c:pt idx="11">
                  <c:v>45</c:v>
                </c:pt>
                <c:pt idx="12">
                  <c:v>97</c:v>
                </c:pt>
                <c:pt idx="13">
                  <c:v>91</c:v>
                </c:pt>
                <c:pt idx="14">
                  <c:v>101</c:v>
                </c:pt>
                <c:pt idx="15">
                  <c:v>100</c:v>
                </c:pt>
                <c:pt idx="16">
                  <c:v>56</c:v>
                </c:pt>
                <c:pt idx="17">
                  <c:v>61</c:v>
                </c:pt>
                <c:pt idx="18">
                  <c:v>81</c:v>
                </c:pt>
                <c:pt idx="19">
                  <c:v>49</c:v>
                </c:pt>
                <c:pt idx="20">
                  <c:v>76</c:v>
                </c:pt>
                <c:pt idx="21">
                  <c:v>38</c:v>
                </c:pt>
                <c:pt idx="22">
                  <c:v>35</c:v>
                </c:pt>
                <c:pt idx="23">
                  <c:v>67</c:v>
                </c:pt>
                <c:pt idx="24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09-475D-9107-22189DF99854}"/>
            </c:ext>
          </c:extLst>
        </c:ser>
        <c:ser>
          <c:idx val="3"/>
          <c:order val="3"/>
          <c:tx>
            <c:strRef>
              <c:f>Fullforte!$B$18</c:f>
              <c:strCache>
                <c:ptCount val="1"/>
                <c:pt idx="0">
                  <c:v>Bustadblokk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Fullforte!$C$18:$AA$18</c:f>
              <c:numCache>
                <c:formatCode>0</c:formatCode>
                <c:ptCount val="25"/>
                <c:pt idx="0">
                  <c:v>7</c:v>
                </c:pt>
                <c:pt idx="1">
                  <c:v>82</c:v>
                </c:pt>
                <c:pt idx="2">
                  <c:v>87</c:v>
                </c:pt>
                <c:pt idx="3">
                  <c:v>123</c:v>
                </c:pt>
                <c:pt idx="4">
                  <c:v>98</c:v>
                </c:pt>
                <c:pt idx="5">
                  <c:v>195</c:v>
                </c:pt>
                <c:pt idx="6">
                  <c:v>109</c:v>
                </c:pt>
                <c:pt idx="7">
                  <c:v>138</c:v>
                </c:pt>
                <c:pt idx="8">
                  <c:v>109</c:v>
                </c:pt>
                <c:pt idx="9">
                  <c:v>19</c:v>
                </c:pt>
                <c:pt idx="10">
                  <c:v>144</c:v>
                </c:pt>
                <c:pt idx="11">
                  <c:v>18</c:v>
                </c:pt>
                <c:pt idx="12">
                  <c:v>25</c:v>
                </c:pt>
                <c:pt idx="13">
                  <c:v>96</c:v>
                </c:pt>
                <c:pt idx="14">
                  <c:v>67</c:v>
                </c:pt>
                <c:pt idx="15">
                  <c:v>11</c:v>
                </c:pt>
                <c:pt idx="16">
                  <c:v>60</c:v>
                </c:pt>
                <c:pt idx="17">
                  <c:v>63</c:v>
                </c:pt>
                <c:pt idx="18">
                  <c:v>74</c:v>
                </c:pt>
                <c:pt idx="19">
                  <c:v>127</c:v>
                </c:pt>
                <c:pt idx="20">
                  <c:v>112</c:v>
                </c:pt>
                <c:pt idx="21">
                  <c:v>170</c:v>
                </c:pt>
                <c:pt idx="22">
                  <c:v>142</c:v>
                </c:pt>
                <c:pt idx="23">
                  <c:v>81</c:v>
                </c:pt>
                <c:pt idx="24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09-475D-9107-22189DF99854}"/>
            </c:ext>
          </c:extLst>
        </c:ser>
        <c:ser>
          <c:idx val="4"/>
          <c:order val="4"/>
          <c:tx>
            <c:strRef>
              <c:f>Fullforte!$B$19</c:f>
              <c:strCache>
                <c:ptCount val="1"/>
                <c:pt idx="0">
                  <c:v>Bufellesskap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Fullforte!$C$19:$AA$19</c:f>
              <c:numCache>
                <c:formatCode>0</c:formatCode>
                <c:ptCount val="25"/>
                <c:pt idx="0">
                  <c:v>52</c:v>
                </c:pt>
                <c:pt idx="1">
                  <c:v>81</c:v>
                </c:pt>
                <c:pt idx="2">
                  <c:v>28</c:v>
                </c:pt>
                <c:pt idx="3">
                  <c:v>0</c:v>
                </c:pt>
                <c:pt idx="4">
                  <c:v>3</c:v>
                </c:pt>
                <c:pt idx="5">
                  <c:v>32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75</c:v>
                </c:pt>
                <c:pt idx="12">
                  <c:v>0</c:v>
                </c:pt>
                <c:pt idx="13">
                  <c:v>0</c:v>
                </c:pt>
                <c:pt idx="14">
                  <c:v>151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8</c:v>
                </c:pt>
                <c:pt idx="19">
                  <c:v>35</c:v>
                </c:pt>
                <c:pt idx="20">
                  <c:v>0</c:v>
                </c:pt>
                <c:pt idx="21">
                  <c:v>0</c:v>
                </c:pt>
                <c:pt idx="22">
                  <c:v>140</c:v>
                </c:pt>
                <c:pt idx="23">
                  <c:v>0</c:v>
                </c:pt>
                <c:pt idx="2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09-475D-9107-22189DF998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8214159"/>
        <c:axId val="798215119"/>
      </c:barChart>
      <c:catAx>
        <c:axId val="79821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5119"/>
        <c:crosses val="autoZero"/>
        <c:auto val="1"/>
        <c:lblAlgn val="ctr"/>
        <c:lblOffset val="100"/>
        <c:noMultiLvlLbl val="0"/>
      </c:catAx>
      <c:valAx>
        <c:axId val="798215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Fullførte bustadar</a:t>
                </a:r>
              </a:p>
            </c:rich>
          </c:tx>
          <c:layout>
            <c:manualLayout>
              <c:xMode val="edge"/>
              <c:yMode val="edge"/>
              <c:x val="5.4561487685115652E-3"/>
              <c:y val="0.320353347704612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4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NyeBygninger!$D$4</c:f>
              <c:strCache>
                <c:ptCount val="1"/>
                <c:pt idx="0">
                  <c:v>Innanfor fjorårets tettstadsgrensar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NyeBygninger!$C$5:$C$8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NyeBygninger!$D$5:$D$8</c:f>
              <c:numCache>
                <c:formatCode>0</c:formatCode>
                <c:ptCount val="4"/>
                <c:pt idx="0">
                  <c:v>315</c:v>
                </c:pt>
                <c:pt idx="1">
                  <c:v>213</c:v>
                </c:pt>
                <c:pt idx="2">
                  <c:v>209</c:v>
                </c:pt>
                <c:pt idx="3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7E-45BA-B3BA-6C51A28728F0}"/>
            </c:ext>
          </c:extLst>
        </c:ser>
        <c:ser>
          <c:idx val="1"/>
          <c:order val="1"/>
          <c:tx>
            <c:strRef>
              <c:f>NyeBygninger!$E$4</c:f>
              <c:strCache>
                <c:ptCount val="1"/>
                <c:pt idx="0">
                  <c:v>I utvidelsen mellom fjorårets og eksisterande tettstadsgrensar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NyeBygninger!$C$5:$C$8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NyeBygninger!$E$5:$E$8</c:f>
              <c:numCache>
                <c:formatCode>0</c:formatCode>
                <c:ptCount val="4"/>
                <c:pt idx="0">
                  <c:v>72</c:v>
                </c:pt>
                <c:pt idx="1">
                  <c:v>57</c:v>
                </c:pt>
                <c:pt idx="2">
                  <c:v>49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7E-45BA-B3BA-6C51A28728F0}"/>
            </c:ext>
          </c:extLst>
        </c:ser>
        <c:ser>
          <c:idx val="2"/>
          <c:order val="2"/>
          <c:tx>
            <c:strRef>
              <c:f>NyeBygninger!$F$4</c:f>
              <c:strCache>
                <c:ptCount val="1"/>
                <c:pt idx="0">
                  <c:v>Innan 1 km fra eksisterende tettstad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NyeBygninger!$C$5:$C$8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NyeBygninger!$F$5:$F$8</c:f>
              <c:numCache>
                <c:formatCode>0</c:formatCode>
                <c:ptCount val="4"/>
                <c:pt idx="0">
                  <c:v>13</c:v>
                </c:pt>
                <c:pt idx="1">
                  <c:v>23</c:v>
                </c:pt>
                <c:pt idx="2">
                  <c:v>26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7E-45BA-B3BA-6C51A28728F0}"/>
            </c:ext>
          </c:extLst>
        </c:ser>
        <c:ser>
          <c:idx val="3"/>
          <c:order val="3"/>
          <c:tx>
            <c:strRef>
              <c:f>NyeBygninger!$G$4</c:f>
              <c:strCache>
                <c:ptCount val="1"/>
                <c:pt idx="0">
                  <c:v>Mellom 1-3 km fra eksisterande tettstad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NyeBygninger!$C$5:$C$8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NyeBygninger!$G$5:$G$8</c:f>
              <c:numCache>
                <c:formatCode>0</c:formatCode>
                <c:ptCount val="4"/>
                <c:pt idx="0">
                  <c:v>26</c:v>
                </c:pt>
                <c:pt idx="1">
                  <c:v>33</c:v>
                </c:pt>
                <c:pt idx="2">
                  <c:v>29</c:v>
                </c:pt>
                <c:pt idx="3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7E-45BA-B3BA-6C51A28728F0}"/>
            </c:ext>
          </c:extLst>
        </c:ser>
        <c:ser>
          <c:idx val="4"/>
          <c:order val="4"/>
          <c:tx>
            <c:strRef>
              <c:f>NyeBygninger!$H$4</c:f>
              <c:strCache>
                <c:ptCount val="1"/>
                <c:pt idx="0">
                  <c:v>Meir enn 3 km fra eksisterande tettstad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NyeBygninger!$C$5:$C$8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NyeBygninger!$H$5:$H$8</c:f>
              <c:numCache>
                <c:formatCode>0</c:formatCode>
                <c:ptCount val="4"/>
                <c:pt idx="0">
                  <c:v>26</c:v>
                </c:pt>
                <c:pt idx="1">
                  <c:v>24</c:v>
                </c:pt>
                <c:pt idx="2">
                  <c:v>13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7E-45BA-B3BA-6C51A28728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0590671"/>
        <c:axId val="350593071"/>
      </c:barChart>
      <c:catAx>
        <c:axId val="350590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50593071"/>
        <c:crosses val="autoZero"/>
        <c:auto val="1"/>
        <c:lblAlgn val="ctr"/>
        <c:lblOffset val="100"/>
        <c:noMultiLvlLbl val="0"/>
      </c:catAx>
      <c:valAx>
        <c:axId val="350593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n-NO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5.9132310173644126E-3"/>
              <c:y val="0.304892808344142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50590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NyeBygninger!$C$5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NyeBygninger!$D$5:$L$5</c:f>
              <c:numCache>
                <c:formatCode>0</c:formatCode>
                <c:ptCount val="9"/>
                <c:pt idx="0">
                  <c:v>93</c:v>
                </c:pt>
                <c:pt idx="1">
                  <c:v>30</c:v>
                </c:pt>
                <c:pt idx="2">
                  <c:v>133</c:v>
                </c:pt>
                <c:pt idx="3">
                  <c:v>24</c:v>
                </c:pt>
                <c:pt idx="4">
                  <c:v>6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86-405F-91F8-B438130156DD}"/>
            </c:ext>
          </c:extLst>
        </c:ser>
        <c:ser>
          <c:idx val="1"/>
          <c:order val="1"/>
          <c:tx>
            <c:strRef>
              <c:f>NyeBygninger!$C$6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NyeBygninger!$D$6:$L$6</c:f>
              <c:numCache>
                <c:formatCode>0</c:formatCode>
                <c:ptCount val="9"/>
                <c:pt idx="0">
                  <c:v>74</c:v>
                </c:pt>
                <c:pt idx="1">
                  <c:v>24</c:v>
                </c:pt>
                <c:pt idx="2">
                  <c:v>86</c:v>
                </c:pt>
                <c:pt idx="3">
                  <c:v>25</c:v>
                </c:pt>
                <c:pt idx="4">
                  <c:v>5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86-405F-91F8-B438130156DD}"/>
            </c:ext>
          </c:extLst>
        </c:ser>
        <c:ser>
          <c:idx val="2"/>
          <c:order val="2"/>
          <c:tx>
            <c:strRef>
              <c:f>NyeBygninger!$C$7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NyeBygninger!$D$7:$L$7</c:f>
              <c:numCache>
                <c:formatCode>0</c:formatCode>
                <c:ptCount val="9"/>
                <c:pt idx="0">
                  <c:v>44</c:v>
                </c:pt>
                <c:pt idx="1">
                  <c:v>12</c:v>
                </c:pt>
                <c:pt idx="2">
                  <c:v>116</c:v>
                </c:pt>
                <c:pt idx="3">
                  <c:v>21</c:v>
                </c:pt>
                <c:pt idx="4">
                  <c:v>6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86-405F-91F8-B438130156DD}"/>
            </c:ext>
          </c:extLst>
        </c:ser>
        <c:ser>
          <c:idx val="3"/>
          <c:order val="3"/>
          <c:tx>
            <c:strRef>
              <c:f>NyeBygninger!$C$8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NyeBygninger!$D$8:$L$8</c:f>
              <c:numCache>
                <c:formatCode>0</c:formatCode>
                <c:ptCount val="9"/>
                <c:pt idx="0">
                  <c:v>17</c:v>
                </c:pt>
                <c:pt idx="1">
                  <c:v>9</c:v>
                </c:pt>
                <c:pt idx="2">
                  <c:v>56</c:v>
                </c:pt>
                <c:pt idx="3">
                  <c:v>9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86-405F-91F8-B438130156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9005999"/>
        <c:axId val="1600451391"/>
      </c:barChart>
      <c:catAx>
        <c:axId val="939005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00451391"/>
        <c:crosses val="autoZero"/>
        <c:auto val="1"/>
        <c:lblAlgn val="ctr"/>
        <c:lblOffset val="100"/>
        <c:noMultiLvlLbl val="0"/>
      </c:catAx>
      <c:valAx>
        <c:axId val="1600451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1.086534730306558E-2"/>
              <c:y val="0.306578289049406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39005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17882542054806"/>
          <c:y val="3.6714800637581292E-2"/>
          <c:w val="0.85266181212191683"/>
          <c:h val="0.80260271450266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Ålesund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Alle hushald</c:v>
                </c:pt>
                <c:pt idx="1">
                  <c:v>Einslege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'Ark1'!$B$2:$B$6</c:f>
              <c:numCache>
                <c:formatCode>_-"kr"\ * #\ ##0_-;\-"kr"\ * #\ ##0_-;_-"kr"\ * "-"??_-;_-@_-</c:formatCode>
                <c:ptCount val="5"/>
                <c:pt idx="0">
                  <c:v>823000</c:v>
                </c:pt>
                <c:pt idx="1">
                  <c:v>473000</c:v>
                </c:pt>
                <c:pt idx="2">
                  <c:v>1026000</c:v>
                </c:pt>
                <c:pt idx="3">
                  <c:v>1425000</c:v>
                </c:pt>
                <c:pt idx="4">
                  <c:v>658000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A2-4226-8108-A4112A3CD339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Alle hushald</c:v>
                </c:pt>
                <c:pt idx="1">
                  <c:v>Einslege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'Ark1'!$C$2:$C$6</c:f>
              <c:numCache>
                <c:formatCode>_-"kr"\ * #\ ##0_-;\-"kr"\ * #\ ##0_-;_-"kr"\ * "-"??_-;_-@_-</c:formatCode>
                <c:ptCount val="5"/>
                <c:pt idx="0">
                  <c:v>811000</c:v>
                </c:pt>
                <c:pt idx="1">
                  <c:v>459000</c:v>
                </c:pt>
                <c:pt idx="2">
                  <c:v>990000</c:v>
                </c:pt>
                <c:pt idx="3">
                  <c:v>1390000</c:v>
                </c:pt>
                <c:pt idx="4">
                  <c:v>652000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A2-4226-8108-A4112A3CD339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Noreg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Alle hushald</c:v>
                </c:pt>
                <c:pt idx="1">
                  <c:v>Einslege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'Ark1'!$D$2:$D$6</c:f>
              <c:numCache>
                <c:formatCode>_-"kr"\ * #\ ##0_-;\-"kr"\ * #\ ##0_-;_-"kr"\ * "-"??_-;_-@_-</c:formatCode>
                <c:ptCount val="5"/>
                <c:pt idx="0">
                  <c:v>807000</c:v>
                </c:pt>
                <c:pt idx="1">
                  <c:v>472000</c:v>
                </c:pt>
                <c:pt idx="2">
                  <c:v>1031000</c:v>
                </c:pt>
                <c:pt idx="3">
                  <c:v>1408000</c:v>
                </c:pt>
                <c:pt idx="4">
                  <c:v>654000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A2-4226-8108-A4112A3CD3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38994399"/>
        <c:axId val="1438996319"/>
      </c:barChart>
      <c:catAx>
        <c:axId val="1438994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38996319"/>
        <c:crosses val="autoZero"/>
        <c:auto val="1"/>
        <c:lblAlgn val="ctr"/>
        <c:lblOffset val="100"/>
        <c:noMultiLvlLbl val="0"/>
      </c:catAx>
      <c:valAx>
        <c:axId val="1438996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&quot;kr&quot;\ * #\ ##0_-;\-&quot;kr&quot;\ * #\ ##0_-;_-&quot;kr&quot;\ 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38994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 noProof="0"/>
              <a:t>Auke/minske</a:t>
            </a:r>
            <a:r>
              <a:rPr lang="nn-NO" sz="1200" baseline="0" noProof="0"/>
              <a:t> i </a:t>
            </a:r>
            <a:r>
              <a:rPr lang="nn-NO" sz="1200" noProof="0"/>
              <a:t>tal</a:t>
            </a:r>
            <a:r>
              <a:rPr lang="nn-NO" sz="1200" baseline="0" noProof="0"/>
              <a:t> </a:t>
            </a:r>
            <a:r>
              <a:rPr lang="nn-NO" sz="1200" baseline="0" noProof="0" err="1"/>
              <a:t>etterspurte</a:t>
            </a:r>
            <a:r>
              <a:rPr lang="nn-NO" sz="1200" baseline="0" noProof="0"/>
              <a:t> bustadar samanlikna med </a:t>
            </a:r>
            <a:r>
              <a:rPr lang="nn-NO" sz="1200" baseline="0" noProof="0" err="1"/>
              <a:t>foregåande</a:t>
            </a:r>
            <a:r>
              <a:rPr lang="nn-NO" sz="1200" baseline="0" noProof="0"/>
              <a:t> år, prognose 2026-2050</a:t>
            </a:r>
            <a:endParaRPr lang="nn-NO" sz="1200" noProof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n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Små bustadar (&lt;80 kvm)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'Ark1'!$A$2:$A$26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'Ark1'!$B$2:$B$26</c:f>
              <c:numCache>
                <c:formatCode>General</c:formatCode>
                <c:ptCount val="25"/>
                <c:pt idx="0">
                  <c:v>35</c:v>
                </c:pt>
                <c:pt idx="1">
                  <c:v>30</c:v>
                </c:pt>
                <c:pt idx="2">
                  <c:v>40</c:v>
                </c:pt>
                <c:pt idx="3">
                  <c:v>47</c:v>
                </c:pt>
                <c:pt idx="4">
                  <c:v>53</c:v>
                </c:pt>
                <c:pt idx="5">
                  <c:v>40</c:v>
                </c:pt>
                <c:pt idx="6">
                  <c:v>50</c:v>
                </c:pt>
                <c:pt idx="7">
                  <c:v>45</c:v>
                </c:pt>
                <c:pt idx="8">
                  <c:v>45</c:v>
                </c:pt>
                <c:pt idx="9">
                  <c:v>34</c:v>
                </c:pt>
                <c:pt idx="10">
                  <c:v>24</c:v>
                </c:pt>
                <c:pt idx="11">
                  <c:v>40</c:v>
                </c:pt>
                <c:pt idx="12">
                  <c:v>23</c:v>
                </c:pt>
                <c:pt idx="13">
                  <c:v>16</c:v>
                </c:pt>
                <c:pt idx="14">
                  <c:v>12</c:v>
                </c:pt>
                <c:pt idx="15">
                  <c:v>14</c:v>
                </c:pt>
                <c:pt idx="16">
                  <c:v>22</c:v>
                </c:pt>
                <c:pt idx="17">
                  <c:v>8</c:v>
                </c:pt>
                <c:pt idx="18">
                  <c:v>7</c:v>
                </c:pt>
                <c:pt idx="19">
                  <c:v>6</c:v>
                </c:pt>
                <c:pt idx="20">
                  <c:v>7</c:v>
                </c:pt>
                <c:pt idx="21">
                  <c:v>10</c:v>
                </c:pt>
                <c:pt idx="22">
                  <c:v>15</c:v>
                </c:pt>
                <c:pt idx="23">
                  <c:v>16</c:v>
                </c:pt>
                <c:pt idx="24">
                  <c:v>18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22A-4803-A1F6-4FD897E945A6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Middels bustadar (80-159 kvm)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'Ark1'!$A$2:$A$26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'Ark1'!$C$2:$C$26</c:f>
              <c:numCache>
                <c:formatCode>General</c:formatCode>
                <c:ptCount val="25"/>
                <c:pt idx="0">
                  <c:v>99</c:v>
                </c:pt>
                <c:pt idx="1">
                  <c:v>91</c:v>
                </c:pt>
                <c:pt idx="2">
                  <c:v>85</c:v>
                </c:pt>
                <c:pt idx="3">
                  <c:v>91</c:v>
                </c:pt>
                <c:pt idx="4">
                  <c:v>94</c:v>
                </c:pt>
                <c:pt idx="5">
                  <c:v>92</c:v>
                </c:pt>
                <c:pt idx="6">
                  <c:v>87</c:v>
                </c:pt>
                <c:pt idx="7">
                  <c:v>83</c:v>
                </c:pt>
                <c:pt idx="8">
                  <c:v>83</c:v>
                </c:pt>
                <c:pt idx="9">
                  <c:v>77</c:v>
                </c:pt>
                <c:pt idx="10">
                  <c:v>66</c:v>
                </c:pt>
                <c:pt idx="11">
                  <c:v>77</c:v>
                </c:pt>
                <c:pt idx="12">
                  <c:v>66</c:v>
                </c:pt>
                <c:pt idx="13">
                  <c:v>63</c:v>
                </c:pt>
                <c:pt idx="14">
                  <c:v>58</c:v>
                </c:pt>
                <c:pt idx="15">
                  <c:v>55</c:v>
                </c:pt>
                <c:pt idx="16">
                  <c:v>54</c:v>
                </c:pt>
                <c:pt idx="17">
                  <c:v>43</c:v>
                </c:pt>
                <c:pt idx="18">
                  <c:v>39</c:v>
                </c:pt>
                <c:pt idx="19">
                  <c:v>36</c:v>
                </c:pt>
                <c:pt idx="20">
                  <c:v>33</c:v>
                </c:pt>
                <c:pt idx="21">
                  <c:v>38</c:v>
                </c:pt>
                <c:pt idx="22">
                  <c:v>32</c:v>
                </c:pt>
                <c:pt idx="23">
                  <c:v>30</c:v>
                </c:pt>
                <c:pt idx="24">
                  <c:v>31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22A-4803-A1F6-4FD897E945A6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Store bustadar (&gt;160 kvm)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'Ark1'!$A$2:$A$26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'Ark1'!$D$2:$D$26</c:f>
              <c:numCache>
                <c:formatCode>General</c:formatCode>
                <c:ptCount val="25"/>
                <c:pt idx="0">
                  <c:v>80</c:v>
                </c:pt>
                <c:pt idx="1">
                  <c:v>66</c:v>
                </c:pt>
                <c:pt idx="2">
                  <c:v>65</c:v>
                </c:pt>
                <c:pt idx="3">
                  <c:v>71</c:v>
                </c:pt>
                <c:pt idx="4">
                  <c:v>70</c:v>
                </c:pt>
                <c:pt idx="5">
                  <c:v>72</c:v>
                </c:pt>
                <c:pt idx="6">
                  <c:v>66</c:v>
                </c:pt>
                <c:pt idx="7">
                  <c:v>56</c:v>
                </c:pt>
                <c:pt idx="8">
                  <c:v>57</c:v>
                </c:pt>
                <c:pt idx="9">
                  <c:v>58</c:v>
                </c:pt>
                <c:pt idx="10">
                  <c:v>54</c:v>
                </c:pt>
                <c:pt idx="11">
                  <c:v>50</c:v>
                </c:pt>
                <c:pt idx="12">
                  <c:v>48</c:v>
                </c:pt>
                <c:pt idx="13">
                  <c:v>45</c:v>
                </c:pt>
                <c:pt idx="14">
                  <c:v>42</c:v>
                </c:pt>
                <c:pt idx="15">
                  <c:v>40</c:v>
                </c:pt>
                <c:pt idx="16">
                  <c:v>38</c:v>
                </c:pt>
                <c:pt idx="17">
                  <c:v>30</c:v>
                </c:pt>
                <c:pt idx="18">
                  <c:v>26</c:v>
                </c:pt>
                <c:pt idx="19">
                  <c:v>27</c:v>
                </c:pt>
                <c:pt idx="20">
                  <c:v>25</c:v>
                </c:pt>
                <c:pt idx="21">
                  <c:v>26</c:v>
                </c:pt>
                <c:pt idx="22">
                  <c:v>19</c:v>
                </c:pt>
                <c:pt idx="23">
                  <c:v>16</c:v>
                </c:pt>
                <c:pt idx="24">
                  <c:v>16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22A-4803-A1F6-4FD897E945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3851695"/>
        <c:axId val="1353853615"/>
      </c:lineChart>
      <c:catAx>
        <c:axId val="1353851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3615"/>
        <c:crosses val="autoZero"/>
        <c:auto val="1"/>
        <c:lblAlgn val="ctr"/>
        <c:lblOffset val="100"/>
        <c:noMultiLvlLbl val="0"/>
      </c:catAx>
      <c:valAx>
        <c:axId val="1353853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etterspurte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1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1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Indeksert bustadetterspørsel fordelt på aldersgrupper mot 2050</a:t>
            </a:r>
            <a:r>
              <a:rPr lang="nb-NO" sz="1100" b="0" i="1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(2025=100, alder </a:t>
            </a:r>
            <a:r>
              <a:rPr lang="nb-NO" sz="1100" b="0" i="1" u="none" strike="noStrike" kern="1200" spc="0" baseline="0" err="1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hushaldets</a:t>
            </a:r>
            <a:r>
              <a:rPr lang="nb-NO" sz="1100" b="0" i="1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kontaktperson)</a:t>
            </a:r>
            <a:endParaRPr lang="nb-NO" sz="11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Ålesund!$F$2</c:f>
              <c:strCache>
                <c:ptCount val="1"/>
                <c:pt idx="0">
                  <c:v>Yngre hushald (0-66 år)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F2-4E8B-8261-8B72B9C04D0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Ålesund!$E$3:$E$28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Ålesund!$F$3:$F$28</c:f>
              <c:numCache>
                <c:formatCode>General</c:formatCode>
                <c:ptCount val="26"/>
                <c:pt idx="0">
                  <c:v>100</c:v>
                </c:pt>
                <c:pt idx="1">
                  <c:v>100.19899507487189</c:v>
                </c:pt>
                <c:pt idx="2">
                  <c:v>100.23381921297447</c:v>
                </c:pt>
                <c:pt idx="3">
                  <c:v>100.25869359733346</c:v>
                </c:pt>
                <c:pt idx="4">
                  <c:v>100.47758817969255</c:v>
                </c:pt>
                <c:pt idx="5">
                  <c:v>100.7661310382568</c:v>
                </c:pt>
                <c:pt idx="6">
                  <c:v>100.82582956071838</c:v>
                </c:pt>
                <c:pt idx="7">
                  <c:v>101.03974926620567</c:v>
                </c:pt>
                <c:pt idx="8">
                  <c:v>101.23376946420576</c:v>
                </c:pt>
                <c:pt idx="9">
                  <c:v>101.3282921247699</c:v>
                </c:pt>
                <c:pt idx="10">
                  <c:v>101.18899557235959</c:v>
                </c:pt>
                <c:pt idx="11">
                  <c:v>100.91040246753893</c:v>
                </c:pt>
                <c:pt idx="12">
                  <c:v>100.67160837769265</c:v>
                </c:pt>
                <c:pt idx="13">
                  <c:v>100.49748768717974</c:v>
                </c:pt>
                <c:pt idx="14">
                  <c:v>100.29849261230785</c:v>
                </c:pt>
                <c:pt idx="15">
                  <c:v>100.08457290682055</c:v>
                </c:pt>
                <c:pt idx="16">
                  <c:v>99.97015073876922</c:v>
                </c:pt>
                <c:pt idx="17">
                  <c:v>99.890552708820451</c:v>
                </c:pt>
                <c:pt idx="18">
                  <c:v>99.741306402666524</c:v>
                </c:pt>
                <c:pt idx="19">
                  <c:v>99.577135465897214</c:v>
                </c:pt>
                <c:pt idx="20">
                  <c:v>99.472663051589478</c:v>
                </c:pt>
                <c:pt idx="21">
                  <c:v>99.32839162230735</c:v>
                </c:pt>
                <c:pt idx="22">
                  <c:v>99.204019700512418</c:v>
                </c:pt>
                <c:pt idx="23">
                  <c:v>98.95527585692254</c:v>
                </c:pt>
                <c:pt idx="24">
                  <c:v>98.791104920153231</c:v>
                </c:pt>
                <c:pt idx="25">
                  <c:v>98.58216009153773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F2-4E8B-8261-8B72B9C04D00}"/>
            </c:ext>
          </c:extLst>
        </c:ser>
        <c:ser>
          <c:idx val="1"/>
          <c:order val="1"/>
          <c:tx>
            <c:strRef>
              <c:f>Ålesund!$G$2</c:f>
              <c:strCache>
                <c:ptCount val="1"/>
                <c:pt idx="0">
                  <c:v>Eldre hushald (67+ år)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43F2-4E8B-8261-8B72B9C04D00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F2-4E8B-8261-8B72B9C04D0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Ålesund!$E$3:$E$28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Ålesund!$G$3:$G$28</c:f>
              <c:numCache>
                <c:formatCode>General</c:formatCode>
                <c:ptCount val="26"/>
                <c:pt idx="0">
                  <c:v>100</c:v>
                </c:pt>
                <c:pt idx="1">
                  <c:v>102.47159090909091</c:v>
                </c:pt>
                <c:pt idx="2">
                  <c:v>104.98579545454545</c:v>
                </c:pt>
                <c:pt idx="3">
                  <c:v>107.59943181818181</c:v>
                </c:pt>
                <c:pt idx="4">
                  <c:v>109.98579545454545</c:v>
                </c:pt>
                <c:pt idx="5">
                  <c:v>112.17329545454547</c:v>
                </c:pt>
                <c:pt idx="6">
                  <c:v>114.99999999999999</c:v>
                </c:pt>
                <c:pt idx="7">
                  <c:v>117.24431818181817</c:v>
                </c:pt>
                <c:pt idx="8">
                  <c:v>119.27556818181819</c:v>
                </c:pt>
                <c:pt idx="9">
                  <c:v>121.63352272727272</c:v>
                </c:pt>
                <c:pt idx="10">
                  <c:v>124.41761363636363</c:v>
                </c:pt>
                <c:pt idx="11">
                  <c:v>127.23011363636363</c:v>
                </c:pt>
                <c:pt idx="12">
                  <c:v>130.29829545454547</c:v>
                </c:pt>
                <c:pt idx="13">
                  <c:v>132.72727272727275</c:v>
                </c:pt>
                <c:pt idx="14">
                  <c:v>135.12784090909091</c:v>
                </c:pt>
                <c:pt idx="15">
                  <c:v>137.28693181818181</c:v>
                </c:pt>
                <c:pt idx="16">
                  <c:v>139.20454545454547</c:v>
                </c:pt>
                <c:pt idx="17">
                  <c:v>141.00852272727275</c:v>
                </c:pt>
                <c:pt idx="18">
                  <c:v>142.57102272727275</c:v>
                </c:pt>
                <c:pt idx="19">
                  <c:v>144.13352272727275</c:v>
                </c:pt>
                <c:pt idx="20">
                  <c:v>145.41193181818181</c:v>
                </c:pt>
                <c:pt idx="21">
                  <c:v>146.73295454545453</c:v>
                </c:pt>
                <c:pt idx="22">
                  <c:v>148.08238636363635</c:v>
                </c:pt>
                <c:pt idx="23">
                  <c:v>149.6875</c:v>
                </c:pt>
                <c:pt idx="24">
                  <c:v>151.15056818181819</c:v>
                </c:pt>
                <c:pt idx="25">
                  <c:v>152.67045454545453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3F2-4E8B-8261-8B72B9C04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9319888"/>
        <c:axId val="1959320368"/>
      </c:lineChart>
      <c:catAx>
        <c:axId val="195931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20368"/>
        <c:crosses val="autoZero"/>
        <c:auto val="1"/>
        <c:lblAlgn val="ctr"/>
        <c:lblOffset val="100"/>
        <c:noMultiLvlLbl val="0"/>
      </c:catAx>
      <c:valAx>
        <c:axId val="1959320368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5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Indeks (år 2025=100)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1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'Ark2'!$B$2:$B$15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  <c:extLst/>
            </c:strRef>
          </c:cat>
          <c:val>
            <c:numRef>
              <c:f>'Ark2'!$C$2:$C$15</c:f>
              <c:numCache>
                <c:formatCode>General</c:formatCode>
                <c:ptCount val="14"/>
                <c:pt idx="0">
                  <c:v>27</c:v>
                </c:pt>
                <c:pt idx="1">
                  <c:v>48</c:v>
                </c:pt>
                <c:pt idx="2">
                  <c:v>121</c:v>
                </c:pt>
                <c:pt idx="3">
                  <c:v>243</c:v>
                </c:pt>
                <c:pt idx="4">
                  <c:v>732</c:v>
                </c:pt>
                <c:pt idx="5">
                  <c:v>552</c:v>
                </c:pt>
                <c:pt idx="6">
                  <c:v>395</c:v>
                </c:pt>
                <c:pt idx="7">
                  <c:v>262</c:v>
                </c:pt>
                <c:pt idx="8">
                  <c:v>211</c:v>
                </c:pt>
                <c:pt idx="9">
                  <c:v>339</c:v>
                </c:pt>
                <c:pt idx="10">
                  <c:v>204</c:v>
                </c:pt>
                <c:pt idx="11">
                  <c:v>71</c:v>
                </c:pt>
                <c:pt idx="12">
                  <c:v>19</c:v>
                </c:pt>
                <c:pt idx="1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77-45A5-8400-B6C94FFD9661}"/>
            </c:ext>
          </c:extLst>
        </c:ser>
        <c:ser>
          <c:idx val="1"/>
          <c:order val="1"/>
          <c:tx>
            <c:strRef>
              <c:f>'Ark2'!$D$1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'Ark2'!$B$2:$B$15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  <c:extLst/>
            </c:strRef>
          </c:cat>
          <c:val>
            <c:numRef>
              <c:f>'Ark2'!$D$2:$D$15</c:f>
              <c:numCache>
                <c:formatCode>General</c:formatCode>
                <c:ptCount val="14"/>
                <c:pt idx="0">
                  <c:v>40</c:v>
                </c:pt>
                <c:pt idx="1">
                  <c:v>77</c:v>
                </c:pt>
                <c:pt idx="2">
                  <c:v>188</c:v>
                </c:pt>
                <c:pt idx="3">
                  <c:v>398</c:v>
                </c:pt>
                <c:pt idx="4">
                  <c:v>1195</c:v>
                </c:pt>
                <c:pt idx="5">
                  <c:v>903</c:v>
                </c:pt>
                <c:pt idx="6">
                  <c:v>636</c:v>
                </c:pt>
                <c:pt idx="7">
                  <c:v>418</c:v>
                </c:pt>
                <c:pt idx="8">
                  <c:v>334</c:v>
                </c:pt>
                <c:pt idx="9">
                  <c:v>544</c:v>
                </c:pt>
                <c:pt idx="10">
                  <c:v>330</c:v>
                </c:pt>
                <c:pt idx="11">
                  <c:v>110</c:v>
                </c:pt>
                <c:pt idx="12">
                  <c:v>30</c:v>
                </c:pt>
                <c:pt idx="1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77-45A5-8400-B6C94FFD96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2815199"/>
        <c:axId val="832813759"/>
      </c:barChart>
      <c:catAx>
        <c:axId val="832815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3759"/>
        <c:crosses val="autoZero"/>
        <c:auto val="1"/>
        <c:lblAlgn val="ctr"/>
        <c:lblOffset val="100"/>
        <c:noMultiLvlLbl val="0"/>
      </c:catAx>
      <c:valAx>
        <c:axId val="832813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50"/>
                  <a:t>Tal etterspurte </a:t>
                </a:r>
                <a:r>
                  <a:rPr lang="nb-NO" sz="1050" err="1"/>
                  <a:t>bustadar</a:t>
                </a:r>
                <a:endParaRPr lang="nb-NO" sz="105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5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tabell_2!$E$1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07-4C93-B5BE-121F796549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07-4C93-B5BE-121F796549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207-4C93-B5BE-121F796549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207-4C93-B5BE-121F796549E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207-4C93-B5BE-121F796549E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207-4C93-B5BE-121F796549EA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207-4C93-B5BE-121F796549EA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207-4C93-B5BE-121F796549EA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207-4C93-B5BE-121F796549EA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207-4C93-B5BE-121F796549EA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207-4C93-B5BE-121F796549EA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207-4C93-B5BE-121F796549E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tabell_2!$D$2:$D$7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tabell_2!$E$2:$E$7</c:f>
              <c:numCache>
                <c:formatCode>General</c:formatCode>
                <c:ptCount val="6"/>
                <c:pt idx="0">
                  <c:v>10677</c:v>
                </c:pt>
                <c:pt idx="1">
                  <c:v>8610</c:v>
                </c:pt>
                <c:pt idx="2">
                  <c:v>3290</c:v>
                </c:pt>
                <c:pt idx="3">
                  <c:v>3162</c:v>
                </c:pt>
                <c:pt idx="4">
                  <c:v>1099</c:v>
                </c:pt>
                <c:pt idx="5">
                  <c:v>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207-4C93-B5BE-121F796549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tabell_2!$F$1</c:f>
              <c:strCache>
                <c:ptCount val="1"/>
                <c:pt idx="0">
                  <c:v>2050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CD-4E16-9B5C-D647959A549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CD-4E16-9B5C-D647959A549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4CD-4E16-9B5C-D647959A549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4CD-4E16-9B5C-D647959A549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4CD-4E16-9B5C-D647959A549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4CD-4E16-9B5C-D647959A5497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4CD-4E16-9B5C-D647959A5497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4CD-4E16-9B5C-D647959A5497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4CD-4E16-9B5C-D647959A5497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4CD-4E16-9B5C-D647959A5497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4CD-4E16-9B5C-D647959A5497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84CD-4E16-9B5C-D647959A549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tabell_2!$D$2:$D$7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tabell_2!$F$2:$F$7</c:f>
              <c:numCache>
                <c:formatCode>General</c:formatCode>
                <c:ptCount val="6"/>
                <c:pt idx="0">
                  <c:v>12468</c:v>
                </c:pt>
                <c:pt idx="1">
                  <c:v>10167</c:v>
                </c:pt>
                <c:pt idx="2">
                  <c:v>3386</c:v>
                </c:pt>
                <c:pt idx="3">
                  <c:v>3129</c:v>
                </c:pt>
                <c:pt idx="4">
                  <c:v>1102</c:v>
                </c:pt>
                <c:pt idx="5">
                  <c:v>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4CD-4E16-9B5C-D647959A54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nn-NO" sz="1200" b="1" err="1">
                <a:solidFill>
                  <a:schemeClr val="tx1"/>
                </a:solidFill>
              </a:rPr>
              <a:t>Andel</a:t>
            </a:r>
            <a:r>
              <a:rPr lang="nn-NO" sz="1200" b="1">
                <a:solidFill>
                  <a:schemeClr val="tx1"/>
                </a:solidFill>
              </a:rPr>
              <a:t> personar (%) etter hushaldningstype (2024)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528687066825116"/>
          <c:y val="0.12102392538776466"/>
          <c:w val="0.80128145535222794"/>
          <c:h val="0.7551004341096502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Personer!$B$5:$F$5</c:f>
              <c:strCache>
                <c:ptCount val="5"/>
                <c:pt idx="0">
                  <c:v>1 person</c:v>
                </c:pt>
                <c:pt idx="1">
                  <c:v>2 personar</c:v>
                </c:pt>
                <c:pt idx="2">
                  <c:v>3 personar</c:v>
                </c:pt>
                <c:pt idx="3">
                  <c:v>4 personar</c:v>
                </c:pt>
                <c:pt idx="4">
                  <c:v>5 personar +</c:v>
                </c:pt>
              </c:strCache>
            </c:strRef>
          </c:cat>
          <c:val>
            <c:numRef>
              <c:f>Personer!$B$8:$F$8</c:f>
              <c:numCache>
                <c:formatCode>0.0</c:formatCode>
                <c:ptCount val="5"/>
                <c:pt idx="0">
                  <c:v>19.3</c:v>
                </c:pt>
                <c:pt idx="1">
                  <c:v>28.4</c:v>
                </c:pt>
                <c:pt idx="2">
                  <c:v>17.2</c:v>
                </c:pt>
                <c:pt idx="3">
                  <c:v>21.7</c:v>
                </c:pt>
                <c:pt idx="4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7D-47F1-A37B-5A318F8D17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0421423"/>
        <c:axId val="2000419503"/>
      </c:barChart>
      <c:catAx>
        <c:axId val="200042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19503"/>
        <c:crosses val="autoZero"/>
        <c:auto val="1"/>
        <c:lblAlgn val="ctr"/>
        <c:lblOffset val="100"/>
        <c:noMultiLvlLbl val="0"/>
      </c:catAx>
      <c:valAx>
        <c:axId val="2000419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00"/>
                  <a:t>Prosent</a:t>
                </a:r>
              </a:p>
            </c:rich>
          </c:tx>
          <c:layout>
            <c:manualLayout>
              <c:xMode val="edge"/>
              <c:yMode val="edge"/>
              <c:x val="1.0507880910683012E-2"/>
              <c:y val="0.421289360258938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21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 err="1">
                <a:solidFill>
                  <a:schemeClr val="tx1"/>
                </a:solidFill>
              </a:rPr>
              <a:t>Andelen</a:t>
            </a:r>
            <a:r>
              <a:rPr lang="nn-NO" sz="1200" b="1" i="0" u="none" strike="noStrike" kern="1200" spc="0" baseline="0" dirty="0">
                <a:solidFill>
                  <a:schemeClr val="tx1"/>
                </a:solidFill>
              </a:rPr>
              <a:t> hushald etter hushaldingstype (2024)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Personer!$B$41</c:f>
              <c:strCache>
                <c:ptCount val="1"/>
                <c:pt idx="0">
                  <c:v>1 person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Personer!$B$44</c:f>
              <c:numCache>
                <c:formatCode>General</c:formatCode>
                <c:ptCount val="1"/>
                <c:pt idx="0">
                  <c:v>40.9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EE-4095-85FE-EC4A8F235ABC}"/>
            </c:ext>
          </c:extLst>
        </c:ser>
        <c:ser>
          <c:idx val="1"/>
          <c:order val="1"/>
          <c:tx>
            <c:strRef>
              <c:f>Personer!$C$41</c:f>
              <c:strCache>
                <c:ptCount val="1"/>
                <c:pt idx="0">
                  <c:v>2 personar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Personer!$C$44</c:f>
              <c:numCache>
                <c:formatCode>General</c:formatCode>
                <c:ptCount val="1"/>
                <c:pt idx="0">
                  <c:v>30.1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EE-4095-85FE-EC4A8F235ABC}"/>
            </c:ext>
          </c:extLst>
        </c:ser>
        <c:ser>
          <c:idx val="2"/>
          <c:order val="2"/>
          <c:tx>
            <c:strRef>
              <c:f>Personer!$D$41</c:f>
              <c:strCache>
                <c:ptCount val="1"/>
                <c:pt idx="0">
                  <c:v>3 personar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Personer!$D$44</c:f>
              <c:numCache>
                <c:formatCode>General</c:formatCode>
                <c:ptCount val="1"/>
                <c:pt idx="0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EE-4095-85FE-EC4A8F235ABC}"/>
            </c:ext>
          </c:extLst>
        </c:ser>
        <c:ser>
          <c:idx val="3"/>
          <c:order val="3"/>
          <c:tx>
            <c:strRef>
              <c:f>Personer!$E$41</c:f>
              <c:strCache>
                <c:ptCount val="1"/>
                <c:pt idx="0">
                  <c:v>4 personar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Personer!$E$44</c:f>
              <c:numCache>
                <c:formatCode>General</c:formatCode>
                <c:ptCount val="1"/>
                <c:pt idx="0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EE-4095-85FE-EC4A8F235ABC}"/>
            </c:ext>
          </c:extLst>
        </c:ser>
        <c:ser>
          <c:idx val="4"/>
          <c:order val="4"/>
          <c:tx>
            <c:strRef>
              <c:f>Personer!$F$41</c:f>
              <c:strCache>
                <c:ptCount val="1"/>
                <c:pt idx="0">
                  <c:v>5 personar 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Personer!$F$44</c:f>
              <c:numCache>
                <c:formatCode>General</c:formatCode>
                <c:ptCount val="1"/>
                <c:pt idx="0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EE-4095-85FE-EC4A8F235AB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5814192"/>
        <c:axId val="525815152"/>
      </c:barChart>
      <c:catAx>
        <c:axId val="525814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5815152"/>
        <c:crosses val="autoZero"/>
        <c:auto val="1"/>
        <c:lblAlgn val="ctr"/>
        <c:lblOffset val="100"/>
        <c:noMultiLvlLbl val="0"/>
      </c:catAx>
      <c:valAx>
        <c:axId val="52581515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581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Familier!$B$5:$G$5</c:f>
              <c:strCache>
                <c:ptCount val="6"/>
                <c:pt idx="0">
                  <c:v>Einpersonfamilie</c:v>
                </c:pt>
                <c:pt idx="1">
                  <c:v>Par med barn under 18 år</c:v>
                </c:pt>
                <c:pt idx="2">
                  <c:v>Einslege med barn under 18 år</c:v>
                </c:pt>
                <c:pt idx="3">
                  <c:v>Par utan barn</c:v>
                </c:pt>
                <c:pt idx="4">
                  <c:v>Par med vaksne barn </c:v>
                </c:pt>
                <c:pt idx="5">
                  <c:v>Einslege med vaksne barn </c:v>
                </c:pt>
              </c:strCache>
            </c:strRef>
          </c:cat>
          <c:val>
            <c:numRef>
              <c:f>Familier!$B$8:$G$8</c:f>
              <c:numCache>
                <c:formatCode>0</c:formatCode>
                <c:ptCount val="6"/>
                <c:pt idx="0">
                  <c:v>13342</c:v>
                </c:pt>
                <c:pt idx="1">
                  <c:v>5643</c:v>
                </c:pt>
                <c:pt idx="2">
                  <c:v>1055</c:v>
                </c:pt>
                <c:pt idx="3">
                  <c:v>6794</c:v>
                </c:pt>
                <c:pt idx="4">
                  <c:v>1345</c:v>
                </c:pt>
                <c:pt idx="5">
                  <c:v>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41-49D4-8E0F-8A7D39763A9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9536208"/>
        <c:axId val="1899536688"/>
      </c:barChart>
      <c:catAx>
        <c:axId val="189953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688"/>
        <c:crosses val="autoZero"/>
        <c:auto val="1"/>
        <c:lblAlgn val="ctr"/>
        <c:lblOffset val="100"/>
        <c:noMultiLvlLbl val="0"/>
      </c:catAx>
      <c:valAx>
        <c:axId val="189953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hushald</a:t>
                </a:r>
              </a:p>
            </c:rich>
          </c:tx>
          <c:layout>
            <c:manualLayout>
              <c:xMode val="edge"/>
              <c:yMode val="edge"/>
              <c:x val="1.0624169986719787E-2"/>
              <c:y val="0.41470187610233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8D2A1-0706-6744-A4E8-0F38EAE2C7FD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CEC5-0B96-A348-9269-31CD4F5EB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5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02F95-CCF1-4001-4228-749F7EF2E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908C57F-BA80-1830-2902-DB0A74A3E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4FAA9F9-F4EE-602E-03AD-072247085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AADBEFC-4858-F48E-589A-21BB9C66A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4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78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83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59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D7CB2-E902-45DA-8EA8-4289311C061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26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6" y="1354321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6" y="2254029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F5D85A65-935D-834C-9B46-22AE800F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2B7C81BD-E04F-5F47-A7C6-FCD5AAB8C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0D65838-49E4-3343-B93B-5ED7F21C6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63F15F80-0E25-E244-8409-26820EECD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216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E08E1E13-BC0C-5147-93C8-0AE60B91B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4668A9-E7FD-6043-8091-012C88725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9877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0DE7B89D-A067-2240-9E0B-9F492FEE1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417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2FC2C8C2-C202-2F40-BB04-EA62857FB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7D982FAB-14BD-A64C-8E56-BF03CD910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7564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592597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2594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90679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38590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8348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lde 1/2 si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2">
            <a:extLst>
              <a:ext uri="{FF2B5EF4-FFF2-40B4-BE49-F238E27FC236}">
                <a16:creationId xmlns:a16="http://schemas.microsoft.com/office/drawing/2014/main" id="{043A7861-BFD0-8D13-086B-87383DA6D6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9334" y="1176175"/>
            <a:ext cx="3660151" cy="892289"/>
          </a:xfrm>
        </p:spPr>
        <p:txBody>
          <a:bodyPr anchor="b"/>
          <a:lstStyle>
            <a:lvl1pPr>
              <a:defRPr lang="nb-NO"/>
            </a:lvl1pPr>
          </a:lstStyle>
          <a:p>
            <a:pPr lvl="0"/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7">
            <a:extLst>
              <a:ext uri="{FF2B5EF4-FFF2-40B4-BE49-F238E27FC236}">
                <a16:creationId xmlns:a16="http://schemas.microsoft.com/office/drawing/2014/main" id="{6FB6502C-59AF-09F0-54F8-0835A38A1E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9334" y="2246709"/>
            <a:ext cx="3660151" cy="2293735"/>
          </a:xfrm>
        </p:spPr>
        <p:txBody>
          <a:bodyPr/>
          <a:lstStyle>
            <a:lvl1pPr>
              <a:defRPr lang="nb-NO" sz="1350"/>
            </a:lvl1pPr>
            <a:lvl2pPr>
              <a:defRPr lang="nb-NO" sz="1350"/>
            </a:lvl2pPr>
            <a:lvl3pPr>
              <a:defRPr lang="nb-NO" sz="1350"/>
            </a:lvl3pPr>
            <a:lvl4pPr>
              <a:defRPr lang="nb-NO" sz="1350"/>
            </a:lvl4pPr>
            <a:lvl5pPr>
              <a:defRPr lang="nb-NO" sz="13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bilde 9">
            <a:extLst>
              <a:ext uri="{FF2B5EF4-FFF2-40B4-BE49-F238E27FC236}">
                <a16:creationId xmlns:a16="http://schemas.microsoft.com/office/drawing/2014/main" id="{12D50BE5-F28F-B51F-66FD-446A1F5FF7F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856854" y="1"/>
            <a:ext cx="4287146" cy="5143499"/>
          </a:xfrm>
        </p:spPr>
        <p:txBody>
          <a:bodyPr/>
          <a:lstStyle>
            <a:lvl1pPr marL="0" indent="0">
              <a:spcBef>
                <a:spcPts val="1575"/>
              </a:spcBef>
              <a:buNone/>
              <a:defRPr sz="1200">
                <a:solidFill>
                  <a:srgbClr val="595959"/>
                </a:solidFill>
              </a:defRPr>
            </a:lvl1pPr>
          </a:lstStyle>
          <a:p>
            <a:pPr lvl="0"/>
            <a:r>
              <a:rPr lang="nn-NO"/>
              <a:t>Trykk på ikonet eller dra inn en bildefil for å legge til et bilde. 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43902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D88555E1-79B1-F84E-8BA1-78AFA85C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6781952-737F-A148-98CB-AB97A9769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A215B2C6-7BB7-7749-B967-D1157A038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048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00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9" r:id="rId1"/>
    <p:sldLayoutId id="2147493546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27774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4" r:id="rId1"/>
    <p:sldLayoutId id="2147493555" r:id="rId2"/>
    <p:sldLayoutId id="2147493556" r:id="rId3"/>
    <p:sldLayoutId id="2147493557" r:id="rId4"/>
    <p:sldLayoutId id="2147493558" r:id="rId5"/>
    <p:sldLayoutId id="2147493580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BE49037A-EE72-6F45-9AD5-E163882F5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7ECEAF4B-7845-5142-8B5D-206795A8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59E738FA-E36F-BA43-AAB9-21219562A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376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D09DDF4F-CF08-1D49-9C6C-68C54C9D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4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2" r:id="rId1"/>
    <p:sldLayoutId id="2147493563" r:id="rId2"/>
    <p:sldLayoutId id="2147493564" r:id="rId3"/>
    <p:sldLayoutId id="2147493565" r:id="rId4"/>
    <p:sldLayoutId id="2147493566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8.xml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mrfylke.maps.arcgis.com/apps/dashboards/f5eb4118ba4649548081e7e0eb861545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hyperlink" Target="https://mrfylke.sharepoint.com/:b:/s/SOS-Stabforstrategiogstyring-13Statistikkanalysekart/EU80FJ4p_TdDlw3QO72X7dgBbZAec2GsvwELyJ5t9SkIrw?e=x7QoE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pandaanalyse.no/wp-content/uploads/2025/05/Boligmodul-1-dokumentasjon.pdf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emf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B35AF-FAFA-3541-AD9D-5BEBE20999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nb-NO">
                <a:latin typeface="Poppins SemiBold"/>
                <a:cs typeface="Poppins SemiBold"/>
              </a:rPr>
              <a:t>Bustadanalyse for Ålesund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4275824-CB13-7FD5-83AA-39C777B78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486" y="2254028"/>
            <a:ext cx="7818121" cy="684243"/>
          </a:xfrm>
        </p:spPr>
        <p:txBody>
          <a:bodyPr lIns="91440" tIns="45720" rIns="91440" bIns="45720" anchor="t"/>
          <a:lstStyle/>
          <a:p>
            <a:r>
              <a:rPr lang="nb-NO" dirty="0">
                <a:latin typeface="Poppins Medium"/>
                <a:cs typeface="Poppins Medium"/>
              </a:rPr>
              <a:t>Forventa bustadetterspørsel og nøkkeltal for bustadssektoren</a:t>
            </a:r>
          </a:p>
          <a:p>
            <a:r>
              <a:rPr lang="nn-NO">
                <a:latin typeface="Poppins" panose="00000500000000000000" pitchFamily="2" charset="0"/>
                <a:cs typeface="Poppins" panose="00000500000000000000" pitchFamily="2" charset="0"/>
              </a:rPr>
              <a:t>September 2025</a:t>
            </a:r>
            <a:endParaRPr lang="nn-NO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15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D2C8CB-123D-DF5D-8471-6CFA29C2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>
                <a:latin typeface="Poppins SemiBold"/>
                <a:cs typeface="Poppins SemiBold"/>
              </a:rPr>
              <a:t>Hushaldsamansetning 2025 og 2050</a:t>
            </a:r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0A402673-DDB4-43CA-0C50-EC32509DC7C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89040369"/>
              </p:ext>
            </p:extLst>
          </p:nvPr>
        </p:nvGraphicFramePr>
        <p:xfrm>
          <a:off x="457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DCA0C618-08D3-7CED-2DA8-3ECA96A2570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4213199"/>
              </p:ext>
            </p:extLst>
          </p:nvPr>
        </p:nvGraphicFramePr>
        <p:xfrm>
          <a:off x="4648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ktangel 6">
            <a:extLst>
              <a:ext uri="{FF2B5EF4-FFF2-40B4-BE49-F238E27FC236}">
                <a16:creationId xmlns:a16="http://schemas.microsoft.com/office/drawing/2014/main" id="{5B2F0C19-16F9-034B-4702-DBC2D45E19C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1F2EF02F-E9CD-E23B-B025-CC1FA8DF80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988FBCA6-1F52-3C99-4C56-87902DCAD4A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Ålesund kommune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7AA84C0-ED66-B82C-CDD0-F48FF8D2DD8C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</p:spTree>
    <p:extLst>
      <p:ext uri="{BB962C8B-B14F-4D97-AF65-F5344CB8AC3E}">
        <p14:creationId xmlns:p14="http://schemas.microsoft.com/office/powerpoint/2010/main" val="9330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57306C-0999-03A7-73CD-B32E4526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Samandrag</a:t>
            </a:r>
            <a:r>
              <a:rPr lang="nb-NO"/>
              <a:t> av funn for Ålesund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871BB3-E611-3FE9-EBB5-1C16E41B1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461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n-NO" sz="1500">
                <a:latin typeface="Poppins"/>
                <a:cs typeface="Poppins"/>
              </a:rPr>
              <a:t>Ålesund har </a:t>
            </a:r>
            <a:r>
              <a:rPr lang="nn-NO" sz="1500" b="1">
                <a:latin typeface="Poppins"/>
                <a:cs typeface="Poppins"/>
              </a:rPr>
              <a:t>overskot av små og middels bustadar i dag</a:t>
            </a:r>
            <a:r>
              <a:rPr lang="nn-NO" sz="1500">
                <a:latin typeface="Poppins"/>
                <a:cs typeface="Poppins"/>
              </a:rPr>
              <a:t>, men vil ha </a:t>
            </a:r>
            <a:r>
              <a:rPr lang="nn-NO" sz="1500" b="1">
                <a:latin typeface="Poppins"/>
                <a:cs typeface="Poppins"/>
              </a:rPr>
              <a:t>for få middels bustadar mot 2050 </a:t>
            </a:r>
            <a:r>
              <a:rPr lang="nn-NO" sz="1500">
                <a:latin typeface="Poppins"/>
                <a:cs typeface="Poppins"/>
              </a:rPr>
              <a:t>om dagens bustadmasse held seg konstant</a:t>
            </a:r>
          </a:p>
          <a:p>
            <a:pPr lvl="1"/>
            <a:r>
              <a:rPr lang="nn-NO" sz="1300">
                <a:latin typeface="Poppins"/>
                <a:cs typeface="Poppins"/>
              </a:rPr>
              <a:t>Prognosane tilsei nokso sterk etterspørselsvekst for små/middels bustadar over 60 </a:t>
            </a:r>
            <a:r>
              <a:rPr lang="nn-NO" sz="1300" err="1">
                <a:latin typeface="Poppins"/>
                <a:cs typeface="Poppins"/>
              </a:rPr>
              <a:t>kvm</a:t>
            </a:r>
            <a:r>
              <a:rPr lang="nn-NO" sz="1300">
                <a:latin typeface="Poppins"/>
                <a:cs typeface="Poppins"/>
              </a:rPr>
              <a:t>.</a:t>
            </a:r>
          </a:p>
          <a:p>
            <a:pPr lvl="1"/>
            <a:r>
              <a:rPr lang="nn-NO" sz="1300">
                <a:latin typeface="Poppins"/>
                <a:cs typeface="Poppins"/>
              </a:rPr>
              <a:t>Den relative etterspørselveksten er størst for middels bustadar (+1 600 mot 2050)</a:t>
            </a:r>
          </a:p>
          <a:p>
            <a:pPr lvl="1"/>
            <a:r>
              <a:rPr lang="nn-NO" sz="1300">
                <a:latin typeface="Poppins"/>
                <a:cs typeface="Poppins"/>
              </a:rPr>
              <a:t>Også underskot på store bustadar, men lågare relativ etterspørselsvekst</a:t>
            </a:r>
            <a:br>
              <a:rPr lang="nn-NO" sz="1300"/>
            </a:br>
            <a:endParaRPr lang="nn-NO" sz="1300"/>
          </a:p>
          <a:p>
            <a:r>
              <a:rPr lang="nn-NO" sz="1500" b="1">
                <a:latin typeface="Poppins"/>
                <a:cs typeface="Poppins"/>
              </a:rPr>
              <a:t>Godt vaksne hushald driv framtidig etterspørselsvekst</a:t>
            </a:r>
          </a:p>
          <a:p>
            <a:pPr lvl="1"/>
            <a:r>
              <a:rPr lang="nn-NO" sz="1300">
                <a:latin typeface="Poppins"/>
                <a:cs typeface="Poppins"/>
              </a:rPr>
              <a:t>I 2050 vil det være færre hushald med kontaktperson* under 67 år som etterspør bustadar i Ålesund enn i dag</a:t>
            </a:r>
          </a:p>
          <a:p>
            <a:pPr lvl="1"/>
            <a:r>
              <a:rPr lang="nn-NO" sz="1300">
                <a:latin typeface="Poppins"/>
                <a:cs typeface="Poppins"/>
              </a:rPr>
              <a:t>Etterspørselsveksten mot 2050 blant hushald eldre enn 67 år er på den annan side berekna til 52,9 %. Eldre sine bustadbehov og preferansar blir derfor særs viktige </a:t>
            </a:r>
            <a:br>
              <a:rPr lang="nn-NO" sz="1300"/>
            </a:br>
            <a:endParaRPr lang="nn-NO" sz="1300"/>
          </a:p>
          <a:p>
            <a:r>
              <a:rPr lang="nn-NO" sz="1500">
                <a:latin typeface="Poppins"/>
                <a:cs typeface="Poppins"/>
              </a:rPr>
              <a:t>Eit gjennomsnittleg hushald i Ålesund forventast å vere mindre i 2050 enn i dag. Det gir auka bustadetterspørsel ut over frå forventa folketalsvekst</a:t>
            </a:r>
            <a:endParaRPr lang="nn-NO" sz="1200">
              <a:latin typeface="Poppins"/>
              <a:cs typeface="Poppins"/>
            </a:endParaRPr>
          </a:p>
          <a:p>
            <a:pPr lvl="1"/>
            <a:endParaRPr lang="nn-NO" sz="12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2D83EB0-21AA-425B-473D-0A73CC340911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80F53C8-6B0A-AA76-5A80-7090478124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554E191C-DAD8-4DE4-611E-8CFFD547CCF6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Ålesund kommune</a:t>
            </a:r>
          </a:p>
        </p:txBody>
      </p:sp>
    </p:spTree>
    <p:extLst>
      <p:ext uri="{BB962C8B-B14F-4D97-AF65-F5344CB8AC3E}">
        <p14:creationId xmlns:p14="http://schemas.microsoft.com/office/powerpoint/2010/main" val="328293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354E2-8CAC-16BB-7A9B-D1CDB4C2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Et bilde som inneholder tekst, kart, diagram, skjermbilde&#10;&#10;KI-generert innhold kan være feil.">
            <a:extLst>
              <a:ext uri="{FF2B5EF4-FFF2-40B4-BE49-F238E27FC236}">
                <a16:creationId xmlns:a16="http://schemas.microsoft.com/office/drawing/2014/main" id="{5ACA2541-E653-1049-0FBC-AB1107F90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C9B4252-2C12-1942-A3DD-D2630AA2723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2" name="Picture 27" descr="Kommunestatistikk logo.ai">
            <a:extLst>
              <a:ext uri="{FF2B5EF4-FFF2-40B4-BE49-F238E27FC236}">
                <a16:creationId xmlns:a16="http://schemas.microsoft.com/office/drawing/2014/main" id="{6DFB7F45-126C-7CED-943A-E0D088F68B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3" name="Region">
            <a:extLst>
              <a:ext uri="{FF2B5EF4-FFF2-40B4-BE49-F238E27FC236}">
                <a16:creationId xmlns:a16="http://schemas.microsoft.com/office/drawing/2014/main" id="{8B4DADE5-FC15-79A6-DC35-2F7CBC0EAE4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Ålesund kommune</a:t>
            </a:r>
          </a:p>
        </p:txBody>
      </p:sp>
    </p:spTree>
    <p:extLst>
      <p:ext uri="{BB962C8B-B14F-4D97-AF65-F5344CB8AC3E}">
        <p14:creationId xmlns:p14="http://schemas.microsoft.com/office/powerpoint/2010/main" val="222414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79261-DCF4-2E4A-B80F-11829A106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8871206-1E20-2537-F407-2791EC870E2D}"/>
              </a:ext>
            </a:extLst>
          </p:cNvPr>
          <p:cNvSpPr/>
          <p:nvPr/>
        </p:nvSpPr>
        <p:spPr>
          <a:xfrm>
            <a:off x="588818" y="469338"/>
            <a:ext cx="3503859" cy="403095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C1A4767-59E9-C6BA-139D-F6CD7CEF167F}"/>
              </a:ext>
            </a:extLst>
          </p:cNvPr>
          <p:cNvSpPr txBox="1"/>
          <p:nvPr/>
        </p:nvSpPr>
        <p:spPr>
          <a:xfrm>
            <a:off x="840657" y="1556743"/>
            <a:ext cx="3082413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>
                <a:solidFill>
                  <a:schemeClr val="bg1"/>
                </a:solidFill>
                <a:latin typeface="Poppins SemiBold"/>
                <a:cs typeface="Poppins SemiBold"/>
              </a:rPr>
              <a:t>Samfunnstrekk</a:t>
            </a:r>
          </a:p>
          <a:p>
            <a:r>
              <a:rPr lang="nn-NO" sz="2800">
                <a:solidFill>
                  <a:schemeClr val="bg1"/>
                </a:solidFill>
                <a:latin typeface="Poppins SemiBold"/>
                <a:cs typeface="Poppins SemiBold"/>
              </a:rPr>
              <a:t>knytt til bustad og busetting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2448B9F-4665-1B6E-23C3-6F6CE30A1CC7}"/>
              </a:ext>
            </a:extLst>
          </p:cNvPr>
          <p:cNvSpPr txBox="1"/>
          <p:nvPr/>
        </p:nvSpPr>
        <p:spPr>
          <a:xfrm>
            <a:off x="840658" y="627044"/>
            <a:ext cx="1474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8" name="Plassholder for bilde 7" descr="Et bilde som inneholder utendørs, konstruksjon, sky, hjem&#10;&#10;KI-generert innhold kan være feil.">
            <a:extLst>
              <a:ext uri="{FF2B5EF4-FFF2-40B4-BE49-F238E27FC236}">
                <a16:creationId xmlns:a16="http://schemas.microsoft.com/office/drawing/2014/main" id="{AD147DAB-AEF0-AA9A-8BEE-9F257FAC43F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41" b="12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447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8E4B02-CC19-299A-4BD9-2280568E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Ålesund har fleire bustadar enn hushald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A37150-84BC-0147-7A80-F18C3806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63625"/>
            <a:ext cx="4114800" cy="36042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Ålesund har i alt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29 440</a:t>
            </a:r>
            <a:r>
              <a:rPr lang="nn-NO" sz="1600" dirty="0">
                <a:latin typeface="Poppins"/>
                <a:cs typeface="Poppins"/>
              </a:rPr>
              <a:t> bustader registrert i matrikkelen, og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27 378</a:t>
            </a:r>
            <a:r>
              <a:rPr lang="nn-NO" sz="1600" dirty="0">
                <a:solidFill>
                  <a:schemeClr val="accent2"/>
                </a:solidFill>
                <a:latin typeface="Poppins"/>
                <a:cs typeface="Poppins"/>
              </a:rPr>
              <a:t> </a:t>
            </a:r>
            <a:r>
              <a:rPr lang="nn-NO" sz="1600" dirty="0">
                <a:latin typeface="Poppins"/>
                <a:cs typeface="Poppins"/>
              </a:rPr>
              <a:t>registrerte privathushald. </a:t>
            </a:r>
          </a:p>
          <a:p>
            <a:pPr marL="0" indent="0">
              <a:buNone/>
            </a:pPr>
            <a:endParaRPr lang="nn-NO" sz="1600"/>
          </a:p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Det tyder på at </a:t>
            </a:r>
            <a:r>
              <a:rPr lang="nn-NO" sz="2000" dirty="0">
                <a:solidFill>
                  <a:schemeClr val="accent5">
                    <a:lumMod val="75000"/>
                  </a:schemeClr>
                </a:solidFill>
                <a:latin typeface="Poppins SemiBold"/>
                <a:cs typeface="Poppins SemiBold"/>
              </a:rPr>
              <a:t>7 % </a:t>
            </a:r>
            <a:r>
              <a:rPr lang="nn-NO" sz="1600" dirty="0">
                <a:latin typeface="Poppins"/>
                <a:cs typeface="Poppins"/>
              </a:rPr>
              <a:t>av bustadane er tomme eller ikkje heilårsbustad.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94A1483-F00C-EF0E-A063-5430C8E83E29}"/>
              </a:ext>
            </a:extLst>
          </p:cNvPr>
          <p:cNvSpPr/>
          <p:nvPr/>
        </p:nvSpPr>
        <p:spPr>
          <a:xfrm>
            <a:off x="547255" y="1067078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AD53F55-620A-0EAE-58D3-4E71D0278514}"/>
              </a:ext>
            </a:extLst>
          </p:cNvPr>
          <p:cNvSpPr/>
          <p:nvPr/>
        </p:nvSpPr>
        <p:spPr>
          <a:xfrm>
            <a:off x="90949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6572AB4-E1BA-45B2-D1FD-01451C3E3177}"/>
              </a:ext>
            </a:extLst>
          </p:cNvPr>
          <p:cNvSpPr/>
          <p:nvPr/>
        </p:nvSpPr>
        <p:spPr>
          <a:xfrm>
            <a:off x="3801707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1F845D5-3462-3481-845C-876B193AE5A3}"/>
              </a:ext>
            </a:extLst>
          </p:cNvPr>
          <p:cNvSpPr/>
          <p:nvPr/>
        </p:nvSpPr>
        <p:spPr>
          <a:xfrm>
            <a:off x="1271731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29A8D6-8A19-FA1C-B63E-4C3C83A43EBD}"/>
              </a:ext>
            </a:extLst>
          </p:cNvPr>
          <p:cNvSpPr/>
          <p:nvPr/>
        </p:nvSpPr>
        <p:spPr>
          <a:xfrm>
            <a:off x="163501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30C78FA-B1DF-7E7F-74A0-B36989ECB12F}"/>
              </a:ext>
            </a:extLst>
          </p:cNvPr>
          <p:cNvSpPr/>
          <p:nvPr/>
        </p:nvSpPr>
        <p:spPr>
          <a:xfrm>
            <a:off x="1998296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ABA5CCC-ECCD-FA8D-4B66-90AAFE6649EE}"/>
              </a:ext>
            </a:extLst>
          </p:cNvPr>
          <p:cNvSpPr/>
          <p:nvPr/>
        </p:nvSpPr>
        <p:spPr>
          <a:xfrm>
            <a:off x="2358978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BD71697-8DE4-3191-B4C7-DE54B1D2D576}"/>
              </a:ext>
            </a:extLst>
          </p:cNvPr>
          <p:cNvSpPr/>
          <p:nvPr/>
        </p:nvSpPr>
        <p:spPr>
          <a:xfrm>
            <a:off x="2719660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83DE3E6-26E8-8508-71FD-636A37C4DA03}"/>
              </a:ext>
            </a:extLst>
          </p:cNvPr>
          <p:cNvSpPr/>
          <p:nvPr/>
        </p:nvSpPr>
        <p:spPr>
          <a:xfrm>
            <a:off x="3080342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DF4A024-ADDF-6229-E58C-D884CAAB3010}"/>
              </a:ext>
            </a:extLst>
          </p:cNvPr>
          <p:cNvSpPr/>
          <p:nvPr/>
        </p:nvSpPr>
        <p:spPr>
          <a:xfrm>
            <a:off x="3441025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1E20BB3-2DF9-5EC1-713B-83082B2E1451}"/>
              </a:ext>
            </a:extLst>
          </p:cNvPr>
          <p:cNvSpPr/>
          <p:nvPr/>
        </p:nvSpPr>
        <p:spPr>
          <a:xfrm>
            <a:off x="547255" y="141348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ECB650E-D94F-E47D-7D3A-5679C7BDDB26}"/>
              </a:ext>
            </a:extLst>
          </p:cNvPr>
          <p:cNvSpPr/>
          <p:nvPr/>
        </p:nvSpPr>
        <p:spPr>
          <a:xfrm>
            <a:off x="90949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D21B9D7-26DC-26A4-5F4A-080AB0CD2FA6}"/>
              </a:ext>
            </a:extLst>
          </p:cNvPr>
          <p:cNvSpPr/>
          <p:nvPr/>
        </p:nvSpPr>
        <p:spPr>
          <a:xfrm>
            <a:off x="3801707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62D9FEC-28A4-0194-3196-22A45834334D}"/>
              </a:ext>
            </a:extLst>
          </p:cNvPr>
          <p:cNvSpPr/>
          <p:nvPr/>
        </p:nvSpPr>
        <p:spPr>
          <a:xfrm>
            <a:off x="1271731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457AF9D-1735-3A45-6D4F-15EB4DD2688F}"/>
              </a:ext>
            </a:extLst>
          </p:cNvPr>
          <p:cNvSpPr/>
          <p:nvPr/>
        </p:nvSpPr>
        <p:spPr>
          <a:xfrm>
            <a:off x="163501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D7AFA8A-1C0C-861D-C356-6708F9E38DA2}"/>
              </a:ext>
            </a:extLst>
          </p:cNvPr>
          <p:cNvSpPr/>
          <p:nvPr/>
        </p:nvSpPr>
        <p:spPr>
          <a:xfrm>
            <a:off x="1998296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4F08736-E69F-F99A-842F-0A4040426BEF}"/>
              </a:ext>
            </a:extLst>
          </p:cNvPr>
          <p:cNvSpPr/>
          <p:nvPr/>
        </p:nvSpPr>
        <p:spPr>
          <a:xfrm>
            <a:off x="2358978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16B41B6-D3C1-1323-4EFA-C881B1B49B97}"/>
              </a:ext>
            </a:extLst>
          </p:cNvPr>
          <p:cNvSpPr/>
          <p:nvPr/>
        </p:nvSpPr>
        <p:spPr>
          <a:xfrm>
            <a:off x="2719660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A2BFB20-98E0-1F6E-C41C-51A0C7B2F6F3}"/>
              </a:ext>
            </a:extLst>
          </p:cNvPr>
          <p:cNvSpPr/>
          <p:nvPr/>
        </p:nvSpPr>
        <p:spPr>
          <a:xfrm>
            <a:off x="3080342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FBDDC1A6-588D-776B-9C8E-E075EBF20806}"/>
              </a:ext>
            </a:extLst>
          </p:cNvPr>
          <p:cNvSpPr/>
          <p:nvPr/>
        </p:nvSpPr>
        <p:spPr>
          <a:xfrm>
            <a:off x="3441025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666CB0F-EBC9-5009-79BA-6B1EA21D9082}"/>
              </a:ext>
            </a:extLst>
          </p:cNvPr>
          <p:cNvSpPr/>
          <p:nvPr/>
        </p:nvSpPr>
        <p:spPr>
          <a:xfrm>
            <a:off x="547255" y="175989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2C8497C-2AE7-6555-1669-BEDC380B9223}"/>
              </a:ext>
            </a:extLst>
          </p:cNvPr>
          <p:cNvSpPr/>
          <p:nvPr/>
        </p:nvSpPr>
        <p:spPr>
          <a:xfrm>
            <a:off x="90949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88EAA55D-B2B0-3A15-BA3F-8293255269B7}"/>
              </a:ext>
            </a:extLst>
          </p:cNvPr>
          <p:cNvSpPr/>
          <p:nvPr/>
        </p:nvSpPr>
        <p:spPr>
          <a:xfrm>
            <a:off x="3801707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F8D27B3-3FA2-A8AD-8D15-6754FE72BDD5}"/>
              </a:ext>
            </a:extLst>
          </p:cNvPr>
          <p:cNvSpPr/>
          <p:nvPr/>
        </p:nvSpPr>
        <p:spPr>
          <a:xfrm>
            <a:off x="1271731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F1E7269-56D9-36F6-8965-B96261E67E64}"/>
              </a:ext>
            </a:extLst>
          </p:cNvPr>
          <p:cNvSpPr/>
          <p:nvPr/>
        </p:nvSpPr>
        <p:spPr>
          <a:xfrm>
            <a:off x="163501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D43543C-1B3A-3051-22A0-A84D06D8B950}"/>
              </a:ext>
            </a:extLst>
          </p:cNvPr>
          <p:cNvSpPr/>
          <p:nvPr/>
        </p:nvSpPr>
        <p:spPr>
          <a:xfrm>
            <a:off x="1998296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1FF9391-B1E5-F272-1855-5DFA2CDD42DF}"/>
              </a:ext>
            </a:extLst>
          </p:cNvPr>
          <p:cNvSpPr/>
          <p:nvPr/>
        </p:nvSpPr>
        <p:spPr>
          <a:xfrm>
            <a:off x="2358978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C12ADAFB-75A9-F2BD-2A34-442997836D1B}"/>
              </a:ext>
            </a:extLst>
          </p:cNvPr>
          <p:cNvSpPr/>
          <p:nvPr/>
        </p:nvSpPr>
        <p:spPr>
          <a:xfrm>
            <a:off x="2719660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F16CD778-B53A-7F0F-592B-A98F39B0F6A0}"/>
              </a:ext>
            </a:extLst>
          </p:cNvPr>
          <p:cNvSpPr/>
          <p:nvPr/>
        </p:nvSpPr>
        <p:spPr>
          <a:xfrm>
            <a:off x="3080342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06D9951-A624-285D-48B0-B2F8F27059E0}"/>
              </a:ext>
            </a:extLst>
          </p:cNvPr>
          <p:cNvSpPr/>
          <p:nvPr/>
        </p:nvSpPr>
        <p:spPr>
          <a:xfrm>
            <a:off x="3441025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91385B08-6562-48CD-E25D-A662AF43D031}"/>
              </a:ext>
            </a:extLst>
          </p:cNvPr>
          <p:cNvSpPr/>
          <p:nvPr/>
        </p:nvSpPr>
        <p:spPr>
          <a:xfrm>
            <a:off x="547255" y="210630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86A82FCC-812D-D2AF-5804-0EB03C52B36F}"/>
              </a:ext>
            </a:extLst>
          </p:cNvPr>
          <p:cNvSpPr/>
          <p:nvPr/>
        </p:nvSpPr>
        <p:spPr>
          <a:xfrm>
            <a:off x="90949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0681BB8-B9A7-691A-654B-D47A43ACB141}"/>
              </a:ext>
            </a:extLst>
          </p:cNvPr>
          <p:cNvSpPr/>
          <p:nvPr/>
        </p:nvSpPr>
        <p:spPr>
          <a:xfrm>
            <a:off x="3801707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1A16E4B5-2E6D-BB69-2970-6D723D1054A9}"/>
              </a:ext>
            </a:extLst>
          </p:cNvPr>
          <p:cNvSpPr/>
          <p:nvPr/>
        </p:nvSpPr>
        <p:spPr>
          <a:xfrm>
            <a:off x="1271731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7C6C2016-4200-EC04-0B8B-ECBA8A61B5D3}"/>
              </a:ext>
            </a:extLst>
          </p:cNvPr>
          <p:cNvSpPr/>
          <p:nvPr/>
        </p:nvSpPr>
        <p:spPr>
          <a:xfrm>
            <a:off x="163501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C32F1372-A960-FB9C-9834-FD3F6F69F5B4}"/>
              </a:ext>
            </a:extLst>
          </p:cNvPr>
          <p:cNvSpPr/>
          <p:nvPr/>
        </p:nvSpPr>
        <p:spPr>
          <a:xfrm>
            <a:off x="1998296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9BDDA417-E950-6338-225C-45E107610D84}"/>
              </a:ext>
            </a:extLst>
          </p:cNvPr>
          <p:cNvSpPr/>
          <p:nvPr/>
        </p:nvSpPr>
        <p:spPr>
          <a:xfrm>
            <a:off x="2358978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BE9D5D7F-DB38-15CF-EB97-333EF35A9D14}"/>
              </a:ext>
            </a:extLst>
          </p:cNvPr>
          <p:cNvSpPr/>
          <p:nvPr/>
        </p:nvSpPr>
        <p:spPr>
          <a:xfrm>
            <a:off x="2719660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E2FC8997-CB54-DF38-AF75-4B416B7D80D1}"/>
              </a:ext>
            </a:extLst>
          </p:cNvPr>
          <p:cNvSpPr/>
          <p:nvPr/>
        </p:nvSpPr>
        <p:spPr>
          <a:xfrm>
            <a:off x="3080342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473F8EC-0CF9-8C3F-C326-5865DA97B592}"/>
              </a:ext>
            </a:extLst>
          </p:cNvPr>
          <p:cNvSpPr/>
          <p:nvPr/>
        </p:nvSpPr>
        <p:spPr>
          <a:xfrm>
            <a:off x="3441025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5FB71634-A2F9-A802-CE20-EACD5D1E436A}"/>
              </a:ext>
            </a:extLst>
          </p:cNvPr>
          <p:cNvSpPr/>
          <p:nvPr/>
        </p:nvSpPr>
        <p:spPr>
          <a:xfrm>
            <a:off x="547255" y="245271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2051771A-4AB5-9591-DB1F-3ECD5347A96A}"/>
              </a:ext>
            </a:extLst>
          </p:cNvPr>
          <p:cNvSpPr/>
          <p:nvPr/>
        </p:nvSpPr>
        <p:spPr>
          <a:xfrm>
            <a:off x="90949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8EDCB579-951E-9BB7-939C-1EB899E37DE1}"/>
              </a:ext>
            </a:extLst>
          </p:cNvPr>
          <p:cNvSpPr/>
          <p:nvPr/>
        </p:nvSpPr>
        <p:spPr>
          <a:xfrm>
            <a:off x="3801707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226974B9-496B-36D8-8B34-94F38B8A64F9}"/>
              </a:ext>
            </a:extLst>
          </p:cNvPr>
          <p:cNvSpPr/>
          <p:nvPr/>
        </p:nvSpPr>
        <p:spPr>
          <a:xfrm>
            <a:off x="1271731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950E06E8-8E8C-EE52-A054-C63EEAE8CCD3}"/>
              </a:ext>
            </a:extLst>
          </p:cNvPr>
          <p:cNvSpPr/>
          <p:nvPr/>
        </p:nvSpPr>
        <p:spPr>
          <a:xfrm>
            <a:off x="163501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E895FBCC-2641-B53A-CFD6-56C8CED5A490}"/>
              </a:ext>
            </a:extLst>
          </p:cNvPr>
          <p:cNvSpPr/>
          <p:nvPr/>
        </p:nvSpPr>
        <p:spPr>
          <a:xfrm>
            <a:off x="1998296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0C4425C8-F405-CA60-B092-B770A8031422}"/>
              </a:ext>
            </a:extLst>
          </p:cNvPr>
          <p:cNvSpPr/>
          <p:nvPr/>
        </p:nvSpPr>
        <p:spPr>
          <a:xfrm>
            <a:off x="2358978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9B6F743-EA1F-3F00-0CD9-A2C2349B5DA8}"/>
              </a:ext>
            </a:extLst>
          </p:cNvPr>
          <p:cNvSpPr/>
          <p:nvPr/>
        </p:nvSpPr>
        <p:spPr>
          <a:xfrm>
            <a:off x="2719660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9254CAA0-C50D-6124-8166-D1A4FE4D8FF5}"/>
              </a:ext>
            </a:extLst>
          </p:cNvPr>
          <p:cNvSpPr/>
          <p:nvPr/>
        </p:nvSpPr>
        <p:spPr>
          <a:xfrm>
            <a:off x="3080342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2559CE9-D233-EFEE-44B6-60A314F3BCEF}"/>
              </a:ext>
            </a:extLst>
          </p:cNvPr>
          <p:cNvSpPr/>
          <p:nvPr/>
        </p:nvSpPr>
        <p:spPr>
          <a:xfrm>
            <a:off x="3441025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3C4F84FD-4F4D-0B84-1C41-92F3F9EB67B4}"/>
              </a:ext>
            </a:extLst>
          </p:cNvPr>
          <p:cNvSpPr/>
          <p:nvPr/>
        </p:nvSpPr>
        <p:spPr>
          <a:xfrm>
            <a:off x="547255" y="279912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F45BC600-603C-FAAC-A1C9-22CA1556CB32}"/>
              </a:ext>
            </a:extLst>
          </p:cNvPr>
          <p:cNvSpPr/>
          <p:nvPr/>
        </p:nvSpPr>
        <p:spPr>
          <a:xfrm>
            <a:off x="90949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BED02989-77C8-249D-1BEF-4B2C450FC9E9}"/>
              </a:ext>
            </a:extLst>
          </p:cNvPr>
          <p:cNvSpPr/>
          <p:nvPr/>
        </p:nvSpPr>
        <p:spPr>
          <a:xfrm>
            <a:off x="3801707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355197D6-01C9-BC2B-F2C9-3009D583C304}"/>
              </a:ext>
            </a:extLst>
          </p:cNvPr>
          <p:cNvSpPr/>
          <p:nvPr/>
        </p:nvSpPr>
        <p:spPr>
          <a:xfrm>
            <a:off x="1271731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A132A91B-6B15-572B-3567-E5F0C4D70FD8}"/>
              </a:ext>
            </a:extLst>
          </p:cNvPr>
          <p:cNvSpPr/>
          <p:nvPr/>
        </p:nvSpPr>
        <p:spPr>
          <a:xfrm>
            <a:off x="163501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47C6B72E-D01C-AE79-2CEA-C92EBA1D31E7}"/>
              </a:ext>
            </a:extLst>
          </p:cNvPr>
          <p:cNvSpPr/>
          <p:nvPr/>
        </p:nvSpPr>
        <p:spPr>
          <a:xfrm>
            <a:off x="1998296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8BD9A4E8-7B0A-75A2-C0F1-0FF755F3BF41}"/>
              </a:ext>
            </a:extLst>
          </p:cNvPr>
          <p:cNvSpPr/>
          <p:nvPr/>
        </p:nvSpPr>
        <p:spPr>
          <a:xfrm>
            <a:off x="2358978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23A675B3-E637-D606-7981-67619D445B25}"/>
              </a:ext>
            </a:extLst>
          </p:cNvPr>
          <p:cNvSpPr/>
          <p:nvPr/>
        </p:nvSpPr>
        <p:spPr>
          <a:xfrm>
            <a:off x="2719660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06185BC0-F951-C0BF-FFA9-AAA7B58AED75}"/>
              </a:ext>
            </a:extLst>
          </p:cNvPr>
          <p:cNvSpPr/>
          <p:nvPr/>
        </p:nvSpPr>
        <p:spPr>
          <a:xfrm>
            <a:off x="3080342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ACF55DAF-E27A-4AC7-816F-4AAD33BEE884}"/>
              </a:ext>
            </a:extLst>
          </p:cNvPr>
          <p:cNvSpPr/>
          <p:nvPr/>
        </p:nvSpPr>
        <p:spPr>
          <a:xfrm>
            <a:off x="3441025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8964234A-6176-9131-A9B8-EBBC592E86DE}"/>
              </a:ext>
            </a:extLst>
          </p:cNvPr>
          <p:cNvSpPr/>
          <p:nvPr/>
        </p:nvSpPr>
        <p:spPr>
          <a:xfrm>
            <a:off x="547255" y="314553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5CED9A9A-D046-9B9D-A333-F3ECEA5240E9}"/>
              </a:ext>
            </a:extLst>
          </p:cNvPr>
          <p:cNvSpPr/>
          <p:nvPr/>
        </p:nvSpPr>
        <p:spPr>
          <a:xfrm>
            <a:off x="90949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992695A1-33BE-C59A-80D4-487D1686DC50}"/>
              </a:ext>
            </a:extLst>
          </p:cNvPr>
          <p:cNvSpPr/>
          <p:nvPr/>
        </p:nvSpPr>
        <p:spPr>
          <a:xfrm>
            <a:off x="3801707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4AA98017-1829-F837-E010-1598D0105751}"/>
              </a:ext>
            </a:extLst>
          </p:cNvPr>
          <p:cNvSpPr/>
          <p:nvPr/>
        </p:nvSpPr>
        <p:spPr>
          <a:xfrm>
            <a:off x="1271731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F392F71B-866C-1EC8-F169-93FD115D0C9E}"/>
              </a:ext>
            </a:extLst>
          </p:cNvPr>
          <p:cNvSpPr/>
          <p:nvPr/>
        </p:nvSpPr>
        <p:spPr>
          <a:xfrm>
            <a:off x="163501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B3F8BBFC-4689-B363-4618-6A5F914EF25E}"/>
              </a:ext>
            </a:extLst>
          </p:cNvPr>
          <p:cNvSpPr/>
          <p:nvPr/>
        </p:nvSpPr>
        <p:spPr>
          <a:xfrm>
            <a:off x="1998296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BC19AD66-D823-6A95-F856-1A5958F68C22}"/>
              </a:ext>
            </a:extLst>
          </p:cNvPr>
          <p:cNvSpPr/>
          <p:nvPr/>
        </p:nvSpPr>
        <p:spPr>
          <a:xfrm>
            <a:off x="2358978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F59B8650-84FC-DE85-B74B-C8C722837C75}"/>
              </a:ext>
            </a:extLst>
          </p:cNvPr>
          <p:cNvSpPr/>
          <p:nvPr/>
        </p:nvSpPr>
        <p:spPr>
          <a:xfrm>
            <a:off x="2719660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48435837-5BA6-86E9-D95E-84BEECADA3B7}"/>
              </a:ext>
            </a:extLst>
          </p:cNvPr>
          <p:cNvSpPr/>
          <p:nvPr/>
        </p:nvSpPr>
        <p:spPr>
          <a:xfrm>
            <a:off x="3080342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88D01177-5993-AA30-B361-6023514C9040}"/>
              </a:ext>
            </a:extLst>
          </p:cNvPr>
          <p:cNvSpPr/>
          <p:nvPr/>
        </p:nvSpPr>
        <p:spPr>
          <a:xfrm>
            <a:off x="3441025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724ED890-7ED5-1826-ED84-DF254937AC56}"/>
              </a:ext>
            </a:extLst>
          </p:cNvPr>
          <p:cNvSpPr/>
          <p:nvPr/>
        </p:nvSpPr>
        <p:spPr>
          <a:xfrm>
            <a:off x="547255" y="349194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1612A277-0EE4-BA50-3880-B41BB142974B}"/>
              </a:ext>
            </a:extLst>
          </p:cNvPr>
          <p:cNvSpPr/>
          <p:nvPr/>
        </p:nvSpPr>
        <p:spPr>
          <a:xfrm>
            <a:off x="90949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E75ED9B0-FCDA-7D5E-EDCB-62544E8DBBD4}"/>
              </a:ext>
            </a:extLst>
          </p:cNvPr>
          <p:cNvSpPr/>
          <p:nvPr/>
        </p:nvSpPr>
        <p:spPr>
          <a:xfrm>
            <a:off x="3801707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1DFF2149-E8D0-C0C0-9D9A-029D3386210D}"/>
              </a:ext>
            </a:extLst>
          </p:cNvPr>
          <p:cNvSpPr/>
          <p:nvPr/>
        </p:nvSpPr>
        <p:spPr>
          <a:xfrm>
            <a:off x="1271731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DFFCA0C3-4C6E-48D9-F731-6A0ACF7453D0}"/>
              </a:ext>
            </a:extLst>
          </p:cNvPr>
          <p:cNvSpPr/>
          <p:nvPr/>
        </p:nvSpPr>
        <p:spPr>
          <a:xfrm>
            <a:off x="163501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992BDB50-B9CC-B52C-91A4-C68D4D2EC154}"/>
              </a:ext>
            </a:extLst>
          </p:cNvPr>
          <p:cNvSpPr/>
          <p:nvPr/>
        </p:nvSpPr>
        <p:spPr>
          <a:xfrm>
            <a:off x="1998296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F9DF881A-7E16-705A-FFA1-579B037FA818}"/>
              </a:ext>
            </a:extLst>
          </p:cNvPr>
          <p:cNvSpPr/>
          <p:nvPr/>
        </p:nvSpPr>
        <p:spPr>
          <a:xfrm>
            <a:off x="2358978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510F9CB3-B703-1AFC-0ABA-30CCF1784A08}"/>
              </a:ext>
            </a:extLst>
          </p:cNvPr>
          <p:cNvSpPr/>
          <p:nvPr/>
        </p:nvSpPr>
        <p:spPr>
          <a:xfrm>
            <a:off x="2719660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953A021E-2DDB-D451-9C14-FACFF0FF9495}"/>
              </a:ext>
            </a:extLst>
          </p:cNvPr>
          <p:cNvSpPr/>
          <p:nvPr/>
        </p:nvSpPr>
        <p:spPr>
          <a:xfrm>
            <a:off x="3080342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D2BBBD2A-073F-63B0-E4C1-4353F71AB99B}"/>
              </a:ext>
            </a:extLst>
          </p:cNvPr>
          <p:cNvSpPr/>
          <p:nvPr/>
        </p:nvSpPr>
        <p:spPr>
          <a:xfrm>
            <a:off x="3441025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BF26A720-B23A-EAF9-1C4F-47B205CA02A1}"/>
              </a:ext>
            </a:extLst>
          </p:cNvPr>
          <p:cNvSpPr/>
          <p:nvPr/>
        </p:nvSpPr>
        <p:spPr>
          <a:xfrm>
            <a:off x="547255" y="383835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435216C4-CAA3-C528-9CB4-8C9A643B95CC}"/>
              </a:ext>
            </a:extLst>
          </p:cNvPr>
          <p:cNvSpPr/>
          <p:nvPr/>
        </p:nvSpPr>
        <p:spPr>
          <a:xfrm>
            <a:off x="90949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5FBBD5B3-D65E-82CB-DC68-3D85413054D5}"/>
              </a:ext>
            </a:extLst>
          </p:cNvPr>
          <p:cNvSpPr/>
          <p:nvPr/>
        </p:nvSpPr>
        <p:spPr>
          <a:xfrm>
            <a:off x="3801707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C597205C-E58E-BDB4-3083-74779FC3CB5D}"/>
              </a:ext>
            </a:extLst>
          </p:cNvPr>
          <p:cNvSpPr/>
          <p:nvPr/>
        </p:nvSpPr>
        <p:spPr>
          <a:xfrm>
            <a:off x="1271731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C64FAA7A-D2B8-598C-9C4E-8048CFD523E9}"/>
              </a:ext>
            </a:extLst>
          </p:cNvPr>
          <p:cNvSpPr/>
          <p:nvPr/>
        </p:nvSpPr>
        <p:spPr>
          <a:xfrm>
            <a:off x="163501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6094CB34-EE8E-09B2-DF8C-75AFFC74C6A4}"/>
              </a:ext>
            </a:extLst>
          </p:cNvPr>
          <p:cNvSpPr/>
          <p:nvPr/>
        </p:nvSpPr>
        <p:spPr>
          <a:xfrm>
            <a:off x="1998296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251A8935-D465-DB51-FC64-68F1F369B01F}"/>
              </a:ext>
            </a:extLst>
          </p:cNvPr>
          <p:cNvSpPr/>
          <p:nvPr/>
        </p:nvSpPr>
        <p:spPr>
          <a:xfrm>
            <a:off x="2358978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10C36249-A79D-70F9-218D-67283A8F2C54}"/>
              </a:ext>
            </a:extLst>
          </p:cNvPr>
          <p:cNvSpPr/>
          <p:nvPr/>
        </p:nvSpPr>
        <p:spPr>
          <a:xfrm>
            <a:off x="2719660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5C7806BB-81CD-865C-C90A-F8D91B5A37E7}"/>
              </a:ext>
            </a:extLst>
          </p:cNvPr>
          <p:cNvSpPr/>
          <p:nvPr/>
        </p:nvSpPr>
        <p:spPr>
          <a:xfrm>
            <a:off x="3080342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D3521CF5-6583-EDD1-C7EA-835B16C1A5AE}"/>
              </a:ext>
            </a:extLst>
          </p:cNvPr>
          <p:cNvSpPr/>
          <p:nvPr/>
        </p:nvSpPr>
        <p:spPr>
          <a:xfrm>
            <a:off x="3441025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ADB408A8-2852-87C5-58C7-AA55C47DF9FF}"/>
              </a:ext>
            </a:extLst>
          </p:cNvPr>
          <p:cNvSpPr/>
          <p:nvPr/>
        </p:nvSpPr>
        <p:spPr>
          <a:xfrm>
            <a:off x="547255" y="4177472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7AF9021B-E68A-E271-9092-51D7590E894E}"/>
              </a:ext>
            </a:extLst>
          </p:cNvPr>
          <p:cNvSpPr/>
          <p:nvPr/>
        </p:nvSpPr>
        <p:spPr>
          <a:xfrm>
            <a:off x="909493" y="4174019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976E8880-9C0A-C2AF-098B-6E1B73BB983E}"/>
              </a:ext>
            </a:extLst>
          </p:cNvPr>
          <p:cNvSpPr/>
          <p:nvPr/>
        </p:nvSpPr>
        <p:spPr>
          <a:xfrm>
            <a:off x="3801707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4EB01306-E40A-F7B7-619B-D45E03DDBD92}"/>
              </a:ext>
            </a:extLst>
          </p:cNvPr>
          <p:cNvSpPr/>
          <p:nvPr/>
        </p:nvSpPr>
        <p:spPr>
          <a:xfrm>
            <a:off x="1271731" y="4174019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96F44515-2F65-6B7A-6677-7ACCA1B9B0ED}"/>
              </a:ext>
            </a:extLst>
          </p:cNvPr>
          <p:cNvSpPr/>
          <p:nvPr/>
        </p:nvSpPr>
        <p:spPr>
          <a:xfrm>
            <a:off x="163501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0AA8FB13-4F65-9D0A-4FE2-875B234AC480}"/>
              </a:ext>
            </a:extLst>
          </p:cNvPr>
          <p:cNvSpPr/>
          <p:nvPr/>
        </p:nvSpPr>
        <p:spPr>
          <a:xfrm>
            <a:off x="1998296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B94F9FA3-45B4-4464-2A52-50E3B21C61F4}"/>
              </a:ext>
            </a:extLst>
          </p:cNvPr>
          <p:cNvSpPr/>
          <p:nvPr/>
        </p:nvSpPr>
        <p:spPr>
          <a:xfrm>
            <a:off x="2358978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3E842157-E5EA-4E48-B879-4D5014968A1A}"/>
              </a:ext>
            </a:extLst>
          </p:cNvPr>
          <p:cNvSpPr/>
          <p:nvPr/>
        </p:nvSpPr>
        <p:spPr>
          <a:xfrm>
            <a:off x="2719660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A92BAC1A-4398-CBD3-EF00-073DE5E75722}"/>
              </a:ext>
            </a:extLst>
          </p:cNvPr>
          <p:cNvSpPr/>
          <p:nvPr/>
        </p:nvSpPr>
        <p:spPr>
          <a:xfrm>
            <a:off x="3080342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A9A8B2C0-0104-64C2-720C-3EF46D76DCC9}"/>
              </a:ext>
            </a:extLst>
          </p:cNvPr>
          <p:cNvSpPr/>
          <p:nvPr/>
        </p:nvSpPr>
        <p:spPr>
          <a:xfrm>
            <a:off x="3441025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4" name="TekstSylinder 103">
            <a:extLst>
              <a:ext uri="{FF2B5EF4-FFF2-40B4-BE49-F238E27FC236}">
                <a16:creationId xmlns:a16="http://schemas.microsoft.com/office/drawing/2014/main" id="{2C5FCE78-317A-CD11-4F29-F82DC4C12D9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09747/06513</a:t>
            </a:r>
          </a:p>
        </p:txBody>
      </p:sp>
      <p:pic>
        <p:nvPicPr>
          <p:cNvPr id="107" name="Picture 27" descr="Kommunestatistikk logo.ai">
            <a:extLst>
              <a:ext uri="{FF2B5EF4-FFF2-40B4-BE49-F238E27FC236}">
                <a16:creationId xmlns:a16="http://schemas.microsoft.com/office/drawing/2014/main" id="{D9584703-3C39-B492-0629-73001B051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108" name="Region">
            <a:extLst>
              <a:ext uri="{FF2B5EF4-FFF2-40B4-BE49-F238E27FC236}">
                <a16:creationId xmlns:a16="http://schemas.microsoft.com/office/drawing/2014/main" id="{E5FC980C-A151-59D4-6166-1D6082958E6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Ålesund kommune</a:t>
            </a: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0584C2AF-4D33-D650-FAC2-3985170E49B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8337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233F00-AA24-E2B1-F47B-EAD87F16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Flytting til/</a:t>
            </a:r>
            <a:r>
              <a:rPr lang="nb-NO" err="1"/>
              <a:t>frå</a:t>
            </a:r>
            <a:r>
              <a:rPr lang="nb-NO"/>
              <a:t> Ålesund etter alder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0026806-08F6-AE7E-0E2D-436A1E32C5AB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A01FAB6B-1854-452E-FF62-F39E2DA964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E845098A-E37A-B1C4-C1F8-C06444290B27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Ålesund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A44EF50-0D38-088D-2BAF-F39BD329771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16" name="Plassholder for innhold 15">
            <a:extLst>
              <a:ext uri="{FF2B5EF4-FFF2-40B4-BE49-F238E27FC236}">
                <a16:creationId xmlns:a16="http://schemas.microsoft.com/office/drawing/2014/main" id="{B46B7A4A-AEC9-E530-9552-985833563E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893" y="1200150"/>
            <a:ext cx="8226214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21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276B0-9DDF-46E5-6CC6-BFBA8CB45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91B89B-5E10-1B85-D543-89168E39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latin typeface="Poppins SemiBold"/>
                <a:cs typeface="Poppins SemiBold"/>
              </a:rPr>
              <a:t>Største flyttestraumar til/</a:t>
            </a:r>
            <a:r>
              <a:rPr lang="nb-NO" err="1">
                <a:latin typeface="Poppins SemiBold"/>
                <a:cs typeface="Poppins SemiBold"/>
              </a:rPr>
              <a:t>frå</a:t>
            </a:r>
            <a:r>
              <a:rPr lang="nb-NO">
                <a:latin typeface="Poppins SemiBold"/>
                <a:cs typeface="Poppins SemiBold"/>
              </a:rPr>
              <a:t> Ålesund 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B6E8921-294F-CF38-A2BD-C89F4EBECD6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D026FF96-9216-C603-02B8-387F7CEF5D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308DBB7-B809-86BB-F480-3A27E36B479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Ålesund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A38BE70-5305-ADD3-C230-3B52B79E66E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62C8D44-8177-1E70-7EF3-9E85F462D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038" y="1227868"/>
            <a:ext cx="4515778" cy="2793079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EF663DC0-612C-F32C-342C-85704DCBE7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696"/>
          <a:stretch>
            <a:fillRect/>
          </a:stretch>
        </p:blipFill>
        <p:spPr>
          <a:xfrm>
            <a:off x="176265" y="1182617"/>
            <a:ext cx="4221773" cy="2883580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CB2464-0AA7-9EAF-0D23-0118C9A8AC57}"/>
              </a:ext>
            </a:extLst>
          </p:cNvPr>
          <p:cNvSpPr txBox="1"/>
          <p:nvPr/>
        </p:nvSpPr>
        <p:spPr>
          <a:xfrm>
            <a:off x="1118341" y="4220596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Flytting til Ålesund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2589225-9D60-4F40-6EDB-A716E52DF076}"/>
              </a:ext>
            </a:extLst>
          </p:cNvPr>
          <p:cNvSpPr txBox="1"/>
          <p:nvPr/>
        </p:nvSpPr>
        <p:spPr>
          <a:xfrm>
            <a:off x="5485047" y="4247834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Flytting </a:t>
            </a:r>
            <a:r>
              <a:rPr lang="nb-NO" sz="1400" err="1">
                <a:latin typeface="Poppins SemiBold" panose="00000700000000000000" pitchFamily="2" charset="0"/>
                <a:cs typeface="Poppins SemiBold" panose="00000700000000000000" pitchFamily="2" charset="0"/>
              </a:rPr>
              <a:t>frå</a:t>
            </a:r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 Ålesund</a:t>
            </a:r>
            <a:endParaRPr lang="nb-NO" sz="140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2758752-D700-F682-8962-1E0E79355ED2}"/>
              </a:ext>
            </a:extLst>
          </p:cNvPr>
          <p:cNvSpPr/>
          <p:nvPr/>
        </p:nvSpPr>
        <p:spPr>
          <a:xfrm>
            <a:off x="4059382" y="1182617"/>
            <a:ext cx="512618" cy="161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63BB71C-8510-E0D5-92DD-8EB2B574D5AE}"/>
              </a:ext>
            </a:extLst>
          </p:cNvPr>
          <p:cNvSpPr/>
          <p:nvPr/>
        </p:nvSpPr>
        <p:spPr>
          <a:xfrm>
            <a:off x="8537464" y="1227868"/>
            <a:ext cx="512618" cy="161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3692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C76E3-80B9-E22E-3DBB-681D46AD8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2BBE9C53-FF11-1C23-C57C-31545382510E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81360833"/>
              </p:ext>
            </p:extLst>
          </p:nvPr>
        </p:nvGraphicFramePr>
        <p:xfrm>
          <a:off x="114936" y="127722"/>
          <a:ext cx="4699289" cy="4445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ktangel 4">
            <a:extLst>
              <a:ext uri="{FF2B5EF4-FFF2-40B4-BE49-F238E27FC236}">
                <a16:creationId xmlns:a16="http://schemas.microsoft.com/office/drawing/2014/main" id="{1EE95B53-5A41-E5BE-9FDB-666CA2EAE92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D55C4C2-D462-E948-B7C6-A4FBFDAAFE28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06079 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35BF8565-6DA7-AD62-C4D9-D4D133EFA4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1EF1B0E2-1006-4E6D-8F8A-5A72D10E1BBC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Ålesund kommune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5B30373-80BE-4E5A-2DAB-8B809928B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5020177"/>
              </p:ext>
            </p:extLst>
          </p:nvPr>
        </p:nvGraphicFramePr>
        <p:xfrm>
          <a:off x="4730129" y="127722"/>
          <a:ext cx="4298935" cy="432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55072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D31D1F-36C9-91CE-5219-7D84A7DA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Hushald</a:t>
            </a:r>
            <a:r>
              <a:rPr lang="nb-NO"/>
              <a:t> etter type (2024)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C479E46-3FF2-5367-AE9E-DA6F832E2B22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8266CBA-4D53-F83F-8FE9-E304E2EA294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06083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035FAD84-7479-70CE-59BF-18106D3AAD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6F276EF-A406-982B-6FDB-98EDB4F7E9E9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Ålesund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6AB1BE4B-1089-9685-F47F-5EBEC85C5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6534612"/>
              </p:ext>
            </p:extLst>
          </p:nvPr>
        </p:nvGraphicFramePr>
        <p:xfrm>
          <a:off x="213981" y="1063626"/>
          <a:ext cx="8723763" cy="3343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73195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721B3F-0DF7-9767-1282-DEF6CEAB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Personar</a:t>
            </a:r>
            <a:r>
              <a:rPr lang="nb-NO"/>
              <a:t> i privathushald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DC9ABA5-BBB8-5EEF-E867-EE04D6B0AD0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DDFD7D1-8A02-F5E9-8028-3534BCB15E25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2551896E-265A-593D-3DE3-5BF8D4CF2B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96EBAC1D-8661-89D3-2D2B-469434C69B0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Ålesund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E2C4E91E-7F04-AD1B-CEFA-D84DC0A179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579410"/>
              </p:ext>
            </p:extLst>
          </p:nvPr>
        </p:nvGraphicFramePr>
        <p:xfrm>
          <a:off x="213981" y="1010654"/>
          <a:ext cx="8668762" cy="3451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564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C4FCA0-D103-788B-146E-C495B6E4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>
                <a:solidFill>
                  <a:schemeClr val="accent1"/>
                </a:solidFill>
              </a:rPr>
              <a:t>Innhald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E45841-C879-C09D-F3E5-F8D535D90D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noProof="0">
                <a:solidFill>
                  <a:schemeClr val="accent1"/>
                </a:solidFill>
                <a:latin typeface="Poppins SemiBold"/>
                <a:cs typeface="Poppins SemiBold"/>
              </a:rPr>
              <a:t>Framskrive </a:t>
            </a:r>
            <a:r>
              <a:rPr lang="nn-NO" sz="1350">
                <a:solidFill>
                  <a:schemeClr val="accent1"/>
                </a:solidFill>
                <a:latin typeface="Poppins SemiBold"/>
                <a:cs typeface="Poppins SemiBold"/>
              </a:rPr>
              <a:t>bustadbehov</a:t>
            </a:r>
            <a:r>
              <a:rPr lang="nn-NO" sz="1350" noProof="0">
                <a:solidFill>
                  <a:schemeClr val="accent1"/>
                </a:solidFill>
                <a:latin typeface="Poppins SemiBold"/>
                <a:cs typeface="Poppins SemiBold"/>
              </a:rPr>
              <a:t> </a:t>
            </a: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Metodeskildring</a:t>
            </a:r>
            <a:endParaRPr lang="nn-NO" sz="1200" noProof="0">
              <a:solidFill>
                <a:schemeClr val="accent1"/>
              </a:solidFill>
            </a:endParaRPr>
          </a:p>
          <a:p>
            <a:r>
              <a:rPr lang="nn-NO" sz="1200" noProof="0">
                <a:solidFill>
                  <a:schemeClr val="accent1"/>
                </a:solidFill>
                <a:latin typeface="Poppins"/>
                <a:cs typeface="Poppins"/>
              </a:rPr>
              <a:t>Nøkkeltal for framtidig bustadbehov</a:t>
            </a: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Dagens tilbod av ulike bustadar</a:t>
            </a:r>
            <a:endParaRPr lang="nn-NO" sz="1200" noProof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Framskrive etterspørsel etter ulike bustadar</a:t>
            </a: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Framskrive bustadetterspørsel etter: </a:t>
            </a:r>
          </a:p>
          <a:p>
            <a:pPr lvl="1"/>
            <a:r>
              <a:rPr lang="nn-NO" sz="1000">
                <a:solidFill>
                  <a:schemeClr val="accent1"/>
                </a:solidFill>
                <a:latin typeface="Poppins"/>
                <a:cs typeface="Poppins"/>
              </a:rPr>
              <a:t>Areal</a:t>
            </a:r>
          </a:p>
          <a:p>
            <a:pPr lvl="1"/>
            <a:r>
              <a:rPr lang="nn-NO" sz="1100">
                <a:solidFill>
                  <a:schemeClr val="accent1"/>
                </a:solidFill>
                <a:latin typeface="Poppins"/>
                <a:cs typeface="Poppins"/>
              </a:rPr>
              <a:t>Aldersgrupper</a:t>
            </a:r>
          </a:p>
          <a:p>
            <a:pPr lvl="1"/>
            <a:r>
              <a:rPr lang="nn-NO" sz="1100">
                <a:solidFill>
                  <a:schemeClr val="accent1"/>
                </a:solidFill>
                <a:latin typeface="Poppins"/>
                <a:cs typeface="Poppins"/>
              </a:rPr>
              <a:t>Hushaldsamansetning</a:t>
            </a:r>
            <a:endParaRPr lang="nn-NO" sz="120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Analyse av framtidig bustadbehov</a:t>
            </a:r>
            <a:br>
              <a:rPr lang="nn-NO" sz="1200"/>
            </a:br>
            <a:endParaRPr lang="nn-NO" sz="1200">
              <a:solidFill>
                <a:schemeClr val="accent1"/>
              </a:solidFill>
            </a:endParaRP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Geografisk fordeling av busetting</a:t>
            </a: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Avstand busetting til tenestetilbod</a:t>
            </a: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Busetting blant eldre</a:t>
            </a:r>
          </a:p>
          <a:p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 noProof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11E46A-2E32-1AC5-3603-348404999C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>
                <a:solidFill>
                  <a:schemeClr val="accent2"/>
                </a:solidFill>
                <a:latin typeface="Poppins SemiBold"/>
                <a:cs typeface="Poppins SemiBold"/>
              </a:rPr>
              <a:t>Samfunnstrekk knytt til bustad og busetting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Bustadmasse</a:t>
            </a:r>
            <a:endParaRPr lang="nn-NO" sz="1200">
              <a:solidFill>
                <a:schemeClr val="accent2"/>
              </a:solidFill>
            </a:endParaRP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Flyttestraumar 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Hushaldas samansetning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Bustadtypar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Bustadstorleik 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Bustadbygging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Bustadars lokasjon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Bustadstatus for tettstadar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Hushaldsinntekt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Kjøpekraft</a:t>
            </a:r>
          </a:p>
          <a:p>
            <a:pPr marL="0" indent="0">
              <a:buNone/>
            </a:pPr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396964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952BCC-B656-8145-E992-B1ABCE25A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Bustadar</a:t>
            </a:r>
            <a:r>
              <a:rPr lang="nb-NO"/>
              <a:t> etter type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93AFD7C-4F68-5AA3-E48B-B5A8E10BAB1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57F8D0-0DBF-AFD4-E27C-01916D7F0EC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1DA8CC1-CFC2-E52F-876B-C36FE2B7A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1FD8DF1D-A343-669F-7EC2-1847B9ABFFAE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Ålesund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B7257406-D911-4D4C-22DE-8DB42E3503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987314"/>
              </p:ext>
            </p:extLst>
          </p:nvPr>
        </p:nvGraphicFramePr>
        <p:xfrm>
          <a:off x="213981" y="962526"/>
          <a:ext cx="8534019" cy="3499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2800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390551-C26E-5C92-DA9F-E896C4B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Bustadar</a:t>
            </a:r>
            <a:r>
              <a:rPr lang="nb-NO"/>
              <a:t> etter storleik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D960BA9-6669-422C-C5E4-0F1C8C0B569C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5F69FA1-E8E2-9822-B02E-6927D9B41B47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B12F1D75-2600-A4E2-FAEE-A9E52D3AA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335BC592-6CA9-4F9D-7236-BAEC636A45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Ålesund kommune</a:t>
            </a:r>
          </a:p>
        </p:txBody>
      </p:sp>
      <p:graphicFrame>
        <p:nvGraphicFramePr>
          <p:cNvPr id="12" name="Plassholder for innhold 11">
            <a:extLst>
              <a:ext uri="{FF2B5EF4-FFF2-40B4-BE49-F238E27FC236}">
                <a16:creationId xmlns:a16="http://schemas.microsoft.com/office/drawing/2014/main" id="{85995FFD-92B0-E161-545F-B30693003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4162707"/>
              </p:ext>
            </p:extLst>
          </p:nvPr>
        </p:nvGraphicFramePr>
        <p:xfrm>
          <a:off x="90835" y="890178"/>
          <a:ext cx="8839184" cy="3590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4916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0A7AFD-54EC-B600-F48C-69F24226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978291" cy="533403"/>
          </a:xfrm>
        </p:spPr>
        <p:txBody>
          <a:bodyPr/>
          <a:lstStyle/>
          <a:p>
            <a:r>
              <a:rPr lang="nb-NO"/>
              <a:t>Fullførte </a:t>
            </a:r>
            <a:r>
              <a:rPr lang="nb-NO" err="1"/>
              <a:t>bustadar</a:t>
            </a:r>
            <a:r>
              <a:rPr lang="nb-NO"/>
              <a:t> etter type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7FA987E-E752-D7D0-A3E1-E72E02E0FC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6372D2B-AAFB-BECC-3A1E-31F39EA24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05940</a:t>
            </a:r>
          </a:p>
        </p:txBody>
      </p:sp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0998FC96-E942-4579-11CF-F6A18F0B87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5" name="Region">
            <a:extLst>
              <a:ext uri="{FF2B5EF4-FFF2-40B4-BE49-F238E27FC236}">
                <a16:creationId xmlns:a16="http://schemas.microsoft.com/office/drawing/2014/main" id="{BEEC87FC-DAFF-E7B2-8AD0-689D105A59E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Ålesund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9EA21BD6-B224-C4BE-7B37-29B7A81C8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369851"/>
              </p:ext>
            </p:extLst>
          </p:nvPr>
        </p:nvGraphicFramePr>
        <p:xfrm>
          <a:off x="213981" y="739778"/>
          <a:ext cx="8716038" cy="3854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5218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83690D-23F0-DB0E-3F46-33F183409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911679" cy="532412"/>
          </a:xfrm>
        </p:spPr>
        <p:txBody>
          <a:bodyPr/>
          <a:lstStyle/>
          <a:p>
            <a:r>
              <a:rPr lang="nb-NO"/>
              <a:t>Bustadplassering og </a:t>
            </a:r>
            <a:r>
              <a:rPr lang="nb-NO" err="1"/>
              <a:t>tettstadar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1481031-8B63-549E-2024-2B89C55E89B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38007BB-DDB0-A7A9-34A1-078012255F5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0722E69-2DAB-F6DE-31E4-6CEF4B6BEA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AB5E881C-A329-B544-80E4-A32A4C3A09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Ålesund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41801FFA-87DA-2804-ADF4-659124AFAD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5549587"/>
              </p:ext>
            </p:extLst>
          </p:nvPr>
        </p:nvGraphicFramePr>
        <p:xfrm>
          <a:off x="213981" y="738788"/>
          <a:ext cx="8590904" cy="3754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157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2D57F-D4BB-CDF0-06C2-EAF1501AF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0B3A01-9380-3F48-347E-FBF522463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Arealbruk ved ny bustadbygging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BC4FEA8-C6B2-D43E-0F6C-B9762F5E1B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1151D23-4B55-7788-501B-7EBE2414AF7D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E568F4C8-30A3-7134-21DE-260867621E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B8A216A-E62A-C128-A80E-842D70AB56EB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Ålesund kommune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9B020B37-66AC-8512-DD00-31DAFCCB2C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3788730"/>
              </p:ext>
            </p:extLst>
          </p:nvPr>
        </p:nvGraphicFramePr>
        <p:xfrm>
          <a:off x="345171" y="1005234"/>
          <a:ext cx="8526326" cy="3588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9733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2BD217-2627-882F-F298-988C0A4A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98653"/>
            <a:ext cx="8229600" cy="513239"/>
          </a:xfrm>
        </p:spPr>
        <p:txBody>
          <a:bodyPr>
            <a:normAutofit fontScale="90000"/>
          </a:bodyPr>
          <a:lstStyle/>
          <a:p>
            <a:r>
              <a:rPr lang="nb-NO"/>
              <a:t>Median </a:t>
            </a:r>
            <a:r>
              <a:rPr lang="nb-NO" err="1"/>
              <a:t>hushaldsinntekt</a:t>
            </a:r>
            <a:r>
              <a:rPr lang="nb-NO"/>
              <a:t> og kjøpekraft (2023)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5806B84-D4F4-E6AC-F39D-5C3041737147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69DB96F-13C5-91E0-3D44-59D5A151B6B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06944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4E04CC80-BABE-B6C4-B2B7-0BFEB1E557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57997157-DB99-FC9C-BDF7-C6AA66C57F3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Ålesund kommune</a:t>
            </a:r>
          </a:p>
        </p:txBody>
      </p:sp>
      <p:graphicFrame>
        <p:nvGraphicFramePr>
          <p:cNvPr id="14" name="Plassholder for innhold 4">
            <a:extLst>
              <a:ext uri="{FF2B5EF4-FFF2-40B4-BE49-F238E27FC236}">
                <a16:creationId xmlns:a16="http://schemas.microsoft.com/office/drawing/2014/main" id="{7183F177-BD20-9BAA-69FF-62892C5BE1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1521675"/>
              </p:ext>
            </p:extLst>
          </p:nvPr>
        </p:nvGraphicFramePr>
        <p:xfrm>
          <a:off x="302509" y="680644"/>
          <a:ext cx="6373300" cy="3970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A19341A-CB4B-2CD3-E864-29FA879224BF}"/>
              </a:ext>
            </a:extLst>
          </p:cNvPr>
          <p:cNvSpPr txBox="1"/>
          <p:nvPr/>
        </p:nvSpPr>
        <p:spPr>
          <a:xfrm>
            <a:off x="6776114" y="1154127"/>
            <a:ext cx="191068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000" b="1" noProof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kr 3 939 965</a:t>
            </a:r>
          </a:p>
          <a:p>
            <a:pPr algn="ctr"/>
            <a:r>
              <a:rPr lang="nn-NO" sz="1000" noProof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Gjennomsnittleg kjøpesum per bustadomsetnad</a:t>
            </a:r>
          </a:p>
          <a:p>
            <a:pPr algn="ctr"/>
            <a:endParaRPr lang="nn-NO" sz="400" noProof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utgjer tal gonger årleg hushaldsinntekt per hushaldsgruppe:</a:t>
            </a:r>
          </a:p>
          <a:p>
            <a:pPr algn="ctr"/>
            <a:r>
              <a:rPr lang="nn-NO" sz="900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4,8 x</a:t>
            </a:r>
            <a:br>
              <a:rPr lang="nn-NO" sz="900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Alle hushald</a:t>
            </a:r>
          </a:p>
          <a:p>
            <a:pPr algn="ctr"/>
            <a:endParaRPr lang="nn-NO" sz="90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8,3 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</a:t>
            </a:r>
          </a:p>
          <a:p>
            <a:pPr algn="ctr"/>
            <a:endParaRPr lang="nn-NO" sz="900" noProof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3,8 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utan barn</a:t>
            </a:r>
          </a:p>
          <a:p>
            <a:pPr algn="ctr"/>
            <a:endParaRPr lang="nn-NO" sz="900" noProof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2,8 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med barn</a:t>
            </a:r>
          </a:p>
          <a:p>
            <a:pPr algn="ctr"/>
            <a:endParaRPr lang="nn-NO" sz="90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6,0 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 med barn</a:t>
            </a:r>
          </a:p>
        </p:txBody>
      </p:sp>
    </p:spTree>
    <p:extLst>
      <p:ext uri="{BB962C8B-B14F-4D97-AF65-F5344CB8AC3E}">
        <p14:creationId xmlns:p14="http://schemas.microsoft.com/office/powerpoint/2010/main" val="1882197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8481160-D61C-45B5-E0D4-873734C4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3" y="427831"/>
            <a:ext cx="8726328" cy="857250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en-US" sz="2800" b="1" err="1">
                <a:latin typeface="Poppins SemiBold"/>
                <a:cs typeface="Poppins SemiBold"/>
              </a:rPr>
              <a:t>Statistikk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din </a:t>
            </a:r>
            <a:r>
              <a:rPr lang="en-US" sz="2800" b="1" err="1">
                <a:latin typeface="Poppins SemiBold"/>
                <a:cs typeface="Poppins SemiBold"/>
              </a:rPr>
              <a:t>kommune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og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grunnkrets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interaktivt</a:t>
            </a:r>
            <a:r>
              <a:rPr lang="en-US" sz="2800" b="1">
                <a:latin typeface="Poppins SemiBold"/>
                <a:cs typeface="Poppins SemiBold"/>
              </a:rPr>
              <a:t> dashboard</a:t>
            </a:r>
            <a:endParaRPr lang="en-US" sz="2800">
              <a:ea typeface="Calibri Light"/>
              <a:cs typeface="Calibri Ligh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1E7EF0-83FE-30E3-0D90-5F27865DB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06930"/>
            <a:ext cx="4038600" cy="3394075"/>
          </a:xfrm>
        </p:spPr>
        <p:txBody>
          <a:bodyPr lIns="91440" tIns="45720" rIns="91440" bIns="45720" anchor="t"/>
          <a:lstStyle/>
          <a:p>
            <a:r>
              <a:rPr lang="en-US" sz="1600" err="1">
                <a:latin typeface="Poppins"/>
                <a:ea typeface="Calibri"/>
                <a:cs typeface="Calibri"/>
              </a:rPr>
              <a:t>Bustadareal</a:t>
            </a:r>
            <a:endParaRPr lang="en-US" sz="1600">
              <a:latin typeface="Poppins"/>
              <a:ea typeface="Calibri"/>
              <a:cs typeface="Calibri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personar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i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bustadtype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Bustadalder</a:t>
            </a:r>
            <a:endParaRPr lang="en-US" sz="1600">
              <a:latin typeface="Poppins"/>
              <a:ea typeface="Calibri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Demografi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bueiningar</a:t>
            </a:r>
            <a:endParaRPr lang="en-US" sz="1600">
              <a:latin typeface="Poppins"/>
              <a:cs typeface="Poppins"/>
            </a:endParaRPr>
          </a:p>
        </p:txBody>
      </p:sp>
      <p:pic>
        <p:nvPicPr>
          <p:cNvPr id="5" name="Plassholder for bilde 4">
            <a:hlinkClick r:id="rId2" tooltip="Klikk på dashboard for å åpne"/>
            <a:extLst>
              <a:ext uri="{FF2B5EF4-FFF2-40B4-BE49-F238E27FC236}">
                <a16:creationId xmlns:a16="http://schemas.microsoft.com/office/drawing/2014/main" id="{4A0C51A0-2BA9-DB6F-6C09-6259E2AC14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3917807" y="2106780"/>
            <a:ext cx="4913893" cy="222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712E236-03F1-2CFD-1B82-DD7E1D43AE24}"/>
              </a:ext>
            </a:extLst>
          </p:cNvPr>
          <p:cNvSpPr txBox="1"/>
          <p:nvPr/>
        </p:nvSpPr>
        <p:spPr>
          <a:xfrm>
            <a:off x="457200" y="1543716"/>
            <a:ext cx="114486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b-NO" b="1" err="1">
                <a:latin typeface="Poppins SemiBold"/>
                <a:cs typeface="Poppins SemiBold"/>
              </a:rPr>
              <a:t>Innhald</a:t>
            </a:r>
            <a:r>
              <a:rPr lang="nb-NO" b="1">
                <a:latin typeface="Poppins SemiBold"/>
                <a:cs typeface="Poppins SemiBold"/>
              </a:rPr>
              <a:t>: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57D7B2F-E4F2-9843-CD12-8359DE474A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A964F0A8-0326-5537-8BD9-307E697C20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2FB50F6A-2C4F-378C-7C81-14041295BC30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Ålesund kommune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E217ED9-C098-4E22-70F2-194D7B4C5FD9}"/>
              </a:ext>
            </a:extLst>
          </p:cNvPr>
          <p:cNvSpPr txBox="1"/>
          <p:nvPr/>
        </p:nvSpPr>
        <p:spPr>
          <a:xfrm>
            <a:off x="3901098" y="4463883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Klikk her for å </a:t>
            </a:r>
            <a:r>
              <a:rPr lang="nb-NO" b="1" dirty="0" err="1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opne</a:t>
            </a:r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 kart</a:t>
            </a:r>
            <a:endParaRPr lang="nb-NO" b="1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01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043A98-47B5-2771-5A16-8A9E8B63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17" y="688820"/>
            <a:ext cx="3660151" cy="912115"/>
          </a:xfrm>
        </p:spPr>
        <p:txBody>
          <a:bodyPr>
            <a:normAutofit fontScale="90000"/>
          </a:bodyPr>
          <a:lstStyle/>
          <a:p>
            <a:br>
              <a:rPr lang="nb-NO" sz="2100" dirty="0"/>
            </a:br>
            <a:r>
              <a:rPr lang="nb-NO" sz="2100" dirty="0"/>
              <a:t>Diskusjonsnotat</a:t>
            </a:r>
            <a:br>
              <a:rPr lang="nb-NO" sz="2100" dirty="0"/>
            </a:br>
            <a:r>
              <a:rPr lang="nb-NO" sz="2100" dirty="0"/>
              <a:t>bustadpolitikk-2025</a:t>
            </a:r>
            <a:br>
              <a:rPr lang="nb-NO" sz="2100" dirty="0"/>
            </a:br>
            <a:br>
              <a:rPr lang="nb-NO" sz="2100" dirty="0"/>
            </a:br>
            <a:endParaRPr lang="nb-NO" sz="21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48AE05-3EB1-9DEF-8344-20E3A0A9350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43681" y="1298286"/>
            <a:ext cx="3660151" cy="3299519"/>
          </a:xfrm>
        </p:spPr>
        <p:txBody>
          <a:bodyPr/>
          <a:lstStyle/>
          <a:p>
            <a:pPr marL="0" indent="0">
              <a:buNone/>
            </a:pPr>
            <a:r>
              <a:rPr lang="nn-NO" sz="1200" dirty="0"/>
              <a:t>I tillegg til Pandamodellen og relevant statistikk har vi utarbeidt eit diskusjonsnotat med  oversikt over viktige tema med lenkjer til nyttig kunnskap og spørsmål som kan bidra til gode drøftingar. </a:t>
            </a:r>
          </a:p>
          <a:p>
            <a:pPr marL="0" indent="0">
              <a:buNone/>
            </a:pPr>
            <a:r>
              <a:rPr lang="nn-NO" sz="1200" dirty="0"/>
              <a:t>Notatet finn du her: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90CA84F8-D961-62EC-5244-222C2C3B75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894" y="1"/>
            <a:ext cx="4279106" cy="514349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71E9A49-232D-D72F-E172-F3345FD042C4}"/>
              </a:ext>
            </a:extLst>
          </p:cNvPr>
          <p:cNvSpPr txBox="1"/>
          <p:nvPr/>
        </p:nvSpPr>
        <p:spPr>
          <a:xfrm rot="16200000">
            <a:off x="7735825" y="3444890"/>
            <a:ext cx="24345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Foto: Eskil Bjerkestrand/</a:t>
            </a:r>
            <a:r>
              <a:rPr kumimoji="0" lang="nb-NO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Tingh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9B1072B-0906-3406-30EE-3589B4E19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81" y="2765716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2025-09_Diskusjonsnotat bustad.pdf</a:t>
            </a:r>
            <a:endParaRPr kumimoji="0" lang="nb-NO" altLang="nb-NO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773654B-E313-7F09-A3DD-B9179C30B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19" y="4597805"/>
            <a:ext cx="280440" cy="44504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58F97366-C0BB-784B-1CAD-31E1761B4596}"/>
              </a:ext>
            </a:extLst>
          </p:cNvPr>
          <p:cNvSpPr txBox="1"/>
          <p:nvPr/>
        </p:nvSpPr>
        <p:spPr>
          <a:xfrm>
            <a:off x="368217" y="4673520"/>
            <a:ext cx="2378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accent1"/>
                </a:solidFill>
              </a:rPr>
              <a:t>Ålesund kommune</a:t>
            </a:r>
          </a:p>
        </p:txBody>
      </p:sp>
    </p:spTree>
    <p:extLst>
      <p:ext uri="{BB962C8B-B14F-4D97-AF65-F5344CB8AC3E}">
        <p14:creationId xmlns:p14="http://schemas.microsoft.com/office/powerpoint/2010/main" val="142836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E39BBF33-5F2F-9A28-EBB2-2B5C2D42AE7C}"/>
              </a:ext>
            </a:extLst>
          </p:cNvPr>
          <p:cNvSpPr txBox="1"/>
          <p:nvPr/>
        </p:nvSpPr>
        <p:spPr>
          <a:xfrm>
            <a:off x="840657" y="1556743"/>
            <a:ext cx="308241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noProof="0">
                <a:solidFill>
                  <a:schemeClr val="bg1"/>
                </a:solidFill>
                <a:latin typeface="Poppins SemiBold"/>
                <a:cs typeface="Poppins SemiBold"/>
              </a:rPr>
              <a:t>Framskrive </a:t>
            </a:r>
            <a:r>
              <a:rPr lang="nn-NO" sz="2800">
                <a:solidFill>
                  <a:schemeClr val="bg1"/>
                </a:solidFill>
                <a:latin typeface="Poppins SemiBold"/>
                <a:cs typeface="Poppins SemiBold"/>
              </a:rPr>
              <a:t>bustadbehov</a:t>
            </a:r>
            <a:endParaRPr lang="nn-NO" sz="2800" noProof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991A747-F28B-9D77-F60D-FA505EFBCA84}"/>
              </a:ext>
            </a:extLst>
          </p:cNvPr>
          <p:cNvSpPr txBox="1"/>
          <p:nvPr/>
        </p:nvSpPr>
        <p:spPr>
          <a:xfrm>
            <a:off x="840658" y="627044"/>
            <a:ext cx="2603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 noProof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10" name="Plassholder for bilde 9" descr="Et bilde som inneholder utendørs, tre, konstruksjon, landskap&#10;&#10;KI-generert innhold kan være feil.">
            <a:extLst>
              <a:ext uri="{FF2B5EF4-FFF2-40B4-BE49-F238E27FC236}">
                <a16:creationId xmlns:a16="http://schemas.microsoft.com/office/drawing/2014/main" id="{8D38C3F7-2261-18D6-8200-35EC6799CC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002" b="150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627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2D136E-E84B-9406-13B1-C7F198F1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Modellering av framtidig bustadbehov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5F14DD-B0DC-E3DA-5256-39F0462ED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965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400">
                <a:latin typeface="Poppins"/>
                <a:cs typeface="Poppins"/>
              </a:rPr>
              <a:t>Panda analyse har utvikla ein modell for fylkeskommunane som gjer prognoser for framtidig bustadbehov og -etterspørsel basert på forventa demografisk utvikling</a:t>
            </a:r>
          </a:p>
          <a:p>
            <a:pPr marL="0" indent="0">
              <a:buNone/>
            </a:pPr>
            <a:r>
              <a:rPr lang="nn-NO" sz="1200">
                <a:latin typeface="Poppins"/>
                <a:cs typeface="Poppins"/>
              </a:rPr>
              <a:t>Første versjon blei lansert i mars 2025. Meir funksjonalitet kjem etter kvart. </a:t>
            </a:r>
            <a:r>
              <a:rPr lang="nn-NO" sz="1200">
                <a:solidFill>
                  <a:schemeClr val="accent2"/>
                </a:solidFill>
                <a:latin typeface="Poppins"/>
                <a:cs typeface="Poppi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Sjå dokumentasjon</a:t>
            </a:r>
            <a:r>
              <a:rPr lang="nn-NO" sz="1200">
                <a:latin typeface="Poppins"/>
                <a:cs typeface="Poppins"/>
              </a:rPr>
              <a:t>.</a:t>
            </a:r>
            <a:br>
              <a:rPr lang="nn-NO" sz="1200"/>
            </a:br>
            <a:r>
              <a:rPr lang="nn-NO" sz="1200">
                <a:latin typeface="Poppins"/>
                <a:cs typeface="Poppins"/>
              </a:rPr>
              <a:t> </a:t>
            </a:r>
          </a:p>
          <a:p>
            <a:pPr marL="0" indent="0">
              <a:buNone/>
            </a:pPr>
            <a:r>
              <a:rPr lang="nn-NO" sz="1600">
                <a:latin typeface="Poppins"/>
                <a:cs typeface="Poppins"/>
              </a:rPr>
              <a:t>Modellens verkemåte</a:t>
            </a:r>
            <a:br>
              <a:rPr lang="nn-NO" sz="1600"/>
            </a:br>
            <a:r>
              <a:rPr lang="nn-NO" sz="1200">
                <a:latin typeface="Poppins"/>
                <a:cs typeface="Poppins"/>
              </a:rPr>
              <a:t>Etterspørsel drives av forventa befolkningsvekst, og befolkningas preferansar for ulike bustadstyper:</a:t>
            </a:r>
          </a:p>
          <a:p>
            <a:r>
              <a:rPr lang="nn-NO" sz="1100" i="1">
                <a:latin typeface="Poppins SemiBold"/>
                <a:cs typeface="Poppins SemiBold"/>
              </a:rPr>
              <a:t>Befolkningsvekst</a:t>
            </a:r>
            <a:r>
              <a:rPr lang="nn-NO" sz="1100" i="1">
                <a:latin typeface="Poppins"/>
                <a:cs typeface="Poppins"/>
              </a:rPr>
              <a:t>: SSBs befolkningsframskriving, modellerer framtidige hushald gjennom hushaldsfrekvensar</a:t>
            </a:r>
          </a:p>
          <a:p>
            <a:r>
              <a:rPr lang="nn-NO" sz="1100" i="1">
                <a:latin typeface="Poppins SemiBold"/>
                <a:cs typeface="Poppins SemiBold"/>
              </a:rPr>
              <a:t>Preferansar: </a:t>
            </a:r>
            <a:r>
              <a:rPr lang="nn-NO" sz="1100" i="1">
                <a:latin typeface="Poppins"/>
                <a:cs typeface="Poppins"/>
              </a:rPr>
              <a:t>Modellen definerer ulike bustadpreferanseprofilar for ulike hushald, basert på dagens busettingsmønster. Profilane avhenger av tal på personar i hushaldinga, alder og kommunens </a:t>
            </a:r>
            <a:r>
              <a:rPr lang="nn-NO" sz="1100" i="1" err="1">
                <a:latin typeface="Poppins"/>
                <a:cs typeface="Poppins"/>
              </a:rPr>
              <a:t>sentralitet</a:t>
            </a:r>
            <a:endParaRPr lang="nn-NO" sz="1100" i="1">
              <a:latin typeface="Poppins"/>
              <a:cs typeface="Poppins"/>
            </a:endParaRPr>
          </a:p>
          <a:p>
            <a:r>
              <a:rPr lang="nn-NO" sz="1100" i="1">
                <a:latin typeface="Poppins SemiBold"/>
                <a:cs typeface="Poppins SemiBold"/>
              </a:rPr>
              <a:t>Bustadbalanse</a:t>
            </a:r>
            <a:r>
              <a:rPr lang="nn-NO" sz="1100" i="1">
                <a:latin typeface="Poppins"/>
                <a:cs typeface="Poppins"/>
              </a:rPr>
              <a:t>: Differanse mellom tal bustader av ulik type, og etterspørsel etter dei i prognoseperioden</a:t>
            </a:r>
            <a:br>
              <a:rPr lang="nn-NO" sz="1100" i="1"/>
            </a:br>
            <a:r>
              <a:rPr lang="nn-NO" sz="500" i="1">
                <a:latin typeface="Poppins"/>
                <a:cs typeface="Poppins"/>
              </a:rPr>
              <a:t> </a:t>
            </a:r>
            <a:endParaRPr lang="nn-NO" sz="1400">
              <a:latin typeface="Poppins"/>
              <a:cs typeface="Poppins"/>
            </a:endParaRPr>
          </a:p>
          <a:p>
            <a:pPr marL="0" indent="0">
              <a:buNone/>
            </a:pPr>
            <a:r>
              <a:rPr lang="nn-NO" sz="1600">
                <a:latin typeface="Poppins"/>
                <a:cs typeface="Poppins"/>
              </a:rPr>
              <a:t>NB!</a:t>
            </a:r>
          </a:p>
          <a:p>
            <a:pPr marL="0" indent="0">
              <a:buNone/>
            </a:pPr>
            <a:r>
              <a:rPr lang="nn-NO" sz="1200">
                <a:latin typeface="Poppins"/>
                <a:cs typeface="Poppins"/>
              </a:rPr>
              <a:t>Modellen tar ikkje høgde for bustadkvalitet, geografisk plassering i kommunen eller prisnivå. Den reknar alle bygningar registrert som bustad i matrikkelen som tilgjengelege i ein marknad. </a:t>
            </a:r>
          </a:p>
          <a:p>
            <a:pPr marL="0" indent="0">
              <a:buNone/>
            </a:pPr>
            <a:r>
              <a:rPr lang="nn-NO" sz="1200">
                <a:latin typeface="Poppins"/>
                <a:cs typeface="Poppins"/>
              </a:rPr>
              <a:t>Som i alle modellanalysar er resultata ein sum av innsatsfaktorar, og må tolkast og omarbeidast.</a:t>
            </a:r>
            <a:br>
              <a:rPr lang="nn-NO" sz="1800"/>
            </a:br>
            <a:endParaRPr lang="nn-NO" sz="1400" i="1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E00FE12-7895-B3E4-6F8E-7A9FBC7C5684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69C18DE3-A45B-CEB5-9B8A-4F22D6CA7B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604A0807-158B-92FB-3422-D4CCA80CEF5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Ålesund kommune</a:t>
            </a:r>
          </a:p>
        </p:txBody>
      </p:sp>
    </p:spTree>
    <p:extLst>
      <p:ext uri="{BB962C8B-B14F-4D97-AF65-F5344CB8AC3E}">
        <p14:creationId xmlns:p14="http://schemas.microsoft.com/office/powerpoint/2010/main" val="422135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C762D-9F16-C2CB-E9AD-22C97F816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2A52FA-743D-81E4-B35E-2FDE0EE3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Nøkkeltal, prognose for bustadbehov</a:t>
            </a:r>
            <a:endParaRPr lang="nb-NO">
              <a:highlight>
                <a:srgbClr val="FFFF00"/>
              </a:highlight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6292279-DF15-D2AC-D62A-4422BDBBC828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E294F2A-2359-AD94-B9DE-166EC3688961}"/>
              </a:ext>
            </a:extLst>
          </p:cNvPr>
          <p:cNvSpPr txBox="1"/>
          <p:nvPr/>
        </p:nvSpPr>
        <p:spPr>
          <a:xfrm>
            <a:off x="318718" y="1287380"/>
            <a:ext cx="863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									   	</a:t>
            </a:r>
          </a:p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Dagens bustadmasse				Etterspørsel 2025:		        Etterspørsel 2050:</a:t>
            </a:r>
            <a:endParaRPr lang="nn-NO" sz="140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Grafikk 8" descr="Bygning med heldekkende fyll">
            <a:extLst>
              <a:ext uri="{FF2B5EF4-FFF2-40B4-BE49-F238E27FC236}">
                <a16:creationId xmlns:a16="http://schemas.microsoft.com/office/drawing/2014/main" id="{AC42B758-8610-DD24-7541-9C3D97E5C07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917" y="2003226"/>
            <a:ext cx="612000" cy="612000"/>
          </a:xfrm>
          <a:prstGeom prst="rect">
            <a:avLst/>
          </a:prstGeom>
        </p:spPr>
      </p:pic>
      <p:pic>
        <p:nvPicPr>
          <p:cNvPr id="11" name="Grafikk 10" descr="Hjem med heldekkende fyll">
            <a:extLst>
              <a:ext uri="{FF2B5EF4-FFF2-40B4-BE49-F238E27FC236}">
                <a16:creationId xmlns:a16="http://schemas.microsoft.com/office/drawing/2014/main" id="{AC649DE1-2219-7523-FE5A-46B58D92F29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8718" y="2719345"/>
            <a:ext cx="612000" cy="612000"/>
          </a:xfrm>
          <a:prstGeom prst="rect">
            <a:avLst/>
          </a:prstGeom>
        </p:spPr>
      </p:pic>
      <p:pic>
        <p:nvPicPr>
          <p:cNvPr id="13" name="Grafikk 12" descr="Hus med heldekkende fyll">
            <a:extLst>
              <a:ext uri="{FF2B5EF4-FFF2-40B4-BE49-F238E27FC236}">
                <a16:creationId xmlns:a16="http://schemas.microsoft.com/office/drawing/2014/main" id="{555AE1E2-04CA-0D26-44BA-6C91A5F037A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8718" y="3405513"/>
            <a:ext cx="612000" cy="61200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86CA515-2E09-8F94-1619-E77F18974591}"/>
              </a:ext>
            </a:extLst>
          </p:cNvPr>
          <p:cNvSpPr txBox="1"/>
          <p:nvPr/>
        </p:nvSpPr>
        <p:spPr>
          <a:xfrm>
            <a:off x="930718" y="2013433"/>
            <a:ext cx="111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9 970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4D64B6C-AC10-04E1-A143-FD3AFAEFE0DA}"/>
              </a:ext>
            </a:extLst>
          </p:cNvPr>
          <p:cNvSpPr txBox="1"/>
          <p:nvPr/>
        </p:nvSpPr>
        <p:spPr>
          <a:xfrm>
            <a:off x="930718" y="2741892"/>
            <a:ext cx="14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10 992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92F97E5-3D17-7BC3-FEE4-A2E44A84016C}"/>
              </a:ext>
            </a:extLst>
          </p:cNvPr>
          <p:cNvSpPr txBox="1"/>
          <p:nvPr/>
        </p:nvSpPr>
        <p:spPr>
          <a:xfrm>
            <a:off x="930718" y="3426294"/>
            <a:ext cx="134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8 256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B8449679-EF15-82E1-370D-6CB80876E27D}"/>
              </a:ext>
            </a:extLst>
          </p:cNvPr>
          <p:cNvSpPr txBox="1"/>
          <p:nvPr/>
        </p:nvSpPr>
        <p:spPr>
          <a:xfrm>
            <a:off x="942309" y="3062775"/>
            <a:ext cx="2770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Middels bustader (80-159 m²)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493E385-93BA-6C01-6C9A-FCE674430DF4}"/>
              </a:ext>
            </a:extLst>
          </p:cNvPr>
          <p:cNvSpPr txBox="1"/>
          <p:nvPr/>
        </p:nvSpPr>
        <p:spPr>
          <a:xfrm>
            <a:off x="930718" y="3747388"/>
            <a:ext cx="2129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 (&gt;160 m²)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DD52C97-E808-1D80-A9BB-00DC0DBF47A7}"/>
              </a:ext>
            </a:extLst>
          </p:cNvPr>
          <p:cNvSpPr txBox="1"/>
          <p:nvPr/>
        </p:nvSpPr>
        <p:spPr>
          <a:xfrm>
            <a:off x="920119" y="2368178"/>
            <a:ext cx="2071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 (&lt;80 m²)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A60FAF1-CEFB-453F-CAC6-73673733B761}"/>
              </a:ext>
            </a:extLst>
          </p:cNvPr>
          <p:cNvSpPr txBox="1"/>
          <p:nvPr/>
        </p:nvSpPr>
        <p:spPr>
          <a:xfrm>
            <a:off x="4002705" y="2013433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7 267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66EB9ACE-08ED-774B-480E-1FAD54D144DA}"/>
              </a:ext>
            </a:extLst>
          </p:cNvPr>
          <p:cNvSpPr txBox="1"/>
          <p:nvPr/>
        </p:nvSpPr>
        <p:spPr>
          <a:xfrm>
            <a:off x="4002704" y="2339931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2 703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AF6183A-A051-7917-FC2F-4EA6F62F705F}"/>
              </a:ext>
            </a:extLst>
          </p:cNvPr>
          <p:cNvSpPr txBox="1"/>
          <p:nvPr/>
        </p:nvSpPr>
        <p:spPr>
          <a:xfrm>
            <a:off x="6615483" y="2012556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7 924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0209A31C-1284-68AA-E57D-E96EF144871E}"/>
              </a:ext>
            </a:extLst>
          </p:cNvPr>
          <p:cNvSpPr txBox="1"/>
          <p:nvPr/>
        </p:nvSpPr>
        <p:spPr>
          <a:xfrm>
            <a:off x="6615482" y="2367301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2 046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2EA01422-F48D-6C90-5985-8335B780952B}"/>
              </a:ext>
            </a:extLst>
          </p:cNvPr>
          <p:cNvSpPr txBox="1"/>
          <p:nvPr/>
        </p:nvSpPr>
        <p:spPr>
          <a:xfrm>
            <a:off x="4002705" y="2761065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10 817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5DFF812C-20F6-74B2-FF49-AB028729E219}"/>
              </a:ext>
            </a:extLst>
          </p:cNvPr>
          <p:cNvSpPr txBox="1"/>
          <p:nvPr/>
        </p:nvSpPr>
        <p:spPr>
          <a:xfrm>
            <a:off x="4002705" y="3087563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175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DE8F45C8-50E1-F250-335B-FB64188FA6E6}"/>
              </a:ext>
            </a:extLst>
          </p:cNvPr>
          <p:cNvSpPr txBox="1"/>
          <p:nvPr/>
        </p:nvSpPr>
        <p:spPr>
          <a:xfrm>
            <a:off x="6615484" y="2760188"/>
            <a:ext cx="234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4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12 420</a:t>
            </a:r>
            <a:r>
              <a:rPr lang="nn-NO" sz="1200">
                <a:solidFill>
                  <a:schemeClr val="accent4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lang="nn-NO" sz="1200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881A5A2D-C10B-417B-EC80-6ADB924C6EF7}"/>
              </a:ext>
            </a:extLst>
          </p:cNvPr>
          <p:cNvSpPr txBox="1"/>
          <p:nvPr/>
        </p:nvSpPr>
        <p:spPr>
          <a:xfrm>
            <a:off x="6615483" y="3114933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4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1 428 </a:t>
            </a:r>
            <a:r>
              <a:rPr lang="nn-NO" sz="1200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C777BE0F-3394-B087-0A54-B67C881D31C1}"/>
              </a:ext>
            </a:extLst>
          </p:cNvPr>
          <p:cNvSpPr txBox="1"/>
          <p:nvPr/>
        </p:nvSpPr>
        <p:spPr>
          <a:xfrm>
            <a:off x="4002705" y="3460227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9 054</a:t>
            </a:r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0CBCF6E6-6BE9-E7E9-BBA6-EF2508696555}"/>
              </a:ext>
            </a:extLst>
          </p:cNvPr>
          <p:cNvSpPr txBox="1"/>
          <p:nvPr/>
        </p:nvSpPr>
        <p:spPr>
          <a:xfrm>
            <a:off x="4002704" y="3814095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798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1FEA4CF4-DE4E-F345-29B8-750F718440D6}"/>
              </a:ext>
            </a:extLst>
          </p:cNvPr>
          <p:cNvSpPr txBox="1"/>
          <p:nvPr/>
        </p:nvSpPr>
        <p:spPr>
          <a:xfrm>
            <a:off x="6615483" y="3459350"/>
            <a:ext cx="243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10 217</a:t>
            </a:r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0FF16068-2999-EBC4-E240-A0137D07F6DE}"/>
              </a:ext>
            </a:extLst>
          </p:cNvPr>
          <p:cNvSpPr txBox="1"/>
          <p:nvPr/>
        </p:nvSpPr>
        <p:spPr>
          <a:xfrm>
            <a:off x="6615483" y="3814095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1 961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02B8EE06-AD85-2BCA-E04B-C22E95BA66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2E6C2C84-DEAC-DED8-2F72-53B39799F7C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Ålesund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A61898C-66B4-3C3A-CABF-3EFC640B1186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</p:spTree>
    <p:extLst>
      <p:ext uri="{BB962C8B-B14F-4D97-AF65-F5344CB8AC3E}">
        <p14:creationId xmlns:p14="http://schemas.microsoft.com/office/powerpoint/2010/main" val="141870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7B3461-A294-E015-37AB-7766C05A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Prognose for bustadetterspørsel etter storleik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00B38598-90C0-8836-544A-4E4DDBE356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9229333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ktangel 4">
            <a:extLst>
              <a:ext uri="{FF2B5EF4-FFF2-40B4-BE49-F238E27FC236}">
                <a16:creationId xmlns:a16="http://schemas.microsoft.com/office/drawing/2014/main" id="{839162F8-AD00-C693-33F3-DC2B30BB7F00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BD1C30A4-A4D5-6C8A-92DA-866A2C6827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8318C39-02F7-480D-F606-7C8F5024A83C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Ålesund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0E022D5-8922-199F-D7D5-9E0B92D00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</p:spTree>
    <p:extLst>
      <p:ext uri="{BB962C8B-B14F-4D97-AF65-F5344CB8AC3E}">
        <p14:creationId xmlns:p14="http://schemas.microsoft.com/office/powerpoint/2010/main" val="143605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AB0ED4-DEA6-ADF7-1AC9-9BAD9F1E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>
                <a:latin typeface="Poppins SemiBold"/>
                <a:cs typeface="Poppins SemiBold"/>
              </a:rPr>
              <a:t>År-til-år-endring i forventa </a:t>
            </a:r>
            <a:r>
              <a:rPr lang="nn-NO">
                <a:latin typeface="Poppins SemiBold"/>
                <a:cs typeface="Poppins SemiBold"/>
              </a:rPr>
              <a:t>bustadetterspørsel</a:t>
            </a:r>
            <a:endParaRPr lang="nn-NO" noProof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410917C-C9D0-3515-6C80-1BDDDE11D75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noProof="0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1E63561E-0B5F-DE2A-913F-382204C29C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CA05FDCB-5AA7-26E0-5104-8E34E2DE75D1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noProof="0">
                <a:solidFill>
                  <a:schemeClr val="accent1"/>
                </a:solidFill>
              </a:rPr>
              <a:t>Ålesund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352EEDC-EECC-A704-8330-53B3F1EFFB0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800" i="1" noProof="0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8C548B74-6590-E6F8-09C0-C0BDE22DAA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0064639"/>
              </p:ext>
            </p:extLst>
          </p:nvPr>
        </p:nvGraphicFramePr>
        <p:xfrm>
          <a:off x="457200" y="1063626"/>
          <a:ext cx="8229600" cy="353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298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7A1B8-A4DE-1ED9-7AF1-A5756B583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8EAAD3-CE73-B2F9-F432-32F95358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/>
              <a:t>Indeks for bustadetterspørsel etter aldersgruppe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F18F598-BC50-7DD2-00B9-6FF0D47D3B5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29DE5589-F63B-A2B1-E5F7-BAEB10BC4D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D8CA06B-9212-FDDE-5F7D-EE3F0615790A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Ålesund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8C4D9E4-4F5B-8B9B-48E0-E7A659F5FC1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CC066EB2-D4AB-3AE2-C401-349934D573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221405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647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461CE-653E-2A57-2BA0-A41D3366C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14AD1C-1FFF-3EF4-D8CC-20670426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/>
              <a:t>Prognose for bustadetterspørsel blant </a:t>
            </a:r>
            <a:r>
              <a:rPr lang="nb-NO" sz="2000" err="1"/>
              <a:t>hushald</a:t>
            </a:r>
            <a:r>
              <a:rPr lang="nb-NO" sz="2000"/>
              <a:t> 67+ år*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B37422B-808C-B3C8-8713-A4E797A4D33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0C5EA3B-0CD8-B166-8D2D-6401F4DE6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34E5163E-993B-ED17-6240-2C24B0BDF0E5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Ålesund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9B99929-9733-1619-4CBC-A07E522C830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5C5A8626-8CD3-D791-D58B-1175300C2C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723643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kstSylinder 8">
            <a:extLst>
              <a:ext uri="{FF2B5EF4-FFF2-40B4-BE49-F238E27FC236}">
                <a16:creationId xmlns:a16="http://schemas.microsoft.com/office/drawing/2014/main" id="{DF3FC280-9A15-88A3-5EE2-97D009CAC22C}"/>
              </a:ext>
            </a:extLst>
          </p:cNvPr>
          <p:cNvSpPr txBox="1"/>
          <p:nvPr/>
        </p:nvSpPr>
        <p:spPr>
          <a:xfrm>
            <a:off x="6068158" y="861007"/>
            <a:ext cx="2532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>
                <a:solidFill>
                  <a:srgbClr val="000000"/>
                </a:solidFill>
                <a:latin typeface="Calibri"/>
              </a:rPr>
              <a:t>Etterspørselsvekst 0-66 år:	</a:t>
            </a:r>
            <a:r>
              <a:rPr lang="nb-NO" sz="1200" b="1">
                <a:solidFill>
                  <a:srgbClr val="EE8076"/>
                </a:solidFill>
                <a:latin typeface="Calibri"/>
              </a:rPr>
              <a:t>-1,4 % </a:t>
            </a:r>
          </a:p>
          <a:p>
            <a:r>
              <a:rPr lang="nb-NO" sz="1200">
                <a:solidFill>
                  <a:srgbClr val="000000"/>
                </a:solidFill>
                <a:latin typeface="Calibri"/>
              </a:rPr>
              <a:t>Etterspørselsvekst 67+ år:	</a:t>
            </a:r>
            <a:r>
              <a:rPr lang="nb-NO" sz="1200" b="1">
                <a:solidFill>
                  <a:srgbClr val="000000"/>
                </a:solidFill>
                <a:latin typeface="Calibri"/>
              </a:rPr>
              <a:t>+52,9 %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3DA619C9-20B7-9041-B7DD-56B39139DC14}"/>
              </a:ext>
            </a:extLst>
          </p:cNvPr>
          <p:cNvSpPr txBox="1"/>
          <p:nvPr/>
        </p:nvSpPr>
        <p:spPr>
          <a:xfrm>
            <a:off x="5860473" y="4253346"/>
            <a:ext cx="2736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1050" i="1" noProof="0"/>
              <a:t>*tal gjeld alder på hushaldets kontaktperson, dvs. eiger og/eller eldste person i hushaldet</a:t>
            </a:r>
          </a:p>
        </p:txBody>
      </p:sp>
    </p:spTree>
    <p:extLst>
      <p:ext uri="{BB962C8B-B14F-4D97-AF65-F5344CB8AC3E}">
        <p14:creationId xmlns:p14="http://schemas.microsoft.com/office/powerpoint/2010/main" val="3405911341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2.xml><?xml version="1.0" encoding="utf-8"?>
<a:theme xmlns:a="http://schemas.openxmlformats.org/drawingml/2006/main" name="1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3.xml><?xml version="1.0" encoding="utf-8"?>
<a:theme xmlns:a="http://schemas.openxmlformats.org/drawingml/2006/main" name="Stripe nede +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83349AC6-4F13-BB43-95A5-73AA8E5172B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94e95f-388a-4eb4-a239-5d2a05d68bee">
      <Terms xmlns="http://schemas.microsoft.com/office/infopath/2007/PartnerControls"/>
    </lcf76f155ced4ddcb4097134ff3c332f>
    <TaxCatchAll xmlns="6e555367-d410-464a-a888-1840aac33757" xsi:nil="true"/>
    <SharedWithUsers xmlns="6e555367-d410-464a-a888-1840aac33757">
      <UserInfo>
        <DisplayName>SOS - Stab for strategi og styring-medlemmer</DisplayName>
        <AccountId>8</AccountId>
        <AccountType/>
      </UserInfo>
      <UserInfo>
        <DisplayName>Roland Mauseth</DisplayName>
        <AccountId>21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AE5463569DAB458FC413BA25CE85FB" ma:contentTypeVersion="15" ma:contentTypeDescription="Create a new document." ma:contentTypeScope="" ma:versionID="e2915e09b9e18be56b3ebdce252ccdec">
  <xsd:schema xmlns:xsd="http://www.w3.org/2001/XMLSchema" xmlns:xs="http://www.w3.org/2001/XMLSchema" xmlns:p="http://schemas.microsoft.com/office/2006/metadata/properties" xmlns:ns2="3194e95f-388a-4eb4-a239-5d2a05d68bee" xmlns:ns3="6e555367-d410-464a-a888-1840aac33757" targetNamespace="http://schemas.microsoft.com/office/2006/metadata/properties" ma:root="true" ma:fieldsID="14a2d7a0504ed5d79869b4da7cfeb67c" ns2:_="" ns3:_="">
    <xsd:import namespace="3194e95f-388a-4eb4-a239-5d2a05d68bee"/>
    <xsd:import namespace="6e555367-d410-464a-a888-1840aac337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4e95f-388a-4eb4-a239-5d2a05d68b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55367-d410-464a-a888-1840aac3375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e7ec9aa-0f71-47c2-a830-3161c642005f}" ma:internalName="TaxCatchAll" ma:showField="CatchAllData" ma:web="6e555367-d410-464a-a888-1840aac337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3194e95f-388a-4eb4-a239-5d2a05d68bee"/>
    <ds:schemaRef ds:uri="6e555367-d410-464a-a888-1840aac3375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91503F3-891E-4FEA-A668-61C0159FDB36}"/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a909734-11ed-436f-861c-dfbce0528d95}" enabled="1" method="Standar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 mal 2022 MRFK</Template>
  <TotalTime>8</TotalTime>
  <Words>1048</Words>
  <Application>Microsoft Office PowerPoint</Application>
  <PresentationFormat>Skjermfremvisning (16:9)</PresentationFormat>
  <Paragraphs>213</Paragraphs>
  <Slides>27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Poppins</vt:lpstr>
      <vt:lpstr>Poppins Medium</vt:lpstr>
      <vt:lpstr>Poppins SemiBold</vt:lpstr>
      <vt:lpstr>Forsidebilde</vt:lpstr>
      <vt:lpstr>1_Utan logo</vt:lpstr>
      <vt:lpstr>Stripe nede + logo</vt:lpstr>
      <vt:lpstr>Bustadanalyse for Ålesund</vt:lpstr>
      <vt:lpstr>Innhald</vt:lpstr>
      <vt:lpstr>PowerPoint-presentasjon</vt:lpstr>
      <vt:lpstr>Modellering av framtidig bustadbehov</vt:lpstr>
      <vt:lpstr>Nøkkeltal, prognose for bustadbehov</vt:lpstr>
      <vt:lpstr>Prognose for bustadetterspørsel etter storleik</vt:lpstr>
      <vt:lpstr>År-til-år-endring i forventa bustadetterspørsel</vt:lpstr>
      <vt:lpstr>Indeks for bustadetterspørsel etter aldersgruppe</vt:lpstr>
      <vt:lpstr>Prognose for bustadetterspørsel blant hushald 67+ år*</vt:lpstr>
      <vt:lpstr>Hushaldsamansetning 2025 og 2050</vt:lpstr>
      <vt:lpstr>Samandrag av funn for Ålesund</vt:lpstr>
      <vt:lpstr>PowerPoint-presentasjon</vt:lpstr>
      <vt:lpstr>PowerPoint-presentasjon</vt:lpstr>
      <vt:lpstr>Ålesund har fleire bustadar enn hushald</vt:lpstr>
      <vt:lpstr>Flytting til/frå Ålesund etter alder 2020-2024</vt:lpstr>
      <vt:lpstr>Største flyttestraumar til/frå Ålesund 2024</vt:lpstr>
      <vt:lpstr>PowerPoint-presentasjon</vt:lpstr>
      <vt:lpstr>Hushald etter type (2024)</vt:lpstr>
      <vt:lpstr>Personar i privathushald</vt:lpstr>
      <vt:lpstr>Bustadar etter type (2025)</vt:lpstr>
      <vt:lpstr>Bustadar etter storleik (2025)</vt:lpstr>
      <vt:lpstr>Fullførte bustadar etter type</vt:lpstr>
      <vt:lpstr>Bustadplassering og tettstadar</vt:lpstr>
      <vt:lpstr>Arealbruk ved ny bustadbygging </vt:lpstr>
      <vt:lpstr>Median hushaldsinntekt og kjøpekraft (2023)</vt:lpstr>
      <vt:lpstr>Statistikk i din kommune og grunnkrets i interaktivt dashboard</vt:lpstr>
      <vt:lpstr> Diskusjonsnotat bustadpolitikk-2025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 for strategi og styring - introduksjon</dc:title>
  <dc:subject/>
  <dc:creator>Geir Fjørtoft</dc:creator>
  <cp:keywords/>
  <dc:description/>
  <cp:lastModifiedBy>Paul Magne Eidhammer</cp:lastModifiedBy>
  <cp:revision>6</cp:revision>
  <dcterms:created xsi:type="dcterms:W3CDTF">2022-12-19T14:26:47Z</dcterms:created>
  <dcterms:modified xsi:type="dcterms:W3CDTF">2026-07-03T12:02:10Z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0x01010080AE5463569DAB458FC413BA25CE85FB</vt:lpwstr>
  </property>
  <property fmtid="{D5CDD505-2E9C-101B-9397-08002B2CF9AE}" pid="3" name="MSIP_Label_6a909734-11ed-436f-861c-dfbce0528d95_Enabled">
    <vt:lpwstr>true</vt:lpwstr>
  </property>
  <property fmtid="{D5CDD505-2E9C-101B-9397-08002B2CF9AE}" pid="4" name="MSIP_Label_6a909734-11ed-436f-861c-dfbce0528d95_SetDate">
    <vt:lpwstr>2020-05-06T10:21:51Z</vt:lpwstr>
  </property>
  <property fmtid="{D5CDD505-2E9C-101B-9397-08002B2CF9AE}" pid="5" name="MSIP_Label_6a909734-11ed-436f-861c-dfbce0528d95_Method">
    <vt:lpwstr>Standard</vt:lpwstr>
  </property>
  <property fmtid="{D5CDD505-2E9C-101B-9397-08002B2CF9AE}" pid="6" name="MSIP_Label_6a909734-11ed-436f-861c-dfbce0528d95_Name">
    <vt:lpwstr>General</vt:lpwstr>
  </property>
  <property fmtid="{D5CDD505-2E9C-101B-9397-08002B2CF9AE}" pid="7" name="MSIP_Label_6a909734-11ed-436f-861c-dfbce0528d95_SiteId">
    <vt:lpwstr>b932ece7-9cdf-4d94-b4c1-15256e43c7ea</vt:lpwstr>
  </property>
  <property fmtid="{D5CDD505-2E9C-101B-9397-08002B2CF9AE}" pid="8" name="MSIP_Label_6a909734-11ed-436f-861c-dfbce0528d95_ActionId">
    <vt:lpwstr>425da01a-4807-425f-b182-000022a81558</vt:lpwstr>
  </property>
  <property fmtid="{D5CDD505-2E9C-101B-9397-08002B2CF9AE}" pid="9" name="MSIP_Label_6a909734-11ed-436f-861c-dfbce0528d95_ContentBits">
    <vt:lpwstr>0</vt:lpwstr>
  </property>
  <property fmtid="{D5CDD505-2E9C-101B-9397-08002B2CF9AE}" pid="10" name="MediaServiceImageTags">
    <vt:lpwstr/>
  </property>
</Properties>
</file>