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4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15" r:id="rId5"/>
    <p:sldMasterId id="2147493547" r:id="rId6"/>
    <p:sldMasterId id="2147493553" r:id="rId7"/>
  </p:sldMasterIdLst>
  <p:notesMasterIdLst>
    <p:notesMasterId r:id="rId35"/>
  </p:notesMasterIdLst>
  <p:sldIdLst>
    <p:sldId id="256" r:id="rId8"/>
    <p:sldId id="292" r:id="rId9"/>
    <p:sldId id="258" r:id="rId10"/>
    <p:sldId id="259" r:id="rId11"/>
    <p:sldId id="284" r:id="rId12"/>
    <p:sldId id="293" r:id="rId13"/>
    <p:sldId id="294" r:id="rId14"/>
    <p:sldId id="310" r:id="rId15"/>
    <p:sldId id="295" r:id="rId16"/>
    <p:sldId id="296" r:id="rId17"/>
    <p:sldId id="261" r:id="rId18"/>
    <p:sldId id="280" r:id="rId19"/>
    <p:sldId id="264" r:id="rId20"/>
    <p:sldId id="262" r:id="rId21"/>
    <p:sldId id="297" r:id="rId22"/>
    <p:sldId id="298" r:id="rId23"/>
    <p:sldId id="270" r:id="rId24"/>
    <p:sldId id="272" r:id="rId25"/>
    <p:sldId id="271" r:id="rId26"/>
    <p:sldId id="273" r:id="rId27"/>
    <p:sldId id="274" r:id="rId28"/>
    <p:sldId id="278" r:id="rId29"/>
    <p:sldId id="290" r:id="rId30"/>
    <p:sldId id="291" r:id="rId31"/>
    <p:sldId id="275" r:id="rId32"/>
    <p:sldId id="312" r:id="rId33"/>
    <p:sldId id="5940" r:id="rId3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BFDC"/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4:37.767" v="49"/>
      <pc:docMkLst>
        <pc:docMk/>
      </pc:docMkLst>
      <pc:sldChg chg="modSp mod">
        <pc:chgData name="Paul Magne Eidhammer" userId="e3d4e6bb-f754-4b2e-bd11-72ddaaf5666f" providerId="ADAL" clId="{835BCC08-B0CB-4400-B3F8-7FFC689D382E}" dt="2026-07-03T12:04:32.219" v="46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4:32.219" v="46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modSldLayout sldLayoutOrd">
        <pc:chgData name="Paul Magne Eidhammer" userId="e3d4e6bb-f754-4b2e-bd11-72ddaaf5666f" providerId="ADAL" clId="{835BCC08-B0CB-4400-B3F8-7FFC689D382E}" dt="2026-07-03T12:04:37.734" v="48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4:37.734" v="48"/>
          <pc:sldLayoutMkLst>
            <pc:docMk/>
            <pc:sldMasterMk cId="2277741032" sldId="2147493553"/>
            <pc:sldLayoutMk cId="954520977" sldId="2147493581"/>
          </pc:sldLayoutMkLst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954520977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954520977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954520977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37.734" v="48"/>
          <pc:sldLayoutMkLst>
            <pc:docMk/>
            <pc:sldMasterMk cId="2277741032" sldId="2147493553"/>
            <pc:sldLayoutMk cId="1656867639" sldId="2147493582"/>
          </pc:sldLayoutMkLst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1656867639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1656867639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1656867639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1656867639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37.734" v="48"/>
          <pc:sldLayoutMkLst>
            <pc:docMk/>
            <pc:sldMasterMk cId="2277741032" sldId="2147493553"/>
            <pc:sldLayoutMk cId="2154369508" sldId="2147493583"/>
          </pc:sldLayoutMkLst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2154369508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2154369508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37.734" v="48"/>
          <pc:sldLayoutMkLst>
            <pc:docMk/>
            <pc:sldMasterMk cId="2277741032" sldId="2147493553"/>
            <pc:sldLayoutMk cId="3006612710" sldId="2147493584"/>
          </pc:sldLayoutMkLst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3006612710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37.734" v="48"/>
          <pc:sldLayoutMkLst>
            <pc:docMk/>
            <pc:sldMasterMk cId="2277741032" sldId="2147493553"/>
            <pc:sldLayoutMk cId="2200601608" sldId="2147493585"/>
          </pc:sldLayoutMkLst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2200601608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2200601608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37.734" v="48"/>
          <pc:sldLayoutMkLst>
            <pc:docMk/>
            <pc:sldMasterMk cId="2277741032" sldId="2147493553"/>
            <pc:sldLayoutMk cId="1858770815" sldId="2147493586"/>
          </pc:sldLayoutMkLst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1858770815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1858770815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4:37.734" v="48"/>
            <ac:spMkLst>
              <pc:docMk/>
              <pc:sldMasterMk cId="2277741032" sldId="2147493553"/>
              <pc:sldLayoutMk cId="1858770815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4:37.718" v="47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4:37.718" v="47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4:37.718" v="47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4:37.718" v="47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4:37.767" v="49"/>
        <pc:sldMasterMkLst>
          <pc:docMk/>
          <pc:sldMasterMk cId="183796078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5-27T09-55-33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mmar02\Downloads\Boligbalanse%202025-05-23T11-18-23Z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6-24T17-30-49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5-27T10-42-20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5-27T12-11-06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5-27T12-11-06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'Ark5'!$B$2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'Ark5'!$A$3:$A$16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'Ark5'!$B$3:$B$16</c:f>
              <c:numCache>
                <c:formatCode>General</c:formatCode>
                <c:ptCount val="14"/>
                <c:pt idx="0">
                  <c:v>61</c:v>
                </c:pt>
                <c:pt idx="1">
                  <c:v>57</c:v>
                </c:pt>
                <c:pt idx="2">
                  <c:v>60</c:v>
                </c:pt>
                <c:pt idx="3">
                  <c:v>138</c:v>
                </c:pt>
                <c:pt idx="4">
                  <c:v>562</c:v>
                </c:pt>
                <c:pt idx="5">
                  <c:v>609</c:v>
                </c:pt>
                <c:pt idx="6">
                  <c:v>528</c:v>
                </c:pt>
                <c:pt idx="7">
                  <c:v>514</c:v>
                </c:pt>
                <c:pt idx="8">
                  <c:v>441</c:v>
                </c:pt>
                <c:pt idx="9">
                  <c:v>830</c:v>
                </c:pt>
                <c:pt idx="10">
                  <c:v>796</c:v>
                </c:pt>
                <c:pt idx="11">
                  <c:v>428</c:v>
                </c:pt>
                <c:pt idx="12">
                  <c:v>133</c:v>
                </c:pt>
                <c:pt idx="13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0F-4498-BF3A-1020D9E305B4}"/>
            </c:ext>
          </c:extLst>
        </c:ser>
        <c:ser>
          <c:idx val="1"/>
          <c:order val="1"/>
          <c:tx>
            <c:strRef>
              <c:f>'Ark5'!$C$2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'Ark5'!$A$3:$A$16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'Ark5'!$C$3:$C$16</c:f>
              <c:numCache>
                <c:formatCode>General</c:formatCode>
                <c:ptCount val="14"/>
                <c:pt idx="0">
                  <c:v>71</c:v>
                </c:pt>
                <c:pt idx="1">
                  <c:v>51</c:v>
                </c:pt>
                <c:pt idx="2">
                  <c:v>99</c:v>
                </c:pt>
                <c:pt idx="3">
                  <c:v>179</c:v>
                </c:pt>
                <c:pt idx="4">
                  <c:v>548</c:v>
                </c:pt>
                <c:pt idx="5">
                  <c:v>495</c:v>
                </c:pt>
                <c:pt idx="6">
                  <c:v>500</c:v>
                </c:pt>
                <c:pt idx="7">
                  <c:v>509</c:v>
                </c:pt>
                <c:pt idx="8">
                  <c:v>486</c:v>
                </c:pt>
                <c:pt idx="9">
                  <c:v>928</c:v>
                </c:pt>
                <c:pt idx="10">
                  <c:v>654</c:v>
                </c:pt>
                <c:pt idx="11">
                  <c:v>273</c:v>
                </c:pt>
                <c:pt idx="12">
                  <c:v>99</c:v>
                </c:pt>
                <c:pt idx="13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0F-4498-BF3A-1020D9E305B4}"/>
            </c:ext>
          </c:extLst>
        </c:ser>
        <c:ser>
          <c:idx val="2"/>
          <c:order val="2"/>
          <c:tx>
            <c:strRef>
              <c:f>'Ark5'!$D$2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'Ark5'!$A$3:$A$16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'Ark5'!$D$3:$D$16</c:f>
              <c:numCache>
                <c:formatCode>General</c:formatCode>
                <c:ptCount val="14"/>
                <c:pt idx="0">
                  <c:v>66</c:v>
                </c:pt>
                <c:pt idx="1">
                  <c:v>52</c:v>
                </c:pt>
                <c:pt idx="2">
                  <c:v>103</c:v>
                </c:pt>
                <c:pt idx="3">
                  <c:v>188</c:v>
                </c:pt>
                <c:pt idx="4">
                  <c:v>588</c:v>
                </c:pt>
                <c:pt idx="5">
                  <c:v>537</c:v>
                </c:pt>
                <c:pt idx="6">
                  <c:v>529</c:v>
                </c:pt>
                <c:pt idx="7">
                  <c:v>528</c:v>
                </c:pt>
                <c:pt idx="8">
                  <c:v>502</c:v>
                </c:pt>
                <c:pt idx="9">
                  <c:v>970</c:v>
                </c:pt>
                <c:pt idx="10">
                  <c:v>676</c:v>
                </c:pt>
                <c:pt idx="11">
                  <c:v>279</c:v>
                </c:pt>
                <c:pt idx="12">
                  <c:v>101</c:v>
                </c:pt>
                <c:pt idx="13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0F-4498-BF3A-1020D9E305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Personer!$B$13:$D$13</c:f>
              <c:numCache>
                <c:formatCode>0</c:formatCode>
                <c:ptCount val="3"/>
                <c:pt idx="0">
                  <c:v>10581</c:v>
                </c:pt>
                <c:pt idx="1">
                  <c:v>10686</c:v>
                </c:pt>
                <c:pt idx="2">
                  <c:v>10718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14-4359-837A-DDA64E389C3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Boliger5!$B$14:$G$14</c:f>
              <c:numCache>
                <c:formatCode>0</c:formatCode>
                <c:ptCount val="6"/>
                <c:pt idx="0">
                  <c:v>3434</c:v>
                </c:pt>
                <c:pt idx="1">
                  <c:v>936</c:v>
                </c:pt>
                <c:pt idx="2">
                  <c:v>585</c:v>
                </c:pt>
                <c:pt idx="3">
                  <c:v>257</c:v>
                </c:pt>
                <c:pt idx="4">
                  <c:v>93</c:v>
                </c:pt>
                <c:pt idx="5">
                  <c:v>244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5F-4029-8E22-BB505BA4F66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Boliger5!$B$14:$O$14</c:f>
              <c:numCache>
                <c:formatCode>0</c:formatCode>
                <c:ptCount val="14"/>
                <c:pt idx="0">
                  <c:v>62</c:v>
                </c:pt>
                <c:pt idx="1">
                  <c:v>58</c:v>
                </c:pt>
                <c:pt idx="2">
                  <c:v>65</c:v>
                </c:pt>
                <c:pt idx="3">
                  <c:v>140</c:v>
                </c:pt>
                <c:pt idx="4">
                  <c:v>557</c:v>
                </c:pt>
                <c:pt idx="5">
                  <c:v>608</c:v>
                </c:pt>
                <c:pt idx="6">
                  <c:v>527</c:v>
                </c:pt>
                <c:pt idx="7">
                  <c:v>515</c:v>
                </c:pt>
                <c:pt idx="8">
                  <c:v>437</c:v>
                </c:pt>
                <c:pt idx="9">
                  <c:v>829</c:v>
                </c:pt>
                <c:pt idx="10">
                  <c:v>798</c:v>
                </c:pt>
                <c:pt idx="11">
                  <c:v>435</c:v>
                </c:pt>
                <c:pt idx="12">
                  <c:v>133</c:v>
                </c:pt>
                <c:pt idx="13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E7-44BA-9AB9-6B164B3DA1C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9.2111377335842657E-3"/>
              <c:y val="0.353597346026644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Fullforte!$B$45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Fullforte!$C$45:$AA$45</c:f>
              <c:numCache>
                <c:formatCode>0</c:formatCode>
                <c:ptCount val="25"/>
                <c:pt idx="0">
                  <c:v>16</c:v>
                </c:pt>
                <c:pt idx="1">
                  <c:v>18</c:v>
                </c:pt>
                <c:pt idx="2">
                  <c:v>17</c:v>
                </c:pt>
                <c:pt idx="3">
                  <c:v>15</c:v>
                </c:pt>
                <c:pt idx="4">
                  <c:v>2</c:v>
                </c:pt>
                <c:pt idx="5">
                  <c:v>13</c:v>
                </c:pt>
                <c:pt idx="6">
                  <c:v>14</c:v>
                </c:pt>
                <c:pt idx="7">
                  <c:v>12</c:v>
                </c:pt>
                <c:pt idx="8">
                  <c:v>13</c:v>
                </c:pt>
                <c:pt idx="9">
                  <c:v>15</c:v>
                </c:pt>
                <c:pt idx="10">
                  <c:v>28</c:v>
                </c:pt>
                <c:pt idx="11">
                  <c:v>20</c:v>
                </c:pt>
                <c:pt idx="12">
                  <c:v>24</c:v>
                </c:pt>
                <c:pt idx="13">
                  <c:v>19</c:v>
                </c:pt>
                <c:pt idx="14">
                  <c:v>25</c:v>
                </c:pt>
                <c:pt idx="15">
                  <c:v>18</c:v>
                </c:pt>
                <c:pt idx="16">
                  <c:v>20</c:v>
                </c:pt>
                <c:pt idx="17">
                  <c:v>15</c:v>
                </c:pt>
                <c:pt idx="18">
                  <c:v>11</c:v>
                </c:pt>
                <c:pt idx="19">
                  <c:v>12</c:v>
                </c:pt>
                <c:pt idx="20">
                  <c:v>13</c:v>
                </c:pt>
                <c:pt idx="21">
                  <c:v>17</c:v>
                </c:pt>
                <c:pt idx="22">
                  <c:v>13</c:v>
                </c:pt>
                <c:pt idx="23">
                  <c:v>12</c:v>
                </c:pt>
                <c:pt idx="2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B4-4A8B-9964-0BE7524B340B}"/>
            </c:ext>
          </c:extLst>
        </c:ser>
        <c:ser>
          <c:idx val="1"/>
          <c:order val="1"/>
          <c:tx>
            <c:strRef>
              <c:f>Fullforte!$B$46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Fullforte!$C$46:$AA$46</c:f>
              <c:numCache>
                <c:formatCode>0</c:formatCode>
                <c:ptCount val="25"/>
                <c:pt idx="0">
                  <c:v>18</c:v>
                </c:pt>
                <c:pt idx="1">
                  <c:v>4</c:v>
                </c:pt>
                <c:pt idx="2">
                  <c:v>11</c:v>
                </c:pt>
                <c:pt idx="3">
                  <c:v>0</c:v>
                </c:pt>
                <c:pt idx="4">
                  <c:v>0</c:v>
                </c:pt>
                <c:pt idx="5">
                  <c:v>20</c:v>
                </c:pt>
                <c:pt idx="6">
                  <c:v>12</c:v>
                </c:pt>
                <c:pt idx="7">
                  <c:v>22</c:v>
                </c:pt>
                <c:pt idx="8">
                  <c:v>22</c:v>
                </c:pt>
                <c:pt idx="9">
                  <c:v>16</c:v>
                </c:pt>
                <c:pt idx="10">
                  <c:v>6</c:v>
                </c:pt>
                <c:pt idx="11">
                  <c:v>16</c:v>
                </c:pt>
                <c:pt idx="12">
                  <c:v>5</c:v>
                </c:pt>
                <c:pt idx="13">
                  <c:v>7</c:v>
                </c:pt>
                <c:pt idx="14">
                  <c:v>6</c:v>
                </c:pt>
                <c:pt idx="15">
                  <c:v>11</c:v>
                </c:pt>
                <c:pt idx="16">
                  <c:v>15</c:v>
                </c:pt>
                <c:pt idx="17">
                  <c:v>6</c:v>
                </c:pt>
                <c:pt idx="18">
                  <c:v>10</c:v>
                </c:pt>
                <c:pt idx="19">
                  <c:v>4</c:v>
                </c:pt>
                <c:pt idx="20">
                  <c:v>3</c:v>
                </c:pt>
                <c:pt idx="21">
                  <c:v>4</c:v>
                </c:pt>
                <c:pt idx="22">
                  <c:v>6</c:v>
                </c:pt>
                <c:pt idx="23">
                  <c:v>4</c:v>
                </c:pt>
                <c:pt idx="2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B4-4A8B-9964-0BE7524B340B}"/>
            </c:ext>
          </c:extLst>
        </c:ser>
        <c:ser>
          <c:idx val="2"/>
          <c:order val="2"/>
          <c:tx>
            <c:strRef>
              <c:f>Fullforte!$B$47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Fullforte!$C$47:$AA$47</c:f>
              <c:numCache>
                <c:formatCode>0</c:formatCode>
                <c:ptCount val="25"/>
                <c:pt idx="0">
                  <c:v>9</c:v>
                </c:pt>
                <c:pt idx="1">
                  <c:v>38</c:v>
                </c:pt>
                <c:pt idx="2">
                  <c:v>9</c:v>
                </c:pt>
                <c:pt idx="3">
                  <c:v>10</c:v>
                </c:pt>
                <c:pt idx="4">
                  <c:v>0</c:v>
                </c:pt>
                <c:pt idx="5">
                  <c:v>15</c:v>
                </c:pt>
                <c:pt idx="6">
                  <c:v>4</c:v>
                </c:pt>
                <c:pt idx="7">
                  <c:v>4</c:v>
                </c:pt>
                <c:pt idx="8">
                  <c:v>8</c:v>
                </c:pt>
                <c:pt idx="9">
                  <c:v>0</c:v>
                </c:pt>
                <c:pt idx="10">
                  <c:v>12</c:v>
                </c:pt>
                <c:pt idx="11">
                  <c:v>8</c:v>
                </c:pt>
                <c:pt idx="12">
                  <c:v>22</c:v>
                </c:pt>
                <c:pt idx="13">
                  <c:v>36</c:v>
                </c:pt>
                <c:pt idx="14">
                  <c:v>20</c:v>
                </c:pt>
                <c:pt idx="15">
                  <c:v>28</c:v>
                </c:pt>
                <c:pt idx="16">
                  <c:v>34</c:v>
                </c:pt>
                <c:pt idx="17">
                  <c:v>32</c:v>
                </c:pt>
                <c:pt idx="18">
                  <c:v>18</c:v>
                </c:pt>
                <c:pt idx="19">
                  <c:v>13</c:v>
                </c:pt>
                <c:pt idx="20">
                  <c:v>16</c:v>
                </c:pt>
                <c:pt idx="21">
                  <c:v>8</c:v>
                </c:pt>
                <c:pt idx="22">
                  <c:v>8</c:v>
                </c:pt>
                <c:pt idx="23">
                  <c:v>12</c:v>
                </c:pt>
                <c:pt idx="2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B4-4A8B-9964-0BE7524B340B}"/>
            </c:ext>
          </c:extLst>
        </c:ser>
        <c:ser>
          <c:idx val="3"/>
          <c:order val="3"/>
          <c:tx>
            <c:strRef>
              <c:f>Fullforte!$B$48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Fullforte!$C$48:$AA$48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18</c:v>
                </c:pt>
                <c:pt idx="3">
                  <c:v>16</c:v>
                </c:pt>
                <c:pt idx="4">
                  <c:v>0</c:v>
                </c:pt>
                <c:pt idx="5">
                  <c:v>7</c:v>
                </c:pt>
                <c:pt idx="6">
                  <c:v>14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4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14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6</c:v>
                </c:pt>
                <c:pt idx="20">
                  <c:v>6</c:v>
                </c:pt>
                <c:pt idx="21">
                  <c:v>8</c:v>
                </c:pt>
                <c:pt idx="22">
                  <c:v>10</c:v>
                </c:pt>
                <c:pt idx="23">
                  <c:v>26</c:v>
                </c:pt>
                <c:pt idx="2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8B4-4A8B-9964-0BE7524B340B}"/>
            </c:ext>
          </c:extLst>
        </c:ser>
        <c:ser>
          <c:idx val="4"/>
          <c:order val="4"/>
          <c:tx>
            <c:strRef>
              <c:f>Fullforte!$B$49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Fullforte!$C$49:$AA$49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16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19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B4-4A8B-9964-0BE7524B34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</a:t>
                </a:r>
                <a:r>
                  <a:rPr lang="nb-NO" sz="1100" err="1"/>
                  <a:t>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6.9132835246451044E-3"/>
              <c:y val="0.331093146628883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NyeBygninger!$D$4</c:f>
              <c:strCache>
                <c:ptCount val="1"/>
                <c:pt idx="0">
                  <c:v>Innanfor fjorårets tettstadsgrensar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NyeBygninger!$C$5:$C$9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NyeBygninger!$D$5:$D$9</c:f>
              <c:numCache>
                <c:formatCode>0</c:formatCode>
                <c:ptCount val="5"/>
                <c:pt idx="0">
                  <c:v>30</c:v>
                </c:pt>
                <c:pt idx="1">
                  <c:v>60</c:v>
                </c:pt>
                <c:pt idx="2">
                  <c:v>30</c:v>
                </c:pt>
                <c:pt idx="3">
                  <c:v>17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2A-49C2-B753-E0A1C508EBC1}"/>
            </c:ext>
          </c:extLst>
        </c:ser>
        <c:ser>
          <c:idx val="1"/>
          <c:order val="1"/>
          <c:tx>
            <c:strRef>
              <c:f>NyeBygninger!$E$4</c:f>
              <c:strCache>
                <c:ptCount val="1"/>
                <c:pt idx="0">
                  <c:v>I utvidelsen mellom fjorårets og eksisterande tettstadsgrensar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NyeBygninger!$C$5:$C$9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NyeBygninger!$E$5:$E$9</c:f>
              <c:numCache>
                <c:formatCode>0</c:formatCode>
                <c:ptCount val="5"/>
                <c:pt idx="0">
                  <c:v>13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2A-49C2-B753-E0A1C508EBC1}"/>
            </c:ext>
          </c:extLst>
        </c:ser>
        <c:ser>
          <c:idx val="2"/>
          <c:order val="2"/>
          <c:tx>
            <c:strRef>
              <c:f>NyeBygninger!$F$4</c:f>
              <c:strCache>
                <c:ptCount val="1"/>
                <c:pt idx="0">
                  <c:v>Innan 1 km fra eksisterende tettstad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NyeBygninger!$C$5:$C$9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NyeBygninger!$F$5:$F$9</c:f>
              <c:numCache>
                <c:formatCode>0</c:formatCode>
                <c:ptCount val="5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2A-49C2-B753-E0A1C508EBC1}"/>
            </c:ext>
          </c:extLst>
        </c:ser>
        <c:ser>
          <c:idx val="3"/>
          <c:order val="3"/>
          <c:tx>
            <c:strRef>
              <c:f>NyeBygninger!$G$4</c:f>
              <c:strCache>
                <c:ptCount val="1"/>
                <c:pt idx="0">
                  <c:v>Mellom 1-3 km fra eksisterande tettstad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NyeBygninger!$C$5:$C$9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NyeBygninger!$G$5:$G$9</c:f>
              <c:numCache>
                <c:formatCode>0</c:formatCode>
                <c:ptCount val="5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2A-49C2-B753-E0A1C508EBC1}"/>
            </c:ext>
          </c:extLst>
        </c:ser>
        <c:ser>
          <c:idx val="4"/>
          <c:order val="4"/>
          <c:tx>
            <c:strRef>
              <c:f>NyeBygninger!$H$4</c:f>
              <c:strCache>
                <c:ptCount val="1"/>
                <c:pt idx="0">
                  <c:v>Meir enn 3 km fra eksisterande tettstad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NyeBygninger!$C$5:$C$9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NyeBygninger!$H$5:$H$9</c:f>
              <c:numCache>
                <c:formatCode>0</c:formatCode>
                <c:ptCount val="5"/>
                <c:pt idx="0">
                  <c:v>20</c:v>
                </c:pt>
                <c:pt idx="1">
                  <c:v>21</c:v>
                </c:pt>
                <c:pt idx="2">
                  <c:v>21</c:v>
                </c:pt>
                <c:pt idx="3">
                  <c:v>17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2A-49C2-B753-E0A1C508EB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53515807"/>
        <c:axId val="1653516287"/>
      </c:barChart>
      <c:catAx>
        <c:axId val="1653515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53516287"/>
        <c:crosses val="autoZero"/>
        <c:auto val="1"/>
        <c:lblAlgn val="ctr"/>
        <c:lblOffset val="100"/>
        <c:noMultiLvlLbl val="0"/>
      </c:catAx>
      <c:valAx>
        <c:axId val="16535162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nye </a:t>
                </a:r>
                <a:r>
                  <a:rPr lang="nb-NO" sz="1100" baseline="0" err="1"/>
                  <a:t>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1.2062190142898804E-2"/>
              <c:y val="0.340259794879805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53515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NyeBygninger!$C$5:$D$5</c:f>
              <c:strCache>
                <c:ptCount val="2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NyeBygninger!$E$5:$M$5</c:f>
              <c:numCache>
                <c:formatCode>0</c:formatCode>
                <c:ptCount val="9"/>
                <c:pt idx="0">
                  <c:v>16</c:v>
                </c:pt>
                <c:pt idx="1">
                  <c:v>5</c:v>
                </c:pt>
                <c:pt idx="2">
                  <c:v>16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A0-46DE-8AF8-AC9C3D5ABA5B}"/>
            </c:ext>
          </c:extLst>
        </c:ser>
        <c:ser>
          <c:idx val="1"/>
          <c:order val="1"/>
          <c:tx>
            <c:strRef>
              <c:f>NyeBygninger!$C$6:$D$6</c:f>
              <c:strCache>
                <c:ptCount val="2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NyeBygninger!$E$6:$M$6</c:f>
              <c:numCache>
                <c:formatCode>0</c:formatCode>
                <c:ptCount val="9"/>
                <c:pt idx="0">
                  <c:v>25</c:v>
                </c:pt>
                <c:pt idx="1">
                  <c:v>2</c:v>
                </c:pt>
                <c:pt idx="2">
                  <c:v>19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A0-46DE-8AF8-AC9C3D5ABA5B}"/>
            </c:ext>
          </c:extLst>
        </c:ser>
        <c:ser>
          <c:idx val="2"/>
          <c:order val="2"/>
          <c:tx>
            <c:strRef>
              <c:f>NyeBygninger!$C$7:$D$7</c:f>
              <c:strCache>
                <c:ptCount val="2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NyeBygninger!$E$7:$M$7</c:f>
              <c:numCache>
                <c:formatCode>0</c:formatCode>
                <c:ptCount val="9"/>
                <c:pt idx="0">
                  <c:v>7</c:v>
                </c:pt>
                <c:pt idx="1">
                  <c:v>3</c:v>
                </c:pt>
                <c:pt idx="2">
                  <c:v>11</c:v>
                </c:pt>
                <c:pt idx="3">
                  <c:v>4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A0-46DE-8AF8-AC9C3D5ABA5B}"/>
            </c:ext>
          </c:extLst>
        </c:ser>
        <c:ser>
          <c:idx val="3"/>
          <c:order val="3"/>
          <c:tx>
            <c:strRef>
              <c:f>NyeBygninger!$C$8:$D$8</c:f>
              <c:strCache>
                <c:ptCount val="2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NyeBygninger!$E$8:$M$8</c:f>
              <c:numCache>
                <c:formatCode>0</c:formatCode>
                <c:ptCount val="9"/>
                <c:pt idx="0">
                  <c:v>6</c:v>
                </c:pt>
                <c:pt idx="1">
                  <c:v>2</c:v>
                </c:pt>
                <c:pt idx="2">
                  <c:v>10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A0-46DE-8AF8-AC9C3D5ABA5B}"/>
            </c:ext>
          </c:extLst>
        </c:ser>
        <c:ser>
          <c:idx val="4"/>
          <c:order val="4"/>
          <c:tx>
            <c:strRef>
              <c:f>NyeBygninger!$C$9:$D$9</c:f>
              <c:strCache>
                <c:ptCount val="2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NyeBygninger!$E$9:$M$9</c:f>
              <c:numCache>
                <c:formatCode>0</c:formatCode>
                <c:ptCount val="9"/>
                <c:pt idx="0">
                  <c:v>3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A0-46DE-8AF8-AC9C3D5ABA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436405039"/>
        <c:axId val="1436414639"/>
      </c:barChart>
      <c:catAx>
        <c:axId val="1436405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36414639"/>
        <c:crosses val="autoZero"/>
        <c:auto val="1"/>
        <c:lblAlgn val="ctr"/>
        <c:lblOffset val="100"/>
        <c:noMultiLvlLbl val="0"/>
      </c:catAx>
      <c:valAx>
        <c:axId val="1436414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8.6411944339734904E-3"/>
              <c:y val="0.253805585452897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36405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37316327194637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SamletInntekt!$A$30</c:f>
              <c:strCache>
                <c:ptCount val="1"/>
                <c:pt idx="0">
                  <c:v>Ørsta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SamletInntekt!$B$5:$F$5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SamletInntekt!$B$30:$F$30</c:f>
              <c:numCache>
                <c:formatCode>0</c:formatCode>
                <c:ptCount val="5"/>
                <c:pt idx="0">
                  <c:v>827000</c:v>
                </c:pt>
                <c:pt idx="1">
                  <c:v>463000</c:v>
                </c:pt>
                <c:pt idx="2">
                  <c:v>959000</c:v>
                </c:pt>
                <c:pt idx="3">
                  <c:v>1351000</c:v>
                </c:pt>
                <c:pt idx="4">
                  <c:v>641000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84-47AB-8DAC-7A2C4563363F}"/>
            </c:ext>
          </c:extLst>
        </c:ser>
        <c:ser>
          <c:idx val="1"/>
          <c:order val="1"/>
          <c:tx>
            <c:strRef>
              <c:f>SamletInntekt!$A$31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SamletInntekt!$B$5:$F$5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SamletInntekt!$B$31:$F$31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84-47AB-8DAC-7A2C4563363F}"/>
            </c:ext>
          </c:extLst>
        </c:ser>
        <c:ser>
          <c:idx val="2"/>
          <c:order val="2"/>
          <c:tx>
            <c:strRef>
              <c:f>SamletInntekt!$A$32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SamletInntekt!$B$5:$F$5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SamletInntekt!$B$32:$F$32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84-47AB-8DAC-7A2C456336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28959480271577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Ørsta!$B$1</c:f>
              <c:strCache>
                <c:ptCount val="1"/>
                <c:pt idx="0">
                  <c:v>Små bustadar (&gt;80 kvm)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Ørsta!$A$2:$A$26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Ørsta!$B$2:$B$26</c:f>
              <c:numCache>
                <c:formatCode>General</c:formatCode>
                <c:ptCount val="25"/>
                <c:pt idx="0">
                  <c:v>-1</c:v>
                </c:pt>
                <c:pt idx="1">
                  <c:v>1</c:v>
                </c:pt>
                <c:pt idx="2">
                  <c:v>4</c:v>
                </c:pt>
                <c:pt idx="3">
                  <c:v>7</c:v>
                </c:pt>
                <c:pt idx="4">
                  <c:v>6</c:v>
                </c:pt>
                <c:pt idx="5">
                  <c:v>4</c:v>
                </c:pt>
                <c:pt idx="6">
                  <c:v>4</c:v>
                </c:pt>
                <c:pt idx="7">
                  <c:v>6</c:v>
                </c:pt>
                <c:pt idx="8">
                  <c:v>4</c:v>
                </c:pt>
                <c:pt idx="9">
                  <c:v>5</c:v>
                </c:pt>
                <c:pt idx="10">
                  <c:v>2</c:v>
                </c:pt>
                <c:pt idx="11">
                  <c:v>3</c:v>
                </c:pt>
                <c:pt idx="12">
                  <c:v>1</c:v>
                </c:pt>
                <c:pt idx="13">
                  <c:v>3</c:v>
                </c:pt>
                <c:pt idx="14">
                  <c:v>4</c:v>
                </c:pt>
                <c:pt idx="15">
                  <c:v>-1</c:v>
                </c:pt>
                <c:pt idx="16">
                  <c:v>0</c:v>
                </c:pt>
                <c:pt idx="17">
                  <c:v>1</c:v>
                </c:pt>
                <c:pt idx="18">
                  <c:v>-2</c:v>
                </c:pt>
                <c:pt idx="19">
                  <c:v>-1</c:v>
                </c:pt>
                <c:pt idx="20">
                  <c:v>0</c:v>
                </c:pt>
                <c:pt idx="21">
                  <c:v>-1</c:v>
                </c:pt>
                <c:pt idx="22">
                  <c:v>2</c:v>
                </c:pt>
                <c:pt idx="23">
                  <c:v>-3</c:v>
                </c:pt>
                <c:pt idx="2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5DD-4BF9-9E41-74A7588D7321}"/>
            </c:ext>
          </c:extLst>
        </c:ser>
        <c:ser>
          <c:idx val="1"/>
          <c:order val="1"/>
          <c:tx>
            <c:strRef>
              <c:f>Ørsta!$C$1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Ørsta!$A$2:$A$26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Ørsta!$C$2:$C$26</c:f>
              <c:numCache>
                <c:formatCode>General</c:formatCode>
                <c:ptCount val="25"/>
                <c:pt idx="0">
                  <c:v>6</c:v>
                </c:pt>
                <c:pt idx="1">
                  <c:v>5</c:v>
                </c:pt>
                <c:pt idx="2">
                  <c:v>7</c:v>
                </c:pt>
                <c:pt idx="3">
                  <c:v>9</c:v>
                </c:pt>
                <c:pt idx="4">
                  <c:v>9</c:v>
                </c:pt>
                <c:pt idx="5">
                  <c:v>9</c:v>
                </c:pt>
                <c:pt idx="6">
                  <c:v>8</c:v>
                </c:pt>
                <c:pt idx="7">
                  <c:v>10</c:v>
                </c:pt>
                <c:pt idx="8">
                  <c:v>8</c:v>
                </c:pt>
                <c:pt idx="9">
                  <c:v>10</c:v>
                </c:pt>
                <c:pt idx="10">
                  <c:v>5</c:v>
                </c:pt>
                <c:pt idx="11">
                  <c:v>6</c:v>
                </c:pt>
                <c:pt idx="12">
                  <c:v>5</c:v>
                </c:pt>
                <c:pt idx="13">
                  <c:v>4</c:v>
                </c:pt>
                <c:pt idx="14">
                  <c:v>7</c:v>
                </c:pt>
                <c:pt idx="15">
                  <c:v>0</c:v>
                </c:pt>
                <c:pt idx="16">
                  <c:v>3</c:v>
                </c:pt>
                <c:pt idx="17">
                  <c:v>3</c:v>
                </c:pt>
                <c:pt idx="18">
                  <c:v>-1</c:v>
                </c:pt>
                <c:pt idx="19">
                  <c:v>1</c:v>
                </c:pt>
                <c:pt idx="20">
                  <c:v>-1</c:v>
                </c:pt>
                <c:pt idx="21">
                  <c:v>-1</c:v>
                </c:pt>
                <c:pt idx="22">
                  <c:v>1</c:v>
                </c:pt>
                <c:pt idx="23">
                  <c:v>-4</c:v>
                </c:pt>
                <c:pt idx="24">
                  <c:v>-1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5DD-4BF9-9E41-74A7588D7321}"/>
            </c:ext>
          </c:extLst>
        </c:ser>
        <c:ser>
          <c:idx val="2"/>
          <c:order val="2"/>
          <c:tx>
            <c:strRef>
              <c:f>Ørsta!$D$1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Ørsta!$A$2:$A$26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Ørsta!$D$2:$D$26</c:f>
              <c:numCache>
                <c:formatCode>General</c:formatCode>
                <c:ptCount val="25"/>
                <c:pt idx="0">
                  <c:v>7</c:v>
                </c:pt>
                <c:pt idx="1">
                  <c:v>2</c:v>
                </c:pt>
                <c:pt idx="2">
                  <c:v>6</c:v>
                </c:pt>
                <c:pt idx="3">
                  <c:v>5</c:v>
                </c:pt>
                <c:pt idx="4">
                  <c:v>7</c:v>
                </c:pt>
                <c:pt idx="5">
                  <c:v>9</c:v>
                </c:pt>
                <c:pt idx="6">
                  <c:v>7</c:v>
                </c:pt>
                <c:pt idx="7">
                  <c:v>6</c:v>
                </c:pt>
                <c:pt idx="8">
                  <c:v>7</c:v>
                </c:pt>
                <c:pt idx="9">
                  <c:v>7</c:v>
                </c:pt>
                <c:pt idx="10">
                  <c:v>4</c:v>
                </c:pt>
                <c:pt idx="11">
                  <c:v>3</c:v>
                </c:pt>
                <c:pt idx="12">
                  <c:v>4</c:v>
                </c:pt>
                <c:pt idx="13">
                  <c:v>1</c:v>
                </c:pt>
                <c:pt idx="14">
                  <c:v>4</c:v>
                </c:pt>
                <c:pt idx="15">
                  <c:v>1</c:v>
                </c:pt>
                <c:pt idx="16">
                  <c:v>2</c:v>
                </c:pt>
                <c:pt idx="17">
                  <c:v>1</c:v>
                </c:pt>
                <c:pt idx="18">
                  <c:v>0</c:v>
                </c:pt>
                <c:pt idx="19">
                  <c:v>-1</c:v>
                </c:pt>
                <c:pt idx="20">
                  <c:v>-1</c:v>
                </c:pt>
                <c:pt idx="21">
                  <c:v>-2</c:v>
                </c:pt>
                <c:pt idx="22">
                  <c:v>-1</c:v>
                </c:pt>
                <c:pt idx="23">
                  <c:v>-3</c:v>
                </c:pt>
                <c:pt idx="24">
                  <c:v>-1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5DD-4BF9-9E41-74A7588D7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2338223"/>
        <c:axId val="1312335343"/>
      </c:lineChart>
      <c:catAx>
        <c:axId val="1312338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12335343"/>
        <c:crosses val="autoZero"/>
        <c:auto val="1"/>
        <c:lblAlgn val="ctr"/>
        <c:lblOffset val="100"/>
        <c:noMultiLvlLbl val="0"/>
      </c:catAx>
      <c:valAx>
        <c:axId val="13123353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12338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Ørsta!$F$2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E08-4047-A5EC-211FBA247B2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Ørsta!$E$3:$E$28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Ørsta!$F$3:$F$28</c:f>
              <c:numCache>
                <c:formatCode>General</c:formatCode>
                <c:ptCount val="26"/>
                <c:pt idx="0">
                  <c:v>100</c:v>
                </c:pt>
                <c:pt idx="1">
                  <c:v>99.175257731958766</c:v>
                </c:pt>
                <c:pt idx="2">
                  <c:v>98.026509572901318</c:v>
                </c:pt>
                <c:pt idx="3">
                  <c:v>97.761413843888064</c:v>
                </c:pt>
                <c:pt idx="4">
                  <c:v>97.555228276877756</c:v>
                </c:pt>
                <c:pt idx="5">
                  <c:v>97.260677466863029</c:v>
                </c:pt>
                <c:pt idx="6">
                  <c:v>97.319587628865975</c:v>
                </c:pt>
                <c:pt idx="7">
                  <c:v>96.93667157584683</c:v>
                </c:pt>
                <c:pt idx="8">
                  <c:v>96.671575846833576</c:v>
                </c:pt>
                <c:pt idx="9">
                  <c:v>96.37702503681885</c:v>
                </c:pt>
                <c:pt idx="10">
                  <c:v>95.846833578792342</c:v>
                </c:pt>
                <c:pt idx="11">
                  <c:v>95.640648011782034</c:v>
                </c:pt>
                <c:pt idx="12">
                  <c:v>95.139911634756984</c:v>
                </c:pt>
                <c:pt idx="13">
                  <c:v>95.022091310751094</c:v>
                </c:pt>
                <c:pt idx="14">
                  <c:v>94.609720176730477</c:v>
                </c:pt>
                <c:pt idx="15">
                  <c:v>94.079528718703969</c:v>
                </c:pt>
                <c:pt idx="16">
                  <c:v>93.843888070692188</c:v>
                </c:pt>
                <c:pt idx="17">
                  <c:v>93.490427098674516</c:v>
                </c:pt>
                <c:pt idx="18">
                  <c:v>93.048600883652426</c:v>
                </c:pt>
                <c:pt idx="19">
                  <c:v>92.783505154639172</c:v>
                </c:pt>
                <c:pt idx="20">
                  <c:v>92.665684830633282</c:v>
                </c:pt>
                <c:pt idx="21">
                  <c:v>92.842415316642118</c:v>
                </c:pt>
                <c:pt idx="22">
                  <c:v>92.547864506627391</c:v>
                </c:pt>
                <c:pt idx="23">
                  <c:v>92.164948453608247</c:v>
                </c:pt>
                <c:pt idx="24">
                  <c:v>91.575846833578794</c:v>
                </c:pt>
                <c:pt idx="25">
                  <c:v>90.898379970544923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E08-4047-A5EC-211FBA247B27}"/>
            </c:ext>
          </c:extLst>
        </c:ser>
        <c:ser>
          <c:idx val="1"/>
          <c:order val="1"/>
          <c:tx>
            <c:strRef>
              <c:f>Ørsta!$G$2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0E08-4047-A5EC-211FBA247B27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E08-4047-A5EC-211FBA247B2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Ørsta!$E$3:$E$28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Ørsta!$G$3:$G$28</c:f>
              <c:numCache>
                <c:formatCode>General</c:formatCode>
                <c:ptCount val="26"/>
                <c:pt idx="0">
                  <c:v>100</c:v>
                </c:pt>
                <c:pt idx="1">
                  <c:v>103.09677419354838</c:v>
                </c:pt>
                <c:pt idx="2">
                  <c:v>105.93548387096774</c:v>
                </c:pt>
                <c:pt idx="3">
                  <c:v>107.54838709677419</c:v>
                </c:pt>
                <c:pt idx="4">
                  <c:v>109.16129032258064</c:v>
                </c:pt>
                <c:pt idx="5">
                  <c:v>111.29032258064515</c:v>
                </c:pt>
                <c:pt idx="6">
                  <c:v>112.70967741935485</c:v>
                </c:pt>
                <c:pt idx="7">
                  <c:v>114.77419354838709</c:v>
                </c:pt>
                <c:pt idx="8">
                  <c:v>116.83870967741936</c:v>
                </c:pt>
                <c:pt idx="9">
                  <c:v>118.51612903225805</c:v>
                </c:pt>
                <c:pt idx="10">
                  <c:v>121.29032258064515</c:v>
                </c:pt>
                <c:pt idx="11">
                  <c:v>122.64516129032259</c:v>
                </c:pt>
                <c:pt idx="12">
                  <c:v>124.51612903225806</c:v>
                </c:pt>
                <c:pt idx="13">
                  <c:v>124.96774193548387</c:v>
                </c:pt>
                <c:pt idx="14">
                  <c:v>126.70967741935483</c:v>
                </c:pt>
                <c:pt idx="15">
                  <c:v>128.90322580645162</c:v>
                </c:pt>
                <c:pt idx="16">
                  <c:v>129.16129032258064</c:v>
                </c:pt>
                <c:pt idx="17">
                  <c:v>130.38709677419357</c:v>
                </c:pt>
                <c:pt idx="18">
                  <c:v>131.54838709677418</c:v>
                </c:pt>
                <c:pt idx="19">
                  <c:v>131.67741935483872</c:v>
                </c:pt>
                <c:pt idx="20">
                  <c:v>132</c:v>
                </c:pt>
                <c:pt idx="21">
                  <c:v>131.61290322580646</c:v>
                </c:pt>
                <c:pt idx="22">
                  <c:v>132.12903225806451</c:v>
                </c:pt>
                <c:pt idx="23">
                  <c:v>133.09677419354838</c:v>
                </c:pt>
                <c:pt idx="24">
                  <c:v>134</c:v>
                </c:pt>
                <c:pt idx="25">
                  <c:v>135.29032258064515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E08-4047-A5EC-211FBA247B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Ørsta!$B$5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Ørsta!$A$6:$A$19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Ørsta!$B$6:$B$19</c:f>
              <c:numCache>
                <c:formatCode>General</c:formatCode>
                <c:ptCount val="14"/>
                <c:pt idx="0">
                  <c:v>2</c:v>
                </c:pt>
                <c:pt idx="1">
                  <c:v>6</c:v>
                </c:pt>
                <c:pt idx="2">
                  <c:v>25</c:v>
                </c:pt>
                <c:pt idx="3">
                  <c:v>51</c:v>
                </c:pt>
                <c:pt idx="4">
                  <c:v>183</c:v>
                </c:pt>
                <c:pt idx="5">
                  <c:v>182</c:v>
                </c:pt>
                <c:pt idx="6">
                  <c:v>171</c:v>
                </c:pt>
                <c:pt idx="7">
                  <c:v>154</c:v>
                </c:pt>
                <c:pt idx="8">
                  <c:v>138</c:v>
                </c:pt>
                <c:pt idx="9">
                  <c:v>298</c:v>
                </c:pt>
                <c:pt idx="10">
                  <c:v>200</c:v>
                </c:pt>
                <c:pt idx="11">
                  <c:v>77</c:v>
                </c:pt>
                <c:pt idx="12">
                  <c:v>24</c:v>
                </c:pt>
                <c:pt idx="1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77-45A5-8400-B6C94FFD9661}"/>
            </c:ext>
          </c:extLst>
        </c:ser>
        <c:ser>
          <c:idx val="1"/>
          <c:order val="1"/>
          <c:tx>
            <c:strRef>
              <c:f>Ørsta!$C$5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Ørsta!$A$6:$A$19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Ørsta!$C$6:$C$19</c:f>
              <c:numCache>
                <c:formatCode>General</c:formatCode>
                <c:ptCount val="14"/>
                <c:pt idx="0">
                  <c:v>10</c:v>
                </c:pt>
                <c:pt idx="1">
                  <c:v>15</c:v>
                </c:pt>
                <c:pt idx="2">
                  <c:v>37</c:v>
                </c:pt>
                <c:pt idx="3">
                  <c:v>73</c:v>
                </c:pt>
                <c:pt idx="4">
                  <c:v>262</c:v>
                </c:pt>
                <c:pt idx="5">
                  <c:v>255</c:v>
                </c:pt>
                <c:pt idx="6">
                  <c:v>233</c:v>
                </c:pt>
                <c:pt idx="7">
                  <c:v>204</c:v>
                </c:pt>
                <c:pt idx="8">
                  <c:v>189</c:v>
                </c:pt>
                <c:pt idx="9">
                  <c:v>394</c:v>
                </c:pt>
                <c:pt idx="10">
                  <c:v>258</c:v>
                </c:pt>
                <c:pt idx="11">
                  <c:v>98</c:v>
                </c:pt>
                <c:pt idx="12">
                  <c:v>31</c:v>
                </c:pt>
                <c:pt idx="1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77-45A5-8400-B6C94FFD96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07-4C93-B5BE-121F796549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07-4C93-B5BE-121F796549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07-4C93-B5BE-121F796549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207-4C93-B5BE-121F796549E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207-4C93-B5BE-121F796549E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207-4C93-B5BE-121F796549EA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207-4C93-B5BE-121F796549EA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207-4C93-B5BE-121F796549EA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207-4C93-B5BE-121F796549EA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207-4C93-B5BE-121F796549EA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207-4C93-B5BE-121F796549EA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E207-4C93-B5BE-121F796549E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Ørsta!$H$8:$H$13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Ørsta!$I$8:$I$13</c:f>
              <c:numCache>
                <c:formatCode>General</c:formatCode>
                <c:ptCount val="6"/>
                <c:pt idx="0">
                  <c:v>1887</c:v>
                </c:pt>
                <c:pt idx="1">
                  <c:v>1631</c:v>
                </c:pt>
                <c:pt idx="2">
                  <c:v>582</c:v>
                </c:pt>
                <c:pt idx="3">
                  <c:v>548</c:v>
                </c:pt>
                <c:pt idx="4">
                  <c:v>235</c:v>
                </c:pt>
                <c:pt idx="5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207-4C93-B5BE-121F796549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07-4C93-B5BE-121F796549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07-4C93-B5BE-121F796549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07-4C93-B5BE-121F796549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207-4C93-B5BE-121F796549E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207-4C93-B5BE-121F796549E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207-4C93-B5BE-121F796549EA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207-4C93-B5BE-121F796549EA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207-4C93-B5BE-121F796549EA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207-4C93-B5BE-121F796549EA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207-4C93-B5BE-121F796549EA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207-4C93-B5BE-121F796549EA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E207-4C93-B5BE-121F796549E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Ørsta!$L$8:$L$13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Ørsta!$M$8:$M$13</c:f>
              <c:numCache>
                <c:formatCode>General</c:formatCode>
                <c:ptCount val="6"/>
                <c:pt idx="0">
                  <c:v>2072</c:v>
                </c:pt>
                <c:pt idx="1">
                  <c:v>1775</c:v>
                </c:pt>
                <c:pt idx="2">
                  <c:v>555</c:v>
                </c:pt>
                <c:pt idx="3">
                  <c:v>497</c:v>
                </c:pt>
                <c:pt idx="4">
                  <c:v>215</c:v>
                </c:pt>
                <c:pt idx="5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207-4C93-B5BE-121F796549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 dirty="0">
                <a:solidFill>
                  <a:sysClr val="windowText" lastClr="000000"/>
                </a:solidFill>
              </a:rPr>
              <a:t>Andel </a:t>
            </a:r>
            <a:r>
              <a:rPr lang="nb-NO" sz="1200" b="1" dirty="0" err="1">
                <a:solidFill>
                  <a:sysClr val="windowText" lastClr="000000"/>
                </a:solidFill>
              </a:rPr>
              <a:t>personar</a:t>
            </a:r>
            <a:r>
              <a:rPr lang="nb-NO" sz="1200" b="1" dirty="0">
                <a:solidFill>
                  <a:sysClr val="windowText" lastClr="000000"/>
                </a:solidFill>
              </a:rPr>
              <a:t> (%)</a:t>
            </a:r>
            <a:r>
              <a:rPr lang="nb-NO" sz="1200" b="1" baseline="0" dirty="0">
                <a:solidFill>
                  <a:sysClr val="windowText" lastClr="000000"/>
                </a:solidFill>
              </a:rPr>
              <a:t> etter </a:t>
            </a:r>
            <a:r>
              <a:rPr lang="nb-NO" sz="1200" b="1" baseline="0" dirty="0" err="1">
                <a:solidFill>
                  <a:sysClr val="windowText" lastClr="000000"/>
                </a:solidFill>
              </a:rPr>
              <a:t>hushaldningstype</a:t>
            </a:r>
            <a:r>
              <a:rPr lang="nb-NO" sz="1200" b="1" baseline="0" dirty="0">
                <a:solidFill>
                  <a:sysClr val="windowText" lastClr="000000"/>
                </a:solidFill>
              </a:rPr>
              <a:t> (2024)</a:t>
            </a:r>
            <a:endParaRPr lang="nb-NO" sz="1200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2870933705329546"/>
          <c:y val="0.10523533647593168"/>
          <c:w val="0.84151834488446653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Personer!$B$14:$F$14</c:f>
              <c:numCache>
                <c:formatCode>0.0</c:formatCode>
                <c:ptCount val="5"/>
                <c:pt idx="0">
                  <c:v>16.7</c:v>
                </c:pt>
                <c:pt idx="1">
                  <c:v>28.2</c:v>
                </c:pt>
                <c:pt idx="2">
                  <c:v>15.7</c:v>
                </c:pt>
                <c:pt idx="3">
                  <c:v>20.100000000000001</c:v>
                </c:pt>
                <c:pt idx="4">
                  <c:v>19.2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50-4E42-AB2A-909C2155A8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layout>
            <c:manualLayout>
              <c:xMode val="edge"/>
              <c:yMode val="edge"/>
              <c:x val="1.8176327483181935E-3"/>
              <c:y val="0.421289404550791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Personer!$B$50</c:f>
              <c:numCache>
                <c:formatCode>0.0</c:formatCode>
                <c:ptCount val="1"/>
                <c:pt idx="0">
                  <c:v>37.4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C3-4064-9061-DE1DF0AB49A5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Personer!$C$50</c:f>
              <c:numCache>
                <c:formatCode>0.0</c:formatCode>
                <c:ptCount val="1"/>
                <c:pt idx="0">
                  <c:v>31.5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C3-4064-9061-DE1DF0AB49A5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Personer!$D$50</c:f>
              <c:numCache>
                <c:formatCode>0.0</c:formatCode>
                <c:ptCount val="1"/>
                <c:pt idx="0">
                  <c:v>11.7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C3-4064-9061-DE1DF0AB49A5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Personer!$E$50</c:f>
              <c:numCache>
                <c:formatCode>0.0</c:formatCode>
                <c:ptCount val="1"/>
                <c:pt idx="0">
                  <c:v>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0C3-4064-9061-DE1DF0AB49A5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Personer!$F$50</c:f>
              <c:numCache>
                <c:formatCode>0.0</c:formatCode>
                <c:ptCount val="1"/>
                <c:pt idx="0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C3-4064-9061-DE1DF0AB49A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Familier!$B$14:$G$14</c:f>
              <c:numCache>
                <c:formatCode>0</c:formatCode>
                <c:ptCount val="6"/>
                <c:pt idx="0">
                  <c:v>2069</c:v>
                </c:pt>
                <c:pt idx="1">
                  <c:v>1024</c:v>
                </c:pt>
                <c:pt idx="2">
                  <c:v>227</c:v>
                </c:pt>
                <c:pt idx="3">
                  <c:v>1277</c:v>
                </c:pt>
                <c:pt idx="4">
                  <c:v>274</c:v>
                </c:pt>
                <c:pt idx="5">
                  <c:v>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61-409B-AC86-DF0F8E9A957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09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502840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4125231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91493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363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954520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656867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54369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0066127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006016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185877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9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2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5480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1762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43458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6090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124224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8878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0" r:id="rId1"/>
    <p:sldLayoutId id="2147493516" r:id="rId2"/>
    <p:sldLayoutId id="2147493517" r:id="rId3"/>
    <p:sldLayoutId id="2147493518" r:id="rId4"/>
    <p:sldLayoutId id="2147493519" r:id="rId5"/>
    <p:sldLayoutId id="2147493520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67134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48" r:id="rId1"/>
    <p:sldLayoutId id="2147493549" r:id="rId2"/>
    <p:sldLayoutId id="2147493550" r:id="rId3"/>
    <p:sldLayoutId id="2147493551" r:id="rId4"/>
    <p:sldLayoutId id="2147493552" r:id="rId5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Ørsta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Ørsta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9E07900B-FEB4-1C57-D95C-94BEF68A05A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64332783"/>
              </p:ext>
            </p:extLst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06F802CA-FE35-BB0A-96F2-0AF75063B32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56558592"/>
              </p:ext>
            </p:extLst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Samandrag</a:t>
            </a:r>
            <a:r>
              <a:rPr lang="nb-NO"/>
              <a:t> av funn for Ørsta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 dirty="0">
                <a:latin typeface="Poppins"/>
                <a:cs typeface="Poppins"/>
              </a:rPr>
              <a:t>Ørsta har i dag </a:t>
            </a:r>
            <a:r>
              <a:rPr lang="nn-NO" sz="1500" b="1" dirty="0">
                <a:latin typeface="Poppins"/>
                <a:cs typeface="Poppins"/>
              </a:rPr>
              <a:t>for få små bustadar</a:t>
            </a:r>
            <a:r>
              <a:rPr lang="nn-NO" sz="1500" dirty="0">
                <a:latin typeface="Poppins"/>
                <a:cs typeface="Poppins"/>
              </a:rPr>
              <a:t>, og nokså god balanse i tal middels- og store bustadar </a:t>
            </a:r>
            <a:r>
              <a:rPr lang="nn-NO" sz="1500" dirty="0" err="1">
                <a:latin typeface="Poppins"/>
                <a:cs typeface="Poppins"/>
              </a:rPr>
              <a:t>ift</a:t>
            </a:r>
            <a:r>
              <a:rPr lang="nn-NO" sz="1500" dirty="0">
                <a:latin typeface="Poppins"/>
                <a:cs typeface="Poppins"/>
              </a:rPr>
              <a:t>. estimert etterspørsel. Vi forventar relativt størst auke i etterspørselen for middels bustadar mot 2050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Også forventa stor auke i etterspørsel for bustadar frå ca. 60-80 </a:t>
            </a:r>
            <a:r>
              <a:rPr lang="nn-NO" sz="1300" dirty="0" err="1">
                <a:latin typeface="Poppins"/>
                <a:cs typeface="Poppins"/>
              </a:rPr>
              <a:t>kvm</a:t>
            </a:r>
            <a:r>
              <a:rPr lang="nn-NO" sz="1300" dirty="0">
                <a:latin typeface="Poppins"/>
                <a:cs typeface="Poppins"/>
              </a:rPr>
              <a:t>, og nedgang i  etterspørselen for store bustadar i prognoseperioden</a:t>
            </a:r>
            <a:br>
              <a:rPr lang="nn-NO" sz="1300" dirty="0"/>
            </a:br>
            <a:endParaRPr lang="nn-NO" sz="13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etterspørselsvekst</a:t>
            </a:r>
            <a:r>
              <a:rPr lang="nn-NO" sz="1500" dirty="0">
                <a:latin typeface="Poppins"/>
                <a:cs typeface="Poppins"/>
              </a:rPr>
              <a:t>, men i noko mindre grad i Ørsta enn mange andre stader i Møre og Romsdal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Mot 2050 vil det vere langt fleire eldre-hushald (der kontaktperson er over 67 år) som etterspør bustad enn i dag. Samstundes vil tal yngre-hushald (der kontaktperson er yngre enn 67 år) gå ned både relativt og i absolutte tal</a:t>
            </a:r>
          </a:p>
          <a:p>
            <a:pPr lvl="1"/>
            <a:r>
              <a:rPr lang="nn-NO" sz="1300" dirty="0"/>
              <a:t>I Ørsta i 2050 forventast ei etterspørselsauke for bustad blant eldre-hushald på 35,3 %, og ein etterspørselsnedgang blant yngre-hushald på -9,1 % samanlikna med i dag</a:t>
            </a:r>
            <a:endParaRPr lang="nn-NO" sz="1200" dirty="0"/>
          </a:p>
          <a:p>
            <a:pPr lvl="1"/>
            <a:r>
              <a:rPr lang="nn-NO" sz="1300" dirty="0">
                <a:latin typeface="Poppins"/>
                <a:cs typeface="Poppins"/>
              </a:rPr>
              <a:t>Eit gjennomsnittleg hushald forventast å bestå av færre personar i 2050 enn i dag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Ørsta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 descr="Et bilde som inneholder tekst, kart, atlas&#10;&#10;KI-generert innhold kan være feil.">
            <a:extLst>
              <a:ext uri="{FF2B5EF4-FFF2-40B4-BE49-F238E27FC236}">
                <a16:creationId xmlns:a16="http://schemas.microsoft.com/office/drawing/2014/main" id="{BD7EBBDA-88DC-613E-5E9A-37E64B3885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Ørsta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95746" y="469337"/>
            <a:ext cx="3496932" cy="40471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Ørsta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Ørsta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5 534</a:t>
            </a:r>
            <a:r>
              <a:rPr lang="nn-NO" sz="1600" dirty="0">
                <a:latin typeface="Poppins"/>
                <a:cs typeface="Poppins"/>
              </a:rPr>
              <a:t> 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4 797</a:t>
            </a:r>
            <a:r>
              <a:rPr lang="nn-NO" sz="1600" dirty="0">
                <a:solidFill>
                  <a:schemeClr val="accent2"/>
                </a:solidFill>
                <a:latin typeface="Poppins"/>
                <a:cs typeface="Poppins"/>
              </a:rPr>
              <a:t>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13 %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Ørsta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Flytting til/</a:t>
            </a:r>
            <a:r>
              <a:rPr lang="nb-NO" err="1"/>
              <a:t>frå</a:t>
            </a:r>
            <a:r>
              <a:rPr lang="nb-NO"/>
              <a:t> Ørsta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Ørsta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73712071-A6B7-FB7A-8772-6351182E2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Ørsta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Ørsta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Ørsta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 Ørsta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E16EEF9D-BF90-4FE0-DD33-3EBDDC453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47" y="1041521"/>
            <a:ext cx="8419306" cy="306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Ørsta kommune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0640744"/>
              </p:ext>
            </p:extLst>
          </p:nvPr>
        </p:nvGraphicFramePr>
        <p:xfrm>
          <a:off x="133225" y="236169"/>
          <a:ext cx="4384274" cy="4172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1239543"/>
              </p:ext>
            </p:extLst>
          </p:nvPr>
        </p:nvGraphicFramePr>
        <p:xfrm>
          <a:off x="4771379" y="236169"/>
          <a:ext cx="4239396" cy="4172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</a:t>
            </a:r>
            <a:r>
              <a:rPr lang="nb-NO"/>
              <a:t>etter </a:t>
            </a:r>
            <a:r>
              <a:rPr lang="nb-NO" dirty="0"/>
              <a:t>type (2024)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Ørsta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3060001"/>
              </p:ext>
            </p:extLst>
          </p:nvPr>
        </p:nvGraphicFramePr>
        <p:xfrm>
          <a:off x="213981" y="914400"/>
          <a:ext cx="8723763" cy="3485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  <a:r>
              <a:rPr lang="nb-NO" dirty="0"/>
              <a:t> 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Ørsta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745692"/>
              </p:ext>
            </p:extLst>
          </p:nvPr>
        </p:nvGraphicFramePr>
        <p:xfrm>
          <a:off x="213981" y="996902"/>
          <a:ext cx="8716888" cy="3465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type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</a:t>
            </a:r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tabell 06513</a:t>
            </a:r>
            <a:endParaRPr lang="nb-NO" sz="800" i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Ørsta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670195"/>
              </p:ext>
            </p:extLst>
          </p:nvPr>
        </p:nvGraphicFramePr>
        <p:xfrm>
          <a:off x="213981" y="990028"/>
          <a:ext cx="8737514" cy="351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Ørsta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6665205"/>
              </p:ext>
            </p:extLst>
          </p:nvPr>
        </p:nvGraphicFramePr>
        <p:xfrm>
          <a:off x="213981" y="981012"/>
          <a:ext cx="8590904" cy="352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726" y="206375"/>
            <a:ext cx="8390074" cy="539459"/>
          </a:xfrm>
        </p:spPr>
        <p:txBody>
          <a:bodyPr/>
          <a:lstStyle/>
          <a:p>
            <a:r>
              <a:rPr lang="nb-NO"/>
              <a:t>Fullførte </a:t>
            </a:r>
            <a:r>
              <a:rPr lang="nb-NO" err="1"/>
              <a:t>bustadar</a:t>
            </a:r>
            <a:r>
              <a:rPr lang="nb-NO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Ørsta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2444884"/>
              </p:ext>
            </p:extLst>
          </p:nvPr>
        </p:nvGraphicFramePr>
        <p:xfrm>
          <a:off x="255353" y="873470"/>
          <a:ext cx="8472819" cy="3649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22074"/>
          </a:xfrm>
        </p:spPr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Ørsta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C265F555-EE3F-2475-0DE8-EF4F5D9950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7483148"/>
              </p:ext>
            </p:extLst>
          </p:nvPr>
        </p:nvGraphicFramePr>
        <p:xfrm>
          <a:off x="457200" y="932568"/>
          <a:ext cx="8229600" cy="3661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Ørsta kommune</a:t>
            </a:r>
          </a:p>
        </p:txBody>
      </p:sp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33DD7016-9D87-BAC5-1FF0-16C2BF98DD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8312769"/>
              </p:ext>
            </p:extLst>
          </p:nvPr>
        </p:nvGraphicFramePr>
        <p:xfrm>
          <a:off x="375449" y="1063626"/>
          <a:ext cx="8311351" cy="353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Median </a:t>
            </a:r>
            <a:r>
              <a:rPr lang="nb-NO" err="1"/>
              <a:t>hushaldsinntekt</a:t>
            </a:r>
            <a:r>
              <a:rPr lang="nb-NO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39270" y="4800334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Ørsta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776114" y="1154127"/>
            <a:ext cx="191068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3 202 831</a:t>
            </a:r>
          </a:p>
          <a:p>
            <a:pPr algn="ctr"/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3,9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6,9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3,3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2,4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5,0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7657129"/>
              </p:ext>
            </p:extLst>
          </p:nvPr>
        </p:nvGraphicFramePr>
        <p:xfrm>
          <a:off x="213981" y="1063625"/>
          <a:ext cx="6633706" cy="3439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495936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Ørsta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837196" y="4524199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9344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1E2F527-E95D-E6AB-785C-B355F940AB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7" y="4597805"/>
            <a:ext cx="280440" cy="445047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801AF48C-5BB4-C987-4263-68376D17928A}"/>
              </a:ext>
            </a:extLst>
          </p:cNvPr>
          <p:cNvSpPr txBox="1"/>
          <p:nvPr/>
        </p:nvSpPr>
        <p:spPr>
          <a:xfrm>
            <a:off x="379759" y="4673520"/>
            <a:ext cx="2348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Ørsta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>
                <a:latin typeface="Poppins"/>
                <a:cs typeface="Poppins"/>
              </a:rPr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Modellens verkemåte</a:t>
            </a:r>
            <a:br>
              <a:rPr lang="nn-NO" sz="1600" dirty="0"/>
            </a:br>
            <a:r>
              <a:rPr lang="nn-NO" sz="1200" dirty="0">
                <a:latin typeface="Poppins"/>
                <a:cs typeface="Poppins"/>
              </a:rPr>
              <a:t>Etterspørsel drives av forventa befolkningsvekst, og befolkningas preferansar for ulike </a:t>
            </a:r>
            <a:r>
              <a:rPr lang="nn-NO" sz="1200" dirty="0" err="1">
                <a:latin typeface="Poppins"/>
                <a:cs typeface="Poppins"/>
              </a:rPr>
              <a:t>bustadstypar</a:t>
            </a:r>
            <a:r>
              <a:rPr lang="nn-NO" sz="1200" dirty="0">
                <a:latin typeface="Poppins"/>
                <a:cs typeface="Poppins"/>
              </a:rPr>
              <a:t>: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Befolkningsvekst</a:t>
            </a:r>
            <a:r>
              <a:rPr lang="nn-NO" sz="1100" i="1" dirty="0">
                <a:latin typeface="Poppins"/>
                <a:cs typeface="Poppins"/>
              </a:rPr>
              <a:t>: SSBs befolkningsframskriving, modellerer framtidige hushald gjennom hushaldsfrekvensar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Preferansar:</a:t>
            </a:r>
            <a:r>
              <a:rPr lang="nn-NO" sz="1100" i="1" dirty="0">
                <a:latin typeface="Poppins"/>
                <a:cs typeface="Poppins"/>
              </a:rPr>
              <a:t> Modellen definerer ulike bustadpreferanseprofilar for ulike hushald, basert på dagens busettingsmønster. Profilane avhenger av tal på personar i hushaldinga, alder og kommunens </a:t>
            </a:r>
            <a:r>
              <a:rPr lang="nn-NO" sz="1100" i="1" dirty="0" err="1">
                <a:latin typeface="Poppins"/>
                <a:cs typeface="Poppins"/>
              </a:rPr>
              <a:t>sentralitet</a:t>
            </a:r>
            <a:endParaRPr lang="nn-NO" dirty="0" err="1"/>
          </a:p>
          <a:p>
            <a:r>
              <a:rPr lang="nn-NO" sz="1100" i="1" dirty="0">
                <a:latin typeface="Poppins SemiBold"/>
                <a:cs typeface="Poppins SemiBold"/>
              </a:rPr>
              <a:t>Bustadbalanse</a:t>
            </a:r>
            <a:r>
              <a:rPr lang="nn-NO" sz="1100" i="1" dirty="0">
                <a:latin typeface="Poppins"/>
                <a:cs typeface="Poppins"/>
              </a:rPr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>
                <a:latin typeface="Poppins"/>
                <a:cs typeface="Poppins"/>
              </a:rPr>
              <a:t> </a:t>
            </a:r>
            <a:endParaRPr lang="nn-NO" sz="1400" dirty="0">
              <a:latin typeface="Poppins"/>
              <a:cs typeface="Poppins"/>
            </a:endParaRPr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NB!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Ørsta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878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2 092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2 262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948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70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996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118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1 989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103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2 097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2 012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250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2 086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176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Ørsta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Ørsta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6C20A91-F8EA-D425-FB19-B2F7BDFFFA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70857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>
                <a:solidFill>
                  <a:schemeClr val="accent1"/>
                </a:solidFill>
              </a:rPr>
              <a:t>Ørsta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DD911C7-F625-2A3E-1764-19D4A99EBF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374338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Ørsta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AEB5DF4B-A273-7DFC-0FC4-C9C8076E06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617230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Ørsta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solidFill>
                  <a:srgbClr val="EE8076"/>
                </a:solidFill>
                <a:latin typeface="Calibri"/>
              </a:rPr>
              <a:t>-9,1 %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+35,3 %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AB87F724-C4B2-22D0-BF36-92C3E6567E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263239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kstSylinder 11">
            <a:extLst>
              <a:ext uri="{FF2B5EF4-FFF2-40B4-BE49-F238E27FC236}">
                <a16:creationId xmlns:a16="http://schemas.microsoft.com/office/drawing/2014/main" id="{D800D3B4-726E-03FD-0095-F249EFF212D4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/>
              <a:t>*tal gjeld alder på hushaldets kontaktperson, dvs. eiger og/eller eldste person i hushaldet</a:t>
            </a:r>
          </a:p>
        </p:txBody>
      </p:sp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38531EDA-7751-5D43-A668-01FCEA8AC8AF}"/>
    </a:ext>
  </a:extLst>
</a:theme>
</file>

<file path=ppt/theme/theme3.xml><?xml version="1.0" encoding="utf-8"?>
<a:theme xmlns:a="http://schemas.openxmlformats.org/drawingml/2006/main" name="Utan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79CE36DB-B076-8D46-985C-2C58FB32C742}"/>
    </a:ext>
  </a:extLst>
</a:theme>
</file>

<file path=ppt/theme/theme4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ED5EDF-E7A2-4549-9F62-996267888581}"/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purl.org/dc/elements/1.1/"/>
    <ds:schemaRef ds:uri="6e555367-d410-464a-a888-1840aac33757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3194e95f-388a-4eb4-a239-5d2a05d68bee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7</TotalTime>
  <Words>1064</Words>
  <Application>Microsoft Office PowerPoint</Application>
  <PresentationFormat>Skjermfremvisning (16:9)</PresentationFormat>
  <Paragraphs>211</Paragraphs>
  <Slides>27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27</vt:i4>
      </vt:variant>
    </vt:vector>
  </HeadingPairs>
  <TitlesOfParts>
    <vt:vector size="37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Logo</vt:lpstr>
      <vt:lpstr>Utan logo</vt:lpstr>
      <vt:lpstr>1_Utan logo</vt:lpstr>
      <vt:lpstr>Bustadanalyse for Ørsta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Ørsta</vt:lpstr>
      <vt:lpstr>PowerPoint-presentasjon</vt:lpstr>
      <vt:lpstr>PowerPoint-presentasjon</vt:lpstr>
      <vt:lpstr>Ørsta har fleire bustadar enn hushald</vt:lpstr>
      <vt:lpstr>Flytting til/frå Ørsta etter alder 2020-2024</vt:lpstr>
      <vt:lpstr>Største flyttestraumar til/frå Ørsta 2020-2024</vt:lpstr>
      <vt:lpstr>PowerPoint-presentasjon</vt:lpstr>
      <vt:lpstr>Hushald etter type (2024)</vt:lpstr>
      <vt:lpstr>Personar i privathushald 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44</cp:revision>
  <dcterms:created xsi:type="dcterms:W3CDTF">2022-12-19T14:26:47Z</dcterms:created>
  <dcterms:modified xsi:type="dcterms:W3CDTF">2026-07-03T12:04:37Z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