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2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3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4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5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545" r:id="rId4"/>
    <p:sldMasterId id="2147493515" r:id="rId5"/>
    <p:sldMasterId id="2147493553" r:id="rId6"/>
  </p:sldMasterIdLst>
  <p:notesMasterIdLst>
    <p:notesMasterId r:id="rId34"/>
  </p:notesMasterIdLst>
  <p:sldIdLst>
    <p:sldId id="256" r:id="rId7"/>
    <p:sldId id="292" r:id="rId8"/>
    <p:sldId id="258" r:id="rId9"/>
    <p:sldId id="259" r:id="rId10"/>
    <p:sldId id="284" r:id="rId11"/>
    <p:sldId id="293" r:id="rId12"/>
    <p:sldId id="294" r:id="rId13"/>
    <p:sldId id="311" r:id="rId14"/>
    <p:sldId id="295" r:id="rId15"/>
    <p:sldId id="296" r:id="rId16"/>
    <p:sldId id="261" r:id="rId17"/>
    <p:sldId id="280" r:id="rId18"/>
    <p:sldId id="264" r:id="rId19"/>
    <p:sldId id="262" r:id="rId20"/>
    <p:sldId id="297" r:id="rId21"/>
    <p:sldId id="298" r:id="rId22"/>
    <p:sldId id="270" r:id="rId23"/>
    <p:sldId id="272" r:id="rId24"/>
    <p:sldId id="271" r:id="rId25"/>
    <p:sldId id="273" r:id="rId26"/>
    <p:sldId id="274" r:id="rId27"/>
    <p:sldId id="278" r:id="rId28"/>
    <p:sldId id="290" r:id="rId29"/>
    <p:sldId id="291" r:id="rId30"/>
    <p:sldId id="275" r:id="rId31"/>
    <p:sldId id="312" r:id="rId32"/>
    <p:sldId id="5940" r:id="rId3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BA"/>
    <a:srgbClr val="677275"/>
    <a:srgbClr val="4D55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264" y="138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microsoft.com/office/2016/11/relationships/changesInfo" Target="changesInfos/changesInfo1.xml"/><Relationship Id="rId21" Type="http://schemas.openxmlformats.org/officeDocument/2006/relationships/slide" Target="slides/slide15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presProps" Target="pres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Magne Eidhammer" userId="e3d4e6bb-f754-4b2e-bd11-72ddaaf5666f" providerId="ADAL" clId="{835BCC08-B0CB-4400-B3F8-7FFC689D382E}"/>
    <pc:docChg chg="custSel addSld modSld delMainMaster modMainMaster">
      <pc:chgData name="Paul Magne Eidhammer" userId="e3d4e6bb-f754-4b2e-bd11-72ddaaf5666f" providerId="ADAL" clId="{835BCC08-B0CB-4400-B3F8-7FFC689D382E}" dt="2026-07-03T12:06:16.247" v="54"/>
      <pc:docMkLst>
        <pc:docMk/>
      </pc:docMkLst>
      <pc:sldChg chg="modSp mod">
        <pc:chgData name="Paul Magne Eidhammer" userId="e3d4e6bb-f754-4b2e-bd11-72ddaaf5666f" providerId="ADAL" clId="{835BCC08-B0CB-4400-B3F8-7FFC689D382E}" dt="2026-07-03T12:06:14.410" v="51" actId="6549"/>
        <pc:sldMkLst>
          <pc:docMk/>
          <pc:sldMk cId="3307158922" sldId="256"/>
        </pc:sldMkLst>
        <pc:spChg chg="mod">
          <ac:chgData name="Paul Magne Eidhammer" userId="e3d4e6bb-f754-4b2e-bd11-72ddaaf5666f" providerId="ADAL" clId="{835BCC08-B0CB-4400-B3F8-7FFC689D382E}" dt="2026-07-03T12:06:14.410" v="51" actId="6549"/>
          <ac:spMkLst>
            <pc:docMk/>
            <pc:sldMk cId="3307158922" sldId="256"/>
            <ac:spMk id="3" creationId="{34275824-CB13-7FD5-83AA-39C777B78149}"/>
          </ac:spMkLst>
        </pc:spChg>
      </pc:sldChg>
      <pc:sldMasterChg chg="del delSldLayout">
        <pc:chgData name="Paul Magne Eidhammer" userId="e3d4e6bb-f754-4b2e-bd11-72ddaaf5666f" providerId="ADAL" clId="{835BCC08-B0CB-4400-B3F8-7FFC689D382E}" dt="2026-07-03T12:06:16.216" v="52"/>
        <pc:sldMasterMkLst>
          <pc:docMk/>
          <pc:sldMasterMk cId="1671348903" sldId="2147493547"/>
        </pc:sldMasterMkLst>
        <pc:sldLayoutChg chg="del">
          <pc:chgData name="Paul Magne Eidhammer" userId="e3d4e6bb-f754-4b2e-bd11-72ddaaf5666f" providerId="ADAL" clId="{835BCC08-B0CB-4400-B3F8-7FFC689D382E}" dt="2026-07-03T12:06:16.216" v="52"/>
          <pc:sldLayoutMkLst>
            <pc:docMk/>
            <pc:sldMasterMk cId="1671348903" sldId="2147493547"/>
            <pc:sldLayoutMk cId="3124224345" sldId="2147493548"/>
          </pc:sldLayoutMkLst>
        </pc:sldLayoutChg>
        <pc:sldLayoutChg chg="del">
          <pc:chgData name="Paul Magne Eidhammer" userId="e3d4e6bb-f754-4b2e-bd11-72ddaaf5666f" providerId="ADAL" clId="{835BCC08-B0CB-4400-B3F8-7FFC689D382E}" dt="2026-07-03T12:06:16.216" v="52"/>
          <pc:sldLayoutMkLst>
            <pc:docMk/>
            <pc:sldMasterMk cId="1671348903" sldId="2147493547"/>
            <pc:sldLayoutMk cId="2502840772" sldId="2147493549"/>
          </pc:sldLayoutMkLst>
        </pc:sldLayoutChg>
        <pc:sldLayoutChg chg="del">
          <pc:chgData name="Paul Magne Eidhammer" userId="e3d4e6bb-f754-4b2e-bd11-72ddaaf5666f" providerId="ADAL" clId="{835BCC08-B0CB-4400-B3F8-7FFC689D382E}" dt="2026-07-03T12:06:16.216" v="52"/>
          <pc:sldLayoutMkLst>
            <pc:docMk/>
            <pc:sldMasterMk cId="1671348903" sldId="2147493547"/>
            <pc:sldLayoutMk cId="4125231883" sldId="2147493550"/>
          </pc:sldLayoutMkLst>
        </pc:sldLayoutChg>
        <pc:sldLayoutChg chg="del">
          <pc:chgData name="Paul Magne Eidhammer" userId="e3d4e6bb-f754-4b2e-bd11-72ddaaf5666f" providerId="ADAL" clId="{835BCC08-B0CB-4400-B3F8-7FFC689D382E}" dt="2026-07-03T12:06:16.216" v="52"/>
          <pc:sldLayoutMkLst>
            <pc:docMk/>
            <pc:sldMasterMk cId="1671348903" sldId="2147493547"/>
            <pc:sldLayoutMk cId="1991493337" sldId="2147493551"/>
          </pc:sldLayoutMkLst>
        </pc:sldLayoutChg>
        <pc:sldLayoutChg chg="del">
          <pc:chgData name="Paul Magne Eidhammer" userId="e3d4e6bb-f754-4b2e-bd11-72ddaaf5666f" providerId="ADAL" clId="{835BCC08-B0CB-4400-B3F8-7FFC689D382E}" dt="2026-07-03T12:06:16.216" v="52"/>
          <pc:sldLayoutMkLst>
            <pc:docMk/>
            <pc:sldMasterMk cId="1671348903" sldId="2147493547"/>
            <pc:sldLayoutMk cId="28363282" sldId="2147493552"/>
          </pc:sldLayoutMkLst>
        </pc:sldLayoutChg>
      </pc:sldMasterChg>
      <pc:sldMasterChg chg="modSldLayout sldLayoutOrd">
        <pc:chgData name="Paul Magne Eidhammer" userId="e3d4e6bb-f754-4b2e-bd11-72ddaaf5666f" providerId="ADAL" clId="{835BCC08-B0CB-4400-B3F8-7FFC689D382E}" dt="2026-07-03T12:06:16.233" v="53"/>
        <pc:sldMasterMkLst>
          <pc:docMk/>
          <pc:sldMasterMk cId="2277741032" sldId="2147493553"/>
        </pc:sldMasterMkLst>
        <pc:sldLayoutChg chg="modSp mod ord">
          <pc:chgData name="Paul Magne Eidhammer" userId="e3d4e6bb-f754-4b2e-bd11-72ddaaf5666f" providerId="ADAL" clId="{835BCC08-B0CB-4400-B3F8-7FFC689D382E}" dt="2026-07-03T12:06:16.233" v="53"/>
          <pc:sldLayoutMkLst>
            <pc:docMk/>
            <pc:sldMasterMk cId="2277741032" sldId="2147493553"/>
            <pc:sldLayoutMk cId="2046135950" sldId="2147493581"/>
          </pc:sldLayoutMkLst>
          <pc:spChg chg="mod">
            <ac:chgData name="Paul Magne Eidhammer" userId="e3d4e6bb-f754-4b2e-bd11-72ddaaf5666f" providerId="ADAL" clId="{835BCC08-B0CB-4400-B3F8-7FFC689D382E}" dt="2026-07-03T12:06:16.233" v="53"/>
            <ac:spMkLst>
              <pc:docMk/>
              <pc:sldMasterMk cId="2277741032" sldId="2147493553"/>
              <pc:sldLayoutMk cId="2046135950" sldId="2147493581"/>
              <ac:spMk id="6" creationId="{E76D543B-2A2A-784D-8EFB-CF6A9CE37374}"/>
            </ac:spMkLst>
          </pc:spChg>
          <pc:spChg chg="mod">
            <ac:chgData name="Paul Magne Eidhammer" userId="e3d4e6bb-f754-4b2e-bd11-72ddaaf5666f" providerId="ADAL" clId="{835BCC08-B0CB-4400-B3F8-7FFC689D382E}" dt="2026-07-03T12:06:16.233" v="53"/>
            <ac:spMkLst>
              <pc:docMk/>
              <pc:sldMasterMk cId="2277741032" sldId="2147493553"/>
              <pc:sldLayoutMk cId="2046135950" sldId="2147493581"/>
              <ac:spMk id="7" creationId="{DC1050FB-4B79-F64A-A944-B114584B92BD}"/>
            </ac:spMkLst>
          </pc:spChg>
          <pc:spChg chg="mod">
            <ac:chgData name="Paul Magne Eidhammer" userId="e3d4e6bb-f754-4b2e-bd11-72ddaaf5666f" providerId="ADAL" clId="{835BCC08-B0CB-4400-B3F8-7FFC689D382E}" dt="2026-07-03T12:06:16.233" v="53"/>
            <ac:spMkLst>
              <pc:docMk/>
              <pc:sldMasterMk cId="2277741032" sldId="2147493553"/>
              <pc:sldLayoutMk cId="2046135950" sldId="2147493581"/>
              <ac:spMk id="8" creationId="{A95C6C68-FE16-8246-A0C4-21FD64FB13B5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6:16.233" v="53"/>
          <pc:sldLayoutMkLst>
            <pc:docMk/>
            <pc:sldMasterMk cId="2277741032" sldId="2147493553"/>
            <pc:sldLayoutMk cId="1022811609" sldId="2147493582"/>
          </pc:sldLayoutMkLst>
          <pc:spChg chg="mod">
            <ac:chgData name="Paul Magne Eidhammer" userId="e3d4e6bb-f754-4b2e-bd11-72ddaaf5666f" providerId="ADAL" clId="{835BCC08-B0CB-4400-B3F8-7FFC689D382E}" dt="2026-07-03T12:06:16.233" v="53"/>
            <ac:spMkLst>
              <pc:docMk/>
              <pc:sldMasterMk cId="2277741032" sldId="2147493553"/>
              <pc:sldLayoutMk cId="1022811609" sldId="2147493582"/>
              <ac:spMk id="6" creationId="{F45011AB-6245-554E-9DD7-CEF0B8333C3D}"/>
            </ac:spMkLst>
          </pc:spChg>
          <pc:spChg chg="mod">
            <ac:chgData name="Paul Magne Eidhammer" userId="e3d4e6bb-f754-4b2e-bd11-72ddaaf5666f" providerId="ADAL" clId="{835BCC08-B0CB-4400-B3F8-7FFC689D382E}" dt="2026-07-03T12:06:16.233" v="53"/>
            <ac:spMkLst>
              <pc:docMk/>
              <pc:sldMasterMk cId="2277741032" sldId="2147493553"/>
              <pc:sldLayoutMk cId="1022811609" sldId="2147493582"/>
              <ac:spMk id="7" creationId="{F01C7347-187B-9541-BC26-0CD2355077F9}"/>
            </ac:spMkLst>
          </pc:spChg>
          <pc:spChg chg="mod">
            <ac:chgData name="Paul Magne Eidhammer" userId="e3d4e6bb-f754-4b2e-bd11-72ddaaf5666f" providerId="ADAL" clId="{835BCC08-B0CB-4400-B3F8-7FFC689D382E}" dt="2026-07-03T12:06:16.233" v="53"/>
            <ac:spMkLst>
              <pc:docMk/>
              <pc:sldMasterMk cId="2277741032" sldId="2147493553"/>
              <pc:sldLayoutMk cId="1022811609" sldId="2147493582"/>
              <ac:spMk id="8" creationId="{72E36BDE-0151-CD48-8446-62E87FFBE8DE}"/>
            </ac:spMkLst>
          </pc:spChg>
          <pc:spChg chg="mod">
            <ac:chgData name="Paul Magne Eidhammer" userId="e3d4e6bb-f754-4b2e-bd11-72ddaaf5666f" providerId="ADAL" clId="{835BCC08-B0CB-4400-B3F8-7FFC689D382E}" dt="2026-07-03T12:06:16.233" v="53"/>
            <ac:spMkLst>
              <pc:docMk/>
              <pc:sldMasterMk cId="2277741032" sldId="2147493553"/>
              <pc:sldLayoutMk cId="1022811609" sldId="2147493582"/>
              <ac:spMk id="9" creationId="{26DE74D0-ADE2-7F46-87B6-41A12EF1A576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6:16.233" v="53"/>
          <pc:sldLayoutMkLst>
            <pc:docMk/>
            <pc:sldMasterMk cId="2277741032" sldId="2147493553"/>
            <pc:sldLayoutMk cId="1896655545" sldId="2147493583"/>
          </pc:sldLayoutMkLst>
          <pc:spChg chg="mod">
            <ac:chgData name="Paul Magne Eidhammer" userId="e3d4e6bb-f754-4b2e-bd11-72ddaaf5666f" providerId="ADAL" clId="{835BCC08-B0CB-4400-B3F8-7FFC689D382E}" dt="2026-07-03T12:06:16.233" v="53"/>
            <ac:spMkLst>
              <pc:docMk/>
              <pc:sldMasterMk cId="2277741032" sldId="2147493553"/>
              <pc:sldLayoutMk cId="1896655545" sldId="2147493583"/>
              <ac:spMk id="6" creationId="{A4B5F950-0D92-BD4C-987E-FB15EC15A6A2}"/>
            </ac:spMkLst>
          </pc:spChg>
          <pc:spChg chg="mod">
            <ac:chgData name="Paul Magne Eidhammer" userId="e3d4e6bb-f754-4b2e-bd11-72ddaaf5666f" providerId="ADAL" clId="{835BCC08-B0CB-4400-B3F8-7FFC689D382E}" dt="2026-07-03T12:06:16.233" v="53"/>
            <ac:spMkLst>
              <pc:docMk/>
              <pc:sldMasterMk cId="2277741032" sldId="2147493553"/>
              <pc:sldLayoutMk cId="1896655545" sldId="2147493583"/>
              <ac:spMk id="7" creationId="{9CBCE297-DBAE-A840-A37D-751CCBB4FE9B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6:16.233" v="53"/>
          <pc:sldLayoutMkLst>
            <pc:docMk/>
            <pc:sldMasterMk cId="2277741032" sldId="2147493553"/>
            <pc:sldLayoutMk cId="2032808097" sldId="2147493584"/>
          </pc:sldLayoutMkLst>
          <pc:spChg chg="mod">
            <ac:chgData name="Paul Magne Eidhammer" userId="e3d4e6bb-f754-4b2e-bd11-72ddaaf5666f" providerId="ADAL" clId="{835BCC08-B0CB-4400-B3F8-7FFC689D382E}" dt="2026-07-03T12:06:16.233" v="53"/>
            <ac:spMkLst>
              <pc:docMk/>
              <pc:sldMasterMk cId="2277741032" sldId="2147493553"/>
              <pc:sldLayoutMk cId="2032808097" sldId="2147493584"/>
              <ac:spMk id="7" creationId="{CA1B7057-13E8-5D4D-B263-E03388D55291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6:16.233" v="53"/>
          <pc:sldLayoutMkLst>
            <pc:docMk/>
            <pc:sldMasterMk cId="2277741032" sldId="2147493553"/>
            <pc:sldLayoutMk cId="995690772" sldId="2147493585"/>
          </pc:sldLayoutMkLst>
          <pc:spChg chg="mod">
            <ac:chgData name="Paul Magne Eidhammer" userId="e3d4e6bb-f754-4b2e-bd11-72ddaaf5666f" providerId="ADAL" clId="{835BCC08-B0CB-4400-B3F8-7FFC689D382E}" dt="2026-07-03T12:06:16.233" v="53"/>
            <ac:spMkLst>
              <pc:docMk/>
              <pc:sldMasterMk cId="2277741032" sldId="2147493553"/>
              <pc:sldLayoutMk cId="995690772" sldId="2147493585"/>
              <ac:spMk id="9" creationId="{63196E0F-15DF-2A41-84E1-FFCE7D376887}"/>
            </ac:spMkLst>
          </pc:spChg>
          <pc:spChg chg="mod">
            <ac:chgData name="Paul Magne Eidhammer" userId="e3d4e6bb-f754-4b2e-bd11-72ddaaf5666f" providerId="ADAL" clId="{835BCC08-B0CB-4400-B3F8-7FFC689D382E}" dt="2026-07-03T12:06:16.233" v="53"/>
            <ac:spMkLst>
              <pc:docMk/>
              <pc:sldMasterMk cId="2277741032" sldId="2147493553"/>
              <pc:sldLayoutMk cId="995690772" sldId="2147493585"/>
              <ac:spMk id="10" creationId="{2828C5C0-DAAA-5949-B35B-E75F1A953398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6:16.233" v="53"/>
          <pc:sldLayoutMkLst>
            <pc:docMk/>
            <pc:sldMasterMk cId="2277741032" sldId="2147493553"/>
            <pc:sldLayoutMk cId="3537384653" sldId="2147493586"/>
          </pc:sldLayoutMkLst>
          <pc:spChg chg="mod">
            <ac:chgData name="Paul Magne Eidhammer" userId="e3d4e6bb-f754-4b2e-bd11-72ddaaf5666f" providerId="ADAL" clId="{835BCC08-B0CB-4400-B3F8-7FFC689D382E}" dt="2026-07-03T12:06:16.233" v="53"/>
            <ac:spMkLst>
              <pc:docMk/>
              <pc:sldMasterMk cId="2277741032" sldId="2147493553"/>
              <pc:sldLayoutMk cId="3537384653" sldId="2147493586"/>
              <ac:spMk id="2" creationId="{043A7861-BFD0-8D13-086B-87383DA6D699}"/>
            </ac:spMkLst>
          </pc:spChg>
          <pc:spChg chg="mod">
            <ac:chgData name="Paul Magne Eidhammer" userId="e3d4e6bb-f754-4b2e-bd11-72ddaaf5666f" providerId="ADAL" clId="{835BCC08-B0CB-4400-B3F8-7FFC689D382E}" dt="2026-07-03T12:06:16.233" v="53"/>
            <ac:spMkLst>
              <pc:docMk/>
              <pc:sldMasterMk cId="2277741032" sldId="2147493553"/>
              <pc:sldLayoutMk cId="3537384653" sldId="2147493586"/>
              <ac:spMk id="3" creationId="{6FB6502C-59AF-09F0-54F8-0835A38A1EA0}"/>
            </ac:spMkLst>
          </pc:spChg>
          <pc:spChg chg="mod">
            <ac:chgData name="Paul Magne Eidhammer" userId="e3d4e6bb-f754-4b2e-bd11-72ddaaf5666f" providerId="ADAL" clId="{835BCC08-B0CB-4400-B3F8-7FFC689D382E}" dt="2026-07-03T12:06:16.233" v="53"/>
            <ac:spMkLst>
              <pc:docMk/>
              <pc:sldMasterMk cId="2277741032" sldId="2147493553"/>
              <pc:sldLayoutMk cId="3537384653" sldId="2147493586"/>
              <ac:spMk id="4" creationId="{12D50BE5-F28F-B51F-66FD-446A1F5FF7FD}"/>
            </ac:spMkLst>
          </pc:spChg>
        </pc:sldLayoutChg>
      </pc:sldMasterChg>
      <pc:sldMasterChg chg="del delSldLayout">
        <pc:chgData name="Paul Magne Eidhammer" userId="e3d4e6bb-f754-4b2e-bd11-72ddaaf5666f" providerId="ADAL" clId="{835BCC08-B0CB-4400-B3F8-7FFC689D382E}" dt="2026-07-03T12:06:16.216" v="52"/>
        <pc:sldMasterMkLst>
          <pc:docMk/>
          <pc:sldMasterMk cId="2957041052" sldId="2147493561"/>
        </pc:sldMasterMkLst>
        <pc:sldLayoutChg chg="del">
          <pc:chgData name="Paul Magne Eidhammer" userId="e3d4e6bb-f754-4b2e-bd11-72ddaaf5666f" providerId="ADAL" clId="{835BCC08-B0CB-4400-B3F8-7FFC689D382E}" dt="2026-07-03T12:06:16.216" v="52"/>
          <pc:sldLayoutMkLst>
            <pc:docMk/>
            <pc:sldMasterMk cId="2957041052" sldId="2147493561"/>
            <pc:sldLayoutMk cId="3797048598" sldId="2147493562"/>
          </pc:sldLayoutMkLst>
        </pc:sldLayoutChg>
        <pc:sldLayoutChg chg="del">
          <pc:chgData name="Paul Magne Eidhammer" userId="e3d4e6bb-f754-4b2e-bd11-72ddaaf5666f" providerId="ADAL" clId="{835BCC08-B0CB-4400-B3F8-7FFC689D382E}" dt="2026-07-03T12:06:16.216" v="52"/>
          <pc:sldLayoutMkLst>
            <pc:docMk/>
            <pc:sldMasterMk cId="2957041052" sldId="2147493561"/>
            <pc:sldLayoutMk cId="2553216131" sldId="2147493563"/>
          </pc:sldLayoutMkLst>
        </pc:sldLayoutChg>
        <pc:sldLayoutChg chg="del">
          <pc:chgData name="Paul Magne Eidhammer" userId="e3d4e6bb-f754-4b2e-bd11-72ddaaf5666f" providerId="ADAL" clId="{835BCC08-B0CB-4400-B3F8-7FFC689D382E}" dt="2026-07-03T12:06:16.216" v="52"/>
          <pc:sldLayoutMkLst>
            <pc:docMk/>
            <pc:sldMasterMk cId="2957041052" sldId="2147493561"/>
            <pc:sldLayoutMk cId="639877199" sldId="2147493564"/>
          </pc:sldLayoutMkLst>
        </pc:sldLayoutChg>
        <pc:sldLayoutChg chg="del">
          <pc:chgData name="Paul Magne Eidhammer" userId="e3d4e6bb-f754-4b2e-bd11-72ddaaf5666f" providerId="ADAL" clId="{835BCC08-B0CB-4400-B3F8-7FFC689D382E}" dt="2026-07-03T12:06:16.216" v="52"/>
          <pc:sldLayoutMkLst>
            <pc:docMk/>
            <pc:sldMasterMk cId="2957041052" sldId="2147493561"/>
            <pc:sldLayoutMk cId="1159417517" sldId="2147493565"/>
          </pc:sldLayoutMkLst>
        </pc:sldLayoutChg>
        <pc:sldLayoutChg chg="del">
          <pc:chgData name="Paul Magne Eidhammer" userId="e3d4e6bb-f754-4b2e-bd11-72ddaaf5666f" providerId="ADAL" clId="{835BCC08-B0CB-4400-B3F8-7FFC689D382E}" dt="2026-07-03T12:06:16.216" v="52"/>
          <pc:sldLayoutMkLst>
            <pc:docMk/>
            <pc:sldMasterMk cId="2957041052" sldId="2147493561"/>
            <pc:sldLayoutMk cId="1875643758" sldId="2147493566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2:06:16.216" v="52"/>
        <pc:sldMasterMkLst>
          <pc:docMk/>
          <pc:sldMasterMk cId="2420891397" sldId="2147493570"/>
        </pc:sldMasterMkLst>
        <pc:sldLayoutChg chg="del">
          <pc:chgData name="Paul Magne Eidhammer" userId="e3d4e6bb-f754-4b2e-bd11-72ddaaf5666f" providerId="ADAL" clId="{835BCC08-B0CB-4400-B3F8-7FFC689D382E}" dt="2026-07-03T12:06:16.216" v="52"/>
          <pc:sldLayoutMkLst>
            <pc:docMk/>
            <pc:sldMasterMk cId="2420891397" sldId="2147493570"/>
            <pc:sldLayoutMk cId="4197688096" sldId="2147493571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2:06:16.216" v="52"/>
        <pc:sldMasterMkLst>
          <pc:docMk/>
          <pc:sldMasterMk cId="3672335659" sldId="2147493572"/>
        </pc:sldMasterMkLst>
        <pc:sldLayoutChg chg="del">
          <pc:chgData name="Paul Magne Eidhammer" userId="e3d4e6bb-f754-4b2e-bd11-72ddaaf5666f" providerId="ADAL" clId="{835BCC08-B0CB-4400-B3F8-7FFC689D382E}" dt="2026-07-03T12:06:16.216" v="52"/>
          <pc:sldLayoutMkLst>
            <pc:docMk/>
            <pc:sldMasterMk cId="3672335659" sldId="2147493572"/>
            <pc:sldLayoutMk cId="721147509" sldId="2147493573"/>
          </pc:sldLayoutMkLst>
        </pc:sldLayoutChg>
        <pc:sldLayoutChg chg="del">
          <pc:chgData name="Paul Magne Eidhammer" userId="e3d4e6bb-f754-4b2e-bd11-72ddaaf5666f" providerId="ADAL" clId="{835BCC08-B0CB-4400-B3F8-7FFC689D382E}" dt="2026-07-03T12:06:16.216" v="52"/>
          <pc:sldLayoutMkLst>
            <pc:docMk/>
            <pc:sldMasterMk cId="3672335659" sldId="2147493572"/>
            <pc:sldLayoutMk cId="3655654826" sldId="2147493574"/>
          </pc:sldLayoutMkLst>
        </pc:sldLayoutChg>
        <pc:sldLayoutChg chg="del">
          <pc:chgData name="Paul Magne Eidhammer" userId="e3d4e6bb-f754-4b2e-bd11-72ddaaf5666f" providerId="ADAL" clId="{835BCC08-B0CB-4400-B3F8-7FFC689D382E}" dt="2026-07-03T12:06:16.216" v="52"/>
          <pc:sldLayoutMkLst>
            <pc:docMk/>
            <pc:sldMasterMk cId="3672335659" sldId="2147493572"/>
            <pc:sldLayoutMk cId="1598175647" sldId="2147493575"/>
          </pc:sldLayoutMkLst>
        </pc:sldLayoutChg>
        <pc:sldLayoutChg chg="del">
          <pc:chgData name="Paul Magne Eidhammer" userId="e3d4e6bb-f754-4b2e-bd11-72ddaaf5666f" providerId="ADAL" clId="{835BCC08-B0CB-4400-B3F8-7FFC689D382E}" dt="2026-07-03T12:06:16.216" v="52"/>
          <pc:sldLayoutMkLst>
            <pc:docMk/>
            <pc:sldMasterMk cId="3672335659" sldId="2147493572"/>
            <pc:sldLayoutMk cId="736981483" sldId="2147493576"/>
          </pc:sldLayoutMkLst>
        </pc:sldLayoutChg>
        <pc:sldLayoutChg chg="del">
          <pc:chgData name="Paul Magne Eidhammer" userId="e3d4e6bb-f754-4b2e-bd11-72ddaaf5666f" providerId="ADAL" clId="{835BCC08-B0CB-4400-B3F8-7FFC689D382E}" dt="2026-07-03T12:06:16.216" v="52"/>
          <pc:sldLayoutMkLst>
            <pc:docMk/>
            <pc:sldMasterMk cId="3672335659" sldId="2147493572"/>
            <pc:sldLayoutMk cId="1201734768" sldId="2147493577"/>
          </pc:sldLayoutMkLst>
        </pc:sldLayoutChg>
        <pc:sldLayoutChg chg="del">
          <pc:chgData name="Paul Magne Eidhammer" userId="e3d4e6bb-f754-4b2e-bd11-72ddaaf5666f" providerId="ADAL" clId="{835BCC08-B0CB-4400-B3F8-7FFC689D382E}" dt="2026-07-03T12:06:16.216" v="52"/>
          <pc:sldLayoutMkLst>
            <pc:docMk/>
            <pc:sldMasterMk cId="3672335659" sldId="2147493572"/>
            <pc:sldLayoutMk cId="1093769601" sldId="2147493578"/>
          </pc:sldLayoutMkLst>
        </pc:sldLayoutChg>
        <pc:sldLayoutChg chg="del">
          <pc:chgData name="Paul Magne Eidhammer" userId="e3d4e6bb-f754-4b2e-bd11-72ddaaf5666f" providerId="ADAL" clId="{835BCC08-B0CB-4400-B3F8-7FFC689D382E}" dt="2026-07-03T12:06:16.216" v="52"/>
          <pc:sldLayoutMkLst>
            <pc:docMk/>
            <pc:sldMasterMk cId="3672335659" sldId="2147493572"/>
            <pc:sldLayoutMk cId="1421584399" sldId="2147493579"/>
          </pc:sldLayoutMkLst>
        </pc:sldLayoutChg>
      </pc:sldMasterChg>
      <pc:sldMasterChg chg="del sldLayoutOrd">
        <pc:chgData name="Paul Magne Eidhammer" userId="e3d4e6bb-f754-4b2e-bd11-72ddaaf5666f" providerId="ADAL" clId="{835BCC08-B0CB-4400-B3F8-7FFC689D382E}" dt="2026-07-03T12:06:16.247" v="54"/>
        <pc:sldMasterMkLst>
          <pc:docMk/>
          <pc:sldMasterMk cId="106827558" sldId="2147493580"/>
        </pc:sldMasterMkLst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jommar02\Downloads\Boligbalanse%202025-07-09T10-51-31Z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jommar02\Downloads\Boligettersp&#248;rsel%202025-07-09T11-20-45Z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jommar02\Downloads\Boligettersp&#248;rsel%202025-07-10T08-29-32Z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jommar02\Downloads\Boligettersp&#248;rsel%202025-07-10T11-08-52Z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jommar02\Downloads\Boligettersp&#248;rsel%202025-07-10T11-46-15Z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jommar02\Downloads\Boligettersp&#248;rsel%202025-07-10T11-46-15Z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Vestnes!$B$1</c:f>
              <c:strCache>
                <c:ptCount val="1"/>
                <c:pt idx="0">
                  <c:v>Dagens bustadtilbod</c:v>
                </c:pt>
              </c:strCache>
            </c:strRef>
          </c:tx>
          <c:spPr>
            <a:noFill/>
            <a:ln>
              <a:solidFill>
                <a:schemeClr val="accent1"/>
              </a:solidFill>
              <a:prstDash val="dash"/>
            </a:ln>
            <a:effectLst/>
          </c:spPr>
          <c:invertIfNegative val="0"/>
          <c:cat>
            <c:strRef>
              <c:f>Vestnes!$A$2:$A$15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Vestnes!$B$2:$B$15</c:f>
              <c:numCache>
                <c:formatCode>General</c:formatCode>
                <c:ptCount val="14"/>
                <c:pt idx="0">
                  <c:v>30</c:v>
                </c:pt>
                <c:pt idx="1">
                  <c:v>34</c:v>
                </c:pt>
                <c:pt idx="2">
                  <c:v>55</c:v>
                </c:pt>
                <c:pt idx="3">
                  <c:v>94</c:v>
                </c:pt>
                <c:pt idx="4">
                  <c:v>421</c:v>
                </c:pt>
                <c:pt idx="5">
                  <c:v>323</c:v>
                </c:pt>
                <c:pt idx="6">
                  <c:v>254</c:v>
                </c:pt>
                <c:pt idx="7">
                  <c:v>256</c:v>
                </c:pt>
                <c:pt idx="8">
                  <c:v>314</c:v>
                </c:pt>
                <c:pt idx="9">
                  <c:v>760</c:v>
                </c:pt>
                <c:pt idx="10">
                  <c:v>662</c:v>
                </c:pt>
                <c:pt idx="11">
                  <c:v>322</c:v>
                </c:pt>
                <c:pt idx="12">
                  <c:v>104</c:v>
                </c:pt>
                <c:pt idx="13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0D-4F06-9D7D-508EF8BEAAB6}"/>
            </c:ext>
          </c:extLst>
        </c:ser>
        <c:ser>
          <c:idx val="1"/>
          <c:order val="1"/>
          <c:tx>
            <c:strRef>
              <c:f>Vestnes!$C$1</c:f>
              <c:strCache>
                <c:ptCount val="1"/>
                <c:pt idx="0">
                  <c:v>Bustadetterspørsel 2025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Vestnes!$A$2:$A$15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Vestnes!$C$2:$C$15</c:f>
              <c:numCache>
                <c:formatCode>General</c:formatCode>
                <c:ptCount val="14"/>
                <c:pt idx="0">
                  <c:v>33</c:v>
                </c:pt>
                <c:pt idx="1">
                  <c:v>27</c:v>
                </c:pt>
                <c:pt idx="2">
                  <c:v>53</c:v>
                </c:pt>
                <c:pt idx="3">
                  <c:v>95</c:v>
                </c:pt>
                <c:pt idx="4">
                  <c:v>295</c:v>
                </c:pt>
                <c:pt idx="5">
                  <c:v>305</c:v>
                </c:pt>
                <c:pt idx="6">
                  <c:v>339</c:v>
                </c:pt>
                <c:pt idx="7">
                  <c:v>336</c:v>
                </c:pt>
                <c:pt idx="8">
                  <c:v>351</c:v>
                </c:pt>
                <c:pt idx="9">
                  <c:v>699</c:v>
                </c:pt>
                <c:pt idx="10">
                  <c:v>501</c:v>
                </c:pt>
                <c:pt idx="11">
                  <c:v>204</c:v>
                </c:pt>
                <c:pt idx="12">
                  <c:v>77</c:v>
                </c:pt>
                <c:pt idx="13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A0D-4F06-9D7D-508EF8BEAAB6}"/>
            </c:ext>
          </c:extLst>
        </c:ser>
        <c:ser>
          <c:idx val="2"/>
          <c:order val="2"/>
          <c:tx>
            <c:strRef>
              <c:f>Vestnes!$D$1</c:f>
              <c:strCache>
                <c:ptCount val="1"/>
                <c:pt idx="0">
                  <c:v>Bustadetterspørsel 2050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accent5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Vestnes!$A$2:$A$15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Vestnes!$D$2:$D$15</c:f>
              <c:numCache>
                <c:formatCode>General</c:formatCode>
                <c:ptCount val="14"/>
                <c:pt idx="0">
                  <c:v>33</c:v>
                </c:pt>
                <c:pt idx="1">
                  <c:v>29</c:v>
                </c:pt>
                <c:pt idx="2">
                  <c:v>58</c:v>
                </c:pt>
                <c:pt idx="3">
                  <c:v>105</c:v>
                </c:pt>
                <c:pt idx="4">
                  <c:v>325</c:v>
                </c:pt>
                <c:pt idx="5">
                  <c:v>332</c:v>
                </c:pt>
                <c:pt idx="6">
                  <c:v>364</c:v>
                </c:pt>
                <c:pt idx="7">
                  <c:v>356</c:v>
                </c:pt>
                <c:pt idx="8">
                  <c:v>371</c:v>
                </c:pt>
                <c:pt idx="9">
                  <c:v>738</c:v>
                </c:pt>
                <c:pt idx="10">
                  <c:v>525</c:v>
                </c:pt>
                <c:pt idx="11">
                  <c:v>210</c:v>
                </c:pt>
                <c:pt idx="12">
                  <c:v>79</c:v>
                </c:pt>
                <c:pt idx="13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A0D-4F06-9D7D-508EF8BEAA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0606768"/>
        <c:axId val="260622128"/>
      </c:barChart>
      <c:catAx>
        <c:axId val="26060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22128"/>
        <c:crosses val="autoZero"/>
        <c:auto val="1"/>
        <c:lblAlgn val="ctr"/>
        <c:lblOffset val="100"/>
        <c:noMultiLvlLbl val="0"/>
      </c:catAx>
      <c:valAx>
        <c:axId val="260622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06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Personer!$B$4:$D$4</c:f>
              <c:strCach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strCache>
            </c:strRef>
          </c:cat>
          <c:val>
            <c:numRef>
              <c:f>Personer!$B$18:$D$18</c:f>
              <c:numCache>
                <c:formatCode>0</c:formatCode>
                <c:ptCount val="3"/>
                <c:pt idx="0">
                  <c:v>6770</c:v>
                </c:pt>
                <c:pt idx="1">
                  <c:v>6904</c:v>
                </c:pt>
                <c:pt idx="2">
                  <c:v>7006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83-4494-BDC2-E333092AE3A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40749663"/>
        <c:axId val="1240765023"/>
      </c:barChart>
      <c:catAx>
        <c:axId val="1240749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65023"/>
        <c:crosses val="autoZero"/>
        <c:auto val="1"/>
        <c:lblAlgn val="ctr"/>
        <c:lblOffset val="100"/>
        <c:noMultiLvlLbl val="0"/>
      </c:catAx>
      <c:valAx>
        <c:axId val="124076502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personar</a:t>
                </a:r>
              </a:p>
            </c:rich>
          </c:tx>
          <c:layout>
            <c:manualLayout>
              <c:xMode val="edge"/>
              <c:yMode val="edge"/>
              <c:x val="1.0717136261581762E-2"/>
              <c:y val="0.401944137355323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49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nb-N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Boliger5!$B$5:$G$5</c:f>
              <c:strCache>
                <c:ptCount val="6"/>
                <c:pt idx="0">
                  <c:v>Einebustad</c:v>
                </c:pt>
                <c:pt idx="1">
                  <c:v>Tomannsbustad</c:v>
                </c:pt>
                <c:pt idx="2">
                  <c:v>Rekkehus, kjedehus og andre småhus</c:v>
                </c:pt>
                <c:pt idx="3">
                  <c:v>Bustadblokk</c:v>
                </c:pt>
                <c:pt idx="4">
                  <c:v>Bygning for bufellesskap</c:v>
                </c:pt>
                <c:pt idx="5">
                  <c:v>Andre bygningstypar</c:v>
                </c:pt>
              </c:strCache>
            </c:strRef>
          </c:cat>
          <c:val>
            <c:numRef>
              <c:f>Boliger5!$B$19:$G$19</c:f>
              <c:numCache>
                <c:formatCode>0</c:formatCode>
                <c:ptCount val="6"/>
                <c:pt idx="0">
                  <c:v>2848</c:v>
                </c:pt>
                <c:pt idx="1">
                  <c:v>216</c:v>
                </c:pt>
                <c:pt idx="2">
                  <c:v>247</c:v>
                </c:pt>
                <c:pt idx="3">
                  <c:v>262</c:v>
                </c:pt>
                <c:pt idx="4">
                  <c:v>51</c:v>
                </c:pt>
                <c:pt idx="5">
                  <c:v>113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21-4702-AA31-7FA7C04A42A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52866912"/>
        <c:axId val="1252867392"/>
      </c:barChart>
      <c:catAx>
        <c:axId val="125286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7392"/>
        <c:crosses val="autoZero"/>
        <c:auto val="1"/>
        <c:lblAlgn val="ctr"/>
        <c:lblOffset val="100"/>
        <c:noMultiLvlLbl val="0"/>
      </c:catAx>
      <c:valAx>
        <c:axId val="1252867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</a:t>
                </a:r>
                <a:r>
                  <a:rPr lang="nb-NO" sz="1100" baseline="0"/>
                  <a:t> bustadar</a:t>
                </a:r>
                <a:endParaRPr lang="nb-NO" sz="1100"/>
              </a:p>
            </c:rich>
          </c:tx>
          <c:layout>
            <c:manualLayout>
              <c:xMode val="edge"/>
              <c:yMode val="edge"/>
              <c:x val="7.1460473425636441E-3"/>
              <c:y val="0.398548270842317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6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305569244186665"/>
          <c:y val="4.7234298863894526E-2"/>
          <c:w val="0.87958251053827641"/>
          <c:h val="0.8392557273097648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Boliger5!$B$5:$O$5</c:f>
              <c:strCache>
                <c:ptCount val="14"/>
                <c:pt idx="0">
                  <c:v>Under 30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 kvm eller større</c:v>
                </c:pt>
              </c:strCache>
            </c:strRef>
          </c:cat>
          <c:val>
            <c:numRef>
              <c:f>Boliger5!$B$19:$O$19</c:f>
              <c:numCache>
                <c:formatCode>0</c:formatCode>
                <c:ptCount val="14"/>
                <c:pt idx="0">
                  <c:v>30</c:v>
                </c:pt>
                <c:pt idx="1">
                  <c:v>34</c:v>
                </c:pt>
                <c:pt idx="2">
                  <c:v>56</c:v>
                </c:pt>
                <c:pt idx="3">
                  <c:v>95</c:v>
                </c:pt>
                <c:pt idx="4">
                  <c:v>423</c:v>
                </c:pt>
                <c:pt idx="5">
                  <c:v>327</c:v>
                </c:pt>
                <c:pt idx="6">
                  <c:v>258</c:v>
                </c:pt>
                <c:pt idx="7">
                  <c:v>258</c:v>
                </c:pt>
                <c:pt idx="8">
                  <c:v>323</c:v>
                </c:pt>
                <c:pt idx="9">
                  <c:v>756</c:v>
                </c:pt>
                <c:pt idx="10">
                  <c:v>663</c:v>
                </c:pt>
                <c:pt idx="11">
                  <c:v>325</c:v>
                </c:pt>
                <c:pt idx="12">
                  <c:v>105</c:v>
                </c:pt>
                <c:pt idx="13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AF-40E7-84CC-21608E4B1D3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42914576"/>
        <c:axId val="1442927536"/>
      </c:barChart>
      <c:catAx>
        <c:axId val="1442914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27536"/>
        <c:crosses val="autoZero"/>
        <c:auto val="1"/>
        <c:lblAlgn val="ctr"/>
        <c:lblOffset val="100"/>
        <c:noMultiLvlLbl val="0"/>
      </c:catAx>
      <c:valAx>
        <c:axId val="1442927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bustadar</a:t>
                </a:r>
              </a:p>
            </c:rich>
          </c:tx>
          <c:layout>
            <c:manualLayout>
              <c:xMode val="edge"/>
              <c:yMode val="edge"/>
              <c:x val="1.3646055437100213E-2"/>
              <c:y val="0.4292703377814835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1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816015211363516E-2"/>
          <c:y val="4.2971593377995734E-2"/>
          <c:w val="0.90379355017412855"/>
          <c:h val="0.8122850811013235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Fullforte!$B$70</c:f>
              <c:strCache>
                <c:ptCount val="1"/>
                <c:pt idx="0">
                  <c:v>Einebustad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Fullforte!$C$70:$AA$70</c:f>
              <c:numCache>
                <c:formatCode>0</c:formatCode>
                <c:ptCount val="25"/>
                <c:pt idx="0">
                  <c:v>16</c:v>
                </c:pt>
                <c:pt idx="1">
                  <c:v>5</c:v>
                </c:pt>
                <c:pt idx="2">
                  <c:v>3</c:v>
                </c:pt>
                <c:pt idx="3">
                  <c:v>2</c:v>
                </c:pt>
                <c:pt idx="4">
                  <c:v>4</c:v>
                </c:pt>
                <c:pt idx="5">
                  <c:v>9</c:v>
                </c:pt>
                <c:pt idx="6">
                  <c:v>1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9</c:v>
                </c:pt>
                <c:pt idx="11">
                  <c:v>27</c:v>
                </c:pt>
                <c:pt idx="12">
                  <c:v>20</c:v>
                </c:pt>
                <c:pt idx="13">
                  <c:v>15</c:v>
                </c:pt>
                <c:pt idx="14">
                  <c:v>13</c:v>
                </c:pt>
                <c:pt idx="15">
                  <c:v>18</c:v>
                </c:pt>
                <c:pt idx="16">
                  <c:v>11</c:v>
                </c:pt>
                <c:pt idx="17">
                  <c:v>13</c:v>
                </c:pt>
                <c:pt idx="18">
                  <c:v>9</c:v>
                </c:pt>
                <c:pt idx="19">
                  <c:v>10</c:v>
                </c:pt>
                <c:pt idx="20">
                  <c:v>8</c:v>
                </c:pt>
                <c:pt idx="21">
                  <c:v>6</c:v>
                </c:pt>
                <c:pt idx="22">
                  <c:v>9</c:v>
                </c:pt>
                <c:pt idx="23">
                  <c:v>11</c:v>
                </c:pt>
                <c:pt idx="24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F0-4067-BA17-31DC194E7390}"/>
            </c:ext>
          </c:extLst>
        </c:ser>
        <c:ser>
          <c:idx val="1"/>
          <c:order val="1"/>
          <c:tx>
            <c:strRef>
              <c:f>Fullforte!$B$71</c:f>
              <c:strCache>
                <c:ptCount val="1"/>
                <c:pt idx="0">
                  <c:v>Tomannsbustad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Fullforte!$C$71:$AA$71</c:f>
              <c:numCache>
                <c:formatCode>0</c:formatCode>
                <c:ptCount val="25"/>
                <c:pt idx="0">
                  <c:v>2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6</c:v>
                </c:pt>
                <c:pt idx="6">
                  <c:v>0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  <c:pt idx="10">
                  <c:v>3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4</c:v>
                </c:pt>
                <c:pt idx="15">
                  <c:v>2</c:v>
                </c:pt>
                <c:pt idx="16">
                  <c:v>3</c:v>
                </c:pt>
                <c:pt idx="17">
                  <c:v>2</c:v>
                </c:pt>
                <c:pt idx="18">
                  <c:v>4</c:v>
                </c:pt>
                <c:pt idx="19">
                  <c:v>11</c:v>
                </c:pt>
                <c:pt idx="20">
                  <c:v>6</c:v>
                </c:pt>
                <c:pt idx="21">
                  <c:v>3</c:v>
                </c:pt>
                <c:pt idx="22">
                  <c:v>4</c:v>
                </c:pt>
                <c:pt idx="23">
                  <c:v>4</c:v>
                </c:pt>
                <c:pt idx="2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F0-4067-BA17-31DC194E7390}"/>
            </c:ext>
          </c:extLst>
        </c:ser>
        <c:ser>
          <c:idx val="2"/>
          <c:order val="2"/>
          <c:tx>
            <c:strRef>
              <c:f>Fullforte!$B$72</c:f>
              <c:strCache>
                <c:ptCount val="1"/>
                <c:pt idx="0">
                  <c:v>Rekkehus, kjedehus og andre småhus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Fullforte!$C$72:$AA$72</c:f>
              <c:numCache>
                <c:formatCode>0</c:formatCode>
                <c:ptCount val="25"/>
                <c:pt idx="0">
                  <c:v>16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1</c:v>
                </c:pt>
                <c:pt idx="11">
                  <c:v>5</c:v>
                </c:pt>
                <c:pt idx="12">
                  <c:v>3</c:v>
                </c:pt>
                <c:pt idx="13">
                  <c:v>5</c:v>
                </c:pt>
                <c:pt idx="14">
                  <c:v>1</c:v>
                </c:pt>
                <c:pt idx="15">
                  <c:v>0</c:v>
                </c:pt>
                <c:pt idx="16">
                  <c:v>10</c:v>
                </c:pt>
                <c:pt idx="17">
                  <c:v>0</c:v>
                </c:pt>
                <c:pt idx="18">
                  <c:v>0</c:v>
                </c:pt>
                <c:pt idx="19">
                  <c:v>10</c:v>
                </c:pt>
                <c:pt idx="20">
                  <c:v>8</c:v>
                </c:pt>
                <c:pt idx="21">
                  <c:v>0</c:v>
                </c:pt>
                <c:pt idx="22">
                  <c:v>5</c:v>
                </c:pt>
                <c:pt idx="23">
                  <c:v>2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CF0-4067-BA17-31DC194E7390}"/>
            </c:ext>
          </c:extLst>
        </c:ser>
        <c:ser>
          <c:idx val="3"/>
          <c:order val="3"/>
          <c:tx>
            <c:strRef>
              <c:f>Fullforte!$B$73</c:f>
              <c:strCache>
                <c:ptCount val="1"/>
                <c:pt idx="0">
                  <c:v>Bustadblokk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Fullforte!$C$73:$AA$73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31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28</c:v>
                </c:pt>
                <c:pt idx="11">
                  <c:v>6</c:v>
                </c:pt>
                <c:pt idx="12">
                  <c:v>0</c:v>
                </c:pt>
                <c:pt idx="13">
                  <c:v>43</c:v>
                </c:pt>
                <c:pt idx="14">
                  <c:v>0</c:v>
                </c:pt>
                <c:pt idx="15">
                  <c:v>13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CF0-4067-BA17-31DC194E7390}"/>
            </c:ext>
          </c:extLst>
        </c:ser>
        <c:ser>
          <c:idx val="4"/>
          <c:order val="4"/>
          <c:tx>
            <c:strRef>
              <c:f>Fullforte!$B$74</c:f>
              <c:strCache>
                <c:ptCount val="1"/>
                <c:pt idx="0">
                  <c:v>Bufellesskap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Fullforte!$C$74:$AA$74</c:f>
              <c:numCache>
                <c:formatCode>0</c:formatCode>
                <c:ptCount val="25"/>
                <c:pt idx="0">
                  <c:v>10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4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CF0-4067-BA17-31DC194E73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98214159"/>
        <c:axId val="798215119"/>
      </c:barChart>
      <c:catAx>
        <c:axId val="7982141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5119"/>
        <c:crosses val="autoZero"/>
        <c:auto val="1"/>
        <c:lblAlgn val="ctr"/>
        <c:lblOffset val="100"/>
        <c:noMultiLvlLbl val="0"/>
      </c:catAx>
      <c:valAx>
        <c:axId val="798215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Fullførte bustadar</a:t>
                </a:r>
              </a:p>
            </c:rich>
          </c:tx>
          <c:layout>
            <c:manualLayout>
              <c:xMode val="edge"/>
              <c:yMode val="edge"/>
              <c:x val="8.3789453031452767E-3"/>
              <c:y val="0.3880295860531078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41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73379512432692"/>
          <c:y val="0.9360934922309736"/>
          <c:w val="0.79108307000393829"/>
          <c:h val="4.44274022748740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NyeBygninger!$C$20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NyeBygninger!$D$20:$H$20</c:f>
              <c:numCache>
                <c:formatCode>0</c:formatCode>
                <c:ptCount val="5"/>
                <c:pt idx="0">
                  <c:v>12</c:v>
                </c:pt>
                <c:pt idx="1">
                  <c:v>0</c:v>
                </c:pt>
                <c:pt idx="2">
                  <c:v>7</c:v>
                </c:pt>
                <c:pt idx="3">
                  <c:v>4</c:v>
                </c:pt>
                <c:pt idx="4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99-47E5-9252-0B542E25C129}"/>
            </c:ext>
          </c:extLst>
        </c:ser>
        <c:ser>
          <c:idx val="1"/>
          <c:order val="1"/>
          <c:tx>
            <c:strRef>
              <c:f>NyeBygninger!$C$21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NyeBygninger!$D$21:$H$21</c:f>
              <c:numCache>
                <c:formatCode>0</c:formatCode>
                <c:ptCount val="5"/>
                <c:pt idx="0">
                  <c:v>15</c:v>
                </c:pt>
                <c:pt idx="1">
                  <c:v>5</c:v>
                </c:pt>
                <c:pt idx="2">
                  <c:v>8</c:v>
                </c:pt>
                <c:pt idx="3">
                  <c:v>2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99-47E5-9252-0B542E25C129}"/>
            </c:ext>
          </c:extLst>
        </c:ser>
        <c:ser>
          <c:idx val="2"/>
          <c:order val="2"/>
          <c:tx>
            <c:strRef>
              <c:f>NyeBygninger!$C$22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NyeBygninger!$D$22:$H$22</c:f>
              <c:numCache>
                <c:formatCode>0</c:formatCode>
                <c:ptCount val="5"/>
                <c:pt idx="0">
                  <c:v>22</c:v>
                </c:pt>
                <c:pt idx="1">
                  <c:v>3</c:v>
                </c:pt>
                <c:pt idx="2">
                  <c:v>8</c:v>
                </c:pt>
                <c:pt idx="3">
                  <c:v>4</c:v>
                </c:pt>
                <c:pt idx="4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799-47E5-9252-0B542E25C129}"/>
            </c:ext>
          </c:extLst>
        </c:ser>
        <c:ser>
          <c:idx val="3"/>
          <c:order val="3"/>
          <c:tx>
            <c:strRef>
              <c:f>NyeBygninger!$C$23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NyeBygninger!$D$23:$H$23</c:f>
              <c:numCache>
                <c:formatCode>0</c:formatCode>
                <c:ptCount val="5"/>
                <c:pt idx="0">
                  <c:v>34</c:v>
                </c:pt>
                <c:pt idx="1">
                  <c:v>6</c:v>
                </c:pt>
                <c:pt idx="2">
                  <c:v>10</c:v>
                </c:pt>
                <c:pt idx="3">
                  <c:v>7</c:v>
                </c:pt>
                <c:pt idx="4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799-47E5-9252-0B542E25C129}"/>
            </c:ext>
          </c:extLst>
        </c:ser>
        <c:ser>
          <c:idx val="4"/>
          <c:order val="4"/>
          <c:tx>
            <c:strRef>
              <c:f>NyeBygninger!$C$24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NyeBygninger!$D$24:$H$24</c:f>
              <c:numCache>
                <c:formatCode>0</c:formatCode>
                <c:ptCount val="5"/>
                <c:pt idx="0">
                  <c:v>23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799-47E5-9252-0B542E25C1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69819423"/>
        <c:axId val="669811743"/>
      </c:barChart>
      <c:catAx>
        <c:axId val="669819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69811743"/>
        <c:crosses val="autoZero"/>
        <c:auto val="1"/>
        <c:lblAlgn val="ctr"/>
        <c:lblOffset val="100"/>
        <c:noMultiLvlLbl val="0"/>
      </c:catAx>
      <c:valAx>
        <c:axId val="6698117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1.242996070577883E-2"/>
              <c:y val="0.3174783336622332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698194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NyeBygninger!$B$19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NyeBygninger!$C$19:$K$19</c:f>
              <c:numCache>
                <c:formatCode>0</c:formatCode>
                <c:ptCount val="9"/>
                <c:pt idx="0">
                  <c:v>4</c:v>
                </c:pt>
                <c:pt idx="1">
                  <c:v>0</c:v>
                </c:pt>
                <c:pt idx="2">
                  <c:v>18</c:v>
                </c:pt>
                <c:pt idx="3">
                  <c:v>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41-427E-B4DD-5B24BC9B5BF7}"/>
            </c:ext>
          </c:extLst>
        </c:ser>
        <c:ser>
          <c:idx val="1"/>
          <c:order val="1"/>
          <c:tx>
            <c:strRef>
              <c:f>NyeBygninger!$B$20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NyeBygninger!$C$20:$K$20</c:f>
              <c:numCache>
                <c:formatCode>0</c:formatCode>
                <c:ptCount val="9"/>
                <c:pt idx="0">
                  <c:v>7</c:v>
                </c:pt>
                <c:pt idx="1">
                  <c:v>1</c:v>
                </c:pt>
                <c:pt idx="2">
                  <c:v>12</c:v>
                </c:pt>
                <c:pt idx="3">
                  <c:v>5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041-427E-B4DD-5B24BC9B5BF7}"/>
            </c:ext>
          </c:extLst>
        </c:ser>
        <c:ser>
          <c:idx val="2"/>
          <c:order val="2"/>
          <c:tx>
            <c:strRef>
              <c:f>NyeBygninger!$B$21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NyeBygninger!$C$21:$K$21</c:f>
              <c:numCache>
                <c:formatCode>0</c:formatCode>
                <c:ptCount val="9"/>
                <c:pt idx="0">
                  <c:v>8</c:v>
                </c:pt>
                <c:pt idx="1">
                  <c:v>1</c:v>
                </c:pt>
                <c:pt idx="2">
                  <c:v>13</c:v>
                </c:pt>
                <c:pt idx="3">
                  <c:v>5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041-427E-B4DD-5B24BC9B5BF7}"/>
            </c:ext>
          </c:extLst>
        </c:ser>
        <c:ser>
          <c:idx val="3"/>
          <c:order val="3"/>
          <c:tx>
            <c:strRef>
              <c:f>NyeBygninger!$B$22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NyeBygninger!$C$22:$K$22</c:f>
              <c:numCache>
                <c:formatCode>0</c:formatCode>
                <c:ptCount val="9"/>
                <c:pt idx="0">
                  <c:v>9</c:v>
                </c:pt>
                <c:pt idx="1">
                  <c:v>1</c:v>
                </c:pt>
                <c:pt idx="2">
                  <c:v>30</c:v>
                </c:pt>
                <c:pt idx="3">
                  <c:v>5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041-427E-B4DD-5B24BC9B5BF7}"/>
            </c:ext>
          </c:extLst>
        </c:ser>
        <c:ser>
          <c:idx val="4"/>
          <c:order val="4"/>
          <c:tx>
            <c:strRef>
              <c:f>NyeBygninger!$B$23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NyeBygninger!$C$23:$K$23</c:f>
              <c:numCache>
                <c:formatCode>0</c:formatCode>
                <c:ptCount val="9"/>
                <c:pt idx="0">
                  <c:v>5</c:v>
                </c:pt>
                <c:pt idx="1">
                  <c:v>8</c:v>
                </c:pt>
                <c:pt idx="2">
                  <c:v>13</c:v>
                </c:pt>
                <c:pt idx="3">
                  <c:v>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041-427E-B4DD-5B24BC9B5B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13254447"/>
        <c:axId val="813242447"/>
      </c:barChart>
      <c:catAx>
        <c:axId val="8132544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13242447"/>
        <c:crosses val="autoZero"/>
        <c:auto val="1"/>
        <c:lblAlgn val="ctr"/>
        <c:lblOffset val="100"/>
        <c:noMultiLvlLbl val="0"/>
      </c:catAx>
      <c:valAx>
        <c:axId val="8132424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8.4602368866328256E-3"/>
              <c:y val="0.390273369674944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132544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62724167641887"/>
          <c:y val="8.1859612589748595E-2"/>
          <c:w val="0.82281875732958965"/>
          <c:h val="0.737316327194637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Medianinntekt!$A$45</c:f>
              <c:strCache>
                <c:ptCount val="1"/>
                <c:pt idx="0">
                  <c:v>Vestnes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Medianinntekt!$B$45:$F$45</c:f>
              <c:numCache>
                <c:formatCode>0</c:formatCode>
                <c:ptCount val="5"/>
                <c:pt idx="0">
                  <c:v>766000</c:v>
                </c:pt>
                <c:pt idx="1">
                  <c:v>442000</c:v>
                </c:pt>
                <c:pt idx="2">
                  <c:v>920000</c:v>
                </c:pt>
                <c:pt idx="3">
                  <c:v>1361000</c:v>
                </c:pt>
                <c:pt idx="4">
                  <c:v>612000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C2-4C44-BBA3-86A19EC9EC75}"/>
            </c:ext>
          </c:extLst>
        </c:ser>
        <c:ser>
          <c:idx val="1"/>
          <c:order val="1"/>
          <c:tx>
            <c:strRef>
              <c:f>Medianinntekt!$A$46</c:f>
              <c:strCache>
                <c:ptCount val="1"/>
                <c:pt idx="0">
                  <c:v>Møre og Romsdal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Medianinntekt!$B$46:$F$46</c:f>
              <c:numCache>
                <c:formatCode>0</c:formatCode>
                <c:ptCount val="5"/>
                <c:pt idx="0">
                  <c:v>811000</c:v>
                </c:pt>
                <c:pt idx="1">
                  <c:v>459000</c:v>
                </c:pt>
                <c:pt idx="2">
                  <c:v>990000</c:v>
                </c:pt>
                <c:pt idx="3">
                  <c:v>1390000</c:v>
                </c:pt>
                <c:pt idx="4">
                  <c:v>652000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3C2-4C44-BBA3-86A19EC9EC75}"/>
            </c:ext>
          </c:extLst>
        </c:ser>
        <c:ser>
          <c:idx val="2"/>
          <c:order val="2"/>
          <c:tx>
            <c:strRef>
              <c:f>Medianinntekt!$A$47</c:f>
              <c:strCache>
                <c:ptCount val="1"/>
                <c:pt idx="0">
                  <c:v>Landet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Medianinntekt!$B$47:$F$47</c:f>
              <c:numCache>
                <c:formatCode>0</c:formatCode>
                <c:ptCount val="5"/>
                <c:pt idx="0">
                  <c:v>807000</c:v>
                </c:pt>
                <c:pt idx="1">
                  <c:v>472000</c:v>
                </c:pt>
                <c:pt idx="2">
                  <c:v>1031000</c:v>
                </c:pt>
                <c:pt idx="3">
                  <c:v>1408000</c:v>
                </c:pt>
                <c:pt idx="4">
                  <c:v>654000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3C2-4C44-BBA3-86A19EC9EC7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71440416"/>
        <c:axId val="1271450496"/>
      </c:barChart>
      <c:catAx>
        <c:axId val="127144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50496"/>
        <c:crosses val="autoZero"/>
        <c:auto val="1"/>
        <c:lblAlgn val="ctr"/>
        <c:lblOffset val="100"/>
        <c:noMultiLvlLbl val="0"/>
      </c:catAx>
      <c:valAx>
        <c:axId val="1271450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Norske kroner</a:t>
                </a:r>
              </a:p>
            </c:rich>
          </c:tx>
          <c:layout>
            <c:manualLayout>
              <c:xMode val="edge"/>
              <c:yMode val="edge"/>
              <c:x val="0"/>
              <c:y val="0.364501263184798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4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9443523116878467"/>
          <c:y val="0.92899565029278075"/>
          <c:w val="0.41112953766243054"/>
          <c:h val="6.43359187942636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Auke/minske i tal </a:t>
            </a:r>
            <a:r>
              <a:rPr lang="nn-NO" sz="1200" b="0" i="0" u="none" strike="noStrike" kern="1200" spc="0" baseline="0" noProof="0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etterspurte</a:t>
            </a: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bustadar samanlikna med </a:t>
            </a:r>
            <a:r>
              <a:rPr lang="nn-NO" sz="1200" b="0" i="0" u="none" strike="noStrike" kern="1200" spc="0" baseline="0" noProof="0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foregåande</a:t>
            </a: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år, prognose 2026-2050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n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Vestnes!$C$4</c:f>
              <c:strCache>
                <c:ptCount val="1"/>
                <c:pt idx="0">
                  <c:v>Små bustadar (&lt;80 kvm)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Vestnes!$B$5:$B$29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Vestnes!$C$5:$C$29</c:f>
              <c:numCache>
                <c:formatCode>General</c:formatCode>
                <c:ptCount val="25"/>
                <c:pt idx="0">
                  <c:v>8</c:v>
                </c:pt>
                <c:pt idx="1">
                  <c:v>4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4</c:v>
                </c:pt>
                <c:pt idx="6">
                  <c:v>2</c:v>
                </c:pt>
                <c:pt idx="7">
                  <c:v>4</c:v>
                </c:pt>
                <c:pt idx="8">
                  <c:v>3</c:v>
                </c:pt>
                <c:pt idx="9">
                  <c:v>4</c:v>
                </c:pt>
                <c:pt idx="10">
                  <c:v>3</c:v>
                </c:pt>
                <c:pt idx="11">
                  <c:v>3</c:v>
                </c:pt>
                <c:pt idx="12">
                  <c:v>2</c:v>
                </c:pt>
                <c:pt idx="13">
                  <c:v>-1</c:v>
                </c:pt>
                <c:pt idx="14">
                  <c:v>0</c:v>
                </c:pt>
                <c:pt idx="15">
                  <c:v>1</c:v>
                </c:pt>
                <c:pt idx="16">
                  <c:v>1</c:v>
                </c:pt>
                <c:pt idx="17">
                  <c:v>0</c:v>
                </c:pt>
                <c:pt idx="18">
                  <c:v>-2</c:v>
                </c:pt>
                <c:pt idx="19">
                  <c:v>1</c:v>
                </c:pt>
                <c:pt idx="20">
                  <c:v>-1</c:v>
                </c:pt>
                <c:pt idx="21">
                  <c:v>0</c:v>
                </c:pt>
                <c:pt idx="22">
                  <c:v>0</c:v>
                </c:pt>
                <c:pt idx="23">
                  <c:v>1</c:v>
                </c:pt>
                <c:pt idx="24">
                  <c:v>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5D14-4D13-B6FF-3EE3C79A05BC}"/>
            </c:ext>
          </c:extLst>
        </c:ser>
        <c:ser>
          <c:idx val="1"/>
          <c:order val="1"/>
          <c:tx>
            <c:strRef>
              <c:f>Vestnes!$D$4</c:f>
              <c:strCache>
                <c:ptCount val="1"/>
                <c:pt idx="0">
                  <c:v>Middels bustadar (80-159 kvm)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Vestnes!$B$5:$B$29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Vestnes!$D$5:$D$29</c:f>
              <c:numCache>
                <c:formatCode>General</c:formatCode>
                <c:ptCount val="25"/>
                <c:pt idx="0">
                  <c:v>14</c:v>
                </c:pt>
                <c:pt idx="1">
                  <c:v>9</c:v>
                </c:pt>
                <c:pt idx="2">
                  <c:v>8</c:v>
                </c:pt>
                <c:pt idx="3">
                  <c:v>7</c:v>
                </c:pt>
                <c:pt idx="4">
                  <c:v>8</c:v>
                </c:pt>
                <c:pt idx="5">
                  <c:v>7</c:v>
                </c:pt>
                <c:pt idx="6">
                  <c:v>4</c:v>
                </c:pt>
                <c:pt idx="7">
                  <c:v>8</c:v>
                </c:pt>
                <c:pt idx="8">
                  <c:v>4</c:v>
                </c:pt>
                <c:pt idx="9">
                  <c:v>7</c:v>
                </c:pt>
                <c:pt idx="10">
                  <c:v>4</c:v>
                </c:pt>
                <c:pt idx="11">
                  <c:v>4</c:v>
                </c:pt>
                <c:pt idx="12">
                  <c:v>4</c:v>
                </c:pt>
                <c:pt idx="13">
                  <c:v>2</c:v>
                </c:pt>
                <c:pt idx="14">
                  <c:v>1</c:v>
                </c:pt>
                <c:pt idx="15">
                  <c:v>2</c:v>
                </c:pt>
                <c:pt idx="16">
                  <c:v>2</c:v>
                </c:pt>
                <c:pt idx="17">
                  <c:v>-1</c:v>
                </c:pt>
                <c:pt idx="18">
                  <c:v>0</c:v>
                </c:pt>
                <c:pt idx="19">
                  <c:v>0</c:v>
                </c:pt>
                <c:pt idx="20">
                  <c:v>-1</c:v>
                </c:pt>
                <c:pt idx="21">
                  <c:v>-1</c:v>
                </c:pt>
                <c:pt idx="22">
                  <c:v>-1</c:v>
                </c:pt>
                <c:pt idx="23">
                  <c:v>-1</c:v>
                </c:pt>
                <c:pt idx="24">
                  <c:v>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5D14-4D13-B6FF-3EE3C79A05BC}"/>
            </c:ext>
          </c:extLst>
        </c:ser>
        <c:ser>
          <c:idx val="2"/>
          <c:order val="2"/>
          <c:tx>
            <c:strRef>
              <c:f>Vestnes!$E$4</c:f>
              <c:strCache>
                <c:ptCount val="1"/>
                <c:pt idx="0">
                  <c:v>Store bustadar (&gt;160 kvm)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Vestnes!$B$5:$B$29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Vestnes!$E$5:$E$29</c:f>
              <c:numCache>
                <c:formatCode>General</c:formatCode>
                <c:ptCount val="25"/>
                <c:pt idx="0">
                  <c:v>12</c:v>
                </c:pt>
                <c:pt idx="1">
                  <c:v>8</c:v>
                </c:pt>
                <c:pt idx="2">
                  <c:v>9</c:v>
                </c:pt>
                <c:pt idx="3">
                  <c:v>7</c:v>
                </c:pt>
                <c:pt idx="4">
                  <c:v>8</c:v>
                </c:pt>
                <c:pt idx="5">
                  <c:v>7</c:v>
                </c:pt>
                <c:pt idx="6">
                  <c:v>4</c:v>
                </c:pt>
                <c:pt idx="7">
                  <c:v>6</c:v>
                </c:pt>
                <c:pt idx="8">
                  <c:v>4</c:v>
                </c:pt>
                <c:pt idx="9">
                  <c:v>4</c:v>
                </c:pt>
                <c:pt idx="10">
                  <c:v>3</c:v>
                </c:pt>
                <c:pt idx="11">
                  <c:v>3</c:v>
                </c:pt>
                <c:pt idx="12">
                  <c:v>1</c:v>
                </c:pt>
                <c:pt idx="13">
                  <c:v>3</c:v>
                </c:pt>
                <c:pt idx="14">
                  <c:v>1</c:v>
                </c:pt>
                <c:pt idx="15">
                  <c:v>2</c:v>
                </c:pt>
                <c:pt idx="16">
                  <c:v>1</c:v>
                </c:pt>
                <c:pt idx="17">
                  <c:v>-2</c:v>
                </c:pt>
                <c:pt idx="18">
                  <c:v>0</c:v>
                </c:pt>
                <c:pt idx="19">
                  <c:v>0</c:v>
                </c:pt>
                <c:pt idx="20">
                  <c:v>-2</c:v>
                </c:pt>
                <c:pt idx="21">
                  <c:v>-1</c:v>
                </c:pt>
                <c:pt idx="22">
                  <c:v>-2</c:v>
                </c:pt>
                <c:pt idx="23">
                  <c:v>-2</c:v>
                </c:pt>
                <c:pt idx="24">
                  <c:v>-2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5D14-4D13-B6FF-3EE3C79A05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3851695"/>
        <c:axId val="1353853615"/>
      </c:lineChart>
      <c:catAx>
        <c:axId val="135385169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3615"/>
        <c:crosses val="autoZero"/>
        <c:auto val="1"/>
        <c:lblAlgn val="ctr"/>
        <c:lblOffset val="100"/>
        <c:noMultiLvlLbl val="0"/>
      </c:catAx>
      <c:valAx>
        <c:axId val="13538536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etterspurte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16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sz="1100" b="0" i="0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Indeksert bustadetterspørsel fordelt på aldersgrupper mot 2050</a:t>
            </a:r>
            <a:r>
              <a:rPr lang="nb-NO" sz="1100" b="0" i="1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(2025=100, alder </a:t>
            </a:r>
            <a:r>
              <a:rPr lang="nb-NO" sz="1100" b="0" i="1" u="none" strike="noStrike" kern="1200" spc="0" baseline="0" dirty="0" err="1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hushaldets</a:t>
            </a:r>
            <a:r>
              <a:rPr lang="nb-NO" sz="1100" b="0" i="1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kontaktperson)</a:t>
            </a:r>
            <a:endParaRPr lang="nb-NO" sz="1100" b="0" i="0" u="none" strike="noStrike" kern="1200" spc="0" baseline="0" dirty="0">
              <a:solidFill>
                <a:srgbClr val="000000">
                  <a:lumMod val="65000"/>
                  <a:lumOff val="35000"/>
                </a:srgbClr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'Ark2'!$N$35</c:f>
              <c:strCache>
                <c:ptCount val="1"/>
                <c:pt idx="0">
                  <c:v>Yngre hushald (0-66 år)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F65-49D5-AF4F-3C4023209D4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'Ark2'!$A$36:$A$61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'Ark2'!$N$36:$N$61</c:f>
              <c:numCache>
                <c:formatCode>0</c:formatCode>
                <c:ptCount val="26"/>
                <c:pt idx="0" formatCode="General">
                  <c:v>100</c:v>
                </c:pt>
                <c:pt idx="1">
                  <c:v>100.80428954423593</c:v>
                </c:pt>
                <c:pt idx="2">
                  <c:v>100.67024128686326</c:v>
                </c:pt>
                <c:pt idx="3">
                  <c:v>100.67024128686326</c:v>
                </c:pt>
                <c:pt idx="4">
                  <c:v>100.13404825737264</c:v>
                </c:pt>
                <c:pt idx="5">
                  <c:v>99.910634495084892</c:v>
                </c:pt>
                <c:pt idx="6">
                  <c:v>99.910634495084892</c:v>
                </c:pt>
                <c:pt idx="7">
                  <c:v>99.419124218051834</c:v>
                </c:pt>
                <c:pt idx="8">
                  <c:v>98.793565683646108</c:v>
                </c:pt>
                <c:pt idx="9">
                  <c:v>98.123324396782834</c:v>
                </c:pt>
                <c:pt idx="10">
                  <c:v>97.676496872207323</c:v>
                </c:pt>
                <c:pt idx="11">
                  <c:v>96.87220732797141</c:v>
                </c:pt>
                <c:pt idx="12">
                  <c:v>96.336014298480791</c:v>
                </c:pt>
                <c:pt idx="13">
                  <c:v>95.487042001787316</c:v>
                </c:pt>
                <c:pt idx="14">
                  <c:v>95.263628239499553</c:v>
                </c:pt>
                <c:pt idx="15">
                  <c:v>94.682752457551388</c:v>
                </c:pt>
                <c:pt idx="16">
                  <c:v>94.191242180518316</c:v>
                </c:pt>
                <c:pt idx="17">
                  <c:v>93.789097408400352</c:v>
                </c:pt>
                <c:pt idx="18">
                  <c:v>93.208221626452186</c:v>
                </c:pt>
                <c:pt idx="19">
                  <c:v>93.163538873994639</c:v>
                </c:pt>
                <c:pt idx="20">
                  <c:v>92.984807864164438</c:v>
                </c:pt>
                <c:pt idx="21">
                  <c:v>93.029490616621985</c:v>
                </c:pt>
                <c:pt idx="22">
                  <c:v>92.18051831992851</c:v>
                </c:pt>
                <c:pt idx="23">
                  <c:v>92.135835567470963</c:v>
                </c:pt>
                <c:pt idx="24">
                  <c:v>91.823056300268092</c:v>
                </c:pt>
                <c:pt idx="25">
                  <c:v>91.242180518319927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F65-49D5-AF4F-3C4023209D4A}"/>
            </c:ext>
          </c:extLst>
        </c:ser>
        <c:ser>
          <c:idx val="1"/>
          <c:order val="1"/>
          <c:tx>
            <c:strRef>
              <c:f>'Ark2'!$O$35</c:f>
              <c:strCache>
                <c:ptCount val="1"/>
                <c:pt idx="0">
                  <c:v>Eldre hushald (67+ år)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bg1"/>
                </a:solidFill>
                <a:ln w="12700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2F65-49D5-AF4F-3C4023209D4A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F65-49D5-AF4F-3C4023209D4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'Ark2'!$A$36:$A$61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'Ark2'!$O$36:$O$61</c:f>
              <c:numCache>
                <c:formatCode>0</c:formatCode>
                <c:ptCount val="26"/>
                <c:pt idx="0" formatCode="General">
                  <c:v>100</c:v>
                </c:pt>
                <c:pt idx="1">
                  <c:v>101.24003542958371</c:v>
                </c:pt>
                <c:pt idx="2">
                  <c:v>103.45438441098318</c:v>
                </c:pt>
                <c:pt idx="3">
                  <c:v>105.4030115146147</c:v>
                </c:pt>
                <c:pt idx="4">
                  <c:v>108.14880425155005</c:v>
                </c:pt>
                <c:pt idx="5">
                  <c:v>110.36315323294951</c:v>
                </c:pt>
                <c:pt idx="6">
                  <c:v>111.6917626217892</c:v>
                </c:pt>
                <c:pt idx="7">
                  <c:v>113.99468556244463</c:v>
                </c:pt>
                <c:pt idx="8">
                  <c:v>116.12046058458813</c:v>
                </c:pt>
                <c:pt idx="9">
                  <c:v>118.42338352524358</c:v>
                </c:pt>
                <c:pt idx="10">
                  <c:v>120.90345438441099</c:v>
                </c:pt>
                <c:pt idx="11">
                  <c:v>123.56067316209034</c:v>
                </c:pt>
                <c:pt idx="12">
                  <c:v>125.59787422497786</c:v>
                </c:pt>
                <c:pt idx="13">
                  <c:v>127.54650132860938</c:v>
                </c:pt>
                <c:pt idx="14">
                  <c:v>128.60938883968115</c:v>
                </c:pt>
                <c:pt idx="15">
                  <c:v>130.11514614703276</c:v>
                </c:pt>
                <c:pt idx="16">
                  <c:v>131.35518157661647</c:v>
                </c:pt>
                <c:pt idx="17">
                  <c:v>132.59521700620019</c:v>
                </c:pt>
                <c:pt idx="18">
                  <c:v>133.12666076173605</c:v>
                </c:pt>
                <c:pt idx="19">
                  <c:v>133.39238263950398</c:v>
                </c:pt>
                <c:pt idx="20">
                  <c:v>133.56953055801594</c:v>
                </c:pt>
                <c:pt idx="21">
                  <c:v>133.30380868024801</c:v>
                </c:pt>
                <c:pt idx="22">
                  <c:v>134.54384410983172</c:v>
                </c:pt>
                <c:pt idx="23">
                  <c:v>134.45527015057573</c:v>
                </c:pt>
                <c:pt idx="24">
                  <c:v>134.72099202834366</c:v>
                </c:pt>
                <c:pt idx="25">
                  <c:v>135.60673162090347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F65-49D5-AF4F-3C4023209D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9319888"/>
        <c:axId val="1959320368"/>
      </c:lineChart>
      <c:catAx>
        <c:axId val="19593198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20368"/>
        <c:crosses val="autoZero"/>
        <c:auto val="1"/>
        <c:lblAlgn val="ctr"/>
        <c:lblOffset val="100"/>
        <c:noMultiLvlLbl val="0"/>
      </c:catAx>
      <c:valAx>
        <c:axId val="1959320368"/>
        <c:scaling>
          <c:orientation val="minMax"/>
          <c:min val="8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50" b="0" i="0" u="none" strike="noStrike" kern="1200" baseline="0" dirty="0">
                    <a:solidFill>
                      <a:srgbClr val="000000">
                        <a:lumMod val="65000"/>
                        <a:lumOff val="35000"/>
                      </a:srgbClr>
                    </a:solidFill>
                  </a:rPr>
                  <a:t>Indeks (år 2025=100)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19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Vestnes!$B$1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Vestnes!$A$2:$A$15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Vestnes!$B$2:$B$15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18</c:v>
                </c:pt>
                <c:pt idx="3">
                  <c:v>28</c:v>
                </c:pt>
                <c:pt idx="4">
                  <c:v>100</c:v>
                </c:pt>
                <c:pt idx="5">
                  <c:v>105</c:v>
                </c:pt>
                <c:pt idx="6">
                  <c:v>121</c:v>
                </c:pt>
                <c:pt idx="7">
                  <c:v>107</c:v>
                </c:pt>
                <c:pt idx="8">
                  <c:v>113</c:v>
                </c:pt>
                <c:pt idx="9">
                  <c:v>244</c:v>
                </c:pt>
                <c:pt idx="10">
                  <c:v>172</c:v>
                </c:pt>
                <c:pt idx="11">
                  <c:v>63</c:v>
                </c:pt>
                <c:pt idx="12">
                  <c:v>19</c:v>
                </c:pt>
                <c:pt idx="13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BD-48B1-B8A0-95DAAC30778F}"/>
            </c:ext>
          </c:extLst>
        </c:ser>
        <c:ser>
          <c:idx val="1"/>
          <c:order val="1"/>
          <c:tx>
            <c:strRef>
              <c:f>Vestnes!$C$1</c:f>
              <c:strCache>
                <c:ptCount val="1"/>
                <c:pt idx="0">
                  <c:v>2050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Vestnes!$A$2:$A$15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Vestnes!$C$2:$C$15</c:f>
              <c:numCache>
                <c:formatCode>General</c:formatCode>
                <c:ptCount val="14"/>
                <c:pt idx="0">
                  <c:v>3</c:v>
                </c:pt>
                <c:pt idx="1">
                  <c:v>6</c:v>
                </c:pt>
                <c:pt idx="2">
                  <c:v>30</c:v>
                </c:pt>
                <c:pt idx="3">
                  <c:v>42</c:v>
                </c:pt>
                <c:pt idx="4">
                  <c:v>149</c:v>
                </c:pt>
                <c:pt idx="5">
                  <c:v>152</c:v>
                </c:pt>
                <c:pt idx="6">
                  <c:v>162</c:v>
                </c:pt>
                <c:pt idx="7">
                  <c:v>148</c:v>
                </c:pt>
                <c:pt idx="8">
                  <c:v>154</c:v>
                </c:pt>
                <c:pt idx="9">
                  <c:v>319</c:v>
                </c:pt>
                <c:pt idx="10">
                  <c:v>221</c:v>
                </c:pt>
                <c:pt idx="11">
                  <c:v>78</c:v>
                </c:pt>
                <c:pt idx="12">
                  <c:v>25</c:v>
                </c:pt>
                <c:pt idx="1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4BD-48B1-B8A0-95DAAC3077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32815199"/>
        <c:axId val="832813759"/>
      </c:barChart>
      <c:catAx>
        <c:axId val="832815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3759"/>
        <c:crosses val="autoZero"/>
        <c:auto val="1"/>
        <c:lblAlgn val="ctr"/>
        <c:lblOffset val="100"/>
        <c:noMultiLvlLbl val="0"/>
      </c:catAx>
      <c:valAx>
        <c:axId val="832813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etterspurte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5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'2025'!$F$5</c:f>
              <c:strCache>
                <c:ptCount val="1"/>
                <c:pt idx="0">
                  <c:v>2025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8C2-426F-91FB-FADF5318F31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8C2-426F-91FB-FADF5318F31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8C2-426F-91FB-FADF5318F31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8C2-426F-91FB-FADF5318F31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8C2-426F-91FB-FADF5318F31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8C2-426F-91FB-FADF5318F319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E8C2-426F-91FB-FADF5318F319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8C2-426F-91FB-FADF5318F319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E8C2-426F-91FB-FADF5318F319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E8C2-426F-91FB-FADF5318F319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E8C2-426F-91FB-FADF5318F319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E8C2-426F-91FB-FADF5318F319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'2025'!$A$6:$A$11</c:f>
              <c:strCache>
                <c:ptCount val="6"/>
                <c:pt idx="0">
                  <c:v>1-personhushald</c:v>
                </c:pt>
                <c:pt idx="1">
                  <c:v>2 pers-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'2025'!$F$6:$F$11</c:f>
              <c:numCache>
                <c:formatCode>General</c:formatCode>
                <c:ptCount val="6"/>
                <c:pt idx="0">
                  <c:v>1334</c:v>
                </c:pt>
                <c:pt idx="1">
                  <c:v>1096</c:v>
                </c:pt>
                <c:pt idx="2">
                  <c:v>392</c:v>
                </c:pt>
                <c:pt idx="3">
                  <c:v>348</c:v>
                </c:pt>
                <c:pt idx="4">
                  <c:v>149</c:v>
                </c:pt>
                <c:pt idx="5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8C2-426F-91FB-FADF5318F31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'2050'!$F$5</c:f>
              <c:strCache>
                <c:ptCount val="1"/>
                <c:pt idx="0">
                  <c:v>2050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8EE-4429-BEB3-4E31D9A4F41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8EE-4429-BEB3-4E31D9A4F41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8EE-4429-BEB3-4E31D9A4F41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8EE-4429-BEB3-4E31D9A4F41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8EE-4429-BEB3-4E31D9A4F41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8EE-4429-BEB3-4E31D9A4F419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D8EE-4429-BEB3-4E31D9A4F419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D8EE-4429-BEB3-4E31D9A4F419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D8EE-4429-BEB3-4E31D9A4F419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D8EE-4429-BEB3-4E31D9A4F419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D8EE-4429-BEB3-4E31D9A4F419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D8EE-4429-BEB3-4E31D9A4F419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'2050'!$A$6:$A$11</c:f>
              <c:strCache>
                <c:ptCount val="6"/>
                <c:pt idx="0">
                  <c:v>1-personhushald</c:v>
                </c:pt>
                <c:pt idx="1">
                  <c:v>2 pers-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'2050'!$F$6:$F$11</c:f>
              <c:numCache>
                <c:formatCode>General</c:formatCode>
                <c:ptCount val="6"/>
                <c:pt idx="0">
                  <c:v>1499</c:v>
                </c:pt>
                <c:pt idx="1">
                  <c:v>1198</c:v>
                </c:pt>
                <c:pt idx="2">
                  <c:v>375</c:v>
                </c:pt>
                <c:pt idx="3">
                  <c:v>319</c:v>
                </c:pt>
                <c:pt idx="4">
                  <c:v>138</c:v>
                </c:pt>
                <c:pt idx="5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8EE-4429-BEB3-4E31D9A4F41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nb-NO" sz="1200" b="1">
                <a:solidFill>
                  <a:sysClr val="windowText" lastClr="000000"/>
                </a:solidFill>
              </a:rPr>
              <a:t>Andel personar (%)</a:t>
            </a:r>
            <a:r>
              <a:rPr lang="nb-NO" sz="1200" b="1" baseline="0">
                <a:solidFill>
                  <a:sysClr val="windowText" lastClr="000000"/>
                </a:solidFill>
              </a:rPr>
              <a:t> etter hushaldningstype (2024)</a:t>
            </a:r>
            <a:endParaRPr lang="nb-NO" sz="1200" b="1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0.13469471672673219"/>
          <c:y val="0.10523533647593168"/>
          <c:w val="0.83553280413252085"/>
          <c:h val="0.8081916601677814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Personer!$B$5:$F$5</c:f>
              <c:strCache>
                <c:ptCount val="5"/>
                <c:pt idx="0">
                  <c:v>1 person</c:v>
                </c:pt>
                <c:pt idx="1">
                  <c:v>2 personar</c:v>
                </c:pt>
                <c:pt idx="2">
                  <c:v>3 personar</c:v>
                </c:pt>
                <c:pt idx="3">
                  <c:v>4 personar</c:v>
                </c:pt>
                <c:pt idx="4">
                  <c:v>5 personar +</c:v>
                </c:pt>
              </c:strCache>
            </c:strRef>
          </c:cat>
          <c:val>
            <c:numRef>
              <c:f>Personer!$B$19:$F$19</c:f>
              <c:numCache>
                <c:formatCode>0.0</c:formatCode>
                <c:ptCount val="5"/>
                <c:pt idx="0">
                  <c:v>18</c:v>
                </c:pt>
                <c:pt idx="1">
                  <c:v>29.8</c:v>
                </c:pt>
                <c:pt idx="2">
                  <c:v>17.399999999999999</c:v>
                </c:pt>
                <c:pt idx="3">
                  <c:v>18.600000000000001</c:v>
                </c:pt>
                <c:pt idx="4">
                  <c:v>16.3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D4-4D3D-82AA-C77921D3279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00421423"/>
        <c:axId val="2000419503"/>
      </c:barChart>
      <c:catAx>
        <c:axId val="2000421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19503"/>
        <c:crosses val="autoZero"/>
        <c:auto val="1"/>
        <c:lblAlgn val="ctr"/>
        <c:lblOffset val="100"/>
        <c:noMultiLvlLbl val="0"/>
      </c:catAx>
      <c:valAx>
        <c:axId val="2000419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00"/>
                  <a:t>Prosent</a:t>
                </a:r>
              </a:p>
            </c:rich>
          </c:tx>
          <c:layout>
            <c:manualLayout>
              <c:xMode val="edge"/>
              <c:yMode val="edge"/>
              <c:x val="1.0507880910683012E-2"/>
              <c:y val="0.4245060868318612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214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nn-NO" sz="1200" b="1" i="0" u="none" strike="noStrike" kern="1200" spc="0" baseline="0" dirty="0" err="1">
                <a:solidFill>
                  <a:schemeClr val="tx1"/>
                </a:solidFill>
              </a:rPr>
              <a:t>Andelen</a:t>
            </a:r>
            <a:r>
              <a:rPr lang="nn-NO" sz="1200" b="1" i="0" u="none" strike="noStrike" kern="1200" spc="0" baseline="0" dirty="0">
                <a:solidFill>
                  <a:schemeClr val="tx1"/>
                </a:solidFill>
              </a:rPr>
              <a:t> hushald etter hushaldingstype (2024)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Personer!$B$41</c:f>
              <c:strCache>
                <c:ptCount val="1"/>
                <c:pt idx="0">
                  <c:v>1 person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Personer!$B$55</c:f>
              <c:numCache>
                <c:formatCode>0.0</c:formatCode>
                <c:ptCount val="1"/>
                <c:pt idx="0">
                  <c:v>38.9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FB-45B1-8C82-A55A6D784AE5}"/>
            </c:ext>
          </c:extLst>
        </c:ser>
        <c:ser>
          <c:idx val="1"/>
          <c:order val="1"/>
          <c:tx>
            <c:strRef>
              <c:f>Personer!$C$41</c:f>
              <c:strCache>
                <c:ptCount val="1"/>
                <c:pt idx="0">
                  <c:v>2 personar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Personer!$C$55</c:f>
              <c:numCache>
                <c:formatCode>0.0</c:formatCode>
                <c:ptCount val="1"/>
                <c:pt idx="0">
                  <c:v>32.200000000000003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FB-45B1-8C82-A55A6D784AE5}"/>
            </c:ext>
          </c:extLst>
        </c:ser>
        <c:ser>
          <c:idx val="2"/>
          <c:order val="2"/>
          <c:tx>
            <c:strRef>
              <c:f>Personer!$D$41</c:f>
              <c:strCache>
                <c:ptCount val="1"/>
                <c:pt idx="0">
                  <c:v>3 personar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Personer!$D$55</c:f>
              <c:numCache>
                <c:formatCode>0.0</c:formatCode>
                <c:ptCount val="1"/>
                <c:pt idx="0">
                  <c:v>12.5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2FB-45B1-8C82-A55A6D784AE5}"/>
            </c:ext>
          </c:extLst>
        </c:ser>
        <c:ser>
          <c:idx val="3"/>
          <c:order val="3"/>
          <c:tx>
            <c:strRef>
              <c:f>Personer!$E$41</c:f>
              <c:strCache>
                <c:ptCount val="1"/>
                <c:pt idx="0">
                  <c:v>4 personar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Personer!$E$55</c:f>
              <c:numCache>
                <c:formatCode>0.0</c:formatCode>
                <c:ptCount val="1"/>
                <c:pt idx="0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2FB-45B1-8C82-A55A6D784AE5}"/>
            </c:ext>
          </c:extLst>
        </c:ser>
        <c:ser>
          <c:idx val="4"/>
          <c:order val="4"/>
          <c:tx>
            <c:strRef>
              <c:f>Personer!$F$41</c:f>
              <c:strCache>
                <c:ptCount val="1"/>
                <c:pt idx="0">
                  <c:v>5 personar 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Personer!$F$55</c:f>
              <c:numCache>
                <c:formatCode>0.0</c:formatCode>
                <c:ptCount val="1"/>
                <c:pt idx="0">
                  <c:v>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2FB-45B1-8C82-A55A6D784AE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25814192"/>
        <c:axId val="525815152"/>
      </c:barChart>
      <c:catAx>
        <c:axId val="5258141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5815152"/>
        <c:crosses val="autoZero"/>
        <c:auto val="1"/>
        <c:lblAlgn val="ctr"/>
        <c:lblOffset val="100"/>
        <c:noMultiLvlLbl val="0"/>
      </c:catAx>
      <c:valAx>
        <c:axId val="52581515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Prosent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52581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Familier!$B$5:$G$5</c:f>
              <c:strCache>
                <c:ptCount val="6"/>
                <c:pt idx="0">
                  <c:v>Einpersonfamilie</c:v>
                </c:pt>
                <c:pt idx="1">
                  <c:v>Par med barn under 18 år</c:v>
                </c:pt>
                <c:pt idx="2">
                  <c:v>Einslege med barn under 18 år</c:v>
                </c:pt>
                <c:pt idx="3">
                  <c:v>Par utan barn</c:v>
                </c:pt>
                <c:pt idx="4">
                  <c:v>Par med vaksne barn </c:v>
                </c:pt>
                <c:pt idx="5">
                  <c:v>Einslege med vaksne barn </c:v>
                </c:pt>
              </c:strCache>
            </c:strRef>
          </c:cat>
          <c:val>
            <c:numRef>
              <c:f>Familier!$B$19:$G$19</c:f>
              <c:numCache>
                <c:formatCode>0</c:formatCode>
                <c:ptCount val="6"/>
                <c:pt idx="0">
                  <c:v>1494</c:v>
                </c:pt>
                <c:pt idx="1">
                  <c:v>583</c:v>
                </c:pt>
                <c:pt idx="2">
                  <c:v>156</c:v>
                </c:pt>
                <c:pt idx="3">
                  <c:v>880</c:v>
                </c:pt>
                <c:pt idx="4">
                  <c:v>211</c:v>
                </c:pt>
                <c:pt idx="5">
                  <c:v>115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C4-4DD0-A734-9CA458D5AED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99536208"/>
        <c:axId val="1899536688"/>
      </c:barChart>
      <c:catAx>
        <c:axId val="189953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688"/>
        <c:crosses val="autoZero"/>
        <c:auto val="1"/>
        <c:lblAlgn val="ctr"/>
        <c:lblOffset val="100"/>
        <c:noMultiLvlLbl val="0"/>
      </c:catAx>
      <c:valAx>
        <c:axId val="189953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hushald</a:t>
                </a:r>
              </a:p>
            </c:rich>
          </c:tx>
          <c:layout>
            <c:manualLayout>
              <c:xMode val="edge"/>
              <c:yMode val="edge"/>
              <c:x val="1.0624169986719787E-2"/>
              <c:y val="0.414701876102332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E8D2A1-0706-6744-A4E8-0F38EAE2C7FD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7CEC5-0B96-A348-9269-31CD4F5E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85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02F95-CCF1-4001-4228-749F7EF2E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3908C57F-BA80-1830-2902-DB0A74A3E6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94FAA9F9-F4EE-602E-03AD-0722470859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AADBEFC-4858-F48E-589A-21BB9C66A2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43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835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251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1596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3828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3D7CB2-E902-45DA-8EA8-4289311C0612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268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6" y="1354321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6" y="2254029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3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925944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9067940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385904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683484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0461359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0228116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8966555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0328080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9956907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ilde 1/2 si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2">
            <a:extLst>
              <a:ext uri="{FF2B5EF4-FFF2-40B4-BE49-F238E27FC236}">
                <a16:creationId xmlns:a16="http://schemas.microsoft.com/office/drawing/2014/main" id="{043A7861-BFD0-8D13-086B-87383DA6D6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334" y="1176175"/>
            <a:ext cx="3660151" cy="892289"/>
          </a:xfrm>
        </p:spPr>
        <p:txBody>
          <a:bodyPr anchor="b"/>
          <a:lstStyle>
            <a:lvl1pPr>
              <a:defRPr lang="nb-NO"/>
            </a:lvl1pPr>
          </a:lstStyle>
          <a:p>
            <a:pPr lvl="0"/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7">
            <a:extLst>
              <a:ext uri="{FF2B5EF4-FFF2-40B4-BE49-F238E27FC236}">
                <a16:creationId xmlns:a16="http://schemas.microsoft.com/office/drawing/2014/main" id="{6FB6502C-59AF-09F0-54F8-0835A38A1EA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9334" y="2246709"/>
            <a:ext cx="3660151" cy="2293735"/>
          </a:xfrm>
        </p:spPr>
        <p:txBody>
          <a:bodyPr/>
          <a:lstStyle>
            <a:lvl1pPr>
              <a:defRPr lang="nb-NO" sz="1350"/>
            </a:lvl1pPr>
            <a:lvl2pPr>
              <a:defRPr lang="nb-NO" sz="1350"/>
            </a:lvl2pPr>
            <a:lvl3pPr>
              <a:defRPr lang="nb-NO" sz="1350"/>
            </a:lvl3pPr>
            <a:lvl4pPr>
              <a:defRPr lang="nb-NO" sz="1350"/>
            </a:lvl4pPr>
            <a:lvl5pPr>
              <a:defRPr lang="nb-NO" sz="135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bilde 9">
            <a:extLst>
              <a:ext uri="{FF2B5EF4-FFF2-40B4-BE49-F238E27FC236}">
                <a16:creationId xmlns:a16="http://schemas.microsoft.com/office/drawing/2014/main" id="{12D50BE5-F28F-B51F-66FD-446A1F5FF7F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856854" y="1"/>
            <a:ext cx="4287146" cy="5143499"/>
          </a:xfrm>
        </p:spPr>
        <p:txBody>
          <a:bodyPr/>
          <a:lstStyle>
            <a:lvl1pPr marL="0" indent="0">
              <a:spcBef>
                <a:spcPts val="1575"/>
              </a:spcBef>
              <a:buNone/>
              <a:defRPr sz="1200">
                <a:solidFill>
                  <a:srgbClr val="595959"/>
                </a:solidFill>
              </a:defRPr>
            </a:lvl1pPr>
          </a:lstStyle>
          <a:p>
            <a:pPr lvl="0"/>
            <a:r>
              <a:rPr lang="nn-NO"/>
              <a:t>Trykk på ikonet eller dra inn en bildefil for å legge til et bilde. Juster utsnittet på Bildeformat-fanen &gt; Beskjær.</a:t>
            </a:r>
          </a:p>
        </p:txBody>
      </p:sp>
    </p:spTree>
    <p:extLst>
      <p:ext uri="{BB962C8B-B14F-4D97-AF65-F5344CB8AC3E}">
        <p14:creationId xmlns:p14="http://schemas.microsoft.com/office/powerpoint/2010/main" val="3537384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5" y="1354320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5" y="2254028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2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65722" y="469339"/>
            <a:ext cx="7153836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5722" y="4493372"/>
            <a:ext cx="5486400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463342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154801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117622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434584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60901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65722" y="469338"/>
            <a:ext cx="7153836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5722" y="4493371"/>
            <a:ext cx="5486400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463342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592597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5009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9" r:id="rId1"/>
    <p:sldLayoutId id="2147493546" r:id="rId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F8636B8D-5F36-F64D-8B0B-293B50B73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671916" y="4672693"/>
            <a:ext cx="1282511" cy="369207"/>
          </a:xfrm>
          <a:prstGeom prst="rect">
            <a:avLst/>
          </a:prstGeom>
        </p:spPr>
      </p:pic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288782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60" r:id="rId1"/>
    <p:sldLayoutId id="2147493516" r:id="rId2"/>
    <p:sldLayoutId id="2147493517" r:id="rId3"/>
    <p:sldLayoutId id="2147493518" r:id="rId4"/>
    <p:sldLayoutId id="2147493519" r:id="rId5"/>
    <p:sldLayoutId id="2147493520" r:id="rId6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277741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4" r:id="rId1"/>
    <p:sldLayoutId id="2147493555" r:id="rId2"/>
    <p:sldLayoutId id="2147493556" r:id="rId3"/>
    <p:sldLayoutId id="2147493557" r:id="rId4"/>
    <p:sldLayoutId id="2147493558" r:id="rId5"/>
    <p:sldLayoutId id="2147493581" r:id="rId6"/>
    <p:sldLayoutId id="2147493582" r:id="rId7"/>
    <p:sldLayoutId id="2147493583" r:id="rId8"/>
    <p:sldLayoutId id="2147493584" r:id="rId9"/>
    <p:sldLayoutId id="2147493585" r:id="rId10"/>
    <p:sldLayoutId id="2147493586" r:id="rId11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0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mrfylke.maps.arcgis.com/apps/dashboards/f5eb4118ba4649548081e7e0eb861545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5.png"/><Relationship Id="rId4" Type="http://schemas.openxmlformats.org/officeDocument/2006/relationships/hyperlink" Target="https://mrfylke.sharepoint.com/:b:/s/SOS-Stabforstrategiogstyring-13Statistikkanalysekart/EU80FJ4p_TdDlw3QO72X7dgBbZAec2GsvwELyJ5t9SkIrw?e=x7QoEc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hyperlink" Target="https://www.pandaanalyse.no/wp-content/uploads/2025/05/Boligmodul-1-dokumentasjon.pdf" TargetMode="Externa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emf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B35AF-FAFA-3541-AD9D-5BEBE20999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/>
          <a:lstStyle/>
          <a:p>
            <a:r>
              <a:rPr lang="nn-NO" dirty="0">
                <a:latin typeface="Poppins SemiBold"/>
                <a:cs typeface="Poppins SemiBold"/>
              </a:rPr>
              <a:t>Bustadanalyse</a:t>
            </a:r>
            <a:r>
              <a:rPr lang="nn-NO" noProof="0" dirty="0">
                <a:latin typeface="Poppins SemiBold"/>
                <a:cs typeface="Poppins SemiBold"/>
              </a:rPr>
              <a:t> for Vestnes</a:t>
            </a:r>
            <a:endParaRPr lang="nn-NO" noProof="0" dirty="0">
              <a:highlight>
                <a:srgbClr val="FFFF00"/>
              </a:highlight>
              <a:latin typeface="Poppins SemiBold"/>
              <a:cs typeface="Poppins SemiBold"/>
            </a:endParaRP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4275824-CB13-7FD5-83AA-39C777B78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486" y="2254028"/>
            <a:ext cx="7818121" cy="684243"/>
          </a:xfrm>
        </p:spPr>
        <p:txBody>
          <a:bodyPr lIns="91440" tIns="45720" rIns="91440" bIns="45720" anchor="t"/>
          <a:lstStyle/>
          <a:p>
            <a:r>
              <a:rPr lang="nn-NO" noProof="0" dirty="0">
                <a:latin typeface="Poppins Medium"/>
                <a:cs typeface="Poppins Medium"/>
              </a:rPr>
              <a:t>Forventa </a:t>
            </a:r>
            <a:r>
              <a:rPr lang="nn-NO" dirty="0">
                <a:latin typeface="Poppins Medium"/>
                <a:cs typeface="Poppins Medium"/>
              </a:rPr>
              <a:t>bustadetterspørsel</a:t>
            </a:r>
            <a:r>
              <a:rPr lang="nn-NO" noProof="0" dirty="0">
                <a:latin typeface="Poppins Medium"/>
                <a:cs typeface="Poppins Medium"/>
              </a:rPr>
              <a:t> og </a:t>
            </a:r>
            <a:r>
              <a:rPr lang="nn-NO" dirty="0">
                <a:latin typeface="Poppins Medium"/>
                <a:cs typeface="Poppins Medium"/>
              </a:rPr>
              <a:t>nøkkeltal</a:t>
            </a:r>
            <a:r>
              <a:rPr lang="nn-NO" noProof="0" dirty="0">
                <a:latin typeface="Poppins Medium"/>
                <a:cs typeface="Poppins Medium"/>
              </a:rPr>
              <a:t> for </a:t>
            </a:r>
            <a:r>
              <a:rPr lang="nn-NO" dirty="0">
                <a:latin typeface="Poppins Medium"/>
                <a:cs typeface="Poppins Medium"/>
              </a:rPr>
              <a:t>bustadsektoren</a:t>
            </a:r>
            <a:endParaRPr lang="nn-NO" noProof="0" dirty="0">
              <a:latin typeface="Poppins Medium"/>
              <a:cs typeface="Poppins Medium"/>
            </a:endParaRPr>
          </a:p>
          <a:p>
            <a:r>
              <a:rPr lang="nn-NO">
                <a:latin typeface="Poppins" panose="00000500000000000000" pitchFamily="2" charset="0"/>
                <a:cs typeface="Poppins" panose="00000500000000000000" pitchFamily="2" charset="0"/>
              </a:rPr>
              <a:t>September 2025</a:t>
            </a:r>
            <a:endParaRPr lang="nn-NO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158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3D2C8CB-123D-DF5D-8471-6CFA29C28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>
                <a:latin typeface="Poppins SemiBold"/>
                <a:cs typeface="Poppins SemiBold"/>
              </a:rPr>
              <a:t>Hushaldsamansetning</a:t>
            </a:r>
            <a:r>
              <a:rPr lang="nb-NO" dirty="0">
                <a:latin typeface="Poppins SemiBold"/>
                <a:cs typeface="Poppins SemiBold"/>
              </a:rPr>
              <a:t> 2025 og 2050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5B2F0C19-16F9-034B-4702-DBC2D45E19C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1F2EF02F-E9CD-E23B-B025-CC1FA8DF80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988FBCA6-1F52-3C99-4C56-87902DCAD4A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Vestnes kommune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D7AA84C0-ED66-B82C-CDD0-F48FF8D2DD8C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2" name="Plassholder for innhold 11">
            <a:extLst>
              <a:ext uri="{FF2B5EF4-FFF2-40B4-BE49-F238E27FC236}">
                <a16:creationId xmlns:a16="http://schemas.microsoft.com/office/drawing/2014/main" id="{E96F76D3-63E0-A71B-4239-4D1CADDF1A93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457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Plassholder for innhold 12">
            <a:extLst>
              <a:ext uri="{FF2B5EF4-FFF2-40B4-BE49-F238E27FC236}">
                <a16:creationId xmlns:a16="http://schemas.microsoft.com/office/drawing/2014/main" id="{21CE8454-4794-9AFC-6355-68CC91A2BC21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4648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3300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457306C-0999-03A7-73CD-B32E4526D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Samandrag</a:t>
            </a:r>
            <a:r>
              <a:rPr lang="nb-NO" dirty="0"/>
              <a:t> av funn for Vestnes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F871BB3-E611-3FE9-EBB5-1C16E41B1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4617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n-NO" sz="1500" dirty="0"/>
              <a:t>Vestnes har </a:t>
            </a:r>
            <a:r>
              <a:rPr lang="nn-NO" sz="1500" b="1" dirty="0"/>
              <a:t>for mange store bustadar </a:t>
            </a:r>
            <a:r>
              <a:rPr lang="nn-NO" sz="1500" dirty="0"/>
              <a:t>i forhold til forventa etterspørsel</a:t>
            </a:r>
          </a:p>
          <a:p>
            <a:pPr lvl="1"/>
            <a:r>
              <a:rPr lang="nn-NO" sz="1300" dirty="0"/>
              <a:t>Anslår også overskot på små bustadar og underskot på middels bustadar, men desse verdiane liknar kvarandre ut (sum av begge gir marginalt </a:t>
            </a:r>
            <a:r>
              <a:rPr lang="nn-NO" sz="1300" dirty="0" err="1"/>
              <a:t>bustadsunderskot</a:t>
            </a:r>
            <a:r>
              <a:rPr lang="nn-NO" sz="1300" dirty="0"/>
              <a:t>)</a:t>
            </a:r>
          </a:p>
          <a:p>
            <a:pPr lvl="1"/>
            <a:r>
              <a:rPr lang="nn-NO" sz="1300" dirty="0"/>
              <a:t>Størst relativ etterspørselsauke etter middels bustadar mot 2050</a:t>
            </a:r>
            <a:br>
              <a:rPr lang="nn-NO" sz="1100" dirty="0"/>
            </a:br>
            <a:endParaRPr lang="nn-NO" sz="1100" dirty="0"/>
          </a:p>
          <a:p>
            <a:r>
              <a:rPr lang="nn-NO" sz="1500" b="1" dirty="0">
                <a:latin typeface="Poppins"/>
                <a:cs typeface="Poppins"/>
              </a:rPr>
              <a:t>Godt vaksne hushald driv framtidig etterspørselsvekst</a:t>
            </a:r>
          </a:p>
          <a:p>
            <a:pPr lvl="1"/>
            <a:r>
              <a:rPr lang="nn-NO" sz="1300" dirty="0"/>
              <a:t>I 2050 vil det være 8,8 % færre hushald med kontaktperson* under 67 år som etterspør bustadar i Vestnes enn i dag</a:t>
            </a:r>
          </a:p>
          <a:p>
            <a:pPr lvl="1"/>
            <a:r>
              <a:rPr lang="nn-NO" sz="1300" dirty="0">
                <a:latin typeface="Poppins"/>
                <a:cs typeface="Poppins"/>
              </a:rPr>
              <a:t>Etterspørselsveksten mot 2050 blant hushald eldre enn 67 år er på den annan side berekna til 35,6 %. Eldre sine bustadbehov og preferansar blir derfor meir viktige framover</a:t>
            </a:r>
            <a:br>
              <a:rPr lang="nn-NO" sz="1300" dirty="0"/>
            </a:br>
            <a:endParaRPr lang="nn-NO" sz="1300" dirty="0"/>
          </a:p>
          <a:p>
            <a:r>
              <a:rPr lang="nn-NO" sz="1500" dirty="0">
                <a:latin typeface="Poppins"/>
                <a:cs typeface="Poppins"/>
              </a:rPr>
              <a:t>Eit gjennomsnittleg hushald i Vestnes forventast å vere mindre i 2050 enn i dag. Det gir auka bustadetterspørsel ut over forventa folketalsvekst</a:t>
            </a:r>
          </a:p>
          <a:p>
            <a:pPr marL="0" indent="0" algn="r">
              <a:buNone/>
            </a:pPr>
            <a:br>
              <a:rPr lang="nn-NO" sz="1500" dirty="0"/>
            </a:br>
            <a:r>
              <a:rPr lang="nn-NO" sz="1050" i="1" dirty="0"/>
              <a:t>*kontaktperson = eldste i hushaldet og/eller eiger av bustad</a:t>
            </a:r>
            <a:endParaRPr lang="nn-NO" sz="1200" i="1" dirty="0"/>
          </a:p>
          <a:p>
            <a:pPr lvl="1"/>
            <a:endParaRPr lang="nn-NO" sz="120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2D83EB0-21AA-425B-473D-0A73CC340911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80F53C8-6B0A-AA76-5A80-7090478124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554E191C-DAD8-4DE4-611E-8CFFD547CCF6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Vestnes kommune</a:t>
            </a:r>
          </a:p>
        </p:txBody>
      </p:sp>
    </p:spTree>
    <p:extLst>
      <p:ext uri="{BB962C8B-B14F-4D97-AF65-F5344CB8AC3E}">
        <p14:creationId xmlns:p14="http://schemas.microsoft.com/office/powerpoint/2010/main" val="3282931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354E2-8CAC-16BB-7A9B-D1CDB4C29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kart, diagram, atlas&#10;&#10;KI-generert innhold kan være feil.">
            <a:extLst>
              <a:ext uri="{FF2B5EF4-FFF2-40B4-BE49-F238E27FC236}">
                <a16:creationId xmlns:a16="http://schemas.microsoft.com/office/drawing/2014/main" id="{13031483-EBA8-B91C-12D9-EE64364D3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7C9B4252-2C12-1942-A3DD-D2630AA2723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24147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79261-DCF4-2E4A-B80F-11829A106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98871206-1E20-2537-F407-2791EC870E2D}"/>
              </a:ext>
            </a:extLst>
          </p:cNvPr>
          <p:cNvSpPr/>
          <p:nvPr/>
        </p:nvSpPr>
        <p:spPr>
          <a:xfrm>
            <a:off x="581892" y="469338"/>
            <a:ext cx="3510786" cy="403096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CC1A4767-59E9-C6BA-139D-F6CD7CEF167F}"/>
              </a:ext>
            </a:extLst>
          </p:cNvPr>
          <p:cNvSpPr txBox="1"/>
          <p:nvPr/>
        </p:nvSpPr>
        <p:spPr>
          <a:xfrm>
            <a:off x="840657" y="1556743"/>
            <a:ext cx="3082413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Samfunnstrekk</a:t>
            </a:r>
          </a:p>
          <a:p>
            <a:r>
              <a:rPr lang="nn-NO" sz="2800" dirty="0">
                <a:solidFill>
                  <a:schemeClr val="bg1"/>
                </a:solidFill>
                <a:latin typeface="Poppins SemiBold"/>
                <a:cs typeface="Poppins SemiBold"/>
              </a:rPr>
              <a:t>knytt til bustad og busetting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02448B9F-4665-1B6E-23C3-6F6CE30A1CC7}"/>
              </a:ext>
            </a:extLst>
          </p:cNvPr>
          <p:cNvSpPr txBox="1"/>
          <p:nvPr/>
        </p:nvSpPr>
        <p:spPr>
          <a:xfrm>
            <a:off x="840658" y="627044"/>
            <a:ext cx="14748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8" name="Plassholder for bilde 7" descr="Et bilde som inneholder utendørs, konstruksjon, sky, hjem&#10;&#10;KI-generert innhold kan være feil.">
            <a:extLst>
              <a:ext uri="{FF2B5EF4-FFF2-40B4-BE49-F238E27FC236}">
                <a16:creationId xmlns:a16="http://schemas.microsoft.com/office/drawing/2014/main" id="{3466A26C-B6C3-DFE3-42FE-9C2E7B5A77B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2541" b="125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64475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C8E4B02-CC19-299A-4BD9-2280568E3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Vestnes har fleire bustadar enn hushald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5A37150-84BC-0147-7A80-F18C3806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063625"/>
            <a:ext cx="4114800" cy="360423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Vestnes har i alt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3 737 </a:t>
            </a:r>
            <a:r>
              <a:rPr lang="nn-NO" sz="1600" dirty="0">
                <a:latin typeface="Poppins"/>
                <a:cs typeface="Poppins"/>
              </a:rPr>
              <a:t>bustader registrert i matrikkelen, og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3 243 </a:t>
            </a:r>
            <a:r>
              <a:rPr lang="nn-NO" sz="1600" dirty="0">
                <a:latin typeface="Poppins"/>
                <a:cs typeface="Poppins"/>
              </a:rPr>
              <a:t>registrerte privathushald. </a:t>
            </a:r>
          </a:p>
          <a:p>
            <a:pPr marL="0" indent="0">
              <a:buNone/>
            </a:pPr>
            <a:endParaRPr lang="nn-NO" sz="1600" dirty="0"/>
          </a:p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Det tyder på at </a:t>
            </a:r>
            <a:r>
              <a:rPr lang="nn-NO" sz="2000" dirty="0">
                <a:solidFill>
                  <a:schemeClr val="accent5">
                    <a:lumMod val="75000"/>
                  </a:schemeClr>
                </a:solidFill>
                <a:latin typeface="Poppins SemiBold"/>
                <a:cs typeface="Poppins SemiBold"/>
              </a:rPr>
              <a:t>13 % </a:t>
            </a:r>
            <a:r>
              <a:rPr lang="nn-NO" sz="1600" dirty="0">
                <a:latin typeface="Poppins"/>
                <a:cs typeface="Poppins"/>
              </a:rPr>
              <a:t>av bustadane er tomme eller ikkje heilårsbustad.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94A1483-F00C-EF0E-A063-5430C8E83E29}"/>
              </a:ext>
            </a:extLst>
          </p:cNvPr>
          <p:cNvSpPr/>
          <p:nvPr/>
        </p:nvSpPr>
        <p:spPr>
          <a:xfrm>
            <a:off x="547255" y="1067078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AD53F55-620A-0EAE-58D3-4E71D0278514}"/>
              </a:ext>
            </a:extLst>
          </p:cNvPr>
          <p:cNvSpPr/>
          <p:nvPr/>
        </p:nvSpPr>
        <p:spPr>
          <a:xfrm>
            <a:off x="90949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B6572AB4-E1BA-45B2-D1FD-01451C3E3177}"/>
              </a:ext>
            </a:extLst>
          </p:cNvPr>
          <p:cNvSpPr/>
          <p:nvPr/>
        </p:nvSpPr>
        <p:spPr>
          <a:xfrm>
            <a:off x="3801707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91F845D5-3462-3481-845C-876B193AE5A3}"/>
              </a:ext>
            </a:extLst>
          </p:cNvPr>
          <p:cNvSpPr/>
          <p:nvPr/>
        </p:nvSpPr>
        <p:spPr>
          <a:xfrm>
            <a:off x="1271731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729A8D6-8A19-FA1C-B63E-4C3C83A43EBD}"/>
              </a:ext>
            </a:extLst>
          </p:cNvPr>
          <p:cNvSpPr/>
          <p:nvPr/>
        </p:nvSpPr>
        <p:spPr>
          <a:xfrm>
            <a:off x="163501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030C78FA-B1DF-7E7F-74A0-B36989ECB12F}"/>
              </a:ext>
            </a:extLst>
          </p:cNvPr>
          <p:cNvSpPr/>
          <p:nvPr/>
        </p:nvSpPr>
        <p:spPr>
          <a:xfrm>
            <a:off x="1998296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ABA5CCC-ECCD-FA8D-4B66-90AAFE6649EE}"/>
              </a:ext>
            </a:extLst>
          </p:cNvPr>
          <p:cNvSpPr/>
          <p:nvPr/>
        </p:nvSpPr>
        <p:spPr>
          <a:xfrm>
            <a:off x="2358978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CBD71697-8DE4-3191-B4C7-DE54B1D2D576}"/>
              </a:ext>
            </a:extLst>
          </p:cNvPr>
          <p:cNvSpPr/>
          <p:nvPr/>
        </p:nvSpPr>
        <p:spPr>
          <a:xfrm>
            <a:off x="2719660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183DE3E6-26E8-8508-71FD-636A37C4DA03}"/>
              </a:ext>
            </a:extLst>
          </p:cNvPr>
          <p:cNvSpPr/>
          <p:nvPr/>
        </p:nvSpPr>
        <p:spPr>
          <a:xfrm>
            <a:off x="3080342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EDF4A024-ADDF-6229-E58C-D884CAAB3010}"/>
              </a:ext>
            </a:extLst>
          </p:cNvPr>
          <p:cNvSpPr/>
          <p:nvPr/>
        </p:nvSpPr>
        <p:spPr>
          <a:xfrm>
            <a:off x="3441025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B1E20BB3-2DF9-5EC1-713B-83082B2E1451}"/>
              </a:ext>
            </a:extLst>
          </p:cNvPr>
          <p:cNvSpPr/>
          <p:nvPr/>
        </p:nvSpPr>
        <p:spPr>
          <a:xfrm>
            <a:off x="547255" y="141348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1ECB650E-D94F-E47D-7D3A-5679C7BDDB26}"/>
              </a:ext>
            </a:extLst>
          </p:cNvPr>
          <p:cNvSpPr/>
          <p:nvPr/>
        </p:nvSpPr>
        <p:spPr>
          <a:xfrm>
            <a:off x="90949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7D21B9D7-26DC-26A4-5F4A-080AB0CD2FA6}"/>
              </a:ext>
            </a:extLst>
          </p:cNvPr>
          <p:cNvSpPr/>
          <p:nvPr/>
        </p:nvSpPr>
        <p:spPr>
          <a:xfrm>
            <a:off x="3801707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362D9FEC-28A4-0194-3196-22A45834334D}"/>
              </a:ext>
            </a:extLst>
          </p:cNvPr>
          <p:cNvSpPr/>
          <p:nvPr/>
        </p:nvSpPr>
        <p:spPr>
          <a:xfrm>
            <a:off x="1271731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4457AF9D-1735-3A45-6D4F-15EB4DD2688F}"/>
              </a:ext>
            </a:extLst>
          </p:cNvPr>
          <p:cNvSpPr/>
          <p:nvPr/>
        </p:nvSpPr>
        <p:spPr>
          <a:xfrm>
            <a:off x="163501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BD7AFA8A-1C0C-861D-C356-6708F9E38DA2}"/>
              </a:ext>
            </a:extLst>
          </p:cNvPr>
          <p:cNvSpPr/>
          <p:nvPr/>
        </p:nvSpPr>
        <p:spPr>
          <a:xfrm>
            <a:off x="1998296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24F08736-E69F-F99A-842F-0A4040426BEF}"/>
              </a:ext>
            </a:extLst>
          </p:cNvPr>
          <p:cNvSpPr/>
          <p:nvPr/>
        </p:nvSpPr>
        <p:spPr>
          <a:xfrm>
            <a:off x="2358978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716B41B6-D3C1-1323-4EFA-C881B1B49B97}"/>
              </a:ext>
            </a:extLst>
          </p:cNvPr>
          <p:cNvSpPr/>
          <p:nvPr/>
        </p:nvSpPr>
        <p:spPr>
          <a:xfrm>
            <a:off x="2719660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0A2BFB20-98E0-1F6E-C41C-51A0C7B2F6F3}"/>
              </a:ext>
            </a:extLst>
          </p:cNvPr>
          <p:cNvSpPr/>
          <p:nvPr/>
        </p:nvSpPr>
        <p:spPr>
          <a:xfrm>
            <a:off x="3080342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FBDDC1A6-588D-776B-9C8E-E075EBF20806}"/>
              </a:ext>
            </a:extLst>
          </p:cNvPr>
          <p:cNvSpPr/>
          <p:nvPr/>
        </p:nvSpPr>
        <p:spPr>
          <a:xfrm>
            <a:off x="3441025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C666CB0F-EBC9-5009-79BA-6B1EA21D9082}"/>
              </a:ext>
            </a:extLst>
          </p:cNvPr>
          <p:cNvSpPr/>
          <p:nvPr/>
        </p:nvSpPr>
        <p:spPr>
          <a:xfrm>
            <a:off x="547255" y="175989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F2C8497C-2AE7-6555-1669-BEDC380B9223}"/>
              </a:ext>
            </a:extLst>
          </p:cNvPr>
          <p:cNvSpPr/>
          <p:nvPr/>
        </p:nvSpPr>
        <p:spPr>
          <a:xfrm>
            <a:off x="90949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88EAA55D-B2B0-3A15-BA3F-8293255269B7}"/>
              </a:ext>
            </a:extLst>
          </p:cNvPr>
          <p:cNvSpPr/>
          <p:nvPr/>
        </p:nvSpPr>
        <p:spPr>
          <a:xfrm>
            <a:off x="3801707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2F8D27B3-3FA2-A8AD-8D15-6754FE72BDD5}"/>
              </a:ext>
            </a:extLst>
          </p:cNvPr>
          <p:cNvSpPr/>
          <p:nvPr/>
        </p:nvSpPr>
        <p:spPr>
          <a:xfrm>
            <a:off x="1271731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1F1E7269-56D9-36F6-8965-B96261E67E64}"/>
              </a:ext>
            </a:extLst>
          </p:cNvPr>
          <p:cNvSpPr/>
          <p:nvPr/>
        </p:nvSpPr>
        <p:spPr>
          <a:xfrm>
            <a:off x="163501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BD43543C-1B3A-3051-22A0-A84D06D8B950}"/>
              </a:ext>
            </a:extLst>
          </p:cNvPr>
          <p:cNvSpPr/>
          <p:nvPr/>
        </p:nvSpPr>
        <p:spPr>
          <a:xfrm>
            <a:off x="1998296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D1FF9391-B1E5-F272-1855-5DFA2CDD42DF}"/>
              </a:ext>
            </a:extLst>
          </p:cNvPr>
          <p:cNvSpPr/>
          <p:nvPr/>
        </p:nvSpPr>
        <p:spPr>
          <a:xfrm>
            <a:off x="2358978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C12ADAFB-75A9-F2BD-2A34-442997836D1B}"/>
              </a:ext>
            </a:extLst>
          </p:cNvPr>
          <p:cNvSpPr/>
          <p:nvPr/>
        </p:nvSpPr>
        <p:spPr>
          <a:xfrm>
            <a:off x="2719660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F16CD778-B53A-7F0F-592B-A98F39B0F6A0}"/>
              </a:ext>
            </a:extLst>
          </p:cNvPr>
          <p:cNvSpPr/>
          <p:nvPr/>
        </p:nvSpPr>
        <p:spPr>
          <a:xfrm>
            <a:off x="3080342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06D9951-A624-285D-48B0-B2F8F27059E0}"/>
              </a:ext>
            </a:extLst>
          </p:cNvPr>
          <p:cNvSpPr/>
          <p:nvPr/>
        </p:nvSpPr>
        <p:spPr>
          <a:xfrm>
            <a:off x="3441025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91385B08-6562-48CD-E25D-A662AF43D031}"/>
              </a:ext>
            </a:extLst>
          </p:cNvPr>
          <p:cNvSpPr/>
          <p:nvPr/>
        </p:nvSpPr>
        <p:spPr>
          <a:xfrm>
            <a:off x="547255" y="210630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86A82FCC-812D-D2AF-5804-0EB03C52B36F}"/>
              </a:ext>
            </a:extLst>
          </p:cNvPr>
          <p:cNvSpPr/>
          <p:nvPr/>
        </p:nvSpPr>
        <p:spPr>
          <a:xfrm>
            <a:off x="90949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E0681BB8-B9A7-691A-654B-D47A43ACB141}"/>
              </a:ext>
            </a:extLst>
          </p:cNvPr>
          <p:cNvSpPr/>
          <p:nvPr/>
        </p:nvSpPr>
        <p:spPr>
          <a:xfrm>
            <a:off x="3801707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1A16E4B5-2E6D-BB69-2970-6D723D1054A9}"/>
              </a:ext>
            </a:extLst>
          </p:cNvPr>
          <p:cNvSpPr/>
          <p:nvPr/>
        </p:nvSpPr>
        <p:spPr>
          <a:xfrm>
            <a:off x="1271731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7C6C2016-4200-EC04-0B8B-ECBA8A61B5D3}"/>
              </a:ext>
            </a:extLst>
          </p:cNvPr>
          <p:cNvSpPr/>
          <p:nvPr/>
        </p:nvSpPr>
        <p:spPr>
          <a:xfrm>
            <a:off x="163501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C32F1372-A960-FB9C-9834-FD3F6F69F5B4}"/>
              </a:ext>
            </a:extLst>
          </p:cNvPr>
          <p:cNvSpPr/>
          <p:nvPr/>
        </p:nvSpPr>
        <p:spPr>
          <a:xfrm>
            <a:off x="1998296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9BDDA417-E950-6338-225C-45E107610D84}"/>
              </a:ext>
            </a:extLst>
          </p:cNvPr>
          <p:cNvSpPr/>
          <p:nvPr/>
        </p:nvSpPr>
        <p:spPr>
          <a:xfrm>
            <a:off x="2358978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BE9D5D7F-DB38-15CF-EB97-333EF35A9D14}"/>
              </a:ext>
            </a:extLst>
          </p:cNvPr>
          <p:cNvSpPr/>
          <p:nvPr/>
        </p:nvSpPr>
        <p:spPr>
          <a:xfrm>
            <a:off x="2719660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E2FC8997-CB54-DF38-AF75-4B416B7D80D1}"/>
              </a:ext>
            </a:extLst>
          </p:cNvPr>
          <p:cNvSpPr/>
          <p:nvPr/>
        </p:nvSpPr>
        <p:spPr>
          <a:xfrm>
            <a:off x="3080342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473F8EC-0CF9-8C3F-C326-5865DA97B592}"/>
              </a:ext>
            </a:extLst>
          </p:cNvPr>
          <p:cNvSpPr/>
          <p:nvPr/>
        </p:nvSpPr>
        <p:spPr>
          <a:xfrm>
            <a:off x="3441025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5FB71634-A2F9-A802-CE20-EACD5D1E436A}"/>
              </a:ext>
            </a:extLst>
          </p:cNvPr>
          <p:cNvSpPr/>
          <p:nvPr/>
        </p:nvSpPr>
        <p:spPr>
          <a:xfrm>
            <a:off x="547255" y="245271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2051771A-4AB5-9591-DB1F-3ECD5347A96A}"/>
              </a:ext>
            </a:extLst>
          </p:cNvPr>
          <p:cNvSpPr/>
          <p:nvPr/>
        </p:nvSpPr>
        <p:spPr>
          <a:xfrm>
            <a:off x="90949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8EDCB579-951E-9BB7-939C-1EB899E37DE1}"/>
              </a:ext>
            </a:extLst>
          </p:cNvPr>
          <p:cNvSpPr/>
          <p:nvPr/>
        </p:nvSpPr>
        <p:spPr>
          <a:xfrm>
            <a:off x="3801707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226974B9-496B-36D8-8B34-94F38B8A64F9}"/>
              </a:ext>
            </a:extLst>
          </p:cNvPr>
          <p:cNvSpPr/>
          <p:nvPr/>
        </p:nvSpPr>
        <p:spPr>
          <a:xfrm>
            <a:off x="1271731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950E06E8-8E8C-EE52-A054-C63EEAE8CCD3}"/>
              </a:ext>
            </a:extLst>
          </p:cNvPr>
          <p:cNvSpPr/>
          <p:nvPr/>
        </p:nvSpPr>
        <p:spPr>
          <a:xfrm>
            <a:off x="163501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E895FBCC-2641-B53A-CFD6-56C8CED5A490}"/>
              </a:ext>
            </a:extLst>
          </p:cNvPr>
          <p:cNvSpPr/>
          <p:nvPr/>
        </p:nvSpPr>
        <p:spPr>
          <a:xfrm>
            <a:off x="1998296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0C4425C8-F405-CA60-B092-B770A8031422}"/>
              </a:ext>
            </a:extLst>
          </p:cNvPr>
          <p:cNvSpPr/>
          <p:nvPr/>
        </p:nvSpPr>
        <p:spPr>
          <a:xfrm>
            <a:off x="2358978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49B6F743-EA1F-3F00-0CD9-A2C2349B5DA8}"/>
              </a:ext>
            </a:extLst>
          </p:cNvPr>
          <p:cNvSpPr/>
          <p:nvPr/>
        </p:nvSpPr>
        <p:spPr>
          <a:xfrm>
            <a:off x="2719660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9254CAA0-C50D-6124-8166-D1A4FE4D8FF5}"/>
              </a:ext>
            </a:extLst>
          </p:cNvPr>
          <p:cNvSpPr/>
          <p:nvPr/>
        </p:nvSpPr>
        <p:spPr>
          <a:xfrm>
            <a:off x="3080342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E2559CE9-D233-EFEE-44B6-60A314F3BCEF}"/>
              </a:ext>
            </a:extLst>
          </p:cNvPr>
          <p:cNvSpPr/>
          <p:nvPr/>
        </p:nvSpPr>
        <p:spPr>
          <a:xfrm>
            <a:off x="3441025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3C4F84FD-4F4D-0B84-1C41-92F3F9EB67B4}"/>
              </a:ext>
            </a:extLst>
          </p:cNvPr>
          <p:cNvSpPr/>
          <p:nvPr/>
        </p:nvSpPr>
        <p:spPr>
          <a:xfrm>
            <a:off x="547255" y="279912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F45BC600-603C-FAAC-A1C9-22CA1556CB32}"/>
              </a:ext>
            </a:extLst>
          </p:cNvPr>
          <p:cNvSpPr/>
          <p:nvPr/>
        </p:nvSpPr>
        <p:spPr>
          <a:xfrm>
            <a:off x="90949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BED02989-77C8-249D-1BEF-4B2C450FC9E9}"/>
              </a:ext>
            </a:extLst>
          </p:cNvPr>
          <p:cNvSpPr/>
          <p:nvPr/>
        </p:nvSpPr>
        <p:spPr>
          <a:xfrm>
            <a:off x="3801707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7" name="Rektangel 56">
            <a:extLst>
              <a:ext uri="{FF2B5EF4-FFF2-40B4-BE49-F238E27FC236}">
                <a16:creationId xmlns:a16="http://schemas.microsoft.com/office/drawing/2014/main" id="{355197D6-01C9-BC2B-F2C9-3009D583C304}"/>
              </a:ext>
            </a:extLst>
          </p:cNvPr>
          <p:cNvSpPr/>
          <p:nvPr/>
        </p:nvSpPr>
        <p:spPr>
          <a:xfrm>
            <a:off x="1271731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A132A91B-6B15-572B-3567-E5F0C4D70FD8}"/>
              </a:ext>
            </a:extLst>
          </p:cNvPr>
          <p:cNvSpPr/>
          <p:nvPr/>
        </p:nvSpPr>
        <p:spPr>
          <a:xfrm>
            <a:off x="163501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9" name="Rektangel 58">
            <a:extLst>
              <a:ext uri="{FF2B5EF4-FFF2-40B4-BE49-F238E27FC236}">
                <a16:creationId xmlns:a16="http://schemas.microsoft.com/office/drawing/2014/main" id="{47C6B72E-D01C-AE79-2CEA-C92EBA1D31E7}"/>
              </a:ext>
            </a:extLst>
          </p:cNvPr>
          <p:cNvSpPr/>
          <p:nvPr/>
        </p:nvSpPr>
        <p:spPr>
          <a:xfrm>
            <a:off x="1998296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0" name="Rektangel 59">
            <a:extLst>
              <a:ext uri="{FF2B5EF4-FFF2-40B4-BE49-F238E27FC236}">
                <a16:creationId xmlns:a16="http://schemas.microsoft.com/office/drawing/2014/main" id="{8BD9A4E8-7B0A-75A2-C0F1-0FF755F3BF41}"/>
              </a:ext>
            </a:extLst>
          </p:cNvPr>
          <p:cNvSpPr/>
          <p:nvPr/>
        </p:nvSpPr>
        <p:spPr>
          <a:xfrm>
            <a:off x="2358978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1" name="Rektangel 60">
            <a:extLst>
              <a:ext uri="{FF2B5EF4-FFF2-40B4-BE49-F238E27FC236}">
                <a16:creationId xmlns:a16="http://schemas.microsoft.com/office/drawing/2014/main" id="{23A675B3-E637-D606-7981-67619D445B25}"/>
              </a:ext>
            </a:extLst>
          </p:cNvPr>
          <p:cNvSpPr/>
          <p:nvPr/>
        </p:nvSpPr>
        <p:spPr>
          <a:xfrm>
            <a:off x="2719660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2" name="Rektangel 61">
            <a:extLst>
              <a:ext uri="{FF2B5EF4-FFF2-40B4-BE49-F238E27FC236}">
                <a16:creationId xmlns:a16="http://schemas.microsoft.com/office/drawing/2014/main" id="{06185BC0-F951-C0BF-FFA9-AAA7B58AED75}"/>
              </a:ext>
            </a:extLst>
          </p:cNvPr>
          <p:cNvSpPr/>
          <p:nvPr/>
        </p:nvSpPr>
        <p:spPr>
          <a:xfrm>
            <a:off x="3080342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ACF55DAF-E27A-4AC7-816F-4AAD33BEE884}"/>
              </a:ext>
            </a:extLst>
          </p:cNvPr>
          <p:cNvSpPr/>
          <p:nvPr/>
        </p:nvSpPr>
        <p:spPr>
          <a:xfrm>
            <a:off x="3441025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4" name="Rektangel 63">
            <a:extLst>
              <a:ext uri="{FF2B5EF4-FFF2-40B4-BE49-F238E27FC236}">
                <a16:creationId xmlns:a16="http://schemas.microsoft.com/office/drawing/2014/main" id="{8964234A-6176-9131-A9B8-EBBC592E86DE}"/>
              </a:ext>
            </a:extLst>
          </p:cNvPr>
          <p:cNvSpPr/>
          <p:nvPr/>
        </p:nvSpPr>
        <p:spPr>
          <a:xfrm>
            <a:off x="547255" y="314553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5" name="Rektangel 64">
            <a:extLst>
              <a:ext uri="{FF2B5EF4-FFF2-40B4-BE49-F238E27FC236}">
                <a16:creationId xmlns:a16="http://schemas.microsoft.com/office/drawing/2014/main" id="{5CED9A9A-D046-9B9D-A333-F3ECEA5240E9}"/>
              </a:ext>
            </a:extLst>
          </p:cNvPr>
          <p:cNvSpPr/>
          <p:nvPr/>
        </p:nvSpPr>
        <p:spPr>
          <a:xfrm>
            <a:off x="90949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6" name="Rektangel 65">
            <a:extLst>
              <a:ext uri="{FF2B5EF4-FFF2-40B4-BE49-F238E27FC236}">
                <a16:creationId xmlns:a16="http://schemas.microsoft.com/office/drawing/2014/main" id="{992695A1-33BE-C59A-80D4-487D1686DC50}"/>
              </a:ext>
            </a:extLst>
          </p:cNvPr>
          <p:cNvSpPr/>
          <p:nvPr/>
        </p:nvSpPr>
        <p:spPr>
          <a:xfrm>
            <a:off x="3801707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7" name="Rektangel 66">
            <a:extLst>
              <a:ext uri="{FF2B5EF4-FFF2-40B4-BE49-F238E27FC236}">
                <a16:creationId xmlns:a16="http://schemas.microsoft.com/office/drawing/2014/main" id="{4AA98017-1829-F837-E010-1598D0105751}"/>
              </a:ext>
            </a:extLst>
          </p:cNvPr>
          <p:cNvSpPr/>
          <p:nvPr/>
        </p:nvSpPr>
        <p:spPr>
          <a:xfrm>
            <a:off x="1271731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8" name="Rektangel 67">
            <a:extLst>
              <a:ext uri="{FF2B5EF4-FFF2-40B4-BE49-F238E27FC236}">
                <a16:creationId xmlns:a16="http://schemas.microsoft.com/office/drawing/2014/main" id="{F392F71B-866C-1EC8-F169-93FD115D0C9E}"/>
              </a:ext>
            </a:extLst>
          </p:cNvPr>
          <p:cNvSpPr/>
          <p:nvPr/>
        </p:nvSpPr>
        <p:spPr>
          <a:xfrm>
            <a:off x="163501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9" name="Rektangel 68">
            <a:extLst>
              <a:ext uri="{FF2B5EF4-FFF2-40B4-BE49-F238E27FC236}">
                <a16:creationId xmlns:a16="http://schemas.microsoft.com/office/drawing/2014/main" id="{B3F8BBFC-4689-B363-4618-6A5F914EF25E}"/>
              </a:ext>
            </a:extLst>
          </p:cNvPr>
          <p:cNvSpPr/>
          <p:nvPr/>
        </p:nvSpPr>
        <p:spPr>
          <a:xfrm>
            <a:off x="1998296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0" name="Rektangel 69">
            <a:extLst>
              <a:ext uri="{FF2B5EF4-FFF2-40B4-BE49-F238E27FC236}">
                <a16:creationId xmlns:a16="http://schemas.microsoft.com/office/drawing/2014/main" id="{BC19AD66-D823-6A95-F856-1A5958F68C22}"/>
              </a:ext>
            </a:extLst>
          </p:cNvPr>
          <p:cNvSpPr/>
          <p:nvPr/>
        </p:nvSpPr>
        <p:spPr>
          <a:xfrm>
            <a:off x="2358978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1" name="Rektangel 70">
            <a:extLst>
              <a:ext uri="{FF2B5EF4-FFF2-40B4-BE49-F238E27FC236}">
                <a16:creationId xmlns:a16="http://schemas.microsoft.com/office/drawing/2014/main" id="{F59B8650-84FC-DE85-B74B-C8C722837C75}"/>
              </a:ext>
            </a:extLst>
          </p:cNvPr>
          <p:cNvSpPr/>
          <p:nvPr/>
        </p:nvSpPr>
        <p:spPr>
          <a:xfrm>
            <a:off x="2719660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2" name="Rektangel 71">
            <a:extLst>
              <a:ext uri="{FF2B5EF4-FFF2-40B4-BE49-F238E27FC236}">
                <a16:creationId xmlns:a16="http://schemas.microsoft.com/office/drawing/2014/main" id="{48435837-5BA6-86E9-D95E-84BEECADA3B7}"/>
              </a:ext>
            </a:extLst>
          </p:cNvPr>
          <p:cNvSpPr/>
          <p:nvPr/>
        </p:nvSpPr>
        <p:spPr>
          <a:xfrm>
            <a:off x="3080342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3" name="Rektangel 72">
            <a:extLst>
              <a:ext uri="{FF2B5EF4-FFF2-40B4-BE49-F238E27FC236}">
                <a16:creationId xmlns:a16="http://schemas.microsoft.com/office/drawing/2014/main" id="{88D01177-5993-AA30-B361-6023514C9040}"/>
              </a:ext>
            </a:extLst>
          </p:cNvPr>
          <p:cNvSpPr/>
          <p:nvPr/>
        </p:nvSpPr>
        <p:spPr>
          <a:xfrm>
            <a:off x="3441025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4" name="Rektangel 73">
            <a:extLst>
              <a:ext uri="{FF2B5EF4-FFF2-40B4-BE49-F238E27FC236}">
                <a16:creationId xmlns:a16="http://schemas.microsoft.com/office/drawing/2014/main" id="{724ED890-7ED5-1826-ED84-DF254937AC56}"/>
              </a:ext>
            </a:extLst>
          </p:cNvPr>
          <p:cNvSpPr/>
          <p:nvPr/>
        </p:nvSpPr>
        <p:spPr>
          <a:xfrm>
            <a:off x="547255" y="349194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5" name="Rektangel 74">
            <a:extLst>
              <a:ext uri="{FF2B5EF4-FFF2-40B4-BE49-F238E27FC236}">
                <a16:creationId xmlns:a16="http://schemas.microsoft.com/office/drawing/2014/main" id="{1612A277-0EE4-BA50-3880-B41BB142974B}"/>
              </a:ext>
            </a:extLst>
          </p:cNvPr>
          <p:cNvSpPr/>
          <p:nvPr/>
        </p:nvSpPr>
        <p:spPr>
          <a:xfrm>
            <a:off x="90949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6" name="Rektangel 75">
            <a:extLst>
              <a:ext uri="{FF2B5EF4-FFF2-40B4-BE49-F238E27FC236}">
                <a16:creationId xmlns:a16="http://schemas.microsoft.com/office/drawing/2014/main" id="{E75ED9B0-FCDA-7D5E-EDCB-62544E8DBBD4}"/>
              </a:ext>
            </a:extLst>
          </p:cNvPr>
          <p:cNvSpPr/>
          <p:nvPr/>
        </p:nvSpPr>
        <p:spPr>
          <a:xfrm>
            <a:off x="3801707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7" name="Rektangel 76">
            <a:extLst>
              <a:ext uri="{FF2B5EF4-FFF2-40B4-BE49-F238E27FC236}">
                <a16:creationId xmlns:a16="http://schemas.microsoft.com/office/drawing/2014/main" id="{1DFF2149-E8D0-C0C0-9D9A-029D3386210D}"/>
              </a:ext>
            </a:extLst>
          </p:cNvPr>
          <p:cNvSpPr/>
          <p:nvPr/>
        </p:nvSpPr>
        <p:spPr>
          <a:xfrm>
            <a:off x="1271731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8" name="Rektangel 77">
            <a:extLst>
              <a:ext uri="{FF2B5EF4-FFF2-40B4-BE49-F238E27FC236}">
                <a16:creationId xmlns:a16="http://schemas.microsoft.com/office/drawing/2014/main" id="{DFFCA0C3-4C6E-48D9-F731-6A0ACF7453D0}"/>
              </a:ext>
            </a:extLst>
          </p:cNvPr>
          <p:cNvSpPr/>
          <p:nvPr/>
        </p:nvSpPr>
        <p:spPr>
          <a:xfrm>
            <a:off x="163501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992BDB50-B9CC-B52C-91A4-C68D4D2EC154}"/>
              </a:ext>
            </a:extLst>
          </p:cNvPr>
          <p:cNvSpPr/>
          <p:nvPr/>
        </p:nvSpPr>
        <p:spPr>
          <a:xfrm>
            <a:off x="1998296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0" name="Rektangel 79">
            <a:extLst>
              <a:ext uri="{FF2B5EF4-FFF2-40B4-BE49-F238E27FC236}">
                <a16:creationId xmlns:a16="http://schemas.microsoft.com/office/drawing/2014/main" id="{F9DF881A-7E16-705A-FFA1-579B037FA818}"/>
              </a:ext>
            </a:extLst>
          </p:cNvPr>
          <p:cNvSpPr/>
          <p:nvPr/>
        </p:nvSpPr>
        <p:spPr>
          <a:xfrm>
            <a:off x="2358978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1" name="Rektangel 80">
            <a:extLst>
              <a:ext uri="{FF2B5EF4-FFF2-40B4-BE49-F238E27FC236}">
                <a16:creationId xmlns:a16="http://schemas.microsoft.com/office/drawing/2014/main" id="{510F9CB3-B703-1AFC-0ABA-30CCF1784A08}"/>
              </a:ext>
            </a:extLst>
          </p:cNvPr>
          <p:cNvSpPr/>
          <p:nvPr/>
        </p:nvSpPr>
        <p:spPr>
          <a:xfrm>
            <a:off x="2719660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2" name="Rektangel 81">
            <a:extLst>
              <a:ext uri="{FF2B5EF4-FFF2-40B4-BE49-F238E27FC236}">
                <a16:creationId xmlns:a16="http://schemas.microsoft.com/office/drawing/2014/main" id="{953A021E-2DDB-D451-9C14-FACFF0FF9495}"/>
              </a:ext>
            </a:extLst>
          </p:cNvPr>
          <p:cNvSpPr/>
          <p:nvPr/>
        </p:nvSpPr>
        <p:spPr>
          <a:xfrm>
            <a:off x="3080342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3" name="Rektangel 82">
            <a:extLst>
              <a:ext uri="{FF2B5EF4-FFF2-40B4-BE49-F238E27FC236}">
                <a16:creationId xmlns:a16="http://schemas.microsoft.com/office/drawing/2014/main" id="{D2BBBD2A-073F-63B0-E4C1-4353F71AB99B}"/>
              </a:ext>
            </a:extLst>
          </p:cNvPr>
          <p:cNvSpPr/>
          <p:nvPr/>
        </p:nvSpPr>
        <p:spPr>
          <a:xfrm>
            <a:off x="3441025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4" name="Rektangel 83">
            <a:extLst>
              <a:ext uri="{FF2B5EF4-FFF2-40B4-BE49-F238E27FC236}">
                <a16:creationId xmlns:a16="http://schemas.microsoft.com/office/drawing/2014/main" id="{BF26A720-B23A-EAF9-1C4F-47B205CA02A1}"/>
              </a:ext>
            </a:extLst>
          </p:cNvPr>
          <p:cNvSpPr/>
          <p:nvPr/>
        </p:nvSpPr>
        <p:spPr>
          <a:xfrm>
            <a:off x="547255" y="383835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5" name="Rektangel 84">
            <a:extLst>
              <a:ext uri="{FF2B5EF4-FFF2-40B4-BE49-F238E27FC236}">
                <a16:creationId xmlns:a16="http://schemas.microsoft.com/office/drawing/2014/main" id="{435216C4-CAA3-C528-9CB4-8C9A643B95CC}"/>
              </a:ext>
            </a:extLst>
          </p:cNvPr>
          <p:cNvSpPr/>
          <p:nvPr/>
        </p:nvSpPr>
        <p:spPr>
          <a:xfrm>
            <a:off x="909493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6" name="Rektangel 85">
            <a:extLst>
              <a:ext uri="{FF2B5EF4-FFF2-40B4-BE49-F238E27FC236}">
                <a16:creationId xmlns:a16="http://schemas.microsoft.com/office/drawing/2014/main" id="{5FBBD5B3-D65E-82CB-DC68-3D85413054D5}"/>
              </a:ext>
            </a:extLst>
          </p:cNvPr>
          <p:cNvSpPr/>
          <p:nvPr/>
        </p:nvSpPr>
        <p:spPr>
          <a:xfrm>
            <a:off x="3801707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7" name="Rektangel 86">
            <a:extLst>
              <a:ext uri="{FF2B5EF4-FFF2-40B4-BE49-F238E27FC236}">
                <a16:creationId xmlns:a16="http://schemas.microsoft.com/office/drawing/2014/main" id="{C597205C-E58E-BDB4-3083-74779FC3CB5D}"/>
              </a:ext>
            </a:extLst>
          </p:cNvPr>
          <p:cNvSpPr/>
          <p:nvPr/>
        </p:nvSpPr>
        <p:spPr>
          <a:xfrm>
            <a:off x="1271731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8" name="Rektangel 87">
            <a:extLst>
              <a:ext uri="{FF2B5EF4-FFF2-40B4-BE49-F238E27FC236}">
                <a16:creationId xmlns:a16="http://schemas.microsoft.com/office/drawing/2014/main" id="{C64FAA7A-D2B8-598C-9C4E-8048CFD523E9}"/>
              </a:ext>
            </a:extLst>
          </p:cNvPr>
          <p:cNvSpPr/>
          <p:nvPr/>
        </p:nvSpPr>
        <p:spPr>
          <a:xfrm>
            <a:off x="1635013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9" name="Rektangel 88">
            <a:extLst>
              <a:ext uri="{FF2B5EF4-FFF2-40B4-BE49-F238E27FC236}">
                <a16:creationId xmlns:a16="http://schemas.microsoft.com/office/drawing/2014/main" id="{6094CB34-EE8E-09B2-DF8C-75AFFC74C6A4}"/>
              </a:ext>
            </a:extLst>
          </p:cNvPr>
          <p:cNvSpPr/>
          <p:nvPr/>
        </p:nvSpPr>
        <p:spPr>
          <a:xfrm>
            <a:off x="1998296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0" name="Rektangel 89">
            <a:extLst>
              <a:ext uri="{FF2B5EF4-FFF2-40B4-BE49-F238E27FC236}">
                <a16:creationId xmlns:a16="http://schemas.microsoft.com/office/drawing/2014/main" id="{251A8935-D465-DB51-FC64-68F1F369B01F}"/>
              </a:ext>
            </a:extLst>
          </p:cNvPr>
          <p:cNvSpPr/>
          <p:nvPr/>
        </p:nvSpPr>
        <p:spPr>
          <a:xfrm>
            <a:off x="2358978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1" name="Rektangel 90">
            <a:extLst>
              <a:ext uri="{FF2B5EF4-FFF2-40B4-BE49-F238E27FC236}">
                <a16:creationId xmlns:a16="http://schemas.microsoft.com/office/drawing/2014/main" id="{10C36249-A79D-70F9-218D-67283A8F2C54}"/>
              </a:ext>
            </a:extLst>
          </p:cNvPr>
          <p:cNvSpPr/>
          <p:nvPr/>
        </p:nvSpPr>
        <p:spPr>
          <a:xfrm>
            <a:off x="2719660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2" name="Rektangel 91">
            <a:extLst>
              <a:ext uri="{FF2B5EF4-FFF2-40B4-BE49-F238E27FC236}">
                <a16:creationId xmlns:a16="http://schemas.microsoft.com/office/drawing/2014/main" id="{5C7806BB-81CD-865C-C90A-F8D91B5A37E7}"/>
              </a:ext>
            </a:extLst>
          </p:cNvPr>
          <p:cNvSpPr/>
          <p:nvPr/>
        </p:nvSpPr>
        <p:spPr>
          <a:xfrm>
            <a:off x="3080342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3" name="Rektangel 92">
            <a:extLst>
              <a:ext uri="{FF2B5EF4-FFF2-40B4-BE49-F238E27FC236}">
                <a16:creationId xmlns:a16="http://schemas.microsoft.com/office/drawing/2014/main" id="{D3521CF5-6583-EDD1-C7EA-835B16C1A5AE}"/>
              </a:ext>
            </a:extLst>
          </p:cNvPr>
          <p:cNvSpPr/>
          <p:nvPr/>
        </p:nvSpPr>
        <p:spPr>
          <a:xfrm>
            <a:off x="3441025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4" name="Rektangel 93">
            <a:extLst>
              <a:ext uri="{FF2B5EF4-FFF2-40B4-BE49-F238E27FC236}">
                <a16:creationId xmlns:a16="http://schemas.microsoft.com/office/drawing/2014/main" id="{ADB408A8-2852-87C5-58C7-AA55C47DF9FF}"/>
              </a:ext>
            </a:extLst>
          </p:cNvPr>
          <p:cNvSpPr/>
          <p:nvPr/>
        </p:nvSpPr>
        <p:spPr>
          <a:xfrm>
            <a:off x="547255" y="4177472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5" name="Rektangel 94">
            <a:extLst>
              <a:ext uri="{FF2B5EF4-FFF2-40B4-BE49-F238E27FC236}">
                <a16:creationId xmlns:a16="http://schemas.microsoft.com/office/drawing/2014/main" id="{7AF9021B-E68A-E271-9092-51D7590E894E}"/>
              </a:ext>
            </a:extLst>
          </p:cNvPr>
          <p:cNvSpPr/>
          <p:nvPr/>
        </p:nvSpPr>
        <p:spPr>
          <a:xfrm>
            <a:off x="90949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6" name="Rektangel 95">
            <a:extLst>
              <a:ext uri="{FF2B5EF4-FFF2-40B4-BE49-F238E27FC236}">
                <a16:creationId xmlns:a16="http://schemas.microsoft.com/office/drawing/2014/main" id="{976E8880-9C0A-C2AF-098B-6E1B73BB983E}"/>
              </a:ext>
            </a:extLst>
          </p:cNvPr>
          <p:cNvSpPr/>
          <p:nvPr/>
        </p:nvSpPr>
        <p:spPr>
          <a:xfrm>
            <a:off x="3801707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7" name="Rektangel 96">
            <a:extLst>
              <a:ext uri="{FF2B5EF4-FFF2-40B4-BE49-F238E27FC236}">
                <a16:creationId xmlns:a16="http://schemas.microsoft.com/office/drawing/2014/main" id="{4EB01306-E40A-F7B7-619B-D45E03DDBD92}"/>
              </a:ext>
            </a:extLst>
          </p:cNvPr>
          <p:cNvSpPr/>
          <p:nvPr/>
        </p:nvSpPr>
        <p:spPr>
          <a:xfrm>
            <a:off x="1271731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8" name="Rektangel 97">
            <a:extLst>
              <a:ext uri="{FF2B5EF4-FFF2-40B4-BE49-F238E27FC236}">
                <a16:creationId xmlns:a16="http://schemas.microsoft.com/office/drawing/2014/main" id="{96F44515-2F65-6B7A-6677-7ACCA1B9B0ED}"/>
              </a:ext>
            </a:extLst>
          </p:cNvPr>
          <p:cNvSpPr/>
          <p:nvPr/>
        </p:nvSpPr>
        <p:spPr>
          <a:xfrm>
            <a:off x="163501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9" name="Rektangel 98">
            <a:extLst>
              <a:ext uri="{FF2B5EF4-FFF2-40B4-BE49-F238E27FC236}">
                <a16:creationId xmlns:a16="http://schemas.microsoft.com/office/drawing/2014/main" id="{0AA8FB13-4F65-9D0A-4FE2-875B234AC480}"/>
              </a:ext>
            </a:extLst>
          </p:cNvPr>
          <p:cNvSpPr/>
          <p:nvPr/>
        </p:nvSpPr>
        <p:spPr>
          <a:xfrm>
            <a:off x="1998296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0" name="Rektangel 99">
            <a:extLst>
              <a:ext uri="{FF2B5EF4-FFF2-40B4-BE49-F238E27FC236}">
                <a16:creationId xmlns:a16="http://schemas.microsoft.com/office/drawing/2014/main" id="{B94F9FA3-45B4-4464-2A52-50E3B21C61F4}"/>
              </a:ext>
            </a:extLst>
          </p:cNvPr>
          <p:cNvSpPr/>
          <p:nvPr/>
        </p:nvSpPr>
        <p:spPr>
          <a:xfrm>
            <a:off x="2358978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1" name="Rektangel 100">
            <a:extLst>
              <a:ext uri="{FF2B5EF4-FFF2-40B4-BE49-F238E27FC236}">
                <a16:creationId xmlns:a16="http://schemas.microsoft.com/office/drawing/2014/main" id="{3E842157-E5EA-4E48-B879-4D5014968A1A}"/>
              </a:ext>
            </a:extLst>
          </p:cNvPr>
          <p:cNvSpPr/>
          <p:nvPr/>
        </p:nvSpPr>
        <p:spPr>
          <a:xfrm>
            <a:off x="2719660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2" name="Rektangel 101">
            <a:extLst>
              <a:ext uri="{FF2B5EF4-FFF2-40B4-BE49-F238E27FC236}">
                <a16:creationId xmlns:a16="http://schemas.microsoft.com/office/drawing/2014/main" id="{A92BAC1A-4398-CBD3-EF00-073DE5E75722}"/>
              </a:ext>
            </a:extLst>
          </p:cNvPr>
          <p:cNvSpPr/>
          <p:nvPr/>
        </p:nvSpPr>
        <p:spPr>
          <a:xfrm>
            <a:off x="3080342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3" name="Rektangel 102">
            <a:extLst>
              <a:ext uri="{FF2B5EF4-FFF2-40B4-BE49-F238E27FC236}">
                <a16:creationId xmlns:a16="http://schemas.microsoft.com/office/drawing/2014/main" id="{A9A8B2C0-0104-64C2-720C-3EF46D76DCC9}"/>
              </a:ext>
            </a:extLst>
          </p:cNvPr>
          <p:cNvSpPr/>
          <p:nvPr/>
        </p:nvSpPr>
        <p:spPr>
          <a:xfrm>
            <a:off x="3441025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4" name="TekstSylinder 103">
            <a:extLst>
              <a:ext uri="{FF2B5EF4-FFF2-40B4-BE49-F238E27FC236}">
                <a16:creationId xmlns:a16="http://schemas.microsoft.com/office/drawing/2014/main" id="{2C5FCE78-317A-CD11-4F29-F82DC4C12D9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09747/06513</a:t>
            </a:r>
          </a:p>
        </p:txBody>
      </p:sp>
      <p:pic>
        <p:nvPicPr>
          <p:cNvPr id="107" name="Picture 27" descr="Kommunestatistikk logo.ai">
            <a:extLst>
              <a:ext uri="{FF2B5EF4-FFF2-40B4-BE49-F238E27FC236}">
                <a16:creationId xmlns:a16="http://schemas.microsoft.com/office/drawing/2014/main" id="{D9584703-3C39-B492-0629-73001B0512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108" name="Region">
            <a:extLst>
              <a:ext uri="{FF2B5EF4-FFF2-40B4-BE49-F238E27FC236}">
                <a16:creationId xmlns:a16="http://schemas.microsoft.com/office/drawing/2014/main" id="{E5FC980C-A151-59D4-6166-1D6082958E6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Vestnes kommune</a:t>
            </a:r>
          </a:p>
        </p:txBody>
      </p:sp>
      <p:sp>
        <p:nvSpPr>
          <p:cNvPr id="109" name="Rektangel 108">
            <a:extLst>
              <a:ext uri="{FF2B5EF4-FFF2-40B4-BE49-F238E27FC236}">
                <a16:creationId xmlns:a16="http://schemas.microsoft.com/office/drawing/2014/main" id="{0584C2AF-4D33-D650-FAC2-3985170E49B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8337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D233F00-AA24-E2B1-F47B-EAD87F16C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Flytting til/</a:t>
            </a:r>
            <a:r>
              <a:rPr lang="nb-NO" dirty="0" err="1"/>
              <a:t>frå</a:t>
            </a:r>
            <a:r>
              <a:rPr lang="nb-NO" dirty="0"/>
              <a:t> Vestnes etter alder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0026806-08F6-AE7E-0E2D-436A1E32C5AB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A01FAB6B-1854-452E-FF62-F39E2DA964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E845098A-E37A-B1C4-C1F8-C06444290B27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Vestnes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DA44EF50-0D38-088D-2BAF-F39BD329771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12" name="Plassholder for innhold 11">
            <a:extLst>
              <a:ext uri="{FF2B5EF4-FFF2-40B4-BE49-F238E27FC236}">
                <a16:creationId xmlns:a16="http://schemas.microsoft.com/office/drawing/2014/main" id="{77B5EE61-CD7A-3DA6-2D8D-AFB18B1DF2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8893" y="1200150"/>
            <a:ext cx="8226214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421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276B0-9DDF-46E5-6CC6-BFBA8CB45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D91B89B-5E10-1B85-D543-89168E394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>
                <a:latin typeface="Poppins SemiBold"/>
                <a:cs typeface="Poppins SemiBold"/>
              </a:rPr>
              <a:t>Største </a:t>
            </a:r>
            <a:r>
              <a:rPr lang="nb-NO" dirty="0" err="1">
                <a:latin typeface="Poppins SemiBold"/>
                <a:cs typeface="Poppins SemiBold"/>
              </a:rPr>
              <a:t>flyttestraumar</a:t>
            </a:r>
            <a:r>
              <a:rPr lang="nb-NO" dirty="0">
                <a:latin typeface="Poppins SemiBold"/>
                <a:cs typeface="Poppins SemiBold"/>
              </a:rPr>
              <a:t> til/</a:t>
            </a:r>
            <a:r>
              <a:rPr lang="nb-NO" dirty="0" err="1">
                <a:latin typeface="Poppins SemiBold"/>
                <a:cs typeface="Poppins SemiBold"/>
              </a:rPr>
              <a:t>frå</a:t>
            </a:r>
            <a:r>
              <a:rPr lang="nb-NO" dirty="0">
                <a:latin typeface="Poppins SemiBold"/>
                <a:cs typeface="Poppins SemiBold"/>
              </a:rPr>
              <a:t> Vestnes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1B6E8921-294F-CF38-A2BD-C89F4EBECD6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D026FF96-9216-C603-02B8-387F7CEF5D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308DBB7-B809-86BB-F480-3A27E36B479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Vestnes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A38BE70-5305-ADD3-C230-3B52B79E66E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FCB2464-0AA7-9EAF-0D23-0118C9A8AC57}"/>
              </a:ext>
            </a:extLst>
          </p:cNvPr>
          <p:cNvSpPr txBox="1"/>
          <p:nvPr/>
        </p:nvSpPr>
        <p:spPr>
          <a:xfrm>
            <a:off x="1118341" y="4220596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Flytting til Vestnes</a:t>
            </a:r>
            <a:endParaRPr lang="nb-NO" sz="1400" dirty="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A2589225-9D60-4F40-6EDB-A716E52DF076}"/>
              </a:ext>
            </a:extLst>
          </p:cNvPr>
          <p:cNvSpPr txBox="1"/>
          <p:nvPr/>
        </p:nvSpPr>
        <p:spPr>
          <a:xfrm>
            <a:off x="5485047" y="4247834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Flytting </a:t>
            </a:r>
            <a:r>
              <a:rPr lang="nb-NO" sz="1400" dirty="0" err="1">
                <a:latin typeface="Poppins SemiBold" panose="00000700000000000000" pitchFamily="2" charset="0"/>
                <a:cs typeface="Poppins SemiBold" panose="00000700000000000000" pitchFamily="2" charset="0"/>
              </a:rPr>
              <a:t>frå</a:t>
            </a:r>
            <a:r>
              <a:rPr lang="nb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 Vestnes</a:t>
            </a:r>
            <a:endParaRPr lang="nb-NO" sz="1400" dirty="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B4F9A9A5-0467-0587-B603-F2DBEF3DD5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58" y="1044861"/>
            <a:ext cx="4039893" cy="3129908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F8CF6B06-CAAD-A322-3DF0-7963F9727A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2527" y="1006285"/>
            <a:ext cx="3864273" cy="3207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92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60D36665-D947-BECD-17B0-B78B8B5356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259A116-5E93-9E34-9BAF-7A907538DFE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06079 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551B4680-2117-63B0-650F-4CD953F1DF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4D5D6AB-A434-1750-326C-F2D1F31EFC7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Vestnes kommune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EF58A840-2F31-9143-83DE-C872277016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9394057"/>
              </p:ext>
            </p:extLst>
          </p:nvPr>
        </p:nvGraphicFramePr>
        <p:xfrm>
          <a:off x="213982" y="185630"/>
          <a:ext cx="4296142" cy="43038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5B30373-80BE-4E5A-2DAB-8B809928B3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4817910"/>
              </p:ext>
            </p:extLst>
          </p:nvPr>
        </p:nvGraphicFramePr>
        <p:xfrm>
          <a:off x="4510123" y="185630"/>
          <a:ext cx="4551375" cy="42419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63609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FD31D1F-36C9-91CE-5219-7D84A7DAC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Hushald</a:t>
            </a:r>
            <a:r>
              <a:rPr lang="nb-NO" dirty="0"/>
              <a:t> </a:t>
            </a:r>
            <a:r>
              <a:rPr lang="nb-NO"/>
              <a:t>etter </a:t>
            </a:r>
            <a:r>
              <a:rPr lang="nb-NO" dirty="0"/>
              <a:t>type (2024)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C479E46-3FF2-5367-AE9E-DA6F832E2B22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8266CBA-4D53-F83F-8FE9-E304E2EA294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06083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035FAD84-7479-70CE-59BF-18106D3AAD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6F276EF-A406-982B-6FDB-98EDB4F7E9E9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Vestnes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6AB1BE4B-1089-9685-F47F-5EBEC85C5C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7308155"/>
              </p:ext>
            </p:extLst>
          </p:nvPr>
        </p:nvGraphicFramePr>
        <p:xfrm>
          <a:off x="275007" y="969402"/>
          <a:ext cx="8587109" cy="34238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73195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721B3F-0DF7-9767-1282-DEF6CEABF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Personar</a:t>
            </a:r>
            <a:r>
              <a:rPr lang="nb-NO"/>
              <a:t> i privathushald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DC9ABA5-BBB8-5EEF-E867-EE04D6B0AD0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9DDFD7D1-8A02-F5E9-8028-3534BCB15E25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2551896E-265A-593D-3DE3-5BF8D4CF2B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96EBAC1D-8661-89D3-2D2B-469434C69B0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Vestnes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E2C4E91E-7F04-AD1B-CEFA-D84DC0A179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0012441"/>
              </p:ext>
            </p:extLst>
          </p:nvPr>
        </p:nvGraphicFramePr>
        <p:xfrm>
          <a:off x="213981" y="938624"/>
          <a:ext cx="8724128" cy="3512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45649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6C4FCA0-D103-788B-146E-C495B6E4B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noProof="0">
                <a:solidFill>
                  <a:schemeClr val="accent1"/>
                </a:solidFill>
              </a:rPr>
              <a:t>Innhald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7E45841-C879-C09D-F3E5-F8D535D90D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 noProof="0" dirty="0">
                <a:solidFill>
                  <a:schemeClr val="accent1"/>
                </a:solidFill>
                <a:latin typeface="Poppins SemiBold"/>
                <a:cs typeface="Poppins SemiBold"/>
              </a:rPr>
              <a:t>Framskrive </a:t>
            </a:r>
            <a:r>
              <a:rPr lang="nn-NO" sz="1350" dirty="0">
                <a:solidFill>
                  <a:schemeClr val="accent1"/>
                </a:solidFill>
                <a:latin typeface="Poppins SemiBold"/>
                <a:cs typeface="Poppins SemiBold"/>
              </a:rPr>
              <a:t>bustadbehov</a:t>
            </a:r>
            <a:r>
              <a:rPr lang="nn-NO" sz="1350" noProof="0" dirty="0">
                <a:solidFill>
                  <a:schemeClr val="accent1"/>
                </a:solidFill>
                <a:latin typeface="Poppins SemiBold"/>
                <a:cs typeface="Poppins SemiBold"/>
              </a:rPr>
              <a:t> 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Metodeskildring</a:t>
            </a:r>
            <a:endParaRPr lang="nn-NO" sz="1200" noProof="0" dirty="0">
              <a:solidFill>
                <a:schemeClr val="accent1"/>
              </a:solidFill>
            </a:endParaRPr>
          </a:p>
          <a:p>
            <a:r>
              <a:rPr lang="nn-NO" sz="1200" noProof="0" dirty="0">
                <a:solidFill>
                  <a:schemeClr val="accent1"/>
                </a:solidFill>
                <a:latin typeface="Poppins"/>
                <a:cs typeface="Poppins"/>
              </a:rPr>
              <a:t>Nøkkeltal for framtidig bustadbehov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Dagens tilbod av ulike bustadar</a:t>
            </a:r>
            <a:endParaRPr lang="nn-NO" sz="1200" noProof="0" dirty="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Framskrive etterspørsel etter ulike bustadar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Framskrive bustadetterspørsel etter: </a:t>
            </a:r>
          </a:p>
          <a:p>
            <a:pPr lvl="1"/>
            <a:r>
              <a:rPr lang="nn-NO" sz="1000" dirty="0">
                <a:solidFill>
                  <a:schemeClr val="accent1"/>
                </a:solidFill>
                <a:latin typeface="Poppins"/>
                <a:cs typeface="Poppins"/>
              </a:rPr>
              <a:t>Areal</a:t>
            </a:r>
          </a:p>
          <a:p>
            <a:pPr lvl="1"/>
            <a:r>
              <a:rPr lang="nn-NO" sz="1100" dirty="0">
                <a:solidFill>
                  <a:schemeClr val="accent1"/>
                </a:solidFill>
                <a:latin typeface="Poppins"/>
                <a:cs typeface="Poppins"/>
              </a:rPr>
              <a:t>Aldersgrupper</a:t>
            </a:r>
          </a:p>
          <a:p>
            <a:pPr lvl="1"/>
            <a:r>
              <a:rPr lang="nn-NO" sz="1100" dirty="0">
                <a:solidFill>
                  <a:schemeClr val="accent1"/>
                </a:solidFill>
                <a:latin typeface="Poppins"/>
                <a:cs typeface="Poppins"/>
              </a:rPr>
              <a:t>Hushaldsamansetning</a:t>
            </a:r>
            <a:endParaRPr lang="nn-NO" sz="1200" dirty="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Analyse av framtidig bustadbehov</a:t>
            </a:r>
            <a:br>
              <a:rPr lang="nn-NO" sz="1200" dirty="0"/>
            </a:br>
            <a:endParaRPr lang="nn-NO" sz="1200">
              <a:solidFill>
                <a:schemeClr val="accent1"/>
              </a:solidFill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Geografisk fordeling av busetting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Avstand busetting til tenestetilbod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Busetting blant eldre</a:t>
            </a:r>
          </a:p>
          <a:p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 noProof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D11E46A-2E32-1AC5-3603-348404999C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 dirty="0">
                <a:solidFill>
                  <a:schemeClr val="accent2"/>
                </a:solidFill>
                <a:latin typeface="Poppins SemiBold"/>
                <a:cs typeface="Poppins SemiBold"/>
              </a:rPr>
              <a:t>Samfunnstrekk knytt til bustad og busetting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Bustadmasse</a:t>
            </a:r>
            <a:endParaRPr lang="nn-NO" sz="1200" dirty="0">
              <a:solidFill>
                <a:schemeClr val="accent2"/>
              </a:solidFill>
            </a:endParaRP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Flyttestraumar 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Hushaldas samansetning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Bustadtypar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Bustadstorleik 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Bustadbygging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Bustadars lokasjon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Bustadstatus for tettstadar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Hushaldsinntekt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Kjøpekraft</a:t>
            </a:r>
          </a:p>
          <a:p>
            <a:pPr marL="0" indent="0">
              <a:buNone/>
            </a:pPr>
            <a:endParaRPr lang="nn-NO" noProof="0"/>
          </a:p>
        </p:txBody>
      </p:sp>
    </p:spTree>
    <p:extLst>
      <p:ext uri="{BB962C8B-B14F-4D97-AF65-F5344CB8AC3E}">
        <p14:creationId xmlns:p14="http://schemas.microsoft.com/office/powerpoint/2010/main" val="39696494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952BCC-B656-8145-E992-B1ABCE25A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971780" cy="571749"/>
          </a:xfrm>
        </p:spPr>
        <p:txBody>
          <a:bodyPr/>
          <a:lstStyle/>
          <a:p>
            <a:r>
              <a:rPr lang="nb-NO" dirty="0" err="1"/>
              <a:t>Bustadar</a:t>
            </a:r>
            <a:r>
              <a:rPr lang="nb-NO" dirty="0"/>
              <a:t> etter type (2025)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93AFD7C-4F68-5AA3-E48B-B5A8E10BAB1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257F8D0-0DBF-AFD4-E27C-01916D7F0EC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1DA8CC1-CFC2-E52F-876B-C36FE2B7A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1FD8DF1D-A343-669F-7EC2-1847B9ABFFAE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Vestnes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B7257406-D911-4D4C-22DE-8DB42E3503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9705928"/>
              </p:ext>
            </p:extLst>
          </p:nvPr>
        </p:nvGraphicFramePr>
        <p:xfrm>
          <a:off x="213981" y="928150"/>
          <a:ext cx="8785640" cy="3451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928008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4390551-C26E-5C92-DA9F-E896C4BDE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099404" cy="701969"/>
          </a:xfrm>
        </p:spPr>
        <p:txBody>
          <a:bodyPr/>
          <a:lstStyle/>
          <a:p>
            <a:r>
              <a:rPr lang="nb-NO" dirty="0" err="1"/>
              <a:t>Bustadar</a:t>
            </a:r>
            <a:r>
              <a:rPr lang="nb-NO" dirty="0"/>
              <a:t> etter storleik (2025)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D960BA9-6669-422C-C5E4-0F1C8C0B569C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95F69FA1-E8E2-9822-B02E-6927D9B41B47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B12F1D75-2600-A4E2-FAEE-A9E52D3AA5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335BC592-6CA9-4F9D-7236-BAEC636A45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Vestnes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85995FFD-92B0-E161-545F-B30693003E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3833284"/>
              </p:ext>
            </p:extLst>
          </p:nvPr>
        </p:nvGraphicFramePr>
        <p:xfrm>
          <a:off x="213981" y="847788"/>
          <a:ext cx="8833129" cy="3615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4916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0A7AFD-54EC-B600-F48C-69F24226A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633121" cy="455958"/>
          </a:xfrm>
        </p:spPr>
        <p:txBody>
          <a:bodyPr>
            <a:normAutofit fontScale="90000"/>
          </a:bodyPr>
          <a:lstStyle/>
          <a:p>
            <a:r>
              <a:rPr lang="nb-NO" dirty="0"/>
              <a:t>Fullførte </a:t>
            </a:r>
            <a:r>
              <a:rPr lang="nb-NO" dirty="0" err="1"/>
              <a:t>bustadar</a:t>
            </a:r>
            <a:r>
              <a:rPr lang="nb-NO" dirty="0"/>
              <a:t> etter type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7FA987E-E752-D7D0-A3E1-E72E02E0FC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36372D2B-AAFB-BECC-3A1E-31F39EA24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05940</a:t>
            </a:r>
          </a:p>
        </p:txBody>
      </p:sp>
      <p:pic>
        <p:nvPicPr>
          <p:cNvPr id="3" name="Picture 27" descr="Kommunestatistikk logo.ai">
            <a:extLst>
              <a:ext uri="{FF2B5EF4-FFF2-40B4-BE49-F238E27FC236}">
                <a16:creationId xmlns:a16="http://schemas.microsoft.com/office/drawing/2014/main" id="{0998FC96-E942-4579-11CF-F6A18F0B87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5" name="Region">
            <a:extLst>
              <a:ext uri="{FF2B5EF4-FFF2-40B4-BE49-F238E27FC236}">
                <a16:creationId xmlns:a16="http://schemas.microsoft.com/office/drawing/2014/main" id="{BEEC87FC-DAFF-E7B2-8AD0-689D105A59E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Vestnes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9EA21BD6-B224-C4BE-7B37-29B7A81C8E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3361763"/>
              </p:ext>
            </p:extLst>
          </p:nvPr>
        </p:nvGraphicFramePr>
        <p:xfrm>
          <a:off x="109001" y="738787"/>
          <a:ext cx="8821018" cy="3911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35218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A83690D-23F0-DB0E-3F46-33F183409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Bustadplassering og </a:t>
            </a:r>
            <a:r>
              <a:rPr lang="nb-NO" err="1"/>
              <a:t>tettstadar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1481031-8B63-549E-2024-2B89C55E89B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938007BB-DDB0-A7A9-34A1-078012255F5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0722E69-2DAB-F6DE-31E4-6CEF4B6BEA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AB5E881C-A329-B544-80E4-A32A4C3A09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Vestnes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D277F978-189C-F9F4-44A4-34D3567793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7719241"/>
              </p:ext>
            </p:extLst>
          </p:nvPr>
        </p:nvGraphicFramePr>
        <p:xfrm>
          <a:off x="213981" y="956790"/>
          <a:ext cx="8718072" cy="35728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19157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2D57F-D4BB-CDF0-06C2-EAF1501AF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0B3A01-9380-3F48-347E-FBF522463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Arealbruk ved ny bustadbygging 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BC4FEA8-C6B2-D43E-0F6C-B9762F5E1B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41151D23-4B55-7788-501B-7EBE2414AF7D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E568F4C8-30A3-7134-21DE-260867621E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B8A216A-E62A-C128-A80E-842D70AB56EB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Vestnes kommune</a:t>
            </a:r>
          </a:p>
        </p:txBody>
      </p:sp>
      <p:graphicFrame>
        <p:nvGraphicFramePr>
          <p:cNvPr id="13" name="Plassholder for innhold 12">
            <a:extLst>
              <a:ext uri="{FF2B5EF4-FFF2-40B4-BE49-F238E27FC236}">
                <a16:creationId xmlns:a16="http://schemas.microsoft.com/office/drawing/2014/main" id="{5BC6F083-FCED-91F9-212F-B71529D89F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7830975"/>
              </p:ext>
            </p:extLst>
          </p:nvPr>
        </p:nvGraphicFramePr>
        <p:xfrm>
          <a:off x="260392" y="1011290"/>
          <a:ext cx="8586882" cy="3451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197336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2BD217-2627-882F-F298-988C0A4A2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61" y="313460"/>
            <a:ext cx="7388839" cy="500121"/>
          </a:xfrm>
        </p:spPr>
        <p:txBody>
          <a:bodyPr>
            <a:normAutofit/>
          </a:bodyPr>
          <a:lstStyle/>
          <a:p>
            <a:r>
              <a:rPr lang="nb-NO" sz="2400" dirty="0"/>
              <a:t>Median </a:t>
            </a:r>
            <a:r>
              <a:rPr lang="nb-NO" sz="2400" dirty="0" err="1"/>
              <a:t>hushaldsinntekt</a:t>
            </a:r>
            <a:r>
              <a:rPr lang="nb-NO" sz="2400" dirty="0"/>
              <a:t> og kjøpekraft (2023)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75806B84-D4F4-E6AC-F39D-5C3041737147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69DB96F-13C5-91E0-3D44-59D5A151B6B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06944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4E04CC80-BABE-B6C4-B2B7-0BFEB1E557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57997157-DB99-FC9C-BDF7-C6AA66C57F3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Vestnes kommune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AA19341A-CB4B-2CD3-E864-29FA879224BF}"/>
              </a:ext>
            </a:extLst>
          </p:cNvPr>
          <p:cNvSpPr txBox="1"/>
          <p:nvPr/>
        </p:nvSpPr>
        <p:spPr>
          <a:xfrm>
            <a:off x="6925311" y="861281"/>
            <a:ext cx="19106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2000" b="1" noProof="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kr 2 699 429 </a:t>
            </a:r>
            <a:r>
              <a:rPr lang="nn-NO" sz="1000" noProof="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Gjennomsnittleg kjøpesum per bustadomsetnad</a:t>
            </a:r>
          </a:p>
          <a:p>
            <a:pPr algn="ctr"/>
            <a:endParaRPr lang="nn-NO" sz="400" noProof="0" dirty="0">
              <a:solidFill>
                <a:schemeClr val="accent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utgjer tal gonger årleg hushaldsinntekt per hushaldsgruppe: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3,5 x</a:t>
            </a:r>
            <a:b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Alle hushald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6,1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</a:t>
            </a:r>
          </a:p>
          <a:p>
            <a:pPr algn="ctr"/>
            <a:endParaRPr lang="nn-NO" sz="900" noProof="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2,9</a:t>
            </a: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utan barn</a:t>
            </a:r>
          </a:p>
          <a:p>
            <a:pPr algn="ctr"/>
            <a:endParaRPr lang="nn-NO" sz="900" noProof="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2,0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med barn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4,4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 med barn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6F91DA5-4746-AAB4-0E6C-DAA312AF69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5745500"/>
              </p:ext>
            </p:extLst>
          </p:nvPr>
        </p:nvGraphicFramePr>
        <p:xfrm>
          <a:off x="213981" y="941461"/>
          <a:ext cx="6711330" cy="3808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821977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8481160-D61C-45B5-E0D4-873734C4C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03" y="427831"/>
            <a:ext cx="8726328" cy="857250"/>
          </a:xfrm>
        </p:spPr>
        <p:txBody>
          <a:bodyPr lIns="91440" tIns="45720" rIns="91440" bIns="45720" anchor="t">
            <a:noAutofit/>
          </a:bodyPr>
          <a:lstStyle/>
          <a:p>
            <a:pPr algn="ctr"/>
            <a:r>
              <a:rPr lang="en-US" sz="2800" b="1" err="1">
                <a:latin typeface="Poppins SemiBold"/>
                <a:cs typeface="Poppins SemiBold"/>
              </a:rPr>
              <a:t>Statistikk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din </a:t>
            </a:r>
            <a:r>
              <a:rPr lang="en-US" sz="2800" b="1" err="1">
                <a:latin typeface="Poppins SemiBold"/>
                <a:cs typeface="Poppins SemiBold"/>
              </a:rPr>
              <a:t>kommune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og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grunnkrets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interaktivt</a:t>
            </a:r>
            <a:r>
              <a:rPr lang="en-US" sz="2800" b="1">
                <a:latin typeface="Poppins SemiBold"/>
                <a:cs typeface="Poppins SemiBold"/>
              </a:rPr>
              <a:t> dashboard</a:t>
            </a:r>
            <a:endParaRPr lang="en-US" sz="2800">
              <a:ea typeface="Calibri Light"/>
              <a:cs typeface="Calibri Light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01E7EF0-83FE-30E3-0D90-5F27865DB5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106930"/>
            <a:ext cx="4038600" cy="3394075"/>
          </a:xfrm>
        </p:spPr>
        <p:txBody>
          <a:bodyPr lIns="91440" tIns="45720" rIns="91440" bIns="45720" anchor="t"/>
          <a:lstStyle/>
          <a:p>
            <a:r>
              <a:rPr lang="en-US" sz="1600" err="1">
                <a:latin typeface="Poppins"/>
                <a:ea typeface="Calibri"/>
                <a:cs typeface="Calibri"/>
              </a:rPr>
              <a:t>Bustadareal</a:t>
            </a:r>
            <a:endParaRPr lang="en-US" sz="1600">
              <a:latin typeface="Poppins"/>
              <a:ea typeface="Calibri"/>
              <a:cs typeface="Calibri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personar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i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bustadtype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Bustadalder</a:t>
            </a:r>
            <a:endParaRPr lang="en-US" sz="1600">
              <a:latin typeface="Poppins"/>
              <a:ea typeface="Calibri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Demografi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bueiningar</a:t>
            </a:r>
            <a:endParaRPr lang="en-US" sz="1600">
              <a:latin typeface="Poppins"/>
              <a:cs typeface="Poppins"/>
            </a:endParaRPr>
          </a:p>
        </p:txBody>
      </p:sp>
      <p:pic>
        <p:nvPicPr>
          <p:cNvPr id="5" name="Plassholder for bilde 4">
            <a:hlinkClick r:id="rId2" tooltip="Klikk på dashboard for å åpne"/>
            <a:extLst>
              <a:ext uri="{FF2B5EF4-FFF2-40B4-BE49-F238E27FC236}">
                <a16:creationId xmlns:a16="http://schemas.microsoft.com/office/drawing/2014/main" id="{4A0C51A0-2BA9-DB6F-6C09-6259E2AC14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/>
        </p:blipFill>
        <p:spPr>
          <a:xfrm>
            <a:off x="3917807" y="2106780"/>
            <a:ext cx="4913893" cy="2223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C712E236-03F1-2CFD-1B82-DD7E1D43AE24}"/>
              </a:ext>
            </a:extLst>
          </p:cNvPr>
          <p:cNvSpPr txBox="1"/>
          <p:nvPr/>
        </p:nvSpPr>
        <p:spPr>
          <a:xfrm>
            <a:off x="457200" y="1543716"/>
            <a:ext cx="1144865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nb-NO" b="1" err="1">
                <a:latin typeface="Poppins SemiBold"/>
                <a:cs typeface="Poppins SemiBold"/>
              </a:rPr>
              <a:t>Innhald</a:t>
            </a:r>
            <a:r>
              <a:rPr lang="nb-NO" b="1">
                <a:latin typeface="Poppins SemiBold"/>
                <a:cs typeface="Poppins SemiBold"/>
              </a:rPr>
              <a:t>: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57D7B2F-E4F2-9843-CD12-8359DE474A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A964F0A8-0326-5537-8BD9-307E697C20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2FB50F6A-2C4F-378C-7C81-14041295BC30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lIns="91440" tIns="45720" rIns="91440" bIns="4572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Vestnes kommune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2E217ED9-C098-4E22-70F2-194D7B4C5FD9}"/>
              </a:ext>
            </a:extLst>
          </p:cNvPr>
          <p:cNvSpPr txBox="1"/>
          <p:nvPr/>
        </p:nvSpPr>
        <p:spPr>
          <a:xfrm>
            <a:off x="3849779" y="4465987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Klikk her for å </a:t>
            </a:r>
            <a:r>
              <a:rPr lang="nb-NO" b="1" dirty="0" err="1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opne</a:t>
            </a:r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 kart</a:t>
            </a:r>
            <a:endParaRPr lang="nb-NO" b="1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0012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043A98-47B5-2771-5A16-8A9E8B63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17" y="688820"/>
            <a:ext cx="3660151" cy="912115"/>
          </a:xfrm>
        </p:spPr>
        <p:txBody>
          <a:bodyPr>
            <a:normAutofit fontScale="90000"/>
          </a:bodyPr>
          <a:lstStyle/>
          <a:p>
            <a:br>
              <a:rPr lang="nb-NO" sz="2100" dirty="0"/>
            </a:br>
            <a:r>
              <a:rPr lang="nb-NO" sz="2100" dirty="0"/>
              <a:t>Diskusjonsnotat</a:t>
            </a:r>
            <a:br>
              <a:rPr lang="nb-NO" sz="2100" dirty="0"/>
            </a:br>
            <a:r>
              <a:rPr lang="nb-NO" sz="2100" dirty="0"/>
              <a:t>bustadpolitikk-2025</a:t>
            </a:r>
            <a:br>
              <a:rPr lang="nb-NO" sz="2100" dirty="0"/>
            </a:br>
            <a:br>
              <a:rPr lang="nb-NO" sz="2100" dirty="0"/>
            </a:br>
            <a:endParaRPr lang="nb-NO" sz="2100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E48AE05-3EB1-9DEF-8344-20E3A0A9350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43681" y="1298286"/>
            <a:ext cx="3660151" cy="3299519"/>
          </a:xfrm>
        </p:spPr>
        <p:txBody>
          <a:bodyPr/>
          <a:lstStyle/>
          <a:p>
            <a:pPr marL="0" indent="0">
              <a:buNone/>
            </a:pPr>
            <a:r>
              <a:rPr lang="nn-NO" sz="1200" dirty="0"/>
              <a:t>I tillegg til Pandamodellen og relevant statistikk har vi utarbeidt eit diskusjonsnotat med  oversikt over viktige tema med lenkjer til nyttig kunnskap og spørsmål som kan bidra til gode drøftingar. </a:t>
            </a:r>
          </a:p>
          <a:p>
            <a:pPr marL="0" indent="0">
              <a:buNone/>
            </a:pPr>
            <a:r>
              <a:rPr lang="nn-NO" sz="1200" dirty="0"/>
              <a:t>Notatet finn du her: 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90CA84F8-D961-62EC-5244-222C2C3B7500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4894" y="1"/>
            <a:ext cx="4279106" cy="5143499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A71E9A49-232D-D72F-E172-F3345FD042C4}"/>
              </a:ext>
            </a:extLst>
          </p:cNvPr>
          <p:cNvSpPr txBox="1"/>
          <p:nvPr/>
        </p:nvSpPr>
        <p:spPr>
          <a:xfrm rot="16200000">
            <a:off x="7735825" y="3444890"/>
            <a:ext cx="24345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Eskil Bjerkestrand/</a:t>
            </a:r>
            <a:r>
              <a:rPr kumimoji="0" lang="nb-NO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Tingh</a:t>
            </a:r>
            <a:endParaRPr kumimoji="0" lang="nb-NO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9B1072B-0906-3406-30EE-3589B4E19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681" y="2765716"/>
            <a:ext cx="91440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4"/>
              </a:rPr>
              <a:t>2025-09_Diskusjonsnotat bustad.pdf</a:t>
            </a:r>
            <a:endParaRPr kumimoji="0" lang="nb-NO" altLang="nb-NO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5AC78CA5-4B0B-3249-AD3D-042074DEAC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241" y="4597805"/>
            <a:ext cx="280440" cy="445047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9C41B28D-30F4-FAC7-EBEE-2E983EFB772B}"/>
              </a:ext>
            </a:extLst>
          </p:cNvPr>
          <p:cNvSpPr txBox="1"/>
          <p:nvPr/>
        </p:nvSpPr>
        <p:spPr>
          <a:xfrm>
            <a:off x="424506" y="4682771"/>
            <a:ext cx="26814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600" b="1" dirty="0">
                <a:solidFill>
                  <a:schemeClr val="accent1"/>
                </a:solidFill>
              </a:rPr>
              <a:t>Vestnes kommune</a:t>
            </a:r>
          </a:p>
        </p:txBody>
      </p:sp>
    </p:spTree>
    <p:extLst>
      <p:ext uri="{BB962C8B-B14F-4D97-AF65-F5344CB8AC3E}">
        <p14:creationId xmlns:p14="http://schemas.microsoft.com/office/powerpoint/2010/main" val="3279674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>
            <a:extLst>
              <a:ext uri="{FF2B5EF4-FFF2-40B4-BE49-F238E27FC236}">
                <a16:creationId xmlns:a16="http://schemas.microsoft.com/office/drawing/2014/main" id="{E39BBF33-5F2F-9A28-EBB2-2B5C2D42AE7C}"/>
              </a:ext>
            </a:extLst>
          </p:cNvPr>
          <p:cNvSpPr txBox="1"/>
          <p:nvPr/>
        </p:nvSpPr>
        <p:spPr>
          <a:xfrm>
            <a:off x="840657" y="1556743"/>
            <a:ext cx="308241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noProof="0" dirty="0">
                <a:solidFill>
                  <a:schemeClr val="bg1"/>
                </a:solidFill>
                <a:latin typeface="Poppins SemiBold"/>
                <a:cs typeface="Poppins SemiBold"/>
              </a:rPr>
              <a:t>Framskrive </a:t>
            </a:r>
            <a:r>
              <a:rPr lang="nn-NO" sz="2800" dirty="0">
                <a:solidFill>
                  <a:schemeClr val="bg1"/>
                </a:solidFill>
                <a:latin typeface="Poppins SemiBold"/>
                <a:cs typeface="Poppins SemiBold"/>
              </a:rPr>
              <a:t>bustadbehov</a:t>
            </a:r>
            <a:endParaRPr lang="nn-NO" sz="2800" noProof="0" dirty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B991A747-F28B-9D77-F60D-FA505EFBCA84}"/>
              </a:ext>
            </a:extLst>
          </p:cNvPr>
          <p:cNvSpPr txBox="1"/>
          <p:nvPr/>
        </p:nvSpPr>
        <p:spPr>
          <a:xfrm>
            <a:off x="840658" y="627044"/>
            <a:ext cx="2603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 noProof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10" name="Plassholder for bilde 9" descr="Et bilde som inneholder utendørs, tre, konstruksjon, landskap&#10;&#10;KI-generert innhold kan være feil.">
            <a:extLst>
              <a:ext uri="{FF2B5EF4-FFF2-40B4-BE49-F238E27FC236}">
                <a16:creationId xmlns:a16="http://schemas.microsoft.com/office/drawing/2014/main" id="{8D38C3F7-2261-18D6-8200-35EC6799CC1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5002" b="150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86275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42D136E-E84B-9406-13B1-C7F198F11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Modellering av framtidig bustadbehov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95F14DD-B0DC-E3DA-5256-39F0462ED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4965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400" dirty="0"/>
              <a:t>Panda analyse har utvikla ein modell for fylkeskommunane som gjer prognoser for framtidig bustadbehov og -etterspørsel basert på forventa demografisk utvikling</a:t>
            </a:r>
          </a:p>
          <a:p>
            <a:pPr marL="0" indent="0">
              <a:buNone/>
            </a:pPr>
            <a:r>
              <a:rPr lang="nn-NO" sz="1200" dirty="0">
                <a:latin typeface="Poppins"/>
                <a:cs typeface="Poppins"/>
              </a:rPr>
              <a:t>Første versjon blei lansert i mars 2025. Meir funksjonalitet kjem etter kvart. </a:t>
            </a:r>
            <a:r>
              <a:rPr lang="nn-NO" sz="1200" dirty="0">
                <a:latin typeface="Poppins"/>
                <a:cs typeface="Poppins"/>
                <a:hlinkClick r:id="rId2"/>
              </a:rPr>
              <a:t>Sjå dokumentasjon</a:t>
            </a:r>
            <a:r>
              <a:rPr lang="nn-NO" sz="1200" dirty="0">
                <a:latin typeface="Poppins"/>
                <a:cs typeface="Poppins"/>
              </a:rPr>
              <a:t>.</a:t>
            </a:r>
            <a:br>
              <a:rPr lang="nn-NO" sz="1200" dirty="0"/>
            </a:br>
            <a:r>
              <a:rPr lang="nn-NO" sz="1200" dirty="0">
                <a:latin typeface="Poppins"/>
                <a:cs typeface="Poppins"/>
              </a:rPr>
              <a:t> </a:t>
            </a:r>
          </a:p>
          <a:p>
            <a:pPr marL="0" indent="0">
              <a:buNone/>
            </a:pPr>
            <a:r>
              <a:rPr lang="nn-NO" sz="1600" dirty="0"/>
              <a:t>Modellens verkemåte</a:t>
            </a:r>
            <a:br>
              <a:rPr lang="nn-NO" sz="1600" dirty="0"/>
            </a:br>
            <a:r>
              <a:rPr lang="nn-NO" sz="1200" dirty="0"/>
              <a:t>Etterspørsel drives av forventa befolkningsvekst, og befolkningas preferansar for ulike bustadstyper:</a:t>
            </a:r>
          </a:p>
          <a:p>
            <a:r>
              <a:rPr lang="nn-NO" sz="1100" i="1" dirty="0">
                <a:latin typeface="Poppins SemiBold"/>
                <a:cs typeface="Poppins SemiBold"/>
              </a:rPr>
              <a:t>Befolkningsvekst</a:t>
            </a:r>
            <a:r>
              <a:rPr lang="nn-NO" sz="1100" i="1" dirty="0">
                <a:latin typeface="Poppins"/>
                <a:cs typeface="Poppins"/>
              </a:rPr>
              <a:t>: SSBs befolkningsframskriving, modellerer framtidige hushald gjennom hushaldsfrekvensar</a:t>
            </a:r>
            <a:br>
              <a:rPr lang="nn-NO" sz="1100" i="1" dirty="0"/>
            </a:br>
            <a:r>
              <a:rPr lang="nn-NO" sz="1100" i="1" dirty="0">
                <a:latin typeface="Poppins SemiBold"/>
                <a:cs typeface="Poppins SemiBold"/>
              </a:rPr>
              <a:t>Preferansar:</a:t>
            </a:r>
            <a:r>
              <a:rPr lang="nn-NO" sz="1100" i="1" dirty="0">
                <a:latin typeface="Poppins"/>
                <a:cs typeface="Poppins"/>
              </a:rPr>
              <a:t> Modellen definerer ulike bustadpreferanseprofilar for ulike hushald, basert på dagens busettingsmønster. Profilane avhenger av tal på personar i hushaldinga, alder og kommunens sentralitet</a:t>
            </a:r>
          </a:p>
          <a:p>
            <a:r>
              <a:rPr lang="nn-NO" sz="1100" i="1" dirty="0">
                <a:latin typeface="Poppins SemiBold" panose="00000700000000000000" pitchFamily="2" charset="0"/>
                <a:cs typeface="Poppins SemiBold" panose="00000700000000000000" pitchFamily="2" charset="0"/>
              </a:rPr>
              <a:t>Bustadbalanse</a:t>
            </a:r>
            <a:r>
              <a:rPr lang="nn-NO" sz="1100" i="1" dirty="0"/>
              <a:t>: Differanse mellom tal bustader av ulik type, og etterspørsel etter dei i prognoseperioden</a:t>
            </a:r>
            <a:br>
              <a:rPr lang="nn-NO" sz="1100" i="1" dirty="0"/>
            </a:br>
            <a:r>
              <a:rPr lang="nn-NO" sz="500" i="1" dirty="0"/>
              <a:t> </a:t>
            </a:r>
            <a:endParaRPr lang="nn-NO" sz="1400" dirty="0"/>
          </a:p>
          <a:p>
            <a:pPr marL="0" indent="0">
              <a:buNone/>
            </a:pPr>
            <a:r>
              <a:rPr lang="nn-NO" sz="1600" dirty="0"/>
              <a:t>NB!</a:t>
            </a:r>
          </a:p>
          <a:p>
            <a:pPr marL="0" indent="0">
              <a:buNone/>
            </a:pPr>
            <a:r>
              <a:rPr lang="nn-NO" sz="1200" dirty="0"/>
              <a:t>Modellen tar ikkje høgde for bustadkvalitet, geografisk plassering i kommunen eller prisnivå. Den reknar alle bygningar registrert som bustad i matrikkelen som tilgjengelege i ein marknad. </a:t>
            </a:r>
          </a:p>
          <a:p>
            <a:pPr marL="0" indent="0">
              <a:buNone/>
            </a:pPr>
            <a:r>
              <a:rPr lang="nn-NO" sz="1200" dirty="0"/>
              <a:t>Som i alle modellanalysar er resultata ein sum av innsatsfaktorar, og må tolkast og omarbeidast.</a:t>
            </a:r>
            <a:br>
              <a:rPr lang="nn-NO" sz="1800" dirty="0"/>
            </a:br>
            <a:endParaRPr lang="nn-NO" sz="1400" i="1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E00FE12-7895-B3E4-6F8E-7A9FBC7C5684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69C18DE3-A45B-CEB5-9B8A-4F22D6CA7B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604A0807-158B-92FB-3422-D4CCA80CEF5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Vestnes kommune</a:t>
            </a:r>
          </a:p>
        </p:txBody>
      </p:sp>
    </p:spTree>
    <p:extLst>
      <p:ext uri="{BB962C8B-B14F-4D97-AF65-F5344CB8AC3E}">
        <p14:creationId xmlns:p14="http://schemas.microsoft.com/office/powerpoint/2010/main" val="4221355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C762D-9F16-C2CB-E9AD-22C97F816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32A52FA-743D-81E4-B35E-2FDE0EE35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Nøkkeltal, prognose for bustadbehov</a:t>
            </a:r>
            <a:endParaRPr lang="nb-NO" dirty="0">
              <a:highlight>
                <a:srgbClr val="FFFF00"/>
              </a:highlight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6292279-DF15-D2AC-D62A-4422BDBBC828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E294F2A-2359-AD94-B9DE-166EC3688961}"/>
              </a:ext>
            </a:extLst>
          </p:cNvPr>
          <p:cNvSpPr txBox="1"/>
          <p:nvPr/>
        </p:nvSpPr>
        <p:spPr>
          <a:xfrm>
            <a:off x="318718" y="1287380"/>
            <a:ext cx="8639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									   	</a:t>
            </a:r>
          </a:p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Dagens bustadmasse				Etterspørsel 2025:		        Etterspørsel 2050:</a:t>
            </a:r>
            <a:endParaRPr lang="nn-NO" sz="1400" b="1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9" name="Grafikk 8" descr="Bygning med heldekkende fyll">
            <a:extLst>
              <a:ext uri="{FF2B5EF4-FFF2-40B4-BE49-F238E27FC236}">
                <a16:creationId xmlns:a16="http://schemas.microsoft.com/office/drawing/2014/main" id="{AC42B758-8610-DD24-7541-9C3D97E5C0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9917" y="2003226"/>
            <a:ext cx="612000" cy="612000"/>
          </a:xfrm>
          <a:prstGeom prst="rect">
            <a:avLst/>
          </a:prstGeom>
        </p:spPr>
      </p:pic>
      <p:pic>
        <p:nvPicPr>
          <p:cNvPr id="11" name="Grafikk 10" descr="Hjem med heldekkende fyll">
            <a:extLst>
              <a:ext uri="{FF2B5EF4-FFF2-40B4-BE49-F238E27FC236}">
                <a16:creationId xmlns:a16="http://schemas.microsoft.com/office/drawing/2014/main" id="{AC649DE1-2219-7523-FE5A-46B58D92F2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8718" y="2719345"/>
            <a:ext cx="612000" cy="612000"/>
          </a:xfrm>
          <a:prstGeom prst="rect">
            <a:avLst/>
          </a:prstGeom>
        </p:spPr>
      </p:pic>
      <p:pic>
        <p:nvPicPr>
          <p:cNvPr id="13" name="Grafikk 12" descr="Hus med heldekkende fyll">
            <a:extLst>
              <a:ext uri="{FF2B5EF4-FFF2-40B4-BE49-F238E27FC236}">
                <a16:creationId xmlns:a16="http://schemas.microsoft.com/office/drawing/2014/main" id="{555AE1E2-04CA-0D26-44BA-6C91A5F037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8718" y="3405513"/>
            <a:ext cx="612000" cy="612000"/>
          </a:xfrm>
          <a:prstGeom prst="rect">
            <a:avLst/>
          </a:prstGeom>
        </p:spPr>
      </p:pic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86CA515-2E09-8F94-1619-E77F18974591}"/>
              </a:ext>
            </a:extLst>
          </p:cNvPr>
          <p:cNvSpPr txBox="1"/>
          <p:nvPr/>
        </p:nvSpPr>
        <p:spPr>
          <a:xfrm>
            <a:off x="930718" y="2013433"/>
            <a:ext cx="1119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634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C4D64B6C-AC10-04E1-A143-FD3AFAEFE0DA}"/>
              </a:ext>
            </a:extLst>
          </p:cNvPr>
          <p:cNvSpPr txBox="1"/>
          <p:nvPr/>
        </p:nvSpPr>
        <p:spPr>
          <a:xfrm>
            <a:off x="930718" y="2741892"/>
            <a:ext cx="1452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1 147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B92F97E5-3D17-7BC3-FEE4-A2E44A84016C}"/>
              </a:ext>
            </a:extLst>
          </p:cNvPr>
          <p:cNvSpPr txBox="1"/>
          <p:nvPr/>
        </p:nvSpPr>
        <p:spPr>
          <a:xfrm>
            <a:off x="930718" y="3426294"/>
            <a:ext cx="13483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1 915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B8449679-EF15-82E1-370D-6CB80876E27D}"/>
              </a:ext>
            </a:extLst>
          </p:cNvPr>
          <p:cNvSpPr txBox="1"/>
          <p:nvPr/>
        </p:nvSpPr>
        <p:spPr>
          <a:xfrm>
            <a:off x="942309" y="3062775"/>
            <a:ext cx="27707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Middels bustader (80-159 m²)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6493E385-93BA-6C01-6C9A-FCE674430DF4}"/>
              </a:ext>
            </a:extLst>
          </p:cNvPr>
          <p:cNvSpPr txBox="1"/>
          <p:nvPr/>
        </p:nvSpPr>
        <p:spPr>
          <a:xfrm>
            <a:off x="930718" y="3747388"/>
            <a:ext cx="2129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 (&gt;160 m²)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4DD52C97-E808-1D80-A9BB-00DC0DBF47A7}"/>
              </a:ext>
            </a:extLst>
          </p:cNvPr>
          <p:cNvSpPr txBox="1"/>
          <p:nvPr/>
        </p:nvSpPr>
        <p:spPr>
          <a:xfrm>
            <a:off x="920119" y="2368178"/>
            <a:ext cx="20713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 (&lt;80 m²)</a:t>
            </a: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A60FAF1-CEFB-453F-CAC6-73673733B761}"/>
              </a:ext>
            </a:extLst>
          </p:cNvPr>
          <p:cNvSpPr txBox="1"/>
          <p:nvPr/>
        </p:nvSpPr>
        <p:spPr>
          <a:xfrm>
            <a:off x="4002705" y="2013433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503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66EB9ACE-08ED-774B-480E-1FAD54D144DA}"/>
              </a:ext>
            </a:extLst>
          </p:cNvPr>
          <p:cNvSpPr txBox="1"/>
          <p:nvPr/>
        </p:nvSpPr>
        <p:spPr>
          <a:xfrm>
            <a:off x="4002704" y="2339931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131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4AF6183A-A051-7917-FC2F-4EA6F62F705F}"/>
              </a:ext>
            </a:extLst>
          </p:cNvPr>
          <p:cNvSpPr txBox="1"/>
          <p:nvPr/>
        </p:nvSpPr>
        <p:spPr>
          <a:xfrm>
            <a:off x="6615483" y="2012556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550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0209A31C-1284-68AA-E57D-E96EF144871E}"/>
              </a:ext>
            </a:extLst>
          </p:cNvPr>
          <p:cNvSpPr txBox="1"/>
          <p:nvPr/>
        </p:nvSpPr>
        <p:spPr>
          <a:xfrm>
            <a:off x="6615482" y="2367301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84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2EA01422-F48D-6C90-5985-8335B780952B}"/>
              </a:ext>
            </a:extLst>
          </p:cNvPr>
          <p:cNvSpPr txBox="1"/>
          <p:nvPr/>
        </p:nvSpPr>
        <p:spPr>
          <a:xfrm>
            <a:off x="4002705" y="2761065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1 332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28" name="TekstSylinder 27">
            <a:extLst>
              <a:ext uri="{FF2B5EF4-FFF2-40B4-BE49-F238E27FC236}">
                <a16:creationId xmlns:a16="http://schemas.microsoft.com/office/drawing/2014/main" id="{5DFF812C-20F6-74B2-FF49-AB028729E219}"/>
              </a:ext>
            </a:extLst>
          </p:cNvPr>
          <p:cNvSpPr txBox="1"/>
          <p:nvPr/>
        </p:nvSpPr>
        <p:spPr>
          <a:xfrm>
            <a:off x="4002705" y="3087563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185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DE8F45C8-50E1-F250-335B-FB64188FA6E6}"/>
              </a:ext>
            </a:extLst>
          </p:cNvPr>
          <p:cNvSpPr txBox="1"/>
          <p:nvPr/>
        </p:nvSpPr>
        <p:spPr>
          <a:xfrm>
            <a:off x="6615484" y="2760188"/>
            <a:ext cx="2342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1 422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881A5A2D-C10B-417B-EC80-6ADB924C6EF7}"/>
              </a:ext>
            </a:extLst>
          </p:cNvPr>
          <p:cNvSpPr txBox="1"/>
          <p:nvPr/>
        </p:nvSpPr>
        <p:spPr>
          <a:xfrm>
            <a:off x="6615483" y="3114933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275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C777BE0F-3394-B087-0A54-B67C881D31C1}"/>
              </a:ext>
            </a:extLst>
          </p:cNvPr>
          <p:cNvSpPr txBox="1"/>
          <p:nvPr/>
        </p:nvSpPr>
        <p:spPr>
          <a:xfrm>
            <a:off x="4002705" y="3460227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1 533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3" name="TekstSylinder 32">
            <a:extLst>
              <a:ext uri="{FF2B5EF4-FFF2-40B4-BE49-F238E27FC236}">
                <a16:creationId xmlns:a16="http://schemas.microsoft.com/office/drawing/2014/main" id="{0CBCF6E6-6BE9-E7E9-BBA6-EF2508696555}"/>
              </a:ext>
            </a:extLst>
          </p:cNvPr>
          <p:cNvSpPr txBox="1"/>
          <p:nvPr/>
        </p:nvSpPr>
        <p:spPr>
          <a:xfrm>
            <a:off x="4002704" y="3814095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382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34" name="TekstSylinder 33">
            <a:extLst>
              <a:ext uri="{FF2B5EF4-FFF2-40B4-BE49-F238E27FC236}">
                <a16:creationId xmlns:a16="http://schemas.microsoft.com/office/drawing/2014/main" id="{1FEA4CF4-DE4E-F345-29B8-750F718440D6}"/>
              </a:ext>
            </a:extLst>
          </p:cNvPr>
          <p:cNvSpPr txBox="1"/>
          <p:nvPr/>
        </p:nvSpPr>
        <p:spPr>
          <a:xfrm>
            <a:off x="6615483" y="3459350"/>
            <a:ext cx="2438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1 605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5" name="TekstSylinder 34">
            <a:extLst>
              <a:ext uri="{FF2B5EF4-FFF2-40B4-BE49-F238E27FC236}">
                <a16:creationId xmlns:a16="http://schemas.microsoft.com/office/drawing/2014/main" id="{0FF16068-2999-EBC4-E240-A0137D07F6DE}"/>
              </a:ext>
            </a:extLst>
          </p:cNvPr>
          <p:cNvSpPr txBox="1"/>
          <p:nvPr/>
        </p:nvSpPr>
        <p:spPr>
          <a:xfrm>
            <a:off x="6615483" y="3814095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310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02B8EE06-AD85-2BCA-E04B-C22E95BA66D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2E6C2C84-DEAC-DED8-2F72-53B39799F7C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Vestnes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A61898C-66B4-3C3A-CABF-3EFC640B1186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</p:spTree>
    <p:extLst>
      <p:ext uri="{BB962C8B-B14F-4D97-AF65-F5344CB8AC3E}">
        <p14:creationId xmlns:p14="http://schemas.microsoft.com/office/powerpoint/2010/main" val="1418708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57B3461-A294-E015-37AB-7766C05A9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Prognose for bustadetterspørsel etter storleik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839162F8-AD00-C693-33F3-DC2B30BB7F00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BD1C30A4-A4D5-6C8A-92DA-866A2C6827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8318C39-02F7-480D-F606-7C8F5024A83C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Vestnes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C0E022D5-8922-199F-D7D5-9E0B92D00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3C789CCC-FF21-AE8E-3EF2-96A1885844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9679926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36050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4AB0ED4-DEA6-ADF7-1AC9-9BAD9F1ED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 dirty="0">
                <a:latin typeface="Poppins SemiBold"/>
                <a:cs typeface="Poppins SemiBold"/>
              </a:rPr>
              <a:t>År-til-år-endring i forventa </a:t>
            </a:r>
            <a:r>
              <a:rPr lang="nn-NO" dirty="0">
                <a:latin typeface="Poppins SemiBold"/>
                <a:cs typeface="Poppins SemiBold"/>
              </a:rPr>
              <a:t>bustadetterspørsel</a:t>
            </a:r>
            <a:endParaRPr lang="nn-NO" noProof="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410917C-C9D0-3515-6C80-1BDDDE11D75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noProof="0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1E63561E-0B5F-DE2A-913F-382204C29C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CA05FDCB-5AA7-26E0-5104-8E34E2DE75D1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noProof="0" dirty="0">
                <a:solidFill>
                  <a:schemeClr val="accent1"/>
                </a:solidFill>
              </a:rPr>
              <a:t>Vestnes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3352EEDC-EECC-A704-8330-53B3F1EFFB0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800" i="1" noProof="0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5697DD83-A2AF-9738-4E67-A7EF5703E4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225125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92984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A5099-930F-BC7A-9561-9F4E3CB44B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1024882-A68F-B2C8-342A-DBAB7B617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 dirty="0"/>
              <a:t>Indeks for bustadetterspørsel etter aldersgruppe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23E5159-3C76-C81F-75F1-5F458ECB3A5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0C5EC894-38ED-4A41-D03D-B0FBB1CF8EF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BA4515C7-1C9A-2837-46CF-B804696F958C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 dirty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Vestnes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9D392190-B19D-CE9A-F4EE-95CE694D271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5E1C064D-4D4A-D450-72F7-48322BD6A2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8896459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88778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461CE-653E-2A57-2BA0-A41D3366C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14AD1C-1FFF-3EF4-D8CC-20670426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000" dirty="0"/>
              <a:t>Prognose for bustadetterspørsel blant </a:t>
            </a:r>
            <a:r>
              <a:rPr lang="nb-NO" sz="2000" dirty="0" err="1"/>
              <a:t>hushald</a:t>
            </a:r>
            <a:r>
              <a:rPr lang="nb-NO" sz="2000" dirty="0"/>
              <a:t> 67+ år*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B37422B-808C-B3C8-8713-A4E797A4D33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0C5EA3B-0CD8-B166-8D2D-6401F4DE6D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34E5163E-993B-ED17-6240-2C24B0BDF0E5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Vestnes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A9B99929-9733-1619-4CBC-A07E522C830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DF3FC280-9A15-88A3-5EE2-97D009CAC22C}"/>
              </a:ext>
            </a:extLst>
          </p:cNvPr>
          <p:cNvSpPr txBox="1"/>
          <p:nvPr/>
        </p:nvSpPr>
        <p:spPr>
          <a:xfrm>
            <a:off x="6068158" y="861007"/>
            <a:ext cx="2532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>
                <a:solidFill>
                  <a:srgbClr val="000000"/>
                </a:solidFill>
                <a:latin typeface="Calibri"/>
              </a:rPr>
              <a:t>Etterspørselsvekst 0-66 år:	</a:t>
            </a:r>
            <a:r>
              <a:rPr lang="nb-NO" sz="1200" b="1" dirty="0">
                <a:solidFill>
                  <a:srgbClr val="EE8076"/>
                </a:solidFill>
                <a:latin typeface="Calibri"/>
              </a:rPr>
              <a:t>-8,8 % </a:t>
            </a:r>
          </a:p>
          <a:p>
            <a:r>
              <a:rPr lang="nb-NO" sz="1200" dirty="0">
                <a:solidFill>
                  <a:srgbClr val="000000"/>
                </a:solidFill>
                <a:latin typeface="Calibri"/>
              </a:rPr>
              <a:t>Etterspørselsvekst 67+ år:	</a:t>
            </a:r>
            <a:r>
              <a:rPr lang="nb-NO" sz="1200" b="1" dirty="0">
                <a:solidFill>
                  <a:srgbClr val="000000"/>
                </a:solidFill>
                <a:latin typeface="Calibri"/>
              </a:rPr>
              <a:t>+35,6 %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919CEE2-92D7-3718-4416-B362E1042771}"/>
              </a:ext>
            </a:extLst>
          </p:cNvPr>
          <p:cNvSpPr txBox="1"/>
          <p:nvPr/>
        </p:nvSpPr>
        <p:spPr>
          <a:xfrm>
            <a:off x="5860473" y="4253346"/>
            <a:ext cx="27362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1050" i="1" noProof="0" dirty="0"/>
              <a:t>*tal gjeld alder på hushaldets kontaktperson, dvs. eiger og/eller eldste person i hushaldet</a:t>
            </a:r>
          </a:p>
        </p:txBody>
      </p:sp>
      <p:graphicFrame>
        <p:nvGraphicFramePr>
          <p:cNvPr id="11" name="Plassholder for innhold 10">
            <a:extLst>
              <a:ext uri="{FF2B5EF4-FFF2-40B4-BE49-F238E27FC236}">
                <a16:creationId xmlns:a16="http://schemas.microsoft.com/office/drawing/2014/main" id="{240ABED3-1F11-8116-7252-44AEC4EE49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583395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05911341"/>
      </p:ext>
    </p:extLst>
  </p:cSld>
  <p:clrMapOvr>
    <a:masterClrMapping/>
  </p:clrMapOvr>
</p:sld>
</file>

<file path=ppt/theme/theme1.xml><?xml version="1.0" encoding="utf-8"?>
<a:theme xmlns:a="http://schemas.openxmlformats.org/drawingml/2006/main" name="Forsidebilde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 mal 2022 MRFK" id="{8C162AD7-F30F-8E43-BBA2-69F7ED4F0934}" vid="{205EEEAC-C9E3-2B43-B461-87BDD83180FE}"/>
    </a:ext>
  </a:extLst>
</a:theme>
</file>

<file path=ppt/theme/theme2.xml><?xml version="1.0" encoding="utf-8"?>
<a:theme xmlns:a="http://schemas.openxmlformats.org/drawingml/2006/main" name="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38531EDA-7751-5D43-A668-01FCEA8AC8AF}"/>
    </a:ext>
  </a:extLst>
</a:theme>
</file>

<file path=ppt/theme/theme3.xml><?xml version="1.0" encoding="utf-8"?>
<a:theme xmlns:a="http://schemas.openxmlformats.org/drawingml/2006/main" name="1_Utan logo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D335A73B-2E6D-F046-954E-BE09308648F6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0AE5463569DAB458FC413BA25CE85FB" ma:contentTypeVersion="15" ma:contentTypeDescription="Opprett et nytt dokument." ma:contentTypeScope="" ma:versionID="95266c257099bf788e9241a9f13f30df">
  <xsd:schema xmlns:xsd="http://www.w3.org/2001/XMLSchema" xmlns:xs="http://www.w3.org/2001/XMLSchema" xmlns:p="http://schemas.microsoft.com/office/2006/metadata/properties" xmlns:ns2="3194e95f-388a-4eb4-a239-5d2a05d68bee" xmlns:ns3="6e555367-d410-464a-a888-1840aac33757" targetNamespace="http://schemas.microsoft.com/office/2006/metadata/properties" ma:root="true" ma:fieldsID="1abaa0cb98b208092f51b4ec45c3e4ec" ns2:_="" ns3:_="">
    <xsd:import namespace="3194e95f-388a-4eb4-a239-5d2a05d68bee"/>
    <xsd:import namespace="6e555367-d410-464a-a888-1840aac337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94e95f-388a-4eb4-a239-5d2a05d68b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Bildemerkelapper" ma:readOnly="false" ma:fieldId="{5cf76f15-5ced-4ddc-b409-7134ff3c332f}" ma:taxonomyMulti="true" ma:sspId="0a6854ff-9e12-4afe-8508-349422d8e7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555367-d410-464a-a888-1840aac3375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fe7ec9aa-0f71-47c2-a830-3161c642005f}" ma:internalName="TaxCatchAll" ma:showField="CatchAllData" ma:web="6e555367-d410-464a-a888-1840aac337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194e95f-388a-4eb4-a239-5d2a05d68bee">
      <Terms xmlns="http://schemas.microsoft.com/office/infopath/2007/PartnerControls"/>
    </lcf76f155ced4ddcb4097134ff3c332f>
    <TaxCatchAll xmlns="6e555367-d410-464a-a888-1840aac33757" xsi:nil="true"/>
    <SharedWithUsers xmlns="6e555367-d410-464a-a888-1840aac33757">
      <UserInfo>
        <DisplayName>SOS - Stab for strategi og styring-medlemmer</DisplayName>
        <AccountId>8</AccountId>
        <AccountType/>
      </UserInfo>
      <UserInfo>
        <DisplayName>Roland Mauseth</DisplayName>
        <AccountId>21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31482C2-62F1-4C03-A066-FBDAEF4D904F}"/>
</file>

<file path=customXml/itemProps2.xml><?xml version="1.0" encoding="utf-8"?>
<ds:datastoreItem xmlns:ds="http://schemas.openxmlformats.org/officeDocument/2006/customXml" ds:itemID="{7B6F2769-7194-4217-93D3-3AF3A4742282}">
  <ds:schemaRefs>
    <ds:schemaRef ds:uri="http://schemas.microsoft.com/office/2006/metadata/properties"/>
    <ds:schemaRef ds:uri="http://purl.org/dc/elements/1.1/"/>
    <ds:schemaRef ds:uri="3194e95f-388a-4eb4-a239-5d2a05d68bee"/>
    <ds:schemaRef ds:uri="http://www.w3.org/XML/1998/namespace"/>
    <ds:schemaRef ds:uri="http://schemas.microsoft.com/office/infopath/2007/PartnerControls"/>
    <ds:schemaRef ds:uri="6e555367-d410-464a-a888-1840aac33757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6a909734-11ed-436f-861c-dfbce0528d95}" enabled="1" method="Standard" siteId="{b932ece7-9cdf-4d94-b4c1-15256e43c7e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 mal 2022 MRFK</Template>
  <TotalTime>9151</TotalTime>
  <Words>1036</Words>
  <Application>Microsoft Office PowerPoint</Application>
  <PresentationFormat>Skjermfremvisning (16:9)</PresentationFormat>
  <Paragraphs>212</Paragraphs>
  <Slides>27</Slides>
  <Notes>6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27</vt:i4>
      </vt:variant>
    </vt:vector>
  </HeadingPairs>
  <TitlesOfParts>
    <vt:vector size="36" baseType="lpstr">
      <vt:lpstr>Arial</vt:lpstr>
      <vt:lpstr>Calibri</vt:lpstr>
      <vt:lpstr>Calibri Light</vt:lpstr>
      <vt:lpstr>Poppins</vt:lpstr>
      <vt:lpstr>Poppins Medium</vt:lpstr>
      <vt:lpstr>Poppins SemiBold</vt:lpstr>
      <vt:lpstr>Forsidebilde</vt:lpstr>
      <vt:lpstr>Logo</vt:lpstr>
      <vt:lpstr>1_Utan logo</vt:lpstr>
      <vt:lpstr>Bustadanalyse for Vestnes</vt:lpstr>
      <vt:lpstr>Innhald</vt:lpstr>
      <vt:lpstr>PowerPoint-presentasjon</vt:lpstr>
      <vt:lpstr>Modellering av framtidig bustadbehov</vt:lpstr>
      <vt:lpstr>Nøkkeltal, prognose for bustadbehov</vt:lpstr>
      <vt:lpstr>Prognose for bustadetterspørsel etter storleik</vt:lpstr>
      <vt:lpstr>År-til-år-endring i forventa bustadetterspørsel</vt:lpstr>
      <vt:lpstr>Indeks for bustadetterspørsel etter aldersgruppe</vt:lpstr>
      <vt:lpstr>Prognose for bustadetterspørsel blant hushald 67+ år*</vt:lpstr>
      <vt:lpstr>Hushaldsamansetning 2025 og 2050</vt:lpstr>
      <vt:lpstr>Samandrag av funn for Vestnes</vt:lpstr>
      <vt:lpstr>PowerPoint-presentasjon</vt:lpstr>
      <vt:lpstr>PowerPoint-presentasjon</vt:lpstr>
      <vt:lpstr>Vestnes har fleire bustadar enn hushald</vt:lpstr>
      <vt:lpstr>Flytting til/frå Vestnes etter alder 2020-2024</vt:lpstr>
      <vt:lpstr>Største flyttestraumar til/frå Vestnes 2020-2024</vt:lpstr>
      <vt:lpstr>PowerPoint-presentasjon</vt:lpstr>
      <vt:lpstr>Hushald etter type (2024)</vt:lpstr>
      <vt:lpstr>Personar i privathushald</vt:lpstr>
      <vt:lpstr>Bustadar etter type (2025)</vt:lpstr>
      <vt:lpstr>Bustadar etter storleik (2025)</vt:lpstr>
      <vt:lpstr>Fullførte bustadar etter type</vt:lpstr>
      <vt:lpstr>Bustadplassering og tettstadar</vt:lpstr>
      <vt:lpstr>Arealbruk ved ny bustadbygging </vt:lpstr>
      <vt:lpstr>Median hushaldsinntekt og kjøpekraft (2023)</vt:lpstr>
      <vt:lpstr>Statistikk i din kommune og grunnkrets i interaktivt dashboard</vt:lpstr>
      <vt:lpstr> Diskusjonsnotat bustadpolitikk-2025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Stab for strategi og styring - introduksjon</dc:title>
  <dc:subject/>
  <dc:creator>Geir Fjørtoft</dc:creator>
  <cp:keywords/>
  <dc:description/>
  <cp:lastModifiedBy>Paul Magne Eidhammer</cp:lastModifiedBy>
  <cp:revision>44</cp:revision>
  <dcterms:created xsi:type="dcterms:W3CDTF">2022-12-19T14:26:47Z</dcterms:created>
  <dcterms:modified xsi:type="dcterms:W3CDTF">2026-07-03T12:06:16Z</dcterms:modified>
  <cp:category/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0x01010080AE5463569DAB458FC413BA25CE85FB</vt:lpwstr>
  </property>
  <property fmtid="{D5CDD505-2E9C-101B-9397-08002B2CF9AE}" pid="3" name="MSIP_Label_6a909734-11ed-436f-861c-dfbce0528d95_Enabled">
    <vt:lpwstr>true</vt:lpwstr>
  </property>
  <property fmtid="{D5CDD505-2E9C-101B-9397-08002B2CF9AE}" pid="4" name="MSIP_Label_6a909734-11ed-436f-861c-dfbce0528d95_SetDate">
    <vt:lpwstr>2020-05-06T10:21:51Z</vt:lpwstr>
  </property>
  <property fmtid="{D5CDD505-2E9C-101B-9397-08002B2CF9AE}" pid="5" name="MSIP_Label_6a909734-11ed-436f-861c-dfbce0528d95_Method">
    <vt:lpwstr>Standard</vt:lpwstr>
  </property>
  <property fmtid="{D5CDD505-2E9C-101B-9397-08002B2CF9AE}" pid="6" name="MSIP_Label_6a909734-11ed-436f-861c-dfbce0528d95_Name">
    <vt:lpwstr>General</vt:lpwstr>
  </property>
  <property fmtid="{D5CDD505-2E9C-101B-9397-08002B2CF9AE}" pid="7" name="MSIP_Label_6a909734-11ed-436f-861c-dfbce0528d95_SiteId">
    <vt:lpwstr>b932ece7-9cdf-4d94-b4c1-15256e43c7ea</vt:lpwstr>
  </property>
  <property fmtid="{D5CDD505-2E9C-101B-9397-08002B2CF9AE}" pid="8" name="MSIP_Label_6a909734-11ed-436f-861c-dfbce0528d95_ActionId">
    <vt:lpwstr>425da01a-4807-425f-b182-000022a81558</vt:lpwstr>
  </property>
  <property fmtid="{D5CDD505-2E9C-101B-9397-08002B2CF9AE}" pid="9" name="MSIP_Label_6a909734-11ed-436f-861c-dfbce0528d95_ContentBits">
    <vt:lpwstr>0</vt:lpwstr>
  </property>
  <property fmtid="{D5CDD505-2E9C-101B-9397-08002B2CF9AE}" pid="10" name="MediaServiceImageTags">
    <vt:lpwstr/>
  </property>
</Properties>
</file>