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4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5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45" r:id="rId4"/>
    <p:sldMasterId id="2147493515" r:id="rId5"/>
    <p:sldMasterId id="2147493553" r:id="rId6"/>
  </p:sldMasterIdLst>
  <p:notesMasterIdLst>
    <p:notesMasterId r:id="rId34"/>
  </p:notesMasterIdLst>
  <p:sldIdLst>
    <p:sldId id="256" r:id="rId7"/>
    <p:sldId id="292" r:id="rId8"/>
    <p:sldId id="258" r:id="rId9"/>
    <p:sldId id="259" r:id="rId10"/>
    <p:sldId id="284" r:id="rId11"/>
    <p:sldId id="293" r:id="rId12"/>
    <p:sldId id="294" r:id="rId13"/>
    <p:sldId id="310" r:id="rId14"/>
    <p:sldId id="295" r:id="rId15"/>
    <p:sldId id="296" r:id="rId16"/>
    <p:sldId id="261" r:id="rId17"/>
    <p:sldId id="280" r:id="rId18"/>
    <p:sldId id="264" r:id="rId19"/>
    <p:sldId id="262" r:id="rId20"/>
    <p:sldId id="297" r:id="rId21"/>
    <p:sldId id="298" r:id="rId22"/>
    <p:sldId id="270" r:id="rId23"/>
    <p:sldId id="272" r:id="rId24"/>
    <p:sldId id="271" r:id="rId25"/>
    <p:sldId id="273" r:id="rId26"/>
    <p:sldId id="274" r:id="rId27"/>
    <p:sldId id="278" r:id="rId28"/>
    <p:sldId id="290" r:id="rId29"/>
    <p:sldId id="291" r:id="rId30"/>
    <p:sldId id="275" r:id="rId31"/>
    <p:sldId id="311" r:id="rId32"/>
    <p:sldId id="5940" r:id="rId3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A"/>
    <a:srgbClr val="677275"/>
    <a:srgbClr val="4D5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6/11/relationships/changesInfo" Target="changesInfos/changesInfo1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agne Eidhammer" userId="e3d4e6bb-f754-4b2e-bd11-72ddaaf5666f" providerId="ADAL" clId="{835BCC08-B0CB-4400-B3F8-7FFC689D382E}"/>
    <pc:docChg chg="custSel addSld modSld delMainMaster modMainMaster">
      <pc:chgData name="Paul Magne Eidhammer" userId="e3d4e6bb-f754-4b2e-bd11-72ddaaf5666f" providerId="ADAL" clId="{835BCC08-B0CB-4400-B3F8-7FFC689D382E}" dt="2026-07-03T12:06:39.515" v="54"/>
      <pc:docMkLst>
        <pc:docMk/>
      </pc:docMkLst>
      <pc:sldChg chg="modSp mod">
        <pc:chgData name="Paul Magne Eidhammer" userId="e3d4e6bb-f754-4b2e-bd11-72ddaaf5666f" providerId="ADAL" clId="{835BCC08-B0CB-4400-B3F8-7FFC689D382E}" dt="2026-07-03T12:06:36.760" v="51" actId="6549"/>
        <pc:sldMkLst>
          <pc:docMk/>
          <pc:sldMk cId="3307158922" sldId="256"/>
        </pc:sldMkLst>
        <pc:spChg chg="mod">
          <ac:chgData name="Paul Magne Eidhammer" userId="e3d4e6bb-f754-4b2e-bd11-72ddaaf5666f" providerId="ADAL" clId="{835BCC08-B0CB-4400-B3F8-7FFC689D382E}" dt="2026-07-03T12:06:36.760" v="51" actId="6549"/>
          <ac:spMkLst>
            <pc:docMk/>
            <pc:sldMk cId="3307158922" sldId="256"/>
            <ac:spMk id="3" creationId="{34275824-CB13-7FD5-83AA-39C777B78149}"/>
          </ac:spMkLst>
        </pc:spChg>
      </pc:sldChg>
      <pc:sldMasterChg chg="del delSldLayout">
        <pc:chgData name="Paul Magne Eidhammer" userId="e3d4e6bb-f754-4b2e-bd11-72ddaaf5666f" providerId="ADAL" clId="{835BCC08-B0CB-4400-B3F8-7FFC689D382E}" dt="2026-07-03T12:06:39.481" v="52"/>
        <pc:sldMasterMkLst>
          <pc:docMk/>
          <pc:sldMasterMk cId="1671348903" sldId="2147493547"/>
        </pc:sldMasterMkLst>
        <pc:sldLayoutChg chg="del">
          <pc:chgData name="Paul Magne Eidhammer" userId="e3d4e6bb-f754-4b2e-bd11-72ddaaf5666f" providerId="ADAL" clId="{835BCC08-B0CB-4400-B3F8-7FFC689D382E}" dt="2026-07-03T12:06:39.481" v="52"/>
          <pc:sldLayoutMkLst>
            <pc:docMk/>
            <pc:sldMasterMk cId="1671348903" sldId="2147493547"/>
            <pc:sldLayoutMk cId="3124224345" sldId="2147493548"/>
          </pc:sldLayoutMkLst>
        </pc:sldLayoutChg>
        <pc:sldLayoutChg chg="del">
          <pc:chgData name="Paul Magne Eidhammer" userId="e3d4e6bb-f754-4b2e-bd11-72ddaaf5666f" providerId="ADAL" clId="{835BCC08-B0CB-4400-B3F8-7FFC689D382E}" dt="2026-07-03T12:06:39.481" v="52"/>
          <pc:sldLayoutMkLst>
            <pc:docMk/>
            <pc:sldMasterMk cId="1671348903" sldId="2147493547"/>
            <pc:sldLayoutMk cId="2502840772" sldId="2147493549"/>
          </pc:sldLayoutMkLst>
        </pc:sldLayoutChg>
        <pc:sldLayoutChg chg="del">
          <pc:chgData name="Paul Magne Eidhammer" userId="e3d4e6bb-f754-4b2e-bd11-72ddaaf5666f" providerId="ADAL" clId="{835BCC08-B0CB-4400-B3F8-7FFC689D382E}" dt="2026-07-03T12:06:39.481" v="52"/>
          <pc:sldLayoutMkLst>
            <pc:docMk/>
            <pc:sldMasterMk cId="1671348903" sldId="2147493547"/>
            <pc:sldLayoutMk cId="4125231883" sldId="2147493550"/>
          </pc:sldLayoutMkLst>
        </pc:sldLayoutChg>
        <pc:sldLayoutChg chg="del">
          <pc:chgData name="Paul Magne Eidhammer" userId="e3d4e6bb-f754-4b2e-bd11-72ddaaf5666f" providerId="ADAL" clId="{835BCC08-B0CB-4400-B3F8-7FFC689D382E}" dt="2026-07-03T12:06:39.481" v="52"/>
          <pc:sldLayoutMkLst>
            <pc:docMk/>
            <pc:sldMasterMk cId="1671348903" sldId="2147493547"/>
            <pc:sldLayoutMk cId="1991493337" sldId="2147493551"/>
          </pc:sldLayoutMkLst>
        </pc:sldLayoutChg>
        <pc:sldLayoutChg chg="del">
          <pc:chgData name="Paul Magne Eidhammer" userId="e3d4e6bb-f754-4b2e-bd11-72ddaaf5666f" providerId="ADAL" clId="{835BCC08-B0CB-4400-B3F8-7FFC689D382E}" dt="2026-07-03T12:06:39.481" v="52"/>
          <pc:sldLayoutMkLst>
            <pc:docMk/>
            <pc:sldMasterMk cId="1671348903" sldId="2147493547"/>
            <pc:sldLayoutMk cId="28363282" sldId="2147493552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6:39.501" v="53"/>
        <pc:sldMasterMkLst>
          <pc:docMk/>
          <pc:sldMasterMk cId="2277741032" sldId="2147493553"/>
        </pc:sldMasterMkLst>
        <pc:sldLayoutChg chg="modSp mod ord">
          <pc:chgData name="Paul Magne Eidhammer" userId="e3d4e6bb-f754-4b2e-bd11-72ddaaf5666f" providerId="ADAL" clId="{835BCC08-B0CB-4400-B3F8-7FFC689D382E}" dt="2026-07-03T12:06:39.501" v="53"/>
          <pc:sldLayoutMkLst>
            <pc:docMk/>
            <pc:sldMasterMk cId="2277741032" sldId="2147493553"/>
            <pc:sldLayoutMk cId="3786469059" sldId="2147493581"/>
          </pc:sldLayoutMkLst>
          <pc:spChg chg="mod">
            <ac:chgData name="Paul Magne Eidhammer" userId="e3d4e6bb-f754-4b2e-bd11-72ddaaf5666f" providerId="ADAL" clId="{835BCC08-B0CB-4400-B3F8-7FFC689D382E}" dt="2026-07-03T12:06:39.501" v="53"/>
            <ac:spMkLst>
              <pc:docMk/>
              <pc:sldMasterMk cId="2277741032" sldId="2147493553"/>
              <pc:sldLayoutMk cId="3786469059" sldId="2147493581"/>
              <ac:spMk id="6" creationId="{E76D543B-2A2A-784D-8EFB-CF6A9CE37374}"/>
            </ac:spMkLst>
          </pc:spChg>
          <pc:spChg chg="mod">
            <ac:chgData name="Paul Magne Eidhammer" userId="e3d4e6bb-f754-4b2e-bd11-72ddaaf5666f" providerId="ADAL" clId="{835BCC08-B0CB-4400-B3F8-7FFC689D382E}" dt="2026-07-03T12:06:39.501" v="53"/>
            <ac:spMkLst>
              <pc:docMk/>
              <pc:sldMasterMk cId="2277741032" sldId="2147493553"/>
              <pc:sldLayoutMk cId="3786469059" sldId="2147493581"/>
              <ac:spMk id="7" creationId="{DC1050FB-4B79-F64A-A944-B114584B92BD}"/>
            </ac:spMkLst>
          </pc:spChg>
          <pc:spChg chg="mod">
            <ac:chgData name="Paul Magne Eidhammer" userId="e3d4e6bb-f754-4b2e-bd11-72ddaaf5666f" providerId="ADAL" clId="{835BCC08-B0CB-4400-B3F8-7FFC689D382E}" dt="2026-07-03T12:06:39.501" v="53"/>
            <ac:spMkLst>
              <pc:docMk/>
              <pc:sldMasterMk cId="2277741032" sldId="2147493553"/>
              <pc:sldLayoutMk cId="3786469059" sldId="2147493581"/>
              <ac:spMk id="8" creationId="{A95C6C68-FE16-8246-A0C4-21FD64FB13B5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6:39.501" v="53"/>
          <pc:sldLayoutMkLst>
            <pc:docMk/>
            <pc:sldMasterMk cId="2277741032" sldId="2147493553"/>
            <pc:sldLayoutMk cId="1049158366" sldId="2147493582"/>
          </pc:sldLayoutMkLst>
          <pc:spChg chg="mod">
            <ac:chgData name="Paul Magne Eidhammer" userId="e3d4e6bb-f754-4b2e-bd11-72ddaaf5666f" providerId="ADAL" clId="{835BCC08-B0CB-4400-B3F8-7FFC689D382E}" dt="2026-07-03T12:06:39.501" v="53"/>
            <ac:spMkLst>
              <pc:docMk/>
              <pc:sldMasterMk cId="2277741032" sldId="2147493553"/>
              <pc:sldLayoutMk cId="1049158366" sldId="2147493582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06:39.501" v="53"/>
            <ac:spMkLst>
              <pc:docMk/>
              <pc:sldMasterMk cId="2277741032" sldId="2147493553"/>
              <pc:sldLayoutMk cId="1049158366" sldId="2147493582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06:39.501" v="53"/>
            <ac:spMkLst>
              <pc:docMk/>
              <pc:sldMasterMk cId="2277741032" sldId="2147493553"/>
              <pc:sldLayoutMk cId="1049158366" sldId="2147493582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06:39.501" v="53"/>
            <ac:spMkLst>
              <pc:docMk/>
              <pc:sldMasterMk cId="2277741032" sldId="2147493553"/>
              <pc:sldLayoutMk cId="1049158366" sldId="2147493582"/>
              <ac:spMk id="9" creationId="{26DE74D0-ADE2-7F46-87B6-41A12EF1A576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6:39.501" v="53"/>
          <pc:sldLayoutMkLst>
            <pc:docMk/>
            <pc:sldMasterMk cId="2277741032" sldId="2147493553"/>
            <pc:sldLayoutMk cId="4179226601" sldId="2147493583"/>
          </pc:sldLayoutMkLst>
          <pc:spChg chg="mod">
            <ac:chgData name="Paul Magne Eidhammer" userId="e3d4e6bb-f754-4b2e-bd11-72ddaaf5666f" providerId="ADAL" clId="{835BCC08-B0CB-4400-B3F8-7FFC689D382E}" dt="2026-07-03T12:06:39.501" v="53"/>
            <ac:spMkLst>
              <pc:docMk/>
              <pc:sldMasterMk cId="2277741032" sldId="2147493553"/>
              <pc:sldLayoutMk cId="4179226601" sldId="2147493583"/>
              <ac:spMk id="6" creationId="{A4B5F950-0D92-BD4C-987E-FB15EC15A6A2}"/>
            </ac:spMkLst>
          </pc:spChg>
          <pc:spChg chg="mod">
            <ac:chgData name="Paul Magne Eidhammer" userId="e3d4e6bb-f754-4b2e-bd11-72ddaaf5666f" providerId="ADAL" clId="{835BCC08-B0CB-4400-B3F8-7FFC689D382E}" dt="2026-07-03T12:06:39.501" v="53"/>
            <ac:spMkLst>
              <pc:docMk/>
              <pc:sldMasterMk cId="2277741032" sldId="2147493553"/>
              <pc:sldLayoutMk cId="4179226601" sldId="2147493583"/>
              <ac:spMk id="7" creationId="{9CBCE297-DBAE-A840-A37D-751CCBB4FE9B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6:39.501" v="53"/>
          <pc:sldLayoutMkLst>
            <pc:docMk/>
            <pc:sldMasterMk cId="2277741032" sldId="2147493553"/>
            <pc:sldLayoutMk cId="711981423" sldId="2147493584"/>
          </pc:sldLayoutMkLst>
          <pc:spChg chg="mod">
            <ac:chgData name="Paul Magne Eidhammer" userId="e3d4e6bb-f754-4b2e-bd11-72ddaaf5666f" providerId="ADAL" clId="{835BCC08-B0CB-4400-B3F8-7FFC689D382E}" dt="2026-07-03T12:06:39.501" v="53"/>
            <ac:spMkLst>
              <pc:docMk/>
              <pc:sldMasterMk cId="2277741032" sldId="2147493553"/>
              <pc:sldLayoutMk cId="711981423" sldId="2147493584"/>
              <ac:spMk id="7" creationId="{CA1B7057-13E8-5D4D-B263-E03388D55291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6:39.501" v="53"/>
          <pc:sldLayoutMkLst>
            <pc:docMk/>
            <pc:sldMasterMk cId="2277741032" sldId="2147493553"/>
            <pc:sldLayoutMk cId="2048688648" sldId="2147493585"/>
          </pc:sldLayoutMkLst>
          <pc:spChg chg="mod">
            <ac:chgData name="Paul Magne Eidhammer" userId="e3d4e6bb-f754-4b2e-bd11-72ddaaf5666f" providerId="ADAL" clId="{835BCC08-B0CB-4400-B3F8-7FFC689D382E}" dt="2026-07-03T12:06:39.501" v="53"/>
            <ac:spMkLst>
              <pc:docMk/>
              <pc:sldMasterMk cId="2277741032" sldId="2147493553"/>
              <pc:sldLayoutMk cId="2048688648" sldId="2147493585"/>
              <ac:spMk id="9" creationId="{63196E0F-15DF-2A41-84E1-FFCE7D376887}"/>
            </ac:spMkLst>
          </pc:spChg>
          <pc:spChg chg="mod">
            <ac:chgData name="Paul Magne Eidhammer" userId="e3d4e6bb-f754-4b2e-bd11-72ddaaf5666f" providerId="ADAL" clId="{835BCC08-B0CB-4400-B3F8-7FFC689D382E}" dt="2026-07-03T12:06:39.501" v="53"/>
            <ac:spMkLst>
              <pc:docMk/>
              <pc:sldMasterMk cId="2277741032" sldId="2147493553"/>
              <pc:sldLayoutMk cId="2048688648" sldId="2147493585"/>
              <ac:spMk id="10" creationId="{2828C5C0-DAAA-5949-B35B-E75F1A953398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6:39.501" v="53"/>
          <pc:sldLayoutMkLst>
            <pc:docMk/>
            <pc:sldMasterMk cId="2277741032" sldId="2147493553"/>
            <pc:sldLayoutMk cId="4037519165" sldId="2147493586"/>
          </pc:sldLayoutMkLst>
          <pc:spChg chg="mod">
            <ac:chgData name="Paul Magne Eidhammer" userId="e3d4e6bb-f754-4b2e-bd11-72ddaaf5666f" providerId="ADAL" clId="{835BCC08-B0CB-4400-B3F8-7FFC689D382E}" dt="2026-07-03T12:06:39.501" v="53"/>
            <ac:spMkLst>
              <pc:docMk/>
              <pc:sldMasterMk cId="2277741032" sldId="2147493553"/>
              <pc:sldLayoutMk cId="4037519165" sldId="2147493586"/>
              <ac:spMk id="2" creationId="{043A7861-BFD0-8D13-086B-87383DA6D699}"/>
            </ac:spMkLst>
          </pc:spChg>
          <pc:spChg chg="mod">
            <ac:chgData name="Paul Magne Eidhammer" userId="e3d4e6bb-f754-4b2e-bd11-72ddaaf5666f" providerId="ADAL" clId="{835BCC08-B0CB-4400-B3F8-7FFC689D382E}" dt="2026-07-03T12:06:39.501" v="53"/>
            <ac:spMkLst>
              <pc:docMk/>
              <pc:sldMasterMk cId="2277741032" sldId="2147493553"/>
              <pc:sldLayoutMk cId="4037519165" sldId="2147493586"/>
              <ac:spMk id="3" creationId="{6FB6502C-59AF-09F0-54F8-0835A38A1EA0}"/>
            </ac:spMkLst>
          </pc:spChg>
          <pc:spChg chg="mod">
            <ac:chgData name="Paul Magne Eidhammer" userId="e3d4e6bb-f754-4b2e-bd11-72ddaaf5666f" providerId="ADAL" clId="{835BCC08-B0CB-4400-B3F8-7FFC689D382E}" dt="2026-07-03T12:06:39.501" v="53"/>
            <ac:spMkLst>
              <pc:docMk/>
              <pc:sldMasterMk cId="2277741032" sldId="2147493553"/>
              <pc:sldLayoutMk cId="4037519165" sldId="2147493586"/>
              <ac:spMk id="4" creationId="{12D50BE5-F28F-B51F-66FD-446A1F5FF7FD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6:39.481" v="52"/>
        <pc:sldMasterMkLst>
          <pc:docMk/>
          <pc:sldMasterMk cId="2957041052" sldId="2147493561"/>
        </pc:sldMasterMkLst>
        <pc:sldLayoutChg chg="del">
          <pc:chgData name="Paul Magne Eidhammer" userId="e3d4e6bb-f754-4b2e-bd11-72ddaaf5666f" providerId="ADAL" clId="{835BCC08-B0CB-4400-B3F8-7FFC689D382E}" dt="2026-07-03T12:06:39.481" v="52"/>
          <pc:sldLayoutMkLst>
            <pc:docMk/>
            <pc:sldMasterMk cId="2957041052" sldId="2147493561"/>
            <pc:sldLayoutMk cId="3797048598" sldId="2147493562"/>
          </pc:sldLayoutMkLst>
        </pc:sldLayoutChg>
        <pc:sldLayoutChg chg="del">
          <pc:chgData name="Paul Magne Eidhammer" userId="e3d4e6bb-f754-4b2e-bd11-72ddaaf5666f" providerId="ADAL" clId="{835BCC08-B0CB-4400-B3F8-7FFC689D382E}" dt="2026-07-03T12:06:39.481" v="52"/>
          <pc:sldLayoutMkLst>
            <pc:docMk/>
            <pc:sldMasterMk cId="2957041052" sldId="2147493561"/>
            <pc:sldLayoutMk cId="2553216131" sldId="2147493563"/>
          </pc:sldLayoutMkLst>
        </pc:sldLayoutChg>
        <pc:sldLayoutChg chg="del">
          <pc:chgData name="Paul Magne Eidhammer" userId="e3d4e6bb-f754-4b2e-bd11-72ddaaf5666f" providerId="ADAL" clId="{835BCC08-B0CB-4400-B3F8-7FFC689D382E}" dt="2026-07-03T12:06:39.481" v="52"/>
          <pc:sldLayoutMkLst>
            <pc:docMk/>
            <pc:sldMasterMk cId="2957041052" sldId="2147493561"/>
            <pc:sldLayoutMk cId="639877199" sldId="2147493564"/>
          </pc:sldLayoutMkLst>
        </pc:sldLayoutChg>
        <pc:sldLayoutChg chg="del">
          <pc:chgData name="Paul Magne Eidhammer" userId="e3d4e6bb-f754-4b2e-bd11-72ddaaf5666f" providerId="ADAL" clId="{835BCC08-B0CB-4400-B3F8-7FFC689D382E}" dt="2026-07-03T12:06:39.481" v="52"/>
          <pc:sldLayoutMkLst>
            <pc:docMk/>
            <pc:sldMasterMk cId="2957041052" sldId="2147493561"/>
            <pc:sldLayoutMk cId="1159417517" sldId="2147493565"/>
          </pc:sldLayoutMkLst>
        </pc:sldLayoutChg>
        <pc:sldLayoutChg chg="del">
          <pc:chgData name="Paul Magne Eidhammer" userId="e3d4e6bb-f754-4b2e-bd11-72ddaaf5666f" providerId="ADAL" clId="{835BCC08-B0CB-4400-B3F8-7FFC689D382E}" dt="2026-07-03T12:06:39.481" v="52"/>
          <pc:sldLayoutMkLst>
            <pc:docMk/>
            <pc:sldMasterMk cId="2957041052" sldId="2147493561"/>
            <pc:sldLayoutMk cId="1875643758" sldId="2147493566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6:39.481" v="52"/>
        <pc:sldMasterMkLst>
          <pc:docMk/>
          <pc:sldMasterMk cId="2420891397" sldId="2147493570"/>
        </pc:sldMasterMkLst>
        <pc:sldLayoutChg chg="del">
          <pc:chgData name="Paul Magne Eidhammer" userId="e3d4e6bb-f754-4b2e-bd11-72ddaaf5666f" providerId="ADAL" clId="{835BCC08-B0CB-4400-B3F8-7FFC689D382E}" dt="2026-07-03T12:06:39.481" v="52"/>
          <pc:sldLayoutMkLst>
            <pc:docMk/>
            <pc:sldMasterMk cId="2420891397" sldId="2147493570"/>
            <pc:sldLayoutMk cId="4197688096" sldId="2147493571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6:39.481" v="52"/>
        <pc:sldMasterMkLst>
          <pc:docMk/>
          <pc:sldMasterMk cId="3672335659" sldId="2147493572"/>
        </pc:sldMasterMkLst>
        <pc:sldLayoutChg chg="del">
          <pc:chgData name="Paul Magne Eidhammer" userId="e3d4e6bb-f754-4b2e-bd11-72ddaaf5666f" providerId="ADAL" clId="{835BCC08-B0CB-4400-B3F8-7FFC689D382E}" dt="2026-07-03T12:06:39.481" v="52"/>
          <pc:sldLayoutMkLst>
            <pc:docMk/>
            <pc:sldMasterMk cId="3672335659" sldId="2147493572"/>
            <pc:sldLayoutMk cId="721147509" sldId="2147493573"/>
          </pc:sldLayoutMkLst>
        </pc:sldLayoutChg>
        <pc:sldLayoutChg chg="del">
          <pc:chgData name="Paul Magne Eidhammer" userId="e3d4e6bb-f754-4b2e-bd11-72ddaaf5666f" providerId="ADAL" clId="{835BCC08-B0CB-4400-B3F8-7FFC689D382E}" dt="2026-07-03T12:06:39.481" v="52"/>
          <pc:sldLayoutMkLst>
            <pc:docMk/>
            <pc:sldMasterMk cId="3672335659" sldId="2147493572"/>
            <pc:sldLayoutMk cId="3655654826" sldId="2147493574"/>
          </pc:sldLayoutMkLst>
        </pc:sldLayoutChg>
        <pc:sldLayoutChg chg="del">
          <pc:chgData name="Paul Magne Eidhammer" userId="e3d4e6bb-f754-4b2e-bd11-72ddaaf5666f" providerId="ADAL" clId="{835BCC08-B0CB-4400-B3F8-7FFC689D382E}" dt="2026-07-03T12:06:39.481" v="52"/>
          <pc:sldLayoutMkLst>
            <pc:docMk/>
            <pc:sldMasterMk cId="3672335659" sldId="2147493572"/>
            <pc:sldLayoutMk cId="1598175647" sldId="2147493575"/>
          </pc:sldLayoutMkLst>
        </pc:sldLayoutChg>
        <pc:sldLayoutChg chg="del">
          <pc:chgData name="Paul Magne Eidhammer" userId="e3d4e6bb-f754-4b2e-bd11-72ddaaf5666f" providerId="ADAL" clId="{835BCC08-B0CB-4400-B3F8-7FFC689D382E}" dt="2026-07-03T12:06:39.481" v="52"/>
          <pc:sldLayoutMkLst>
            <pc:docMk/>
            <pc:sldMasterMk cId="3672335659" sldId="2147493572"/>
            <pc:sldLayoutMk cId="736981483" sldId="2147493576"/>
          </pc:sldLayoutMkLst>
        </pc:sldLayoutChg>
        <pc:sldLayoutChg chg="del">
          <pc:chgData name="Paul Magne Eidhammer" userId="e3d4e6bb-f754-4b2e-bd11-72ddaaf5666f" providerId="ADAL" clId="{835BCC08-B0CB-4400-B3F8-7FFC689D382E}" dt="2026-07-03T12:06:39.481" v="52"/>
          <pc:sldLayoutMkLst>
            <pc:docMk/>
            <pc:sldMasterMk cId="3672335659" sldId="2147493572"/>
            <pc:sldLayoutMk cId="1201734768" sldId="2147493577"/>
          </pc:sldLayoutMkLst>
        </pc:sldLayoutChg>
        <pc:sldLayoutChg chg="del">
          <pc:chgData name="Paul Magne Eidhammer" userId="e3d4e6bb-f754-4b2e-bd11-72ddaaf5666f" providerId="ADAL" clId="{835BCC08-B0CB-4400-B3F8-7FFC689D382E}" dt="2026-07-03T12:06:39.481" v="52"/>
          <pc:sldLayoutMkLst>
            <pc:docMk/>
            <pc:sldMasterMk cId="3672335659" sldId="2147493572"/>
            <pc:sldLayoutMk cId="1093769601" sldId="2147493578"/>
          </pc:sldLayoutMkLst>
        </pc:sldLayoutChg>
        <pc:sldLayoutChg chg="del">
          <pc:chgData name="Paul Magne Eidhammer" userId="e3d4e6bb-f754-4b2e-bd11-72ddaaf5666f" providerId="ADAL" clId="{835BCC08-B0CB-4400-B3F8-7FFC689D382E}" dt="2026-07-03T12:06:39.481" v="52"/>
          <pc:sldLayoutMkLst>
            <pc:docMk/>
            <pc:sldMasterMk cId="3672335659" sldId="2147493572"/>
            <pc:sldLayoutMk cId="1421584399" sldId="2147493579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6:39.515" v="54"/>
        <pc:sldMasterMkLst>
          <pc:docMk/>
          <pc:sldMasterMk cId="2650822815" sldId="2147493580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jommar02\Downloads\Boligbalanse%202025-07-09T10-51-31Z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jommar02\Downloads\Boligettersp&#248;rsel%202025-07-09T11-20-45Z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jommar02\Downloads\Boligettersp&#248;rsel%202025-07-10T08-29-32Z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ommar02\Downloads\Boligettersp&#248;rsel%202025-07-10T11-08-52Z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jommar02\Downloads\Boligettersp&#248;rsel%202025-07-10T11-46-15Z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jommar02\Downloads\Boligettersp&#248;rsel%202025-07-10T11-46-15Z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Rauma!$B$1</c:f>
              <c:strCache>
                <c:ptCount val="1"/>
                <c:pt idx="0">
                  <c:v>Dagens bustadtilbod</c:v>
                </c:pt>
              </c:strCache>
            </c:strRef>
          </c:tx>
          <c:spPr>
            <a:noFill/>
            <a:ln>
              <a:solidFill>
                <a:schemeClr val="accent1"/>
              </a:solidFill>
              <a:prstDash val="dash"/>
            </a:ln>
            <a:effectLst/>
          </c:spPr>
          <c:invertIfNegative val="0"/>
          <c:cat>
            <c:strRef>
              <c:f>Rauma!$A$2:$A$15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Rauma!$B$2:$B$15</c:f>
              <c:numCache>
                <c:formatCode>General</c:formatCode>
                <c:ptCount val="14"/>
                <c:pt idx="0">
                  <c:v>22</c:v>
                </c:pt>
                <c:pt idx="1">
                  <c:v>30</c:v>
                </c:pt>
                <c:pt idx="2">
                  <c:v>44</c:v>
                </c:pt>
                <c:pt idx="3">
                  <c:v>83</c:v>
                </c:pt>
                <c:pt idx="4">
                  <c:v>186</c:v>
                </c:pt>
                <c:pt idx="5">
                  <c:v>259</c:v>
                </c:pt>
                <c:pt idx="6">
                  <c:v>192</c:v>
                </c:pt>
                <c:pt idx="7">
                  <c:v>251</c:v>
                </c:pt>
                <c:pt idx="8">
                  <c:v>277</c:v>
                </c:pt>
                <c:pt idx="9">
                  <c:v>694</c:v>
                </c:pt>
                <c:pt idx="10">
                  <c:v>705</c:v>
                </c:pt>
                <c:pt idx="11">
                  <c:v>394</c:v>
                </c:pt>
                <c:pt idx="12">
                  <c:v>190</c:v>
                </c:pt>
                <c:pt idx="13">
                  <c:v>148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21-4B90-879F-E530647E24CF}"/>
            </c:ext>
          </c:extLst>
        </c:ser>
        <c:ser>
          <c:idx val="1"/>
          <c:order val="1"/>
          <c:tx>
            <c:strRef>
              <c:f>Rauma!$C$1</c:f>
              <c:strCache>
                <c:ptCount val="1"/>
                <c:pt idx="0">
                  <c:v>Bustadetterspørsel 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Rauma!$A$2:$A$15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Rauma!$C$2:$C$15</c:f>
              <c:numCache>
                <c:formatCode>General</c:formatCode>
                <c:ptCount val="14"/>
                <c:pt idx="0">
                  <c:v>33</c:v>
                </c:pt>
                <c:pt idx="1">
                  <c:v>28</c:v>
                </c:pt>
                <c:pt idx="2">
                  <c:v>54</c:v>
                </c:pt>
                <c:pt idx="3">
                  <c:v>98</c:v>
                </c:pt>
                <c:pt idx="4">
                  <c:v>303</c:v>
                </c:pt>
                <c:pt idx="5">
                  <c:v>312</c:v>
                </c:pt>
                <c:pt idx="6">
                  <c:v>344</c:v>
                </c:pt>
                <c:pt idx="7">
                  <c:v>340</c:v>
                </c:pt>
                <c:pt idx="8">
                  <c:v>354</c:v>
                </c:pt>
                <c:pt idx="9">
                  <c:v>704</c:v>
                </c:pt>
                <c:pt idx="10">
                  <c:v>503</c:v>
                </c:pt>
                <c:pt idx="11">
                  <c:v>204</c:v>
                </c:pt>
                <c:pt idx="12">
                  <c:v>76</c:v>
                </c:pt>
                <c:pt idx="13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21-4B90-879F-E530647E24CF}"/>
            </c:ext>
          </c:extLst>
        </c:ser>
        <c:ser>
          <c:idx val="2"/>
          <c:order val="2"/>
          <c:tx>
            <c:strRef>
              <c:f>Rauma!$D$1</c:f>
              <c:strCache>
                <c:ptCount val="1"/>
                <c:pt idx="0">
                  <c:v>Bustadetterspørsel 2050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Rauma!$A$2:$A$15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Rauma!$D$2:$D$15</c:f>
              <c:numCache>
                <c:formatCode>General</c:formatCode>
                <c:ptCount val="14"/>
                <c:pt idx="0">
                  <c:v>33</c:v>
                </c:pt>
                <c:pt idx="1">
                  <c:v>29</c:v>
                </c:pt>
                <c:pt idx="2">
                  <c:v>59</c:v>
                </c:pt>
                <c:pt idx="3">
                  <c:v>106</c:v>
                </c:pt>
                <c:pt idx="4">
                  <c:v>328</c:v>
                </c:pt>
                <c:pt idx="5">
                  <c:v>335</c:v>
                </c:pt>
                <c:pt idx="6">
                  <c:v>368</c:v>
                </c:pt>
                <c:pt idx="7">
                  <c:v>362</c:v>
                </c:pt>
                <c:pt idx="8">
                  <c:v>378</c:v>
                </c:pt>
                <c:pt idx="9">
                  <c:v>750</c:v>
                </c:pt>
                <c:pt idx="10">
                  <c:v>535</c:v>
                </c:pt>
                <c:pt idx="11">
                  <c:v>215</c:v>
                </c:pt>
                <c:pt idx="12">
                  <c:v>81</c:v>
                </c:pt>
                <c:pt idx="13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821-4B90-879F-E530647E24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606768"/>
        <c:axId val="260622128"/>
      </c:barChart>
      <c:catAx>
        <c:axId val="260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22128"/>
        <c:crosses val="autoZero"/>
        <c:auto val="1"/>
        <c:lblAlgn val="ctr"/>
        <c:lblOffset val="100"/>
        <c:noMultiLvlLbl val="0"/>
      </c:catAx>
      <c:valAx>
        <c:axId val="260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0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Personer!$B$4:$D$4</c:f>
              <c:strCach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strCache>
            </c:strRef>
          </c:cat>
          <c:val>
            <c:numRef>
              <c:f>Personer!$B$19:$D$19</c:f>
              <c:numCache>
                <c:formatCode>0</c:formatCode>
                <c:ptCount val="3"/>
                <c:pt idx="0">
                  <c:v>6869</c:v>
                </c:pt>
                <c:pt idx="1">
                  <c:v>6904</c:v>
                </c:pt>
                <c:pt idx="2">
                  <c:v>6972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02-404F-8CA3-47159A29E62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0749663"/>
        <c:axId val="1240765023"/>
      </c:barChart>
      <c:catAx>
        <c:axId val="124074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65023"/>
        <c:crosses val="autoZero"/>
        <c:auto val="1"/>
        <c:lblAlgn val="ctr"/>
        <c:lblOffset val="100"/>
        <c:noMultiLvlLbl val="0"/>
      </c:catAx>
      <c:valAx>
        <c:axId val="124076502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personar</a:t>
                </a:r>
              </a:p>
            </c:rich>
          </c:tx>
          <c:layout>
            <c:manualLayout>
              <c:xMode val="edge"/>
              <c:yMode val="edge"/>
              <c:x val="1.0717136261581762E-2"/>
              <c:y val="0.401944137355323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4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Boliger5!$B$5:$G$5</c:f>
              <c:strCache>
                <c:ptCount val="6"/>
                <c:pt idx="0">
                  <c:v>Einebustad</c:v>
                </c:pt>
                <c:pt idx="1">
                  <c:v>Tomannsbustad</c:v>
                </c:pt>
                <c:pt idx="2">
                  <c:v>Rekkehus, kjedehus og andre småhus</c:v>
                </c:pt>
                <c:pt idx="3">
                  <c:v>Bustadblokk</c:v>
                </c:pt>
                <c:pt idx="4">
                  <c:v>Bygning for bufellesskap</c:v>
                </c:pt>
                <c:pt idx="5">
                  <c:v>Andre bygningstypar</c:v>
                </c:pt>
              </c:strCache>
            </c:strRef>
          </c:cat>
          <c:val>
            <c:numRef>
              <c:f>Boliger5!$B$20:$G$20</c:f>
              <c:numCache>
                <c:formatCode>0</c:formatCode>
                <c:ptCount val="6"/>
                <c:pt idx="0">
                  <c:v>2472</c:v>
                </c:pt>
                <c:pt idx="1">
                  <c:v>321</c:v>
                </c:pt>
                <c:pt idx="2">
                  <c:v>371</c:v>
                </c:pt>
                <c:pt idx="3">
                  <c:v>146</c:v>
                </c:pt>
                <c:pt idx="4">
                  <c:v>14</c:v>
                </c:pt>
                <c:pt idx="5">
                  <c:v>221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F5-4367-96DF-776FDC6F7AC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2866912"/>
        <c:axId val="1252867392"/>
      </c:barChart>
      <c:catAx>
        <c:axId val="12528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7392"/>
        <c:crosses val="autoZero"/>
        <c:auto val="1"/>
        <c:lblAlgn val="ctr"/>
        <c:lblOffset val="100"/>
        <c:noMultiLvlLbl val="0"/>
      </c:catAx>
      <c:valAx>
        <c:axId val="12528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7.1460473425636441E-3"/>
              <c:y val="0.39854827084231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05569244186665"/>
          <c:y val="4.7234298863894526E-2"/>
          <c:w val="0.87958251053827641"/>
          <c:h val="0.8392557273097648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Boliger5!$B$5:$O$5</c:f>
              <c:strCache>
                <c:ptCount val="14"/>
                <c:pt idx="0">
                  <c:v>Under 30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 kvm eller større</c:v>
                </c:pt>
              </c:strCache>
            </c:strRef>
          </c:cat>
          <c:val>
            <c:numRef>
              <c:f>Boliger5!$B$20:$O$20</c:f>
              <c:numCache>
                <c:formatCode>0</c:formatCode>
                <c:ptCount val="14"/>
                <c:pt idx="0">
                  <c:v>22</c:v>
                </c:pt>
                <c:pt idx="1">
                  <c:v>31</c:v>
                </c:pt>
                <c:pt idx="2">
                  <c:v>49</c:v>
                </c:pt>
                <c:pt idx="3">
                  <c:v>84</c:v>
                </c:pt>
                <c:pt idx="4">
                  <c:v>196</c:v>
                </c:pt>
                <c:pt idx="5">
                  <c:v>263</c:v>
                </c:pt>
                <c:pt idx="6">
                  <c:v>200</c:v>
                </c:pt>
                <c:pt idx="7">
                  <c:v>253</c:v>
                </c:pt>
                <c:pt idx="8">
                  <c:v>281</c:v>
                </c:pt>
                <c:pt idx="9">
                  <c:v>700</c:v>
                </c:pt>
                <c:pt idx="10">
                  <c:v>704</c:v>
                </c:pt>
                <c:pt idx="11">
                  <c:v>393</c:v>
                </c:pt>
                <c:pt idx="12">
                  <c:v>192</c:v>
                </c:pt>
                <c:pt idx="13">
                  <c:v>148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A1-4BFE-B704-BD502274745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42914576"/>
        <c:axId val="1442927536"/>
      </c:barChart>
      <c:catAx>
        <c:axId val="14429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27536"/>
        <c:crosses val="autoZero"/>
        <c:auto val="1"/>
        <c:lblAlgn val="ctr"/>
        <c:lblOffset val="100"/>
        <c:noMultiLvlLbl val="0"/>
      </c:catAx>
      <c:valAx>
        <c:axId val="1442927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1.3646055437100213E-2"/>
              <c:y val="0.4292703377814835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1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816015211363516E-2"/>
          <c:y val="4.2971593377995734E-2"/>
          <c:w val="0.90379355017412855"/>
          <c:h val="0.8018162775088063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Fullforte!$B$75</c:f>
              <c:strCache>
                <c:ptCount val="1"/>
                <c:pt idx="0">
                  <c:v>Einebustad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Fullforte!$C$75:$AA$75</c:f>
              <c:numCache>
                <c:formatCode>0</c:formatCode>
                <c:ptCount val="25"/>
                <c:pt idx="0">
                  <c:v>4</c:v>
                </c:pt>
                <c:pt idx="1">
                  <c:v>14</c:v>
                </c:pt>
                <c:pt idx="2">
                  <c:v>6</c:v>
                </c:pt>
                <c:pt idx="3">
                  <c:v>3</c:v>
                </c:pt>
                <c:pt idx="4">
                  <c:v>3</c:v>
                </c:pt>
                <c:pt idx="5">
                  <c:v>11</c:v>
                </c:pt>
                <c:pt idx="6">
                  <c:v>5</c:v>
                </c:pt>
                <c:pt idx="7">
                  <c:v>6</c:v>
                </c:pt>
                <c:pt idx="8">
                  <c:v>19</c:v>
                </c:pt>
                <c:pt idx="9">
                  <c:v>8</c:v>
                </c:pt>
                <c:pt idx="10">
                  <c:v>6</c:v>
                </c:pt>
                <c:pt idx="11">
                  <c:v>11</c:v>
                </c:pt>
                <c:pt idx="12">
                  <c:v>5</c:v>
                </c:pt>
                <c:pt idx="13">
                  <c:v>11</c:v>
                </c:pt>
                <c:pt idx="14">
                  <c:v>13</c:v>
                </c:pt>
                <c:pt idx="15">
                  <c:v>10</c:v>
                </c:pt>
                <c:pt idx="16">
                  <c:v>8</c:v>
                </c:pt>
                <c:pt idx="17">
                  <c:v>6</c:v>
                </c:pt>
                <c:pt idx="18">
                  <c:v>7</c:v>
                </c:pt>
                <c:pt idx="19">
                  <c:v>5</c:v>
                </c:pt>
                <c:pt idx="20">
                  <c:v>6</c:v>
                </c:pt>
                <c:pt idx="21">
                  <c:v>5</c:v>
                </c:pt>
                <c:pt idx="22">
                  <c:v>11</c:v>
                </c:pt>
                <c:pt idx="23">
                  <c:v>7</c:v>
                </c:pt>
                <c:pt idx="2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BB-4251-A358-018602A94FE8}"/>
            </c:ext>
          </c:extLst>
        </c:ser>
        <c:ser>
          <c:idx val="1"/>
          <c:order val="1"/>
          <c:tx>
            <c:strRef>
              <c:f>Fullforte!$B$76</c:f>
              <c:strCache>
                <c:ptCount val="1"/>
                <c:pt idx="0">
                  <c:v>Tomannsbustad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Fullforte!$C$76:$AA$76</c:f>
              <c:numCache>
                <c:formatCode>0</c:formatCode>
                <c:ptCount val="25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2</c:v>
                </c:pt>
                <c:pt idx="6">
                  <c:v>0</c:v>
                </c:pt>
                <c:pt idx="7">
                  <c:v>0</c:v>
                </c:pt>
                <c:pt idx="8">
                  <c:v>2</c:v>
                </c:pt>
                <c:pt idx="9">
                  <c:v>1</c:v>
                </c:pt>
                <c:pt idx="10">
                  <c:v>3</c:v>
                </c:pt>
                <c:pt idx="11">
                  <c:v>2</c:v>
                </c:pt>
                <c:pt idx="12">
                  <c:v>1</c:v>
                </c:pt>
                <c:pt idx="13">
                  <c:v>4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2</c:v>
                </c:pt>
                <c:pt idx="23">
                  <c:v>2</c:v>
                </c:pt>
                <c:pt idx="2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BB-4251-A358-018602A94FE8}"/>
            </c:ext>
          </c:extLst>
        </c:ser>
        <c:ser>
          <c:idx val="2"/>
          <c:order val="2"/>
          <c:tx>
            <c:strRef>
              <c:f>Fullforte!$B$77</c:f>
              <c:strCache>
                <c:ptCount val="1"/>
                <c:pt idx="0">
                  <c:v>Rekkehus, kjedehus og andre småhus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Fullforte!$C$77:$AA$77</c:f>
              <c:numCache>
                <c:formatCode>0</c:formatCode>
                <c:ptCount val="25"/>
                <c:pt idx="0">
                  <c:v>0</c:v>
                </c:pt>
                <c:pt idx="1">
                  <c:v>2</c:v>
                </c:pt>
                <c:pt idx="2">
                  <c:v>3</c:v>
                </c:pt>
                <c:pt idx="3">
                  <c:v>0</c:v>
                </c:pt>
                <c:pt idx="4">
                  <c:v>0</c:v>
                </c:pt>
                <c:pt idx="5">
                  <c:v>3</c:v>
                </c:pt>
                <c:pt idx="6">
                  <c:v>8</c:v>
                </c:pt>
                <c:pt idx="7">
                  <c:v>0</c:v>
                </c:pt>
                <c:pt idx="8">
                  <c:v>8</c:v>
                </c:pt>
                <c:pt idx="9">
                  <c:v>8</c:v>
                </c:pt>
                <c:pt idx="10">
                  <c:v>0</c:v>
                </c:pt>
                <c:pt idx="11">
                  <c:v>8</c:v>
                </c:pt>
                <c:pt idx="12">
                  <c:v>0</c:v>
                </c:pt>
                <c:pt idx="13">
                  <c:v>8</c:v>
                </c:pt>
                <c:pt idx="14">
                  <c:v>16</c:v>
                </c:pt>
                <c:pt idx="15">
                  <c:v>10</c:v>
                </c:pt>
                <c:pt idx="16">
                  <c:v>0</c:v>
                </c:pt>
                <c:pt idx="17">
                  <c:v>4</c:v>
                </c:pt>
                <c:pt idx="18">
                  <c:v>0</c:v>
                </c:pt>
                <c:pt idx="19">
                  <c:v>6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4</c:v>
                </c:pt>
                <c:pt idx="2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BB-4251-A358-018602A94FE8}"/>
            </c:ext>
          </c:extLst>
        </c:ser>
        <c:ser>
          <c:idx val="3"/>
          <c:order val="3"/>
          <c:tx>
            <c:strRef>
              <c:f>Fullforte!$B$78</c:f>
              <c:strCache>
                <c:ptCount val="1"/>
                <c:pt idx="0">
                  <c:v>Bustadblokk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Fullforte!$C$78:$AA$78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18</c:v>
                </c:pt>
                <c:pt idx="9">
                  <c:v>6</c:v>
                </c:pt>
                <c:pt idx="10">
                  <c:v>10</c:v>
                </c:pt>
                <c:pt idx="11">
                  <c:v>5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12</c:v>
                </c:pt>
                <c:pt idx="18">
                  <c:v>0</c:v>
                </c:pt>
                <c:pt idx="19">
                  <c:v>0</c:v>
                </c:pt>
                <c:pt idx="20">
                  <c:v>9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4BB-4251-A358-018602A94FE8}"/>
            </c:ext>
          </c:extLst>
        </c:ser>
        <c:ser>
          <c:idx val="4"/>
          <c:order val="4"/>
          <c:tx>
            <c:strRef>
              <c:f>Fullforte!$B$79</c:f>
              <c:strCache>
                <c:ptCount val="1"/>
                <c:pt idx="0">
                  <c:v>Bufellesskap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Fullforte!$C$79:$AA$79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BB-4251-A358-018602A94F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8214159"/>
        <c:axId val="798215119"/>
      </c:barChart>
      <c:catAx>
        <c:axId val="79821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5119"/>
        <c:crosses val="autoZero"/>
        <c:auto val="1"/>
        <c:lblAlgn val="ctr"/>
        <c:lblOffset val="100"/>
        <c:noMultiLvlLbl val="0"/>
      </c:catAx>
      <c:valAx>
        <c:axId val="79821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Fullførte bustadar</a:t>
                </a:r>
              </a:p>
            </c:rich>
          </c:tx>
          <c:layout>
            <c:manualLayout>
              <c:xMode val="edge"/>
              <c:yMode val="edge"/>
              <c:x val="6.934558642648911E-3"/>
              <c:y val="0.3372083717048923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174344316633671"/>
          <c:y val="0.93801281387757462"/>
          <c:w val="0.7965129999375623"/>
          <c:h val="4.16587077917296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NyeBygninger!$C$25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NyeBygninger!$D$25:$H$25</c:f>
              <c:numCache>
                <c:formatCode>0</c:formatCode>
                <c:ptCount val="5"/>
                <c:pt idx="0">
                  <c:v>9</c:v>
                </c:pt>
                <c:pt idx="1">
                  <c:v>0</c:v>
                </c:pt>
                <c:pt idx="2">
                  <c:v>2</c:v>
                </c:pt>
                <c:pt idx="3">
                  <c:v>0</c:v>
                </c:pt>
                <c:pt idx="4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29-4B51-A82A-5449527E1C35}"/>
            </c:ext>
          </c:extLst>
        </c:ser>
        <c:ser>
          <c:idx val="1"/>
          <c:order val="1"/>
          <c:tx>
            <c:strRef>
              <c:f>NyeBygninger!$C$26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NyeBygninger!$D$26:$H$26</c:f>
              <c:numCache>
                <c:formatCode>0</c:formatCode>
                <c:ptCount val="5"/>
                <c:pt idx="0">
                  <c:v>7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29-4B51-A82A-5449527E1C35}"/>
            </c:ext>
          </c:extLst>
        </c:ser>
        <c:ser>
          <c:idx val="2"/>
          <c:order val="2"/>
          <c:tx>
            <c:strRef>
              <c:f>NyeBygninger!$C$27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NyeBygninger!$D$27:$H$27</c:f>
              <c:numCache>
                <c:formatCode>0</c:formatCode>
                <c:ptCount val="5"/>
                <c:pt idx="0">
                  <c:v>10</c:v>
                </c:pt>
                <c:pt idx="1">
                  <c:v>3</c:v>
                </c:pt>
                <c:pt idx="2">
                  <c:v>3</c:v>
                </c:pt>
                <c:pt idx="3">
                  <c:v>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229-4B51-A82A-5449527E1C35}"/>
            </c:ext>
          </c:extLst>
        </c:ser>
        <c:ser>
          <c:idx val="3"/>
          <c:order val="3"/>
          <c:tx>
            <c:strRef>
              <c:f>NyeBygninger!$C$28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NyeBygninger!$D$28:$H$28</c:f>
              <c:numCache>
                <c:formatCode>0</c:formatCode>
                <c:ptCount val="5"/>
                <c:pt idx="0">
                  <c:v>12</c:v>
                </c:pt>
                <c:pt idx="1">
                  <c:v>0</c:v>
                </c:pt>
                <c:pt idx="2">
                  <c:v>2</c:v>
                </c:pt>
                <c:pt idx="3">
                  <c:v>4</c:v>
                </c:pt>
                <c:pt idx="4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229-4B51-A82A-5449527E1C35}"/>
            </c:ext>
          </c:extLst>
        </c:ser>
        <c:ser>
          <c:idx val="4"/>
          <c:order val="4"/>
          <c:tx>
            <c:strRef>
              <c:f>NyeBygninger!$C$29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NyeBygninger!$D$29:$H$29</c:f>
              <c:numCache>
                <c:formatCode>0</c:formatCode>
                <c:ptCount val="5"/>
                <c:pt idx="0">
                  <c:v>11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229-4B51-A82A-5449527E1C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69819423"/>
        <c:axId val="669811743"/>
      </c:barChart>
      <c:catAx>
        <c:axId val="669819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811743"/>
        <c:crosses val="autoZero"/>
        <c:auto val="1"/>
        <c:lblAlgn val="ctr"/>
        <c:lblOffset val="100"/>
        <c:noMultiLvlLbl val="0"/>
      </c:catAx>
      <c:valAx>
        <c:axId val="669811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1.242996070577883E-2"/>
              <c:y val="0.3174783336622332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8194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NyeBygninger!$B$24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NyeBygninger!$C$24:$K$24</c:f>
              <c:numCache>
                <c:formatCode>0</c:formatCode>
                <c:ptCount val="9"/>
                <c:pt idx="0">
                  <c:v>4</c:v>
                </c:pt>
                <c:pt idx="1">
                  <c:v>0</c:v>
                </c:pt>
                <c:pt idx="2">
                  <c:v>6</c:v>
                </c:pt>
                <c:pt idx="3">
                  <c:v>1</c:v>
                </c:pt>
                <c:pt idx="4">
                  <c:v>3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F2-4211-AF3C-BB0E6250C027}"/>
            </c:ext>
          </c:extLst>
        </c:ser>
        <c:ser>
          <c:idx val="1"/>
          <c:order val="1"/>
          <c:tx>
            <c:strRef>
              <c:f>NyeBygninger!$B$25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NyeBygninger!$C$25:$K$25</c:f>
              <c:numCache>
                <c:formatCode>0</c:formatCode>
                <c:ptCount val="9"/>
                <c:pt idx="0">
                  <c:v>2</c:v>
                </c:pt>
                <c:pt idx="1">
                  <c:v>0</c:v>
                </c:pt>
                <c:pt idx="2">
                  <c:v>16</c:v>
                </c:pt>
                <c:pt idx="3">
                  <c:v>3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F2-4211-AF3C-BB0E6250C027}"/>
            </c:ext>
          </c:extLst>
        </c:ser>
        <c:ser>
          <c:idx val="2"/>
          <c:order val="2"/>
          <c:tx>
            <c:strRef>
              <c:f>NyeBygninger!$B$26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NyeBygninger!$C$26:$K$26</c:f>
              <c:numCache>
                <c:formatCode>0</c:formatCode>
                <c:ptCount val="9"/>
                <c:pt idx="0">
                  <c:v>0</c:v>
                </c:pt>
                <c:pt idx="1">
                  <c:v>0</c:v>
                </c:pt>
                <c:pt idx="2">
                  <c:v>22</c:v>
                </c:pt>
                <c:pt idx="3">
                  <c:v>2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3F2-4211-AF3C-BB0E6250C027}"/>
            </c:ext>
          </c:extLst>
        </c:ser>
        <c:ser>
          <c:idx val="3"/>
          <c:order val="3"/>
          <c:tx>
            <c:strRef>
              <c:f>NyeBygninger!$B$27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NyeBygninger!$C$27:$K$27</c:f>
              <c:numCache>
                <c:formatCode>0</c:formatCode>
                <c:ptCount val="9"/>
                <c:pt idx="0">
                  <c:v>1</c:v>
                </c:pt>
                <c:pt idx="1">
                  <c:v>1</c:v>
                </c:pt>
                <c:pt idx="2">
                  <c:v>18</c:v>
                </c:pt>
                <c:pt idx="3">
                  <c:v>3</c:v>
                </c:pt>
                <c:pt idx="4">
                  <c:v>2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3F2-4211-AF3C-BB0E6250C027}"/>
            </c:ext>
          </c:extLst>
        </c:ser>
        <c:ser>
          <c:idx val="4"/>
          <c:order val="4"/>
          <c:tx>
            <c:strRef>
              <c:f>NyeBygninger!$B$28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NyeBygninger!$C$28:$K$28</c:f>
              <c:numCache>
                <c:formatCode>0</c:formatCode>
                <c:ptCount val="9"/>
                <c:pt idx="0">
                  <c:v>0</c:v>
                </c:pt>
                <c:pt idx="1">
                  <c:v>0</c:v>
                </c:pt>
                <c:pt idx="2">
                  <c:v>16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3F2-4211-AF3C-BB0E6250C0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13254447"/>
        <c:axId val="813242447"/>
      </c:barChart>
      <c:catAx>
        <c:axId val="813254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13242447"/>
        <c:crosses val="autoZero"/>
        <c:auto val="1"/>
        <c:lblAlgn val="ctr"/>
        <c:lblOffset val="100"/>
        <c:noMultiLvlLbl val="0"/>
      </c:catAx>
      <c:valAx>
        <c:axId val="8132424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8.4602368866328256E-3"/>
              <c:y val="0.390273369674944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132544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62724167641887"/>
          <c:y val="8.1859612589748595E-2"/>
          <c:w val="0.82281875732958965"/>
          <c:h val="0.737316327194637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Medianinntekt!$A$48</c:f>
              <c:strCache>
                <c:ptCount val="1"/>
                <c:pt idx="0">
                  <c:v>Rauma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Medianinntekt!$B$48:$F$48</c:f>
              <c:numCache>
                <c:formatCode>0</c:formatCode>
                <c:ptCount val="5"/>
                <c:pt idx="0">
                  <c:v>764000</c:v>
                </c:pt>
                <c:pt idx="1">
                  <c:v>446000</c:v>
                </c:pt>
                <c:pt idx="2">
                  <c:v>959000</c:v>
                </c:pt>
                <c:pt idx="3">
                  <c:v>1334000</c:v>
                </c:pt>
                <c:pt idx="4">
                  <c:v>627000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A3-4EE8-8267-8B19ED9F94A7}"/>
            </c:ext>
          </c:extLst>
        </c:ser>
        <c:ser>
          <c:idx val="1"/>
          <c:order val="1"/>
          <c:tx>
            <c:strRef>
              <c:f>Medianinntekt!$A$49</c:f>
              <c:strCache>
                <c:ptCount val="1"/>
                <c:pt idx="0">
                  <c:v>Møre og Romsdal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Medianinntekt!$B$49:$F$49</c:f>
              <c:numCache>
                <c:formatCode>0</c:formatCode>
                <c:ptCount val="5"/>
                <c:pt idx="0">
                  <c:v>811000</c:v>
                </c:pt>
                <c:pt idx="1">
                  <c:v>459000</c:v>
                </c:pt>
                <c:pt idx="2">
                  <c:v>990000</c:v>
                </c:pt>
                <c:pt idx="3">
                  <c:v>1390000</c:v>
                </c:pt>
                <c:pt idx="4">
                  <c:v>652000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A3-4EE8-8267-8B19ED9F94A7}"/>
            </c:ext>
          </c:extLst>
        </c:ser>
        <c:ser>
          <c:idx val="2"/>
          <c:order val="2"/>
          <c:tx>
            <c:strRef>
              <c:f>Medianinntekt!$A$50</c:f>
              <c:strCache>
                <c:ptCount val="1"/>
                <c:pt idx="0">
                  <c:v>Landet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Medianinntekt!$B$50:$F$50</c:f>
              <c:numCache>
                <c:formatCode>0</c:formatCode>
                <c:ptCount val="5"/>
                <c:pt idx="0">
                  <c:v>807000</c:v>
                </c:pt>
                <c:pt idx="1">
                  <c:v>472000</c:v>
                </c:pt>
                <c:pt idx="2">
                  <c:v>1031000</c:v>
                </c:pt>
                <c:pt idx="3">
                  <c:v>1408000</c:v>
                </c:pt>
                <c:pt idx="4">
                  <c:v>654000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A3-4EE8-8267-8B19ED9F94A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71440416"/>
        <c:axId val="1271450496"/>
      </c:barChart>
      <c:catAx>
        <c:axId val="12714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50496"/>
        <c:crosses val="autoZero"/>
        <c:auto val="1"/>
        <c:lblAlgn val="ctr"/>
        <c:lblOffset val="100"/>
        <c:noMultiLvlLbl val="0"/>
      </c:catAx>
      <c:valAx>
        <c:axId val="127145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Norske kroner</a:t>
                </a:r>
              </a:p>
            </c:rich>
          </c:tx>
          <c:layout>
            <c:manualLayout>
              <c:xMode val="edge"/>
              <c:yMode val="edge"/>
              <c:x val="0"/>
              <c:y val="0.364501263184798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065054931400587"/>
          <c:y val="0.92854121347960739"/>
          <c:w val="0.39497712278382008"/>
          <c:h val="6.47476768066954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Auke/minske i tal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etterspurte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bustadar samanlikna med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foregåande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år, prognose 2026-2050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n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Rauma!$C$3</c:f>
              <c:strCache>
                <c:ptCount val="1"/>
                <c:pt idx="0">
                  <c:v>Små bustadar (&lt;80 kvm)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Rauma!$B$4:$B$28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Rauma!$C$4:$C$28</c:f>
              <c:numCache>
                <c:formatCode>General</c:formatCode>
                <c:ptCount val="25"/>
                <c:pt idx="0">
                  <c:v>6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2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1</c:v>
                </c:pt>
                <c:pt idx="10">
                  <c:v>2</c:v>
                </c:pt>
                <c:pt idx="11">
                  <c:v>0</c:v>
                </c:pt>
                <c:pt idx="12">
                  <c:v>1</c:v>
                </c:pt>
                <c:pt idx="13">
                  <c:v>0</c:v>
                </c:pt>
                <c:pt idx="14">
                  <c:v>1</c:v>
                </c:pt>
                <c:pt idx="15">
                  <c:v>0</c:v>
                </c:pt>
                <c:pt idx="16">
                  <c:v>0</c:v>
                </c:pt>
                <c:pt idx="17">
                  <c:v>1</c:v>
                </c:pt>
                <c:pt idx="18">
                  <c:v>0</c:v>
                </c:pt>
                <c:pt idx="19">
                  <c:v>1</c:v>
                </c:pt>
                <c:pt idx="20">
                  <c:v>-1</c:v>
                </c:pt>
                <c:pt idx="21">
                  <c:v>1</c:v>
                </c:pt>
                <c:pt idx="22">
                  <c:v>0</c:v>
                </c:pt>
                <c:pt idx="23">
                  <c:v>0</c:v>
                </c:pt>
                <c:pt idx="24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C151-4E2E-A181-B4AFC024C976}"/>
            </c:ext>
          </c:extLst>
        </c:ser>
        <c:ser>
          <c:idx val="1"/>
          <c:order val="1"/>
          <c:tx>
            <c:strRef>
              <c:f>Rauma!$D$3</c:f>
              <c:strCache>
                <c:ptCount val="1"/>
                <c:pt idx="0">
                  <c:v>Middels bustadar (80-159 kvm)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Rauma!$B$4:$B$28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Rauma!$D$4:$D$28</c:f>
              <c:numCache>
                <c:formatCode>General</c:formatCode>
                <c:ptCount val="25"/>
                <c:pt idx="0">
                  <c:v>15</c:v>
                </c:pt>
                <c:pt idx="1">
                  <c:v>9</c:v>
                </c:pt>
                <c:pt idx="2">
                  <c:v>7</c:v>
                </c:pt>
                <c:pt idx="3">
                  <c:v>7</c:v>
                </c:pt>
                <c:pt idx="4">
                  <c:v>5</c:v>
                </c:pt>
                <c:pt idx="5">
                  <c:v>6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3</c:v>
                </c:pt>
                <c:pt idx="10">
                  <c:v>4</c:v>
                </c:pt>
                <c:pt idx="11">
                  <c:v>3</c:v>
                </c:pt>
                <c:pt idx="12">
                  <c:v>3</c:v>
                </c:pt>
                <c:pt idx="13">
                  <c:v>2</c:v>
                </c:pt>
                <c:pt idx="14">
                  <c:v>2</c:v>
                </c:pt>
                <c:pt idx="15">
                  <c:v>3</c:v>
                </c:pt>
                <c:pt idx="16">
                  <c:v>1</c:v>
                </c:pt>
                <c:pt idx="17">
                  <c:v>4</c:v>
                </c:pt>
                <c:pt idx="18">
                  <c:v>0</c:v>
                </c:pt>
                <c:pt idx="19">
                  <c:v>1</c:v>
                </c:pt>
                <c:pt idx="20">
                  <c:v>1</c:v>
                </c:pt>
                <c:pt idx="21">
                  <c:v>0</c:v>
                </c:pt>
                <c:pt idx="22">
                  <c:v>1</c:v>
                </c:pt>
                <c:pt idx="23">
                  <c:v>-1</c:v>
                </c:pt>
                <c:pt idx="24">
                  <c:v>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C151-4E2E-A181-B4AFC024C976}"/>
            </c:ext>
          </c:extLst>
        </c:ser>
        <c:ser>
          <c:idx val="2"/>
          <c:order val="2"/>
          <c:tx>
            <c:strRef>
              <c:f>Rauma!$E$3</c:f>
              <c:strCache>
                <c:ptCount val="1"/>
                <c:pt idx="0">
                  <c:v>Store bustadar (&gt;160 kvm)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Rauma!$B$4:$B$28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Rauma!$E$4:$E$28</c:f>
              <c:numCache>
                <c:formatCode>General</c:formatCode>
                <c:ptCount val="25"/>
                <c:pt idx="0">
                  <c:v>17</c:v>
                </c:pt>
                <c:pt idx="1">
                  <c:v>11</c:v>
                </c:pt>
                <c:pt idx="2">
                  <c:v>9</c:v>
                </c:pt>
                <c:pt idx="3">
                  <c:v>6</c:v>
                </c:pt>
                <c:pt idx="4">
                  <c:v>5</c:v>
                </c:pt>
                <c:pt idx="5">
                  <c:v>6</c:v>
                </c:pt>
                <c:pt idx="6">
                  <c:v>5</c:v>
                </c:pt>
                <c:pt idx="7">
                  <c:v>5</c:v>
                </c:pt>
                <c:pt idx="8">
                  <c:v>4</c:v>
                </c:pt>
                <c:pt idx="9">
                  <c:v>3</c:v>
                </c:pt>
                <c:pt idx="10">
                  <c:v>4</c:v>
                </c:pt>
                <c:pt idx="11">
                  <c:v>4</c:v>
                </c:pt>
                <c:pt idx="12">
                  <c:v>4</c:v>
                </c:pt>
                <c:pt idx="13">
                  <c:v>1</c:v>
                </c:pt>
                <c:pt idx="14">
                  <c:v>1</c:v>
                </c:pt>
                <c:pt idx="15">
                  <c:v>4</c:v>
                </c:pt>
                <c:pt idx="16">
                  <c:v>2</c:v>
                </c:pt>
                <c:pt idx="17">
                  <c:v>3</c:v>
                </c:pt>
                <c:pt idx="18">
                  <c:v>0</c:v>
                </c:pt>
                <c:pt idx="19">
                  <c:v>0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-2</c:v>
                </c:pt>
                <c:pt idx="24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C151-4E2E-A181-B4AFC024C9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3851695"/>
        <c:axId val="1353853615"/>
      </c:lineChart>
      <c:catAx>
        <c:axId val="13538516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3615"/>
        <c:crosses val="autoZero"/>
        <c:auto val="1"/>
        <c:lblAlgn val="ctr"/>
        <c:lblOffset val="100"/>
        <c:noMultiLvlLbl val="0"/>
      </c:catAx>
      <c:valAx>
        <c:axId val="13538536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1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1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Indeksert bustadetterspørsel fordelt på aldersgrupper mot 2050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(2025=100, alder </a:t>
            </a:r>
            <a:r>
              <a:rPr lang="nb-NO" sz="1100" b="0" i="1" u="none" strike="noStrike" kern="1200" spc="0" baseline="0" dirty="0" err="1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hushaldets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kontaktperson)</a:t>
            </a:r>
            <a:endParaRPr lang="nb-NO" sz="1100" b="0" i="0" u="none" strike="noStrike" kern="1200" spc="0" baseline="0" dirty="0">
              <a:solidFill>
                <a:srgbClr val="000000">
                  <a:lumMod val="65000"/>
                  <a:lumOff val="35000"/>
                </a:srgb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'Ark2'!$H$35</c:f>
              <c:strCache>
                <c:ptCount val="1"/>
                <c:pt idx="0">
                  <c:v>Yngre hushald (0-66 år)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EA4-4D24-A932-2B41BB3A6A63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'Ark2'!$A$36:$A$61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'Ark2'!$H$36:$H$61</c:f>
              <c:numCache>
                <c:formatCode>0</c:formatCode>
                <c:ptCount val="26"/>
                <c:pt idx="0" formatCode="General">
                  <c:v>100</c:v>
                </c:pt>
                <c:pt idx="1">
                  <c:v>101.27640845070422</c:v>
                </c:pt>
                <c:pt idx="2">
                  <c:v>101.32042253521128</c:v>
                </c:pt>
                <c:pt idx="3">
                  <c:v>101.54049295774648</c:v>
                </c:pt>
                <c:pt idx="4">
                  <c:v>101.71654929577466</c:v>
                </c:pt>
                <c:pt idx="5">
                  <c:v>101.49647887323943</c:v>
                </c:pt>
                <c:pt idx="6">
                  <c:v>101.32042253521128</c:v>
                </c:pt>
                <c:pt idx="7">
                  <c:v>100.74823943661973</c:v>
                </c:pt>
                <c:pt idx="8">
                  <c:v>100.61619718309859</c:v>
                </c:pt>
                <c:pt idx="9">
                  <c:v>100.26408450704226</c:v>
                </c:pt>
                <c:pt idx="10">
                  <c:v>100.2200704225352</c:v>
                </c:pt>
                <c:pt idx="11">
                  <c:v>99.823943661971825</c:v>
                </c:pt>
                <c:pt idx="12">
                  <c:v>99.251760563380287</c:v>
                </c:pt>
                <c:pt idx="13">
                  <c:v>98.45950704225352</c:v>
                </c:pt>
                <c:pt idx="14">
                  <c:v>98.547535211267601</c:v>
                </c:pt>
                <c:pt idx="15">
                  <c:v>98.107394366197184</c:v>
                </c:pt>
                <c:pt idx="16">
                  <c:v>98.283450704225345</c:v>
                </c:pt>
                <c:pt idx="17">
                  <c:v>97.711267605633793</c:v>
                </c:pt>
                <c:pt idx="18">
                  <c:v>97.535211267605632</c:v>
                </c:pt>
                <c:pt idx="19">
                  <c:v>97.579225352112672</c:v>
                </c:pt>
                <c:pt idx="20">
                  <c:v>97.403169014084511</c:v>
                </c:pt>
                <c:pt idx="21">
                  <c:v>97.579225352112672</c:v>
                </c:pt>
                <c:pt idx="22">
                  <c:v>97.887323943661968</c:v>
                </c:pt>
                <c:pt idx="23">
                  <c:v>97.667253521126767</c:v>
                </c:pt>
                <c:pt idx="24">
                  <c:v>96.963028169014081</c:v>
                </c:pt>
                <c:pt idx="25">
                  <c:v>96.742957746478879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EA4-4D24-A932-2B41BB3A6A63}"/>
            </c:ext>
          </c:extLst>
        </c:ser>
        <c:ser>
          <c:idx val="1"/>
          <c:order val="1"/>
          <c:tx>
            <c:strRef>
              <c:f>'Ark2'!$I$35</c:f>
              <c:strCache>
                <c:ptCount val="1"/>
                <c:pt idx="0">
                  <c:v>Eldre hushald (67+ år)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FEA4-4D24-A932-2B41BB3A6A6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EA4-4D24-A932-2B41BB3A6A63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'Ark2'!$A$36:$A$61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'Ark2'!$I$36:$I$61</c:f>
              <c:numCache>
                <c:formatCode>0</c:formatCode>
                <c:ptCount val="26"/>
                <c:pt idx="0" formatCode="General">
                  <c:v>100</c:v>
                </c:pt>
                <c:pt idx="1">
                  <c:v>100.97259062776305</c:v>
                </c:pt>
                <c:pt idx="2">
                  <c:v>103.00618921308578</c:v>
                </c:pt>
                <c:pt idx="3">
                  <c:v>104.06719717064546</c:v>
                </c:pt>
                <c:pt idx="4">
                  <c:v>105.57029177718833</c:v>
                </c:pt>
                <c:pt idx="5">
                  <c:v>106.71971706454467</c:v>
                </c:pt>
                <c:pt idx="6">
                  <c:v>108.93015030946064</c:v>
                </c:pt>
                <c:pt idx="7">
                  <c:v>110.7869142351901</c:v>
                </c:pt>
                <c:pt idx="8">
                  <c:v>112.02475685234306</c:v>
                </c:pt>
                <c:pt idx="9">
                  <c:v>113.61626878868259</c:v>
                </c:pt>
                <c:pt idx="10">
                  <c:v>115.20778072502212</c:v>
                </c:pt>
                <c:pt idx="11">
                  <c:v>116.9761273209549</c:v>
                </c:pt>
                <c:pt idx="12">
                  <c:v>118.30238726790452</c:v>
                </c:pt>
                <c:pt idx="13">
                  <c:v>120.24756852343059</c:v>
                </c:pt>
                <c:pt idx="14">
                  <c:v>120.51282051282051</c:v>
                </c:pt>
                <c:pt idx="15">
                  <c:v>122.0159151193634</c:v>
                </c:pt>
                <c:pt idx="16">
                  <c:v>122.45800176834661</c:v>
                </c:pt>
                <c:pt idx="17">
                  <c:v>123.69584438549957</c:v>
                </c:pt>
                <c:pt idx="18">
                  <c:v>124.6684350132626</c:v>
                </c:pt>
                <c:pt idx="19">
                  <c:v>124.58001768346595</c:v>
                </c:pt>
                <c:pt idx="20">
                  <c:v>125.19893899204244</c:v>
                </c:pt>
                <c:pt idx="21">
                  <c:v>125.02210433244916</c:v>
                </c:pt>
                <c:pt idx="22">
                  <c:v>124.22634836427939</c:v>
                </c:pt>
                <c:pt idx="23">
                  <c:v>125.19893899204244</c:v>
                </c:pt>
                <c:pt idx="24">
                  <c:v>126.52519893899203</c:v>
                </c:pt>
                <c:pt idx="25">
                  <c:v>127.05570291777188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EA4-4D24-A932-2B41BB3A6A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9319888"/>
        <c:axId val="1959320368"/>
      </c:lineChart>
      <c:catAx>
        <c:axId val="1959319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20368"/>
        <c:crosses val="autoZero"/>
        <c:auto val="1"/>
        <c:lblAlgn val="ctr"/>
        <c:lblOffset val="100"/>
        <c:noMultiLvlLbl val="0"/>
      </c:catAx>
      <c:valAx>
        <c:axId val="1959320368"/>
        <c:scaling>
          <c:orientation val="minMax"/>
          <c:min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50" b="0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Indeks (år 2025=100)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1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Rauma!$B$1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Rauma!$A$2:$A$15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Rauma!$B$2:$B$15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18</c:v>
                </c:pt>
                <c:pt idx="3">
                  <c:v>29</c:v>
                </c:pt>
                <c:pt idx="4">
                  <c:v>102</c:v>
                </c:pt>
                <c:pt idx="5">
                  <c:v>109</c:v>
                </c:pt>
                <c:pt idx="6">
                  <c:v>121</c:v>
                </c:pt>
                <c:pt idx="7">
                  <c:v>109</c:v>
                </c:pt>
                <c:pt idx="8">
                  <c:v>113</c:v>
                </c:pt>
                <c:pt idx="9">
                  <c:v>241</c:v>
                </c:pt>
                <c:pt idx="10">
                  <c:v>166</c:v>
                </c:pt>
                <c:pt idx="11">
                  <c:v>63</c:v>
                </c:pt>
                <c:pt idx="12">
                  <c:v>19</c:v>
                </c:pt>
                <c:pt idx="1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56-4052-950B-803FC47823D0}"/>
            </c:ext>
          </c:extLst>
        </c:ser>
        <c:ser>
          <c:idx val="1"/>
          <c:order val="1"/>
          <c:tx>
            <c:strRef>
              <c:f>Rauma!$C$1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Rauma!$A$2:$A$15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Rauma!$C$2:$C$15</c:f>
              <c:numCache>
                <c:formatCode>General</c:formatCode>
                <c:ptCount val="14"/>
                <c:pt idx="0">
                  <c:v>2</c:v>
                </c:pt>
                <c:pt idx="1">
                  <c:v>7</c:v>
                </c:pt>
                <c:pt idx="2">
                  <c:v>27</c:v>
                </c:pt>
                <c:pt idx="3">
                  <c:v>41</c:v>
                </c:pt>
                <c:pt idx="4">
                  <c:v>140</c:v>
                </c:pt>
                <c:pt idx="5">
                  <c:v>145</c:v>
                </c:pt>
                <c:pt idx="6">
                  <c:v>153</c:v>
                </c:pt>
                <c:pt idx="7">
                  <c:v>140</c:v>
                </c:pt>
                <c:pt idx="8">
                  <c:v>147</c:v>
                </c:pt>
                <c:pt idx="9">
                  <c:v>299</c:v>
                </c:pt>
                <c:pt idx="10">
                  <c:v>205</c:v>
                </c:pt>
                <c:pt idx="11">
                  <c:v>75</c:v>
                </c:pt>
                <c:pt idx="12">
                  <c:v>25</c:v>
                </c:pt>
                <c:pt idx="1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56-4052-950B-803FC47823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815199"/>
        <c:axId val="832813759"/>
      </c:barChart>
      <c:catAx>
        <c:axId val="83281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3759"/>
        <c:crosses val="autoZero"/>
        <c:auto val="1"/>
        <c:lblAlgn val="ctr"/>
        <c:lblOffset val="100"/>
        <c:noMultiLvlLbl val="0"/>
      </c:catAx>
      <c:valAx>
        <c:axId val="8328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'2025'!$C$5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8D4-4840-B3E6-F036CDC7613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8D4-4840-B3E6-F036CDC7613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8D4-4840-B3E6-F036CDC7613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8D4-4840-B3E6-F036CDC7613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8D4-4840-B3E6-F036CDC7613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8D4-4840-B3E6-F036CDC76137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8D4-4840-B3E6-F036CDC76137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28D4-4840-B3E6-F036CDC76137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28D4-4840-B3E6-F036CDC76137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28D4-4840-B3E6-F036CDC76137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28D4-4840-B3E6-F036CDC76137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28D4-4840-B3E6-F036CDC7613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'2025'!$A$6:$A$11</c:f>
              <c:strCache>
                <c:ptCount val="6"/>
                <c:pt idx="0">
                  <c:v>1-personhushald</c:v>
                </c:pt>
                <c:pt idx="1">
                  <c:v>2 pers-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'2025'!$C$6:$C$11</c:f>
              <c:numCache>
                <c:formatCode>General</c:formatCode>
                <c:ptCount val="6"/>
                <c:pt idx="0">
                  <c:v>1360</c:v>
                </c:pt>
                <c:pt idx="1">
                  <c:v>1097</c:v>
                </c:pt>
                <c:pt idx="2">
                  <c:v>393</c:v>
                </c:pt>
                <c:pt idx="3">
                  <c:v>355</c:v>
                </c:pt>
                <c:pt idx="4">
                  <c:v>152</c:v>
                </c:pt>
                <c:pt idx="5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8D4-4840-B3E6-F036CDC7613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'2050'!$C$5</c:f>
              <c:strCache>
                <c:ptCount val="1"/>
                <c:pt idx="0">
                  <c:v>2050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574-4DE9-8DAE-1A6EAEAA81F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574-4DE9-8DAE-1A6EAEAA81F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574-4DE9-8DAE-1A6EAEAA81F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574-4DE9-8DAE-1A6EAEAA81F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574-4DE9-8DAE-1A6EAEAA81F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574-4DE9-8DAE-1A6EAEAA81FF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574-4DE9-8DAE-1A6EAEAA81FF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A574-4DE9-8DAE-1A6EAEAA81FF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A574-4DE9-8DAE-1A6EAEAA81FF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A574-4DE9-8DAE-1A6EAEAA81FF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A574-4DE9-8DAE-1A6EAEAA81FF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A574-4DE9-8DAE-1A6EAEAA81F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'2050'!$A$6:$A$11</c:f>
              <c:strCache>
                <c:ptCount val="6"/>
                <c:pt idx="0">
                  <c:v>1-personhushald</c:v>
                </c:pt>
                <c:pt idx="1">
                  <c:v>2 pers-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'2050'!$C$6:$C$11</c:f>
              <c:numCache>
                <c:formatCode>General</c:formatCode>
                <c:ptCount val="6"/>
                <c:pt idx="0">
                  <c:v>1500</c:v>
                </c:pt>
                <c:pt idx="1">
                  <c:v>1196</c:v>
                </c:pt>
                <c:pt idx="2">
                  <c:v>396</c:v>
                </c:pt>
                <c:pt idx="3">
                  <c:v>344</c:v>
                </c:pt>
                <c:pt idx="4">
                  <c:v>149</c:v>
                </c:pt>
                <c:pt idx="5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574-4DE9-8DAE-1A6EAEAA81F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nb-NO" sz="1200" b="1">
                <a:solidFill>
                  <a:sysClr val="windowText" lastClr="000000"/>
                </a:solidFill>
              </a:rPr>
              <a:t>Andel personar (%)</a:t>
            </a:r>
            <a:r>
              <a:rPr lang="nb-NO" sz="1200" b="1" baseline="0">
                <a:solidFill>
                  <a:sysClr val="windowText" lastClr="000000"/>
                </a:solidFill>
              </a:rPr>
              <a:t> etter hushaldningstype (2024)</a:t>
            </a:r>
            <a:endParaRPr lang="nb-NO" sz="12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348920248752819"/>
          <c:y val="0.10523533647593168"/>
          <c:w val="0.83533562606548328"/>
          <c:h val="0.808191660167781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Personer!$B$5:$F$5</c:f>
              <c:strCache>
                <c:ptCount val="5"/>
                <c:pt idx="0">
                  <c:v>1 person</c:v>
                </c:pt>
                <c:pt idx="1">
                  <c:v>2 personar</c:v>
                </c:pt>
                <c:pt idx="2">
                  <c:v>3 personar</c:v>
                </c:pt>
                <c:pt idx="3">
                  <c:v>4 personar</c:v>
                </c:pt>
                <c:pt idx="4">
                  <c:v>5 personar +</c:v>
                </c:pt>
              </c:strCache>
            </c:strRef>
          </c:cat>
          <c:val>
            <c:numRef>
              <c:f>Personer!$B$20:$F$20</c:f>
              <c:numCache>
                <c:formatCode>0.0</c:formatCode>
                <c:ptCount val="5"/>
                <c:pt idx="0">
                  <c:v>18.7</c:v>
                </c:pt>
                <c:pt idx="1">
                  <c:v>30.6</c:v>
                </c:pt>
                <c:pt idx="2">
                  <c:v>16.399999999999999</c:v>
                </c:pt>
                <c:pt idx="3">
                  <c:v>19.600000000000001</c:v>
                </c:pt>
                <c:pt idx="4">
                  <c:v>14.7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F1-408E-A555-545569EC989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0421423"/>
        <c:axId val="2000419503"/>
      </c:barChart>
      <c:catAx>
        <c:axId val="200042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19503"/>
        <c:crosses val="autoZero"/>
        <c:auto val="1"/>
        <c:lblAlgn val="ctr"/>
        <c:lblOffset val="100"/>
        <c:noMultiLvlLbl val="0"/>
      </c:catAx>
      <c:valAx>
        <c:axId val="200041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00"/>
                  <a:t>Prosent</a:t>
                </a:r>
              </a:p>
            </c:rich>
          </c:tx>
          <c:layout>
            <c:manualLayout>
              <c:xMode val="edge"/>
              <c:yMode val="edge"/>
              <c:x val="1.0507880910683012E-2"/>
              <c:y val="0.424506086831861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21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nn-NO" sz="1200" b="1" i="0" u="none" strike="noStrike" kern="1200" spc="0" baseline="0" dirty="0" err="1">
                <a:solidFill>
                  <a:schemeClr val="tx1"/>
                </a:solidFill>
              </a:rPr>
              <a:t>Andelen</a:t>
            </a:r>
            <a:r>
              <a:rPr lang="nn-NO" sz="1200" b="1" i="0" u="none" strike="noStrike" kern="1200" spc="0" baseline="0" dirty="0">
                <a:solidFill>
                  <a:schemeClr val="tx1"/>
                </a:solidFill>
              </a:rPr>
              <a:t> hushald etter hushaldingstype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Personer!$B$41</c:f>
              <c:strCache>
                <c:ptCount val="1"/>
                <c:pt idx="0">
                  <c:v>1 person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Personer!$B$56</c:f>
              <c:numCache>
                <c:formatCode>0.0</c:formatCode>
                <c:ptCount val="1"/>
                <c:pt idx="0">
                  <c:v>39.700000000000003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8E-4DA0-8C1F-F0E440EC2A73}"/>
            </c:ext>
          </c:extLst>
        </c:ser>
        <c:ser>
          <c:idx val="1"/>
          <c:order val="1"/>
          <c:tx>
            <c:strRef>
              <c:f>Personer!$C$41</c:f>
              <c:strCache>
                <c:ptCount val="1"/>
                <c:pt idx="0">
                  <c:v>2 personar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Personer!$C$56</c:f>
              <c:numCache>
                <c:formatCode>0.0</c:formatCode>
                <c:ptCount val="1"/>
                <c:pt idx="0">
                  <c:v>32.4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8E-4DA0-8C1F-F0E440EC2A73}"/>
            </c:ext>
          </c:extLst>
        </c:ser>
        <c:ser>
          <c:idx val="2"/>
          <c:order val="2"/>
          <c:tx>
            <c:strRef>
              <c:f>Personer!$D$41</c:f>
              <c:strCache>
                <c:ptCount val="1"/>
                <c:pt idx="0">
                  <c:v>3 personar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Personer!$D$56</c:f>
              <c:numCache>
                <c:formatCode>0.0</c:formatCode>
                <c:ptCount val="1"/>
                <c:pt idx="0">
                  <c:v>11.6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8E-4DA0-8C1F-F0E440EC2A73}"/>
            </c:ext>
          </c:extLst>
        </c:ser>
        <c:ser>
          <c:idx val="3"/>
          <c:order val="3"/>
          <c:tx>
            <c:strRef>
              <c:f>Personer!$E$41</c:f>
              <c:strCache>
                <c:ptCount val="1"/>
                <c:pt idx="0">
                  <c:v>4 personar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Personer!$E$56</c:f>
              <c:numCache>
                <c:formatCode>0.0</c:formatCode>
                <c:ptCount val="1"/>
                <c:pt idx="0">
                  <c:v>10.4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38E-4DA0-8C1F-F0E440EC2A73}"/>
            </c:ext>
          </c:extLst>
        </c:ser>
        <c:ser>
          <c:idx val="4"/>
          <c:order val="4"/>
          <c:tx>
            <c:strRef>
              <c:f>Personer!$F$41</c:f>
              <c:strCache>
                <c:ptCount val="1"/>
                <c:pt idx="0">
                  <c:v>5 personar 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Personer!$F$56</c:f>
              <c:numCache>
                <c:formatCode>0.0</c:formatCode>
                <c:ptCount val="1"/>
                <c:pt idx="0">
                  <c:v>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38E-4DA0-8C1F-F0E440EC2A7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5814192"/>
        <c:axId val="525815152"/>
      </c:barChart>
      <c:catAx>
        <c:axId val="525814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5815152"/>
        <c:crosses val="autoZero"/>
        <c:auto val="1"/>
        <c:lblAlgn val="ctr"/>
        <c:lblOffset val="100"/>
        <c:noMultiLvlLbl val="0"/>
      </c:catAx>
      <c:valAx>
        <c:axId val="5258151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2581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Familier!$B$5:$G$5</c:f>
              <c:strCache>
                <c:ptCount val="6"/>
                <c:pt idx="0">
                  <c:v>Einpersonfamilie</c:v>
                </c:pt>
                <c:pt idx="1">
                  <c:v>Par med barn under 18 år</c:v>
                </c:pt>
                <c:pt idx="2">
                  <c:v>Einslege med barn under 18 år</c:v>
                </c:pt>
                <c:pt idx="3">
                  <c:v>Par utan barn</c:v>
                </c:pt>
                <c:pt idx="4">
                  <c:v>Par med vaksne barn </c:v>
                </c:pt>
                <c:pt idx="5">
                  <c:v>Einslege med vaksne barn </c:v>
                </c:pt>
              </c:strCache>
            </c:strRef>
          </c:cat>
          <c:val>
            <c:numRef>
              <c:f>Familier!$B$20:$G$20</c:f>
              <c:numCache>
                <c:formatCode>0</c:formatCode>
                <c:ptCount val="6"/>
                <c:pt idx="0">
                  <c:v>1498</c:v>
                </c:pt>
                <c:pt idx="1">
                  <c:v>592</c:v>
                </c:pt>
                <c:pt idx="2">
                  <c:v>168</c:v>
                </c:pt>
                <c:pt idx="3">
                  <c:v>895</c:v>
                </c:pt>
                <c:pt idx="4">
                  <c:v>183</c:v>
                </c:pt>
                <c:pt idx="5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F5-4168-A889-5065C33E773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9536208"/>
        <c:axId val="1899536688"/>
      </c:barChart>
      <c:catAx>
        <c:axId val="18995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688"/>
        <c:crosses val="autoZero"/>
        <c:auto val="1"/>
        <c:lblAlgn val="ctr"/>
        <c:lblOffset val="100"/>
        <c:noMultiLvlLbl val="0"/>
      </c:catAx>
      <c:valAx>
        <c:axId val="18995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hushald</a:t>
                </a:r>
              </a:p>
            </c:rich>
          </c:tx>
          <c:layout>
            <c:manualLayout>
              <c:xMode val="edge"/>
              <c:yMode val="edge"/>
              <c:x val="1.0624169986719787E-2"/>
              <c:y val="0.414701876102332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8D2A1-0706-6744-A4E8-0F38EAE2C7F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7CEC5-0B96-A348-9269-31CD4F5E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02F95-CCF1-4001-4228-749F7EF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908C57F-BA80-1830-2902-DB0A74A3E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4FAA9F9-F4EE-602E-03AD-072247085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AADBEFC-4858-F48E-589A-21BB9C66A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4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3261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35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9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82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D7CB2-E902-45DA-8EA8-4289311C061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6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25944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06794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38590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3484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7864690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0491583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41792266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7119814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0486886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4037519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9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2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63342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154801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11762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434584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60901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8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1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63342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92597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00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46" r:id="rId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F8636B8D-5F36-F64D-8B0B-293B50B73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71916" y="4672693"/>
            <a:ext cx="1282511" cy="369207"/>
          </a:xfrm>
          <a:prstGeom prst="rect">
            <a:avLst/>
          </a:prstGeom>
        </p:spPr>
      </p:pic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288782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60" r:id="rId1"/>
    <p:sldLayoutId id="2147493516" r:id="rId2"/>
    <p:sldLayoutId id="2147493517" r:id="rId3"/>
    <p:sldLayoutId id="2147493518" r:id="rId4"/>
    <p:sldLayoutId id="2147493519" r:id="rId5"/>
    <p:sldLayoutId id="2147493520" r:id="rId6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2777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4" r:id="rId1"/>
    <p:sldLayoutId id="2147493555" r:id="rId2"/>
    <p:sldLayoutId id="2147493556" r:id="rId3"/>
    <p:sldLayoutId id="2147493557" r:id="rId4"/>
    <p:sldLayoutId id="2147493558" r:id="rId5"/>
    <p:sldLayoutId id="2147493581" r:id="rId6"/>
    <p:sldLayoutId id="2147493582" r:id="rId7"/>
    <p:sldLayoutId id="2147493583" r:id="rId8"/>
    <p:sldLayoutId id="2147493584" r:id="rId9"/>
    <p:sldLayoutId id="2147493585" r:id="rId10"/>
    <p:sldLayoutId id="2147493586" r:id="rId11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mrfylke.maps.arcgis.com/apps/dashboards/f5eb4118ba4649548081e7e0eb861545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5.png"/><Relationship Id="rId4" Type="http://schemas.openxmlformats.org/officeDocument/2006/relationships/hyperlink" Target="https://mrfylke.sharepoint.com/:b:/s/SOS-Stabforstrategiogstyring-13Statistikkanalysekart/EU80FJ4p_TdDlw3QO72X7dgBbZAec2GsvwELyJ5t9SkIrw?e=x7QoE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https://www.pandaanalyse.no/wp-content/uploads/2025/05/Boligmodul-1-dokumentasjon.pdf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emf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B35AF-FAFA-3541-AD9D-5BEBE2099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r>
              <a:rPr lang="nn-NO" dirty="0">
                <a:latin typeface="Poppins SemiBold"/>
                <a:cs typeface="Poppins SemiBold"/>
              </a:rPr>
              <a:t>Bustadanalyse</a:t>
            </a:r>
            <a:r>
              <a:rPr lang="nn-NO" noProof="0" dirty="0">
                <a:latin typeface="Poppins SemiBold"/>
                <a:cs typeface="Poppins SemiBold"/>
              </a:rPr>
              <a:t> for Rauma</a:t>
            </a:r>
            <a:endParaRPr lang="nn-NO" noProof="0" dirty="0">
              <a:highlight>
                <a:srgbClr val="FFFF00"/>
              </a:highlight>
              <a:latin typeface="Poppins SemiBold"/>
              <a:cs typeface="Poppins SemiBold"/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275824-CB13-7FD5-83AA-39C777B7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6" y="2254028"/>
            <a:ext cx="7818121" cy="684243"/>
          </a:xfrm>
        </p:spPr>
        <p:txBody>
          <a:bodyPr lIns="91440" tIns="45720" rIns="91440" bIns="45720" anchor="t"/>
          <a:lstStyle/>
          <a:p>
            <a:r>
              <a:rPr lang="nn-NO" noProof="0" dirty="0">
                <a:latin typeface="Poppins Medium"/>
                <a:cs typeface="Poppins Medium"/>
              </a:rPr>
              <a:t>Forventa </a:t>
            </a:r>
            <a:r>
              <a:rPr lang="nn-NO" dirty="0">
                <a:latin typeface="Poppins Medium"/>
                <a:cs typeface="Poppins Medium"/>
              </a:rPr>
              <a:t>bustadetterspørsel</a:t>
            </a:r>
            <a:r>
              <a:rPr lang="nn-NO" noProof="0" dirty="0">
                <a:latin typeface="Poppins Medium"/>
                <a:cs typeface="Poppins Medium"/>
              </a:rPr>
              <a:t> og </a:t>
            </a:r>
            <a:r>
              <a:rPr lang="nn-NO" dirty="0">
                <a:latin typeface="Poppins Medium"/>
                <a:cs typeface="Poppins Medium"/>
              </a:rPr>
              <a:t>nøkkeltal</a:t>
            </a:r>
            <a:r>
              <a:rPr lang="nn-NO" noProof="0" dirty="0">
                <a:latin typeface="Poppins Medium"/>
                <a:cs typeface="Poppins Medium"/>
              </a:rPr>
              <a:t> for </a:t>
            </a:r>
            <a:r>
              <a:rPr lang="nn-NO" dirty="0">
                <a:latin typeface="Poppins Medium"/>
                <a:cs typeface="Poppins Medium"/>
              </a:rPr>
              <a:t>bustadsektoren</a:t>
            </a:r>
            <a:endParaRPr lang="nn-NO" noProof="0" dirty="0">
              <a:latin typeface="Poppins Medium"/>
              <a:cs typeface="Poppins Medium"/>
            </a:endParaRPr>
          </a:p>
          <a:p>
            <a:r>
              <a:rPr lang="nn-NO" dirty="0"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</a:p>
        </p:txBody>
      </p:sp>
    </p:spTree>
    <p:extLst>
      <p:ext uri="{BB962C8B-B14F-4D97-AF65-F5344CB8AC3E}">
        <p14:creationId xmlns:p14="http://schemas.microsoft.com/office/powerpoint/2010/main" val="3307158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D2C8CB-123D-DF5D-8471-6CFA29C2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>
                <a:latin typeface="Poppins SemiBold"/>
                <a:cs typeface="Poppins SemiBold"/>
              </a:rPr>
              <a:t>Hushaldsamansetning</a:t>
            </a:r>
            <a:r>
              <a:rPr lang="nb-NO" dirty="0">
                <a:latin typeface="Poppins SemiBold"/>
                <a:cs typeface="Poppins SemiBold"/>
              </a:rPr>
              <a:t> 2025 og 2050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B2F0C19-16F9-034B-4702-DBC2D45E19C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1F2EF02F-E9CD-E23B-B025-CC1FA8DF8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988FBCA6-1F52-3C99-4C56-87902DCAD4A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Rauma kommune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7AA84C0-ED66-B82C-CDD0-F48FF8D2DD8C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2" name="Plassholder for innhold 11">
            <a:extLst>
              <a:ext uri="{FF2B5EF4-FFF2-40B4-BE49-F238E27FC236}">
                <a16:creationId xmlns:a16="http://schemas.microsoft.com/office/drawing/2014/main" id="{6DD6BEAB-F58B-13BA-4B59-401E5E35034C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Plassholder for innhold 12">
            <a:extLst>
              <a:ext uri="{FF2B5EF4-FFF2-40B4-BE49-F238E27FC236}">
                <a16:creationId xmlns:a16="http://schemas.microsoft.com/office/drawing/2014/main" id="{D37C36B9-7A7B-8940-69E2-A993157B8241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48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300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57306C-0999-03A7-73CD-B32E4526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Samandrag</a:t>
            </a:r>
            <a:r>
              <a:rPr lang="nb-NO" dirty="0"/>
              <a:t> av funn for Rauma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871BB3-E611-3FE9-EBB5-1C16E41B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n-NO" sz="1500" dirty="0"/>
              <a:t>Rauma har </a:t>
            </a:r>
            <a:r>
              <a:rPr lang="nn-NO" sz="1500" b="1" dirty="0"/>
              <a:t>for få små og middels store bustadar </a:t>
            </a:r>
            <a:r>
              <a:rPr lang="nn-NO" sz="1500" dirty="0"/>
              <a:t>og eit overskot av store bustadar i forhold til forventa etterspørsel</a:t>
            </a:r>
          </a:p>
          <a:p>
            <a:pPr lvl="1"/>
            <a:r>
              <a:rPr lang="nn-NO" sz="1300" dirty="0"/>
              <a:t>I sum er tal tilgjengelege bustadar likevel nokso godt balansert i forhold til etterspørsel</a:t>
            </a:r>
          </a:p>
          <a:p>
            <a:pPr lvl="1"/>
            <a:r>
              <a:rPr lang="nn-NO" sz="1300" dirty="0"/>
              <a:t>Ein forventar størst relativ auke i etterspørsel etter middels store bustadar mot 2050</a:t>
            </a:r>
            <a:br>
              <a:rPr lang="nn-NO" sz="1100" dirty="0"/>
            </a:br>
            <a:endParaRPr lang="nn-NO" sz="1100" dirty="0"/>
          </a:p>
          <a:p>
            <a:r>
              <a:rPr lang="nn-NO" sz="1500" b="1" dirty="0">
                <a:latin typeface="Poppins"/>
                <a:cs typeface="Poppins"/>
              </a:rPr>
              <a:t>Godt vaksne hushald driv framtidig etterspørselsvekst</a:t>
            </a:r>
          </a:p>
          <a:p>
            <a:pPr lvl="1"/>
            <a:r>
              <a:rPr lang="nn-NO" sz="1300" dirty="0"/>
              <a:t>I 2050 vil det være 3,3 % færre hushald med kontaktperson* under 67 år som etterspør bustadar i Rauma enn i dag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Etterspørselsveksten mot 2050 blant hushald eldre enn 67 år er på den annan side berekna til 27 %. Eldre sine bustadbehov og preferansar blir derfor meir viktige framover</a:t>
            </a:r>
            <a:br>
              <a:rPr lang="nn-NO" sz="1300" dirty="0"/>
            </a:br>
            <a:endParaRPr lang="nn-NO" sz="1300" dirty="0"/>
          </a:p>
          <a:p>
            <a:r>
              <a:rPr lang="nn-NO" sz="1500" dirty="0">
                <a:latin typeface="Poppins"/>
                <a:cs typeface="Poppins"/>
              </a:rPr>
              <a:t>Eit gjennomsnittleg hushald i Rauma forventast å vere mindre i 2050 enn i dag. Det gir auka bustadetterspørsel ut over frå forventa folketalsutvikling</a:t>
            </a:r>
          </a:p>
          <a:p>
            <a:pPr marL="0" indent="0" algn="r">
              <a:buNone/>
            </a:pPr>
            <a:br>
              <a:rPr lang="nn-NO" sz="1500" dirty="0"/>
            </a:br>
            <a:r>
              <a:rPr lang="nn-NO" sz="1050" i="1" dirty="0"/>
              <a:t>*kontaktperson = eldste i hushaldet og/eller eiger av bustad</a:t>
            </a:r>
            <a:endParaRPr lang="nn-NO" sz="1200" i="1" dirty="0"/>
          </a:p>
          <a:p>
            <a:pPr lvl="1"/>
            <a:endParaRPr lang="nn-NO" sz="120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2D83EB0-21AA-425B-473D-0A73CC340911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80F53C8-6B0A-AA76-5A80-7090478124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54E191C-DAD8-4DE4-611E-8CFFD547CCF6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Rauma kommune</a:t>
            </a:r>
          </a:p>
        </p:txBody>
      </p:sp>
    </p:spTree>
    <p:extLst>
      <p:ext uri="{BB962C8B-B14F-4D97-AF65-F5344CB8AC3E}">
        <p14:creationId xmlns:p14="http://schemas.microsoft.com/office/powerpoint/2010/main" val="3282931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354E2-8CAC-16BB-7A9B-D1CDB4C2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kart, atlas, diagram&#10;&#10;KI-generert innhold kan være feil.">
            <a:extLst>
              <a:ext uri="{FF2B5EF4-FFF2-40B4-BE49-F238E27FC236}">
                <a16:creationId xmlns:a16="http://schemas.microsoft.com/office/drawing/2014/main" id="{28913C23-3A87-487B-A870-C5B58999D1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7C9B4252-2C12-1942-A3DD-D2630AA2723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2414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9261-DCF4-2E4A-B80F-11829A1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8871206-1E20-2537-F407-2791EC870E2D}"/>
              </a:ext>
            </a:extLst>
          </p:cNvPr>
          <p:cNvSpPr/>
          <p:nvPr/>
        </p:nvSpPr>
        <p:spPr>
          <a:xfrm>
            <a:off x="581892" y="469338"/>
            <a:ext cx="3510786" cy="4030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C1A4767-59E9-C6BA-139D-F6CD7CEF167F}"/>
              </a:ext>
            </a:extLst>
          </p:cNvPr>
          <p:cNvSpPr txBox="1"/>
          <p:nvPr/>
        </p:nvSpPr>
        <p:spPr>
          <a:xfrm>
            <a:off x="840657" y="1556743"/>
            <a:ext cx="308241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</a:t>
            </a:r>
          </a:p>
          <a:p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knytt til bustad og busetting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448B9F-4665-1B6E-23C3-6F6CE30A1CC7}"/>
              </a:ext>
            </a:extLst>
          </p:cNvPr>
          <p:cNvSpPr txBox="1"/>
          <p:nvPr/>
        </p:nvSpPr>
        <p:spPr>
          <a:xfrm>
            <a:off x="840658" y="627044"/>
            <a:ext cx="1474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8" name="Plassholder for bilde 7" descr="Et bilde som inneholder utendørs, konstruksjon, sky, hjem&#10;&#10;KI-generert innhold kan være feil.">
            <a:extLst>
              <a:ext uri="{FF2B5EF4-FFF2-40B4-BE49-F238E27FC236}">
                <a16:creationId xmlns:a16="http://schemas.microsoft.com/office/drawing/2014/main" id="{3466A26C-B6C3-DFE3-42FE-9C2E7B5A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447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E4B02-CC19-299A-4BD9-2280568E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Rauma har fleire bustadar enn hushald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A37150-84BC-0147-7A80-F18C3806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063625"/>
            <a:ext cx="4114800" cy="3604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Rauma har i alt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3 545 </a:t>
            </a:r>
            <a:r>
              <a:rPr lang="nn-NO" sz="1600" dirty="0">
                <a:latin typeface="Poppins"/>
                <a:cs typeface="Poppins"/>
              </a:rPr>
              <a:t>bustader registrert i matrikkelen, og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3 287 </a:t>
            </a:r>
            <a:r>
              <a:rPr lang="nn-NO" sz="1600" dirty="0">
                <a:latin typeface="Poppins"/>
                <a:cs typeface="Poppins"/>
              </a:rPr>
              <a:t>registrerte privathushald. </a:t>
            </a:r>
          </a:p>
          <a:p>
            <a:pPr marL="0" indent="0">
              <a:buNone/>
            </a:pPr>
            <a:endParaRPr lang="nn-NO" sz="1600" dirty="0"/>
          </a:p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Det tyder på at </a:t>
            </a:r>
            <a:r>
              <a:rPr lang="nn-NO" sz="2000" dirty="0">
                <a:solidFill>
                  <a:schemeClr val="accent5">
                    <a:lumMod val="75000"/>
                  </a:schemeClr>
                </a:solidFill>
                <a:latin typeface="Poppins SemiBold"/>
                <a:cs typeface="Poppins SemiBold"/>
              </a:rPr>
              <a:t>7 % </a:t>
            </a:r>
            <a:r>
              <a:rPr lang="nn-NO" sz="1600" dirty="0">
                <a:latin typeface="Poppins"/>
                <a:cs typeface="Poppins"/>
              </a:rPr>
              <a:t>av bustadane er tomme eller ikkje heilårsbustad.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94A1483-F00C-EF0E-A063-5430C8E83E29}"/>
              </a:ext>
            </a:extLst>
          </p:cNvPr>
          <p:cNvSpPr/>
          <p:nvPr/>
        </p:nvSpPr>
        <p:spPr>
          <a:xfrm>
            <a:off x="547255" y="1067078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AD53F55-620A-0EAE-58D3-4E71D0278514}"/>
              </a:ext>
            </a:extLst>
          </p:cNvPr>
          <p:cNvSpPr/>
          <p:nvPr/>
        </p:nvSpPr>
        <p:spPr>
          <a:xfrm>
            <a:off x="90949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6572AB4-E1BA-45B2-D1FD-01451C3E3177}"/>
              </a:ext>
            </a:extLst>
          </p:cNvPr>
          <p:cNvSpPr/>
          <p:nvPr/>
        </p:nvSpPr>
        <p:spPr>
          <a:xfrm>
            <a:off x="3801707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1F845D5-3462-3481-845C-876B193AE5A3}"/>
              </a:ext>
            </a:extLst>
          </p:cNvPr>
          <p:cNvSpPr/>
          <p:nvPr/>
        </p:nvSpPr>
        <p:spPr>
          <a:xfrm>
            <a:off x="1271731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29A8D6-8A19-FA1C-B63E-4C3C83A43EBD}"/>
              </a:ext>
            </a:extLst>
          </p:cNvPr>
          <p:cNvSpPr/>
          <p:nvPr/>
        </p:nvSpPr>
        <p:spPr>
          <a:xfrm>
            <a:off x="163501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30C78FA-B1DF-7E7F-74A0-B36989ECB12F}"/>
              </a:ext>
            </a:extLst>
          </p:cNvPr>
          <p:cNvSpPr/>
          <p:nvPr/>
        </p:nvSpPr>
        <p:spPr>
          <a:xfrm>
            <a:off x="1998296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ABA5CCC-ECCD-FA8D-4B66-90AAFE6649EE}"/>
              </a:ext>
            </a:extLst>
          </p:cNvPr>
          <p:cNvSpPr/>
          <p:nvPr/>
        </p:nvSpPr>
        <p:spPr>
          <a:xfrm>
            <a:off x="2358978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BD71697-8DE4-3191-B4C7-DE54B1D2D576}"/>
              </a:ext>
            </a:extLst>
          </p:cNvPr>
          <p:cNvSpPr/>
          <p:nvPr/>
        </p:nvSpPr>
        <p:spPr>
          <a:xfrm>
            <a:off x="2719660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83DE3E6-26E8-8508-71FD-636A37C4DA03}"/>
              </a:ext>
            </a:extLst>
          </p:cNvPr>
          <p:cNvSpPr/>
          <p:nvPr/>
        </p:nvSpPr>
        <p:spPr>
          <a:xfrm>
            <a:off x="3080342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DF4A024-ADDF-6229-E58C-D884CAAB3010}"/>
              </a:ext>
            </a:extLst>
          </p:cNvPr>
          <p:cNvSpPr/>
          <p:nvPr/>
        </p:nvSpPr>
        <p:spPr>
          <a:xfrm>
            <a:off x="3441025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1E20BB3-2DF9-5EC1-713B-83082B2E1451}"/>
              </a:ext>
            </a:extLst>
          </p:cNvPr>
          <p:cNvSpPr/>
          <p:nvPr/>
        </p:nvSpPr>
        <p:spPr>
          <a:xfrm>
            <a:off x="547255" y="141348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ECB650E-D94F-E47D-7D3A-5679C7BDDB26}"/>
              </a:ext>
            </a:extLst>
          </p:cNvPr>
          <p:cNvSpPr/>
          <p:nvPr/>
        </p:nvSpPr>
        <p:spPr>
          <a:xfrm>
            <a:off x="90949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D21B9D7-26DC-26A4-5F4A-080AB0CD2FA6}"/>
              </a:ext>
            </a:extLst>
          </p:cNvPr>
          <p:cNvSpPr/>
          <p:nvPr/>
        </p:nvSpPr>
        <p:spPr>
          <a:xfrm>
            <a:off x="3801707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362D9FEC-28A4-0194-3196-22A45834334D}"/>
              </a:ext>
            </a:extLst>
          </p:cNvPr>
          <p:cNvSpPr/>
          <p:nvPr/>
        </p:nvSpPr>
        <p:spPr>
          <a:xfrm>
            <a:off x="1271731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457AF9D-1735-3A45-6D4F-15EB4DD2688F}"/>
              </a:ext>
            </a:extLst>
          </p:cNvPr>
          <p:cNvSpPr/>
          <p:nvPr/>
        </p:nvSpPr>
        <p:spPr>
          <a:xfrm>
            <a:off x="163501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D7AFA8A-1C0C-861D-C356-6708F9E38DA2}"/>
              </a:ext>
            </a:extLst>
          </p:cNvPr>
          <p:cNvSpPr/>
          <p:nvPr/>
        </p:nvSpPr>
        <p:spPr>
          <a:xfrm>
            <a:off x="1998296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4F08736-E69F-F99A-842F-0A4040426BEF}"/>
              </a:ext>
            </a:extLst>
          </p:cNvPr>
          <p:cNvSpPr/>
          <p:nvPr/>
        </p:nvSpPr>
        <p:spPr>
          <a:xfrm>
            <a:off x="2358978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16B41B6-D3C1-1323-4EFA-C881B1B49B97}"/>
              </a:ext>
            </a:extLst>
          </p:cNvPr>
          <p:cNvSpPr/>
          <p:nvPr/>
        </p:nvSpPr>
        <p:spPr>
          <a:xfrm>
            <a:off x="2719660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A2BFB20-98E0-1F6E-C41C-51A0C7B2F6F3}"/>
              </a:ext>
            </a:extLst>
          </p:cNvPr>
          <p:cNvSpPr/>
          <p:nvPr/>
        </p:nvSpPr>
        <p:spPr>
          <a:xfrm>
            <a:off x="3080342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BDDC1A6-588D-776B-9C8E-E075EBF20806}"/>
              </a:ext>
            </a:extLst>
          </p:cNvPr>
          <p:cNvSpPr/>
          <p:nvPr/>
        </p:nvSpPr>
        <p:spPr>
          <a:xfrm>
            <a:off x="3441025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C666CB0F-EBC9-5009-79BA-6B1EA21D9082}"/>
              </a:ext>
            </a:extLst>
          </p:cNvPr>
          <p:cNvSpPr/>
          <p:nvPr/>
        </p:nvSpPr>
        <p:spPr>
          <a:xfrm>
            <a:off x="547255" y="175989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2C8497C-2AE7-6555-1669-BEDC380B9223}"/>
              </a:ext>
            </a:extLst>
          </p:cNvPr>
          <p:cNvSpPr/>
          <p:nvPr/>
        </p:nvSpPr>
        <p:spPr>
          <a:xfrm>
            <a:off x="90949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8EAA55D-B2B0-3A15-BA3F-8293255269B7}"/>
              </a:ext>
            </a:extLst>
          </p:cNvPr>
          <p:cNvSpPr/>
          <p:nvPr/>
        </p:nvSpPr>
        <p:spPr>
          <a:xfrm>
            <a:off x="3801707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8D27B3-3FA2-A8AD-8D15-6754FE72BDD5}"/>
              </a:ext>
            </a:extLst>
          </p:cNvPr>
          <p:cNvSpPr/>
          <p:nvPr/>
        </p:nvSpPr>
        <p:spPr>
          <a:xfrm>
            <a:off x="1271731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F1E7269-56D9-36F6-8965-B96261E67E64}"/>
              </a:ext>
            </a:extLst>
          </p:cNvPr>
          <p:cNvSpPr/>
          <p:nvPr/>
        </p:nvSpPr>
        <p:spPr>
          <a:xfrm>
            <a:off x="163501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BD43543C-1B3A-3051-22A0-A84D06D8B950}"/>
              </a:ext>
            </a:extLst>
          </p:cNvPr>
          <p:cNvSpPr/>
          <p:nvPr/>
        </p:nvSpPr>
        <p:spPr>
          <a:xfrm>
            <a:off x="1998296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1FF9391-B1E5-F272-1855-5DFA2CDD42DF}"/>
              </a:ext>
            </a:extLst>
          </p:cNvPr>
          <p:cNvSpPr/>
          <p:nvPr/>
        </p:nvSpPr>
        <p:spPr>
          <a:xfrm>
            <a:off x="2358978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C12ADAFB-75A9-F2BD-2A34-442997836D1B}"/>
              </a:ext>
            </a:extLst>
          </p:cNvPr>
          <p:cNvSpPr/>
          <p:nvPr/>
        </p:nvSpPr>
        <p:spPr>
          <a:xfrm>
            <a:off x="2719660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16CD778-B53A-7F0F-592B-A98F39B0F6A0}"/>
              </a:ext>
            </a:extLst>
          </p:cNvPr>
          <p:cNvSpPr/>
          <p:nvPr/>
        </p:nvSpPr>
        <p:spPr>
          <a:xfrm>
            <a:off x="3080342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06D9951-A624-285D-48B0-B2F8F27059E0}"/>
              </a:ext>
            </a:extLst>
          </p:cNvPr>
          <p:cNvSpPr/>
          <p:nvPr/>
        </p:nvSpPr>
        <p:spPr>
          <a:xfrm>
            <a:off x="3441025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91385B08-6562-48CD-E25D-A662AF43D031}"/>
              </a:ext>
            </a:extLst>
          </p:cNvPr>
          <p:cNvSpPr/>
          <p:nvPr/>
        </p:nvSpPr>
        <p:spPr>
          <a:xfrm>
            <a:off x="547255" y="210630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86A82FCC-812D-D2AF-5804-0EB03C52B36F}"/>
              </a:ext>
            </a:extLst>
          </p:cNvPr>
          <p:cNvSpPr/>
          <p:nvPr/>
        </p:nvSpPr>
        <p:spPr>
          <a:xfrm>
            <a:off x="90949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0681BB8-B9A7-691A-654B-D47A43ACB141}"/>
              </a:ext>
            </a:extLst>
          </p:cNvPr>
          <p:cNvSpPr/>
          <p:nvPr/>
        </p:nvSpPr>
        <p:spPr>
          <a:xfrm>
            <a:off x="3801707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A16E4B5-2E6D-BB69-2970-6D723D1054A9}"/>
              </a:ext>
            </a:extLst>
          </p:cNvPr>
          <p:cNvSpPr/>
          <p:nvPr/>
        </p:nvSpPr>
        <p:spPr>
          <a:xfrm>
            <a:off x="1271731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7C6C2016-4200-EC04-0B8B-ECBA8A61B5D3}"/>
              </a:ext>
            </a:extLst>
          </p:cNvPr>
          <p:cNvSpPr/>
          <p:nvPr/>
        </p:nvSpPr>
        <p:spPr>
          <a:xfrm>
            <a:off x="163501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C32F1372-A960-FB9C-9834-FD3F6F69F5B4}"/>
              </a:ext>
            </a:extLst>
          </p:cNvPr>
          <p:cNvSpPr/>
          <p:nvPr/>
        </p:nvSpPr>
        <p:spPr>
          <a:xfrm>
            <a:off x="1998296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9BDDA417-E950-6338-225C-45E107610D84}"/>
              </a:ext>
            </a:extLst>
          </p:cNvPr>
          <p:cNvSpPr/>
          <p:nvPr/>
        </p:nvSpPr>
        <p:spPr>
          <a:xfrm>
            <a:off x="2358978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BE9D5D7F-DB38-15CF-EB97-333EF35A9D14}"/>
              </a:ext>
            </a:extLst>
          </p:cNvPr>
          <p:cNvSpPr/>
          <p:nvPr/>
        </p:nvSpPr>
        <p:spPr>
          <a:xfrm>
            <a:off x="2719660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E2FC8997-CB54-DF38-AF75-4B416B7D80D1}"/>
              </a:ext>
            </a:extLst>
          </p:cNvPr>
          <p:cNvSpPr/>
          <p:nvPr/>
        </p:nvSpPr>
        <p:spPr>
          <a:xfrm>
            <a:off x="3080342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473F8EC-0CF9-8C3F-C326-5865DA97B592}"/>
              </a:ext>
            </a:extLst>
          </p:cNvPr>
          <p:cNvSpPr/>
          <p:nvPr/>
        </p:nvSpPr>
        <p:spPr>
          <a:xfrm>
            <a:off x="3441025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FB71634-A2F9-A802-CE20-EACD5D1E436A}"/>
              </a:ext>
            </a:extLst>
          </p:cNvPr>
          <p:cNvSpPr/>
          <p:nvPr/>
        </p:nvSpPr>
        <p:spPr>
          <a:xfrm>
            <a:off x="547255" y="245271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2051771A-4AB5-9591-DB1F-3ECD5347A96A}"/>
              </a:ext>
            </a:extLst>
          </p:cNvPr>
          <p:cNvSpPr/>
          <p:nvPr/>
        </p:nvSpPr>
        <p:spPr>
          <a:xfrm>
            <a:off x="90949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EDCB579-951E-9BB7-939C-1EB899E37DE1}"/>
              </a:ext>
            </a:extLst>
          </p:cNvPr>
          <p:cNvSpPr/>
          <p:nvPr/>
        </p:nvSpPr>
        <p:spPr>
          <a:xfrm>
            <a:off x="3801707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226974B9-496B-36D8-8B34-94F38B8A64F9}"/>
              </a:ext>
            </a:extLst>
          </p:cNvPr>
          <p:cNvSpPr/>
          <p:nvPr/>
        </p:nvSpPr>
        <p:spPr>
          <a:xfrm>
            <a:off x="1271731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950E06E8-8E8C-EE52-A054-C63EEAE8CCD3}"/>
              </a:ext>
            </a:extLst>
          </p:cNvPr>
          <p:cNvSpPr/>
          <p:nvPr/>
        </p:nvSpPr>
        <p:spPr>
          <a:xfrm>
            <a:off x="163501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895FBCC-2641-B53A-CFD6-56C8CED5A490}"/>
              </a:ext>
            </a:extLst>
          </p:cNvPr>
          <p:cNvSpPr/>
          <p:nvPr/>
        </p:nvSpPr>
        <p:spPr>
          <a:xfrm>
            <a:off x="1998296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C4425C8-F405-CA60-B092-B770A8031422}"/>
              </a:ext>
            </a:extLst>
          </p:cNvPr>
          <p:cNvSpPr/>
          <p:nvPr/>
        </p:nvSpPr>
        <p:spPr>
          <a:xfrm>
            <a:off x="2358978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9B6F743-EA1F-3F00-0CD9-A2C2349B5DA8}"/>
              </a:ext>
            </a:extLst>
          </p:cNvPr>
          <p:cNvSpPr/>
          <p:nvPr/>
        </p:nvSpPr>
        <p:spPr>
          <a:xfrm>
            <a:off x="2719660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9254CAA0-C50D-6124-8166-D1A4FE4D8FF5}"/>
              </a:ext>
            </a:extLst>
          </p:cNvPr>
          <p:cNvSpPr/>
          <p:nvPr/>
        </p:nvSpPr>
        <p:spPr>
          <a:xfrm>
            <a:off x="3080342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E2559CE9-D233-EFEE-44B6-60A314F3BCEF}"/>
              </a:ext>
            </a:extLst>
          </p:cNvPr>
          <p:cNvSpPr/>
          <p:nvPr/>
        </p:nvSpPr>
        <p:spPr>
          <a:xfrm>
            <a:off x="3441025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C4F84FD-4F4D-0B84-1C41-92F3F9EB67B4}"/>
              </a:ext>
            </a:extLst>
          </p:cNvPr>
          <p:cNvSpPr/>
          <p:nvPr/>
        </p:nvSpPr>
        <p:spPr>
          <a:xfrm>
            <a:off x="547255" y="279912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45BC600-603C-FAAC-A1C9-22CA1556CB32}"/>
              </a:ext>
            </a:extLst>
          </p:cNvPr>
          <p:cNvSpPr/>
          <p:nvPr/>
        </p:nvSpPr>
        <p:spPr>
          <a:xfrm>
            <a:off x="90949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BED02989-77C8-249D-1BEF-4B2C450FC9E9}"/>
              </a:ext>
            </a:extLst>
          </p:cNvPr>
          <p:cNvSpPr/>
          <p:nvPr/>
        </p:nvSpPr>
        <p:spPr>
          <a:xfrm>
            <a:off x="3801707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55197D6-01C9-BC2B-F2C9-3009D583C304}"/>
              </a:ext>
            </a:extLst>
          </p:cNvPr>
          <p:cNvSpPr/>
          <p:nvPr/>
        </p:nvSpPr>
        <p:spPr>
          <a:xfrm>
            <a:off x="1271731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A132A91B-6B15-572B-3567-E5F0C4D70FD8}"/>
              </a:ext>
            </a:extLst>
          </p:cNvPr>
          <p:cNvSpPr/>
          <p:nvPr/>
        </p:nvSpPr>
        <p:spPr>
          <a:xfrm>
            <a:off x="163501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47C6B72E-D01C-AE79-2CEA-C92EBA1D31E7}"/>
              </a:ext>
            </a:extLst>
          </p:cNvPr>
          <p:cNvSpPr/>
          <p:nvPr/>
        </p:nvSpPr>
        <p:spPr>
          <a:xfrm>
            <a:off x="1998296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BD9A4E8-7B0A-75A2-C0F1-0FF755F3BF41}"/>
              </a:ext>
            </a:extLst>
          </p:cNvPr>
          <p:cNvSpPr/>
          <p:nvPr/>
        </p:nvSpPr>
        <p:spPr>
          <a:xfrm>
            <a:off x="2358978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23A675B3-E637-D606-7981-67619D445B25}"/>
              </a:ext>
            </a:extLst>
          </p:cNvPr>
          <p:cNvSpPr/>
          <p:nvPr/>
        </p:nvSpPr>
        <p:spPr>
          <a:xfrm>
            <a:off x="2719660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06185BC0-F951-C0BF-FFA9-AAA7B58AED75}"/>
              </a:ext>
            </a:extLst>
          </p:cNvPr>
          <p:cNvSpPr/>
          <p:nvPr/>
        </p:nvSpPr>
        <p:spPr>
          <a:xfrm>
            <a:off x="3080342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ACF55DAF-E27A-4AC7-816F-4AAD33BEE884}"/>
              </a:ext>
            </a:extLst>
          </p:cNvPr>
          <p:cNvSpPr/>
          <p:nvPr/>
        </p:nvSpPr>
        <p:spPr>
          <a:xfrm>
            <a:off x="3441025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8964234A-6176-9131-A9B8-EBBC592E86DE}"/>
              </a:ext>
            </a:extLst>
          </p:cNvPr>
          <p:cNvSpPr/>
          <p:nvPr/>
        </p:nvSpPr>
        <p:spPr>
          <a:xfrm>
            <a:off x="547255" y="314553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5CED9A9A-D046-9B9D-A333-F3ECEA5240E9}"/>
              </a:ext>
            </a:extLst>
          </p:cNvPr>
          <p:cNvSpPr/>
          <p:nvPr/>
        </p:nvSpPr>
        <p:spPr>
          <a:xfrm>
            <a:off x="90949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992695A1-33BE-C59A-80D4-487D1686DC50}"/>
              </a:ext>
            </a:extLst>
          </p:cNvPr>
          <p:cNvSpPr/>
          <p:nvPr/>
        </p:nvSpPr>
        <p:spPr>
          <a:xfrm>
            <a:off x="3801707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4AA98017-1829-F837-E010-1598D0105751}"/>
              </a:ext>
            </a:extLst>
          </p:cNvPr>
          <p:cNvSpPr/>
          <p:nvPr/>
        </p:nvSpPr>
        <p:spPr>
          <a:xfrm>
            <a:off x="1271731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F392F71B-866C-1EC8-F169-93FD115D0C9E}"/>
              </a:ext>
            </a:extLst>
          </p:cNvPr>
          <p:cNvSpPr/>
          <p:nvPr/>
        </p:nvSpPr>
        <p:spPr>
          <a:xfrm>
            <a:off x="163501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B3F8BBFC-4689-B363-4618-6A5F914EF25E}"/>
              </a:ext>
            </a:extLst>
          </p:cNvPr>
          <p:cNvSpPr/>
          <p:nvPr/>
        </p:nvSpPr>
        <p:spPr>
          <a:xfrm>
            <a:off x="1998296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BC19AD66-D823-6A95-F856-1A5958F68C22}"/>
              </a:ext>
            </a:extLst>
          </p:cNvPr>
          <p:cNvSpPr/>
          <p:nvPr/>
        </p:nvSpPr>
        <p:spPr>
          <a:xfrm>
            <a:off x="2358978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F59B8650-84FC-DE85-B74B-C8C722837C75}"/>
              </a:ext>
            </a:extLst>
          </p:cNvPr>
          <p:cNvSpPr/>
          <p:nvPr/>
        </p:nvSpPr>
        <p:spPr>
          <a:xfrm>
            <a:off x="2719660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48435837-5BA6-86E9-D95E-84BEECADA3B7}"/>
              </a:ext>
            </a:extLst>
          </p:cNvPr>
          <p:cNvSpPr/>
          <p:nvPr/>
        </p:nvSpPr>
        <p:spPr>
          <a:xfrm>
            <a:off x="3080342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88D01177-5993-AA30-B361-6023514C9040}"/>
              </a:ext>
            </a:extLst>
          </p:cNvPr>
          <p:cNvSpPr/>
          <p:nvPr/>
        </p:nvSpPr>
        <p:spPr>
          <a:xfrm>
            <a:off x="3441025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724ED890-7ED5-1826-ED84-DF254937AC56}"/>
              </a:ext>
            </a:extLst>
          </p:cNvPr>
          <p:cNvSpPr/>
          <p:nvPr/>
        </p:nvSpPr>
        <p:spPr>
          <a:xfrm>
            <a:off x="547255" y="349194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1612A277-0EE4-BA50-3880-B41BB142974B}"/>
              </a:ext>
            </a:extLst>
          </p:cNvPr>
          <p:cNvSpPr/>
          <p:nvPr/>
        </p:nvSpPr>
        <p:spPr>
          <a:xfrm>
            <a:off x="90949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E75ED9B0-FCDA-7D5E-EDCB-62544E8DBBD4}"/>
              </a:ext>
            </a:extLst>
          </p:cNvPr>
          <p:cNvSpPr/>
          <p:nvPr/>
        </p:nvSpPr>
        <p:spPr>
          <a:xfrm>
            <a:off x="3801707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1DFF2149-E8D0-C0C0-9D9A-029D3386210D}"/>
              </a:ext>
            </a:extLst>
          </p:cNvPr>
          <p:cNvSpPr/>
          <p:nvPr/>
        </p:nvSpPr>
        <p:spPr>
          <a:xfrm>
            <a:off x="1271731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DFFCA0C3-4C6E-48D9-F731-6A0ACF7453D0}"/>
              </a:ext>
            </a:extLst>
          </p:cNvPr>
          <p:cNvSpPr/>
          <p:nvPr/>
        </p:nvSpPr>
        <p:spPr>
          <a:xfrm>
            <a:off x="163501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992BDB50-B9CC-B52C-91A4-C68D4D2EC154}"/>
              </a:ext>
            </a:extLst>
          </p:cNvPr>
          <p:cNvSpPr/>
          <p:nvPr/>
        </p:nvSpPr>
        <p:spPr>
          <a:xfrm>
            <a:off x="1998296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F9DF881A-7E16-705A-FFA1-579B037FA818}"/>
              </a:ext>
            </a:extLst>
          </p:cNvPr>
          <p:cNvSpPr/>
          <p:nvPr/>
        </p:nvSpPr>
        <p:spPr>
          <a:xfrm>
            <a:off x="2358978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510F9CB3-B703-1AFC-0ABA-30CCF1784A08}"/>
              </a:ext>
            </a:extLst>
          </p:cNvPr>
          <p:cNvSpPr/>
          <p:nvPr/>
        </p:nvSpPr>
        <p:spPr>
          <a:xfrm>
            <a:off x="2719660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953A021E-2DDB-D451-9C14-FACFF0FF9495}"/>
              </a:ext>
            </a:extLst>
          </p:cNvPr>
          <p:cNvSpPr/>
          <p:nvPr/>
        </p:nvSpPr>
        <p:spPr>
          <a:xfrm>
            <a:off x="3080342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D2BBBD2A-073F-63B0-E4C1-4353F71AB99B}"/>
              </a:ext>
            </a:extLst>
          </p:cNvPr>
          <p:cNvSpPr/>
          <p:nvPr/>
        </p:nvSpPr>
        <p:spPr>
          <a:xfrm>
            <a:off x="3441025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BF26A720-B23A-EAF9-1C4F-47B205CA02A1}"/>
              </a:ext>
            </a:extLst>
          </p:cNvPr>
          <p:cNvSpPr/>
          <p:nvPr/>
        </p:nvSpPr>
        <p:spPr>
          <a:xfrm>
            <a:off x="547255" y="383835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435216C4-CAA3-C528-9CB4-8C9A643B95CC}"/>
              </a:ext>
            </a:extLst>
          </p:cNvPr>
          <p:cNvSpPr/>
          <p:nvPr/>
        </p:nvSpPr>
        <p:spPr>
          <a:xfrm>
            <a:off x="90949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5FBBD5B3-D65E-82CB-DC68-3D85413054D5}"/>
              </a:ext>
            </a:extLst>
          </p:cNvPr>
          <p:cNvSpPr/>
          <p:nvPr/>
        </p:nvSpPr>
        <p:spPr>
          <a:xfrm>
            <a:off x="3801707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597205C-E58E-BDB4-3083-74779FC3CB5D}"/>
              </a:ext>
            </a:extLst>
          </p:cNvPr>
          <p:cNvSpPr/>
          <p:nvPr/>
        </p:nvSpPr>
        <p:spPr>
          <a:xfrm>
            <a:off x="1271731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C64FAA7A-D2B8-598C-9C4E-8048CFD523E9}"/>
              </a:ext>
            </a:extLst>
          </p:cNvPr>
          <p:cNvSpPr/>
          <p:nvPr/>
        </p:nvSpPr>
        <p:spPr>
          <a:xfrm>
            <a:off x="163501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6094CB34-EE8E-09B2-DF8C-75AFFC74C6A4}"/>
              </a:ext>
            </a:extLst>
          </p:cNvPr>
          <p:cNvSpPr/>
          <p:nvPr/>
        </p:nvSpPr>
        <p:spPr>
          <a:xfrm>
            <a:off x="1998296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251A8935-D465-DB51-FC64-68F1F369B01F}"/>
              </a:ext>
            </a:extLst>
          </p:cNvPr>
          <p:cNvSpPr/>
          <p:nvPr/>
        </p:nvSpPr>
        <p:spPr>
          <a:xfrm>
            <a:off x="2358978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10C36249-A79D-70F9-218D-67283A8F2C54}"/>
              </a:ext>
            </a:extLst>
          </p:cNvPr>
          <p:cNvSpPr/>
          <p:nvPr/>
        </p:nvSpPr>
        <p:spPr>
          <a:xfrm>
            <a:off x="2719660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5C7806BB-81CD-865C-C90A-F8D91B5A37E7}"/>
              </a:ext>
            </a:extLst>
          </p:cNvPr>
          <p:cNvSpPr/>
          <p:nvPr/>
        </p:nvSpPr>
        <p:spPr>
          <a:xfrm>
            <a:off x="3080342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D3521CF5-6583-EDD1-C7EA-835B16C1A5AE}"/>
              </a:ext>
            </a:extLst>
          </p:cNvPr>
          <p:cNvSpPr/>
          <p:nvPr/>
        </p:nvSpPr>
        <p:spPr>
          <a:xfrm>
            <a:off x="3441025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ADB408A8-2852-87C5-58C7-AA55C47DF9FF}"/>
              </a:ext>
            </a:extLst>
          </p:cNvPr>
          <p:cNvSpPr/>
          <p:nvPr/>
        </p:nvSpPr>
        <p:spPr>
          <a:xfrm>
            <a:off x="547255" y="4177472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7AF9021B-E68A-E271-9092-51D7590E894E}"/>
              </a:ext>
            </a:extLst>
          </p:cNvPr>
          <p:cNvSpPr/>
          <p:nvPr/>
        </p:nvSpPr>
        <p:spPr>
          <a:xfrm>
            <a:off x="909493" y="4174019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976E8880-9C0A-C2AF-098B-6E1B73BB983E}"/>
              </a:ext>
            </a:extLst>
          </p:cNvPr>
          <p:cNvSpPr/>
          <p:nvPr/>
        </p:nvSpPr>
        <p:spPr>
          <a:xfrm>
            <a:off x="3801707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7" name="Rektangel 96">
            <a:extLst>
              <a:ext uri="{FF2B5EF4-FFF2-40B4-BE49-F238E27FC236}">
                <a16:creationId xmlns:a16="http://schemas.microsoft.com/office/drawing/2014/main" id="{4EB01306-E40A-F7B7-619B-D45E03DDBD92}"/>
              </a:ext>
            </a:extLst>
          </p:cNvPr>
          <p:cNvSpPr/>
          <p:nvPr/>
        </p:nvSpPr>
        <p:spPr>
          <a:xfrm>
            <a:off x="1271731" y="4174019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8" name="Rektangel 97">
            <a:extLst>
              <a:ext uri="{FF2B5EF4-FFF2-40B4-BE49-F238E27FC236}">
                <a16:creationId xmlns:a16="http://schemas.microsoft.com/office/drawing/2014/main" id="{96F44515-2F65-6B7A-6677-7ACCA1B9B0ED}"/>
              </a:ext>
            </a:extLst>
          </p:cNvPr>
          <p:cNvSpPr/>
          <p:nvPr/>
        </p:nvSpPr>
        <p:spPr>
          <a:xfrm>
            <a:off x="163501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Rektangel 98">
            <a:extLst>
              <a:ext uri="{FF2B5EF4-FFF2-40B4-BE49-F238E27FC236}">
                <a16:creationId xmlns:a16="http://schemas.microsoft.com/office/drawing/2014/main" id="{0AA8FB13-4F65-9D0A-4FE2-875B234AC480}"/>
              </a:ext>
            </a:extLst>
          </p:cNvPr>
          <p:cNvSpPr/>
          <p:nvPr/>
        </p:nvSpPr>
        <p:spPr>
          <a:xfrm>
            <a:off x="1998296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0" name="Rektangel 99">
            <a:extLst>
              <a:ext uri="{FF2B5EF4-FFF2-40B4-BE49-F238E27FC236}">
                <a16:creationId xmlns:a16="http://schemas.microsoft.com/office/drawing/2014/main" id="{B94F9FA3-45B4-4464-2A52-50E3B21C61F4}"/>
              </a:ext>
            </a:extLst>
          </p:cNvPr>
          <p:cNvSpPr/>
          <p:nvPr/>
        </p:nvSpPr>
        <p:spPr>
          <a:xfrm>
            <a:off x="2358978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1" name="Rektangel 100">
            <a:extLst>
              <a:ext uri="{FF2B5EF4-FFF2-40B4-BE49-F238E27FC236}">
                <a16:creationId xmlns:a16="http://schemas.microsoft.com/office/drawing/2014/main" id="{3E842157-E5EA-4E48-B879-4D5014968A1A}"/>
              </a:ext>
            </a:extLst>
          </p:cNvPr>
          <p:cNvSpPr/>
          <p:nvPr/>
        </p:nvSpPr>
        <p:spPr>
          <a:xfrm>
            <a:off x="2719660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Rektangel 101">
            <a:extLst>
              <a:ext uri="{FF2B5EF4-FFF2-40B4-BE49-F238E27FC236}">
                <a16:creationId xmlns:a16="http://schemas.microsoft.com/office/drawing/2014/main" id="{A92BAC1A-4398-CBD3-EF00-073DE5E75722}"/>
              </a:ext>
            </a:extLst>
          </p:cNvPr>
          <p:cNvSpPr/>
          <p:nvPr/>
        </p:nvSpPr>
        <p:spPr>
          <a:xfrm>
            <a:off x="3080342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A9A8B2C0-0104-64C2-720C-3EF46D76DCC9}"/>
              </a:ext>
            </a:extLst>
          </p:cNvPr>
          <p:cNvSpPr/>
          <p:nvPr/>
        </p:nvSpPr>
        <p:spPr>
          <a:xfrm>
            <a:off x="3441025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4" name="TekstSylinder 103">
            <a:extLst>
              <a:ext uri="{FF2B5EF4-FFF2-40B4-BE49-F238E27FC236}">
                <a16:creationId xmlns:a16="http://schemas.microsoft.com/office/drawing/2014/main" id="{2C5FCE78-317A-CD11-4F29-F82DC4C12D9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09747/06513</a:t>
            </a:r>
          </a:p>
        </p:txBody>
      </p:sp>
      <p:pic>
        <p:nvPicPr>
          <p:cNvPr id="107" name="Picture 27" descr="Kommunestatistikk logo.ai">
            <a:extLst>
              <a:ext uri="{FF2B5EF4-FFF2-40B4-BE49-F238E27FC236}">
                <a16:creationId xmlns:a16="http://schemas.microsoft.com/office/drawing/2014/main" id="{D9584703-3C39-B492-0629-73001B0512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108" name="Region">
            <a:extLst>
              <a:ext uri="{FF2B5EF4-FFF2-40B4-BE49-F238E27FC236}">
                <a16:creationId xmlns:a16="http://schemas.microsoft.com/office/drawing/2014/main" id="{E5FC980C-A151-59D4-6166-1D6082958E6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Rauma kommune</a:t>
            </a:r>
          </a:p>
        </p:txBody>
      </p:sp>
      <p:sp>
        <p:nvSpPr>
          <p:cNvPr id="109" name="Rektangel 108">
            <a:extLst>
              <a:ext uri="{FF2B5EF4-FFF2-40B4-BE49-F238E27FC236}">
                <a16:creationId xmlns:a16="http://schemas.microsoft.com/office/drawing/2014/main" id="{0584C2AF-4D33-D650-FAC2-3985170E49B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8337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233F00-AA24-E2B1-F47B-EAD87F16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Flytting til/</a:t>
            </a:r>
            <a:r>
              <a:rPr lang="nb-NO" dirty="0" err="1"/>
              <a:t>frå</a:t>
            </a:r>
            <a:r>
              <a:rPr lang="nb-NO" dirty="0"/>
              <a:t> Rauma etter alder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0026806-08F6-AE7E-0E2D-436A1E32C5AB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A01FAB6B-1854-452E-FF62-F39E2DA964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E845098A-E37A-B1C4-C1F8-C06444290B27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Rauma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A44EF50-0D38-088D-2BAF-F39BD329771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12" name="Plassholder for innhold 11">
            <a:extLst>
              <a:ext uri="{FF2B5EF4-FFF2-40B4-BE49-F238E27FC236}">
                <a16:creationId xmlns:a16="http://schemas.microsoft.com/office/drawing/2014/main" id="{55C153AD-97BE-881F-DADA-967738E8A7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93" y="1200150"/>
            <a:ext cx="8226214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21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76B0-9DDF-46E5-6CC6-BFBA8CB45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91B89B-5E10-1B85-D543-89168E39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>
                <a:latin typeface="Poppins SemiBold"/>
                <a:cs typeface="Poppins SemiBold"/>
              </a:rPr>
              <a:t>Største </a:t>
            </a:r>
            <a:r>
              <a:rPr lang="nb-NO" dirty="0" err="1">
                <a:latin typeface="Poppins SemiBold"/>
                <a:cs typeface="Poppins SemiBold"/>
              </a:rPr>
              <a:t>flyttestraumar</a:t>
            </a:r>
            <a:r>
              <a:rPr lang="nb-NO" dirty="0">
                <a:latin typeface="Poppins SemiBold"/>
                <a:cs typeface="Poppins SemiBold"/>
              </a:rPr>
              <a:t> til/</a:t>
            </a:r>
            <a:r>
              <a:rPr lang="nb-NO" dirty="0" err="1">
                <a:latin typeface="Poppins SemiBold"/>
                <a:cs typeface="Poppins SemiBold"/>
              </a:rPr>
              <a:t>frå</a:t>
            </a:r>
            <a:r>
              <a:rPr lang="nb-NO" dirty="0">
                <a:latin typeface="Poppins SemiBold"/>
                <a:cs typeface="Poppins SemiBold"/>
              </a:rPr>
              <a:t> Rauma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B6E8921-294F-CF38-A2BD-C89F4EBECD6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D026FF96-9216-C603-02B8-387F7CEF5D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308DBB7-B809-86BB-F480-3A27E36B479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Rauma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A38BE70-5305-ADD3-C230-3B52B79E66E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FCB2464-0AA7-9EAF-0D23-0118C9A8AC57}"/>
              </a:ext>
            </a:extLst>
          </p:cNvPr>
          <p:cNvSpPr txBox="1"/>
          <p:nvPr/>
        </p:nvSpPr>
        <p:spPr>
          <a:xfrm>
            <a:off x="1118341" y="4220596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Flytting til Rauma</a:t>
            </a:r>
            <a:endParaRPr lang="nb-NO" sz="1400" dirty="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2589225-9D60-4F40-6EDB-A716E52DF076}"/>
              </a:ext>
            </a:extLst>
          </p:cNvPr>
          <p:cNvSpPr txBox="1"/>
          <p:nvPr/>
        </p:nvSpPr>
        <p:spPr>
          <a:xfrm>
            <a:off x="5485047" y="4247834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Flytting </a:t>
            </a:r>
            <a:r>
              <a:rPr lang="nb-NO" sz="14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frå</a:t>
            </a:r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Rauma</a:t>
            </a:r>
            <a:endParaRPr lang="nb-NO" sz="1400" dirty="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4129FF5-F803-F755-39EE-A830817E5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255" y="900303"/>
            <a:ext cx="3683274" cy="3274466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7022AB9A-E81C-1D35-C684-929D7EBFBE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0529" y="1018640"/>
            <a:ext cx="4747069" cy="3106793"/>
          </a:xfrm>
          <a:prstGeom prst="rect">
            <a:avLst/>
          </a:prstGeom>
        </p:spPr>
      </p:pic>
      <p:sp>
        <p:nvSpPr>
          <p:cNvPr id="15" name="Rektangel 14">
            <a:extLst>
              <a:ext uri="{FF2B5EF4-FFF2-40B4-BE49-F238E27FC236}">
                <a16:creationId xmlns:a16="http://schemas.microsoft.com/office/drawing/2014/main" id="{5FA158E8-EE19-C56A-B739-64BE526B5297}"/>
              </a:ext>
            </a:extLst>
          </p:cNvPr>
          <p:cNvSpPr/>
          <p:nvPr/>
        </p:nvSpPr>
        <p:spPr>
          <a:xfrm>
            <a:off x="8748000" y="945861"/>
            <a:ext cx="312873" cy="183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3692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0D36665-D947-BECD-17B0-B78B8B5356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59A116-5E93-9E34-9BAF-7A907538DFE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06079 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551B4680-2117-63B0-650F-4CD953F1DF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4D5D6AB-A434-1750-326C-F2D1F31EFC7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Rauma kommune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F58A840-2F31-9143-83DE-C87227701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0055483"/>
              </p:ext>
            </p:extLst>
          </p:nvPr>
        </p:nvGraphicFramePr>
        <p:xfrm>
          <a:off x="165006" y="206256"/>
          <a:ext cx="4331368" cy="4339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5B30373-80BE-4E5A-2DAB-8B809928B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2753618"/>
              </p:ext>
            </p:extLst>
          </p:nvPr>
        </p:nvGraphicFramePr>
        <p:xfrm>
          <a:off x="4702628" y="206257"/>
          <a:ext cx="4331368" cy="4367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6360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1D1F-36C9-91CE-5219-7D84A7DAC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Hushald</a:t>
            </a:r>
            <a:r>
              <a:rPr lang="nb-NO" dirty="0"/>
              <a:t> </a:t>
            </a:r>
            <a:r>
              <a:rPr lang="nb-NO"/>
              <a:t>etter </a:t>
            </a:r>
            <a:r>
              <a:rPr lang="nb-NO" dirty="0"/>
              <a:t>type (2024)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479E46-3FF2-5367-AE9E-DA6F832E2B2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8266CBA-4D53-F83F-8FE9-E304E2EA294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06083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035FAD84-7479-70CE-59BF-18106D3AA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6F276EF-A406-982B-6FDB-98EDB4F7E9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Rauma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6AB1BE4B-1089-9685-F47F-5EBEC85C5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2738055"/>
              </p:ext>
            </p:extLst>
          </p:nvPr>
        </p:nvGraphicFramePr>
        <p:xfrm>
          <a:off x="231168" y="886899"/>
          <a:ext cx="8644699" cy="3577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3195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721B3F-0DF7-9767-1282-DEF6CEABF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Personar</a:t>
            </a:r>
            <a:r>
              <a:rPr lang="nb-NO"/>
              <a:t> i privathushald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DC9ABA5-BBB8-5EEF-E867-EE04D6B0AD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DDFD7D1-8A02-F5E9-8028-3534BCB15E2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2551896E-265A-593D-3DE3-5BF8D4CF2B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6EBAC1D-8661-89D3-2D2B-469434C69B0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Rauma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E2C4E91E-7F04-AD1B-CEFA-D84DC0A17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1185652"/>
              </p:ext>
            </p:extLst>
          </p:nvPr>
        </p:nvGraphicFramePr>
        <p:xfrm>
          <a:off x="213981" y="914400"/>
          <a:ext cx="8712016" cy="3542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6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C4FCA0-D103-788B-146E-C495B6E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>
                <a:solidFill>
                  <a:schemeClr val="accent1"/>
                </a:solidFill>
              </a:rPr>
              <a:t>Innhald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45841-C879-C09D-F3E5-F8D535D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Framskrive </a:t>
            </a:r>
            <a:r>
              <a:rPr lang="nn-NO" sz="1350" dirty="0">
                <a:solidFill>
                  <a:schemeClr val="accent1"/>
                </a:solidFill>
                <a:latin typeface="Poppins SemiBold"/>
                <a:cs typeface="Poppins SemiBold"/>
              </a:rPr>
              <a:t>bustadbehov</a:t>
            </a: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 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Metodeskildring</a:t>
            </a:r>
            <a:endParaRPr lang="nn-NO" sz="1200" noProof="0" dirty="0">
              <a:solidFill>
                <a:schemeClr val="accent1"/>
              </a:solidFill>
            </a:endParaRPr>
          </a:p>
          <a:p>
            <a:r>
              <a:rPr lang="nn-NO" sz="1200" noProof="0" dirty="0">
                <a:solidFill>
                  <a:schemeClr val="accent1"/>
                </a:solidFill>
                <a:latin typeface="Poppins"/>
                <a:cs typeface="Poppins"/>
              </a:rPr>
              <a:t>Nøkkeltal for framtidig bustadbehov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Dagens tilbod av ulike bustadar</a:t>
            </a:r>
            <a:endParaRPr lang="nn-NO" sz="1200" noProof="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etterspørsel etter ulike bustadar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bustadetterspørsel etter: </a:t>
            </a:r>
          </a:p>
          <a:p>
            <a:pPr lvl="1"/>
            <a:r>
              <a:rPr lang="nn-NO" sz="1000" dirty="0">
                <a:solidFill>
                  <a:schemeClr val="accent1"/>
                </a:solidFill>
                <a:latin typeface="Poppins"/>
                <a:cs typeface="Poppins"/>
              </a:rPr>
              <a:t>Areal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Aldersgrupper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Hushaldsamansetning</a:t>
            </a:r>
            <a:endParaRPr lang="nn-NO" sz="120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Analyse av framtidig bustadbehov</a:t>
            </a:r>
            <a:br>
              <a:rPr lang="nn-NO" sz="1200" dirty="0"/>
            </a:br>
            <a:endParaRPr lang="nn-NO" sz="1200">
              <a:solidFill>
                <a:schemeClr val="accent1"/>
              </a:solidFill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Geografisk fordeling av busetting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Avstand busetting til tenestetilbod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Busetting blant eldre</a:t>
            </a:r>
          </a:p>
          <a:p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 noProof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D11E46A-2E32-1AC5-3603-348404999C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dirty="0">
                <a:solidFill>
                  <a:schemeClr val="accent2"/>
                </a:solidFill>
                <a:latin typeface="Poppins SemiBold"/>
                <a:cs typeface="Poppins SemiBold"/>
              </a:rPr>
              <a:t>Samfunnstrekk knytt til bustad og busetting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Bustadmasse</a:t>
            </a:r>
            <a:endParaRPr lang="nn-NO" sz="1200" dirty="0">
              <a:solidFill>
                <a:schemeClr val="accent2"/>
              </a:solidFill>
            </a:endParaRP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Flyttestraumar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Hushaldas samansetning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Bustadtypar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Bustadstorleik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Bustadbygging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Bustadars lokasjon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Bustadstatus for tettstadar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Hushaldsinntekt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Kjøpekraft</a:t>
            </a:r>
          </a:p>
          <a:p>
            <a:pPr marL="0" indent="0">
              <a:buNone/>
            </a:pPr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396964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952BCC-B656-8145-E992-B1ABCE25A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971780" cy="571749"/>
          </a:xfrm>
        </p:spPr>
        <p:txBody>
          <a:bodyPr/>
          <a:lstStyle/>
          <a:p>
            <a:r>
              <a:rPr lang="nb-NO" dirty="0" err="1"/>
              <a:t>Bustadar</a:t>
            </a:r>
            <a:r>
              <a:rPr lang="nb-NO" dirty="0"/>
              <a:t> etter type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3AFD7C-4F68-5AA3-E48B-B5A8E10BAB1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57F8D0-0DBF-AFD4-E27C-01916D7F0EC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1DA8CC1-CFC2-E52F-876B-C36FE2B7A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1FD8DF1D-A343-669F-7EC2-1847B9ABFFAE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Rauma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B7257406-D911-4D4C-22DE-8DB42E350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4293670"/>
              </p:ext>
            </p:extLst>
          </p:nvPr>
        </p:nvGraphicFramePr>
        <p:xfrm>
          <a:off x="213981" y="907525"/>
          <a:ext cx="8744389" cy="3465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2800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90551-C26E-5C92-DA9F-E896C4BD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Bustadar</a:t>
            </a:r>
            <a:r>
              <a:rPr lang="nb-NO"/>
              <a:t> etter storleik</a:t>
            </a:r>
            <a:r>
              <a:rPr lang="nb-NO" dirty="0"/>
              <a:t> (2025)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960BA9-6669-422C-C5E4-0F1C8C0B569C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F69FA1-E8E2-9822-B02E-6927D9B41B4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B12F1D75-2600-A4E2-FAEE-A9E52D3AA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335BC592-6CA9-4F9D-7236-BAEC636A45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Rauma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85995FFD-92B0-E161-545F-B30693003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7376453"/>
              </p:ext>
            </p:extLst>
          </p:nvPr>
        </p:nvGraphicFramePr>
        <p:xfrm>
          <a:off x="213981" y="938623"/>
          <a:ext cx="8748350" cy="3542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91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A7AFD-54EC-B600-F48C-69F24226A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633121" cy="455958"/>
          </a:xfrm>
        </p:spPr>
        <p:txBody>
          <a:bodyPr>
            <a:normAutofit fontScale="90000"/>
          </a:bodyPr>
          <a:lstStyle/>
          <a:p>
            <a:r>
              <a:rPr lang="nb-NO" dirty="0"/>
              <a:t>Fullførte </a:t>
            </a:r>
            <a:r>
              <a:rPr lang="nb-NO" dirty="0" err="1"/>
              <a:t>bustadar</a:t>
            </a:r>
            <a:r>
              <a:rPr lang="nb-NO" dirty="0"/>
              <a:t> etter type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A987E-E752-D7D0-A3E1-E72E02E0FC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6372D2B-AAFB-BECC-3A1E-31F39EA24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05940</a:t>
            </a:r>
          </a:p>
        </p:txBody>
      </p:sp>
      <p:pic>
        <p:nvPicPr>
          <p:cNvPr id="3" name="Picture 27" descr="Kommunestatistikk logo.ai">
            <a:extLst>
              <a:ext uri="{FF2B5EF4-FFF2-40B4-BE49-F238E27FC236}">
                <a16:creationId xmlns:a16="http://schemas.microsoft.com/office/drawing/2014/main" id="{0998FC96-E942-4579-11CF-F6A18F0B8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5" name="Region">
            <a:extLst>
              <a:ext uri="{FF2B5EF4-FFF2-40B4-BE49-F238E27FC236}">
                <a16:creationId xmlns:a16="http://schemas.microsoft.com/office/drawing/2014/main" id="{BEEC87FC-DAFF-E7B2-8AD0-689D105A59E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Rauma kommune</a:t>
            </a:r>
          </a:p>
        </p:txBody>
      </p:sp>
      <p:graphicFrame>
        <p:nvGraphicFramePr>
          <p:cNvPr id="13" name="Plassholder for innhold 12">
            <a:extLst>
              <a:ext uri="{FF2B5EF4-FFF2-40B4-BE49-F238E27FC236}">
                <a16:creationId xmlns:a16="http://schemas.microsoft.com/office/drawing/2014/main" id="{9EA21BD6-B224-C4BE-7B37-29B7A81C8E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4135180"/>
              </p:ext>
            </p:extLst>
          </p:nvPr>
        </p:nvGraphicFramePr>
        <p:xfrm>
          <a:off x="115057" y="726675"/>
          <a:ext cx="8792773" cy="3748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21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83690D-23F0-DB0E-3F46-33F183409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Bustadplassering og </a:t>
            </a:r>
            <a:r>
              <a:rPr lang="nb-NO" err="1"/>
              <a:t>tettstadar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481031-8B63-549E-2024-2B89C55E89B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38007BB-DDB0-A7A9-34A1-078012255F5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0722E69-2DAB-F6DE-31E4-6CEF4B6BEA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AB5E881C-A329-B544-80E4-A32A4C3A09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Rauma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D277F978-189C-F9F4-44A4-34D3567793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2667191"/>
              </p:ext>
            </p:extLst>
          </p:nvPr>
        </p:nvGraphicFramePr>
        <p:xfrm>
          <a:off x="213981" y="981012"/>
          <a:ext cx="8760461" cy="3500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915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D57F-D4BB-CDF0-06C2-EAF1501A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B3A01-9380-3F48-347E-FBF52246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Arealbruk ved ny bustadbygging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C4FEA8-C6B2-D43E-0F6C-B9762F5E1B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151D23-4B55-7788-501B-7EBE2414AF7D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E568F4C8-30A3-7134-21DE-260867621E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B8A216A-E62A-C128-A80E-842D70AB56EB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Rauma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5BC6F083-FCED-91F9-212F-B71529D89F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6192735"/>
              </p:ext>
            </p:extLst>
          </p:nvPr>
        </p:nvGraphicFramePr>
        <p:xfrm>
          <a:off x="213981" y="1011290"/>
          <a:ext cx="8651460" cy="3439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973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BD217-2627-882F-F298-988C0A4A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111" y="313460"/>
            <a:ext cx="7381695" cy="500121"/>
          </a:xfrm>
        </p:spPr>
        <p:txBody>
          <a:bodyPr>
            <a:normAutofit/>
          </a:bodyPr>
          <a:lstStyle/>
          <a:p>
            <a:r>
              <a:rPr lang="nb-NO" sz="2400" dirty="0"/>
              <a:t>Median </a:t>
            </a:r>
            <a:r>
              <a:rPr lang="nb-NO" sz="2400" dirty="0" err="1"/>
              <a:t>hushaldsinntekt</a:t>
            </a:r>
            <a:r>
              <a:rPr lang="nb-NO" sz="2400" dirty="0"/>
              <a:t> og kjøpekraft (2023)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5806B84-D4F4-E6AC-F39D-5C304173714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69DB96F-13C5-91E0-3D44-59D5A151B6B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06944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4E04CC80-BABE-B6C4-B2B7-0BFEB1E557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57997157-DB99-FC9C-BDF7-C6AA66C57F3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Rauma kommune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AA19341A-CB4B-2CD3-E864-29FA879224BF}"/>
              </a:ext>
            </a:extLst>
          </p:cNvPr>
          <p:cNvSpPr txBox="1"/>
          <p:nvPr/>
        </p:nvSpPr>
        <p:spPr>
          <a:xfrm>
            <a:off x="6925311" y="861281"/>
            <a:ext cx="19106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b="1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 2 804 867 </a:t>
            </a:r>
            <a:r>
              <a:rPr lang="nn-NO" sz="1000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Gjennomsnittleg kjøpesum per bustadomsetnad</a:t>
            </a:r>
          </a:p>
          <a:p>
            <a:pPr algn="ctr"/>
            <a:endParaRPr lang="nn-NO" sz="400" noProof="0" dirty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utgjer tal gonger årleg hushaldsinntekt per hushaldsgruppe: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3,7 x</a:t>
            </a:r>
            <a:b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 hushald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6,3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2,9</a:t>
            </a: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utan barn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2,1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med barn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4,5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 med barn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6F91DA5-4746-AAB4-0E6C-DAA312AF6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1154196"/>
              </p:ext>
            </p:extLst>
          </p:nvPr>
        </p:nvGraphicFramePr>
        <p:xfrm>
          <a:off x="214597" y="958539"/>
          <a:ext cx="6824694" cy="3784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8219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8481160-D61C-45B5-E0D4-873734C4C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3" y="427831"/>
            <a:ext cx="8726328" cy="85725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 sz="2800" b="1" err="1">
                <a:latin typeface="Poppins SemiBold"/>
                <a:cs typeface="Poppins SemiBold"/>
              </a:rPr>
              <a:t>Statistikk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din </a:t>
            </a:r>
            <a:r>
              <a:rPr lang="en-US" sz="2800" b="1" err="1">
                <a:latin typeface="Poppins SemiBold"/>
                <a:cs typeface="Poppins SemiBold"/>
              </a:rPr>
              <a:t>kommune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og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grunnkrets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interaktivt</a:t>
            </a:r>
            <a:r>
              <a:rPr lang="en-US" sz="2800" b="1">
                <a:latin typeface="Poppins SemiBold"/>
                <a:cs typeface="Poppins SemiBold"/>
              </a:rPr>
              <a:t> dashboard</a:t>
            </a:r>
            <a:endParaRPr lang="en-US" sz="2800">
              <a:ea typeface="Calibri Light"/>
              <a:cs typeface="Calibri Light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E7EF0-83FE-30E3-0D90-5F27865DB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06930"/>
            <a:ext cx="4038600" cy="3394075"/>
          </a:xfrm>
        </p:spPr>
        <p:txBody>
          <a:bodyPr lIns="91440" tIns="45720" rIns="91440" bIns="45720" anchor="t"/>
          <a:lstStyle/>
          <a:p>
            <a:r>
              <a:rPr lang="en-US" sz="1600" err="1">
                <a:latin typeface="Poppins"/>
                <a:ea typeface="Calibri"/>
                <a:cs typeface="Calibri"/>
              </a:rPr>
              <a:t>Bustadareal</a:t>
            </a:r>
            <a:endParaRPr lang="en-US" sz="1600">
              <a:latin typeface="Poppins"/>
              <a:ea typeface="Calibri"/>
              <a:cs typeface="Calibri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personar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i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bustadtype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Bustadalder</a:t>
            </a:r>
            <a:endParaRPr lang="en-US" sz="1600">
              <a:latin typeface="Poppins"/>
              <a:ea typeface="Calibri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Demografi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bueiningar</a:t>
            </a:r>
            <a:endParaRPr lang="en-US" sz="1600">
              <a:latin typeface="Poppins"/>
              <a:cs typeface="Poppins"/>
            </a:endParaRPr>
          </a:p>
        </p:txBody>
      </p:sp>
      <p:pic>
        <p:nvPicPr>
          <p:cNvPr id="5" name="Plassholder for bilde 4">
            <a:hlinkClick r:id="rId2" tooltip="Klikk på dashboard for å åpne"/>
            <a:extLst>
              <a:ext uri="{FF2B5EF4-FFF2-40B4-BE49-F238E27FC236}">
                <a16:creationId xmlns:a16="http://schemas.microsoft.com/office/drawing/2014/main" id="{4A0C51A0-2BA9-DB6F-6C09-6259E2AC1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3917807" y="2106780"/>
            <a:ext cx="4913893" cy="22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12E236-03F1-2CFD-1B82-DD7E1D43AE24}"/>
              </a:ext>
            </a:extLst>
          </p:cNvPr>
          <p:cNvSpPr txBox="1"/>
          <p:nvPr/>
        </p:nvSpPr>
        <p:spPr>
          <a:xfrm>
            <a:off x="457200" y="1543716"/>
            <a:ext cx="11448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nb-NO" b="1" err="1">
                <a:latin typeface="Poppins SemiBold"/>
                <a:cs typeface="Poppins SemiBold"/>
              </a:rPr>
              <a:t>Innhald</a:t>
            </a:r>
            <a:r>
              <a:rPr lang="nb-NO" b="1">
                <a:latin typeface="Poppins SemiBold"/>
                <a:cs typeface="Poppins SemiBold"/>
              </a:rPr>
              <a:t>: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7D7B2F-E4F2-9843-CD12-8359DE474A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A964F0A8-0326-5537-8BD9-307E697C20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2FB50F6A-2C4F-378C-7C81-14041295BC30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lIns="91440" tIns="45720" rIns="91440" bIns="4572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Rauma kommune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E217ED9-C098-4E22-70F2-194D7B4C5FD9}"/>
              </a:ext>
            </a:extLst>
          </p:cNvPr>
          <p:cNvSpPr txBox="1"/>
          <p:nvPr/>
        </p:nvSpPr>
        <p:spPr>
          <a:xfrm>
            <a:off x="3901098" y="4524199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Klikk her for å </a:t>
            </a:r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opne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 kart</a:t>
            </a:r>
            <a:endParaRPr lang="nb-NO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001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043A98-47B5-2771-5A16-8A9E8B6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17" y="688820"/>
            <a:ext cx="3660151" cy="912115"/>
          </a:xfrm>
        </p:spPr>
        <p:txBody>
          <a:bodyPr>
            <a:normAutofit fontScale="90000"/>
          </a:bodyPr>
          <a:lstStyle/>
          <a:p>
            <a:br>
              <a:rPr lang="nb-NO" sz="2100" dirty="0"/>
            </a:br>
            <a:r>
              <a:rPr lang="nb-NO" sz="2100" dirty="0"/>
              <a:t>Diskusjonsnotat</a:t>
            </a:r>
            <a:br>
              <a:rPr lang="nb-NO" sz="2100" dirty="0"/>
            </a:br>
            <a:r>
              <a:rPr lang="nb-NO" sz="2100" dirty="0"/>
              <a:t>bustadpolitikk-2025</a:t>
            </a:r>
            <a:br>
              <a:rPr lang="nb-NO" sz="2100" dirty="0"/>
            </a:br>
            <a:br>
              <a:rPr lang="nb-NO" sz="2100" dirty="0"/>
            </a:br>
            <a:endParaRPr lang="nb-NO" sz="21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48AE05-3EB1-9DEF-8344-20E3A0A935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3681" y="1298286"/>
            <a:ext cx="3660151" cy="3299519"/>
          </a:xfrm>
        </p:spPr>
        <p:txBody>
          <a:bodyPr/>
          <a:lstStyle/>
          <a:p>
            <a:pPr marL="0" indent="0">
              <a:buNone/>
            </a:pPr>
            <a:r>
              <a:rPr lang="nn-NO" sz="1200" dirty="0"/>
              <a:t>I tillegg til Pandamodellen og relevant statistikk har vi utarbeidt eit diskusjonsnotat med  oversikt over viktige tema med lenkjer til nyttig kunnskap og spørsmål som kan bidra til gode drøftingar. </a:t>
            </a:r>
          </a:p>
          <a:p>
            <a:pPr marL="0" indent="0">
              <a:buNone/>
            </a:pPr>
            <a:r>
              <a:rPr lang="nn-NO" sz="1200" dirty="0"/>
              <a:t>Notatet finn du her: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90CA84F8-D961-62EC-5244-222C2C3B75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894" y="1"/>
            <a:ext cx="4279106" cy="51434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71E9A49-232D-D72F-E172-F3345FD042C4}"/>
              </a:ext>
            </a:extLst>
          </p:cNvPr>
          <p:cNvSpPr txBox="1"/>
          <p:nvPr/>
        </p:nvSpPr>
        <p:spPr>
          <a:xfrm rot="16200000">
            <a:off x="7735825" y="3444890"/>
            <a:ext cx="2434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Eskil Bjerkestrand/</a:t>
            </a:r>
            <a:r>
              <a:rPr kumimoji="0" lang="nb-NO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Tingh</a:t>
            </a: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B1072B-0906-3406-30EE-3589B4E19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1" y="2765716"/>
            <a:ext cx="9144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2025-09_Diskusjonsnotat bustad.pdf</a:t>
            </a:r>
            <a:endParaRPr kumimoji="0" lang="nb-NO" altLang="nb-NO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BF4119EF-AFEC-FA65-CE40-750142E8C1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241" y="4597805"/>
            <a:ext cx="280440" cy="445047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BC4FED8B-FFF9-1833-19E5-67B54BE2635E}"/>
              </a:ext>
            </a:extLst>
          </p:cNvPr>
          <p:cNvSpPr txBox="1"/>
          <p:nvPr/>
        </p:nvSpPr>
        <p:spPr>
          <a:xfrm>
            <a:off x="443681" y="4688949"/>
            <a:ext cx="25269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b="1" dirty="0">
                <a:solidFill>
                  <a:schemeClr val="accent1"/>
                </a:solidFill>
              </a:rPr>
              <a:t>Rauma kommune</a:t>
            </a:r>
          </a:p>
        </p:txBody>
      </p:sp>
    </p:spTree>
    <p:extLst>
      <p:ext uri="{BB962C8B-B14F-4D97-AF65-F5344CB8AC3E}">
        <p14:creationId xmlns:p14="http://schemas.microsoft.com/office/powerpoint/2010/main" val="3279674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39BBF33-5F2F-9A28-EBB2-2B5C2D42AE7C}"/>
              </a:ext>
            </a:extLst>
          </p:cNvPr>
          <p:cNvSpPr txBox="1"/>
          <p:nvPr/>
        </p:nvSpPr>
        <p:spPr>
          <a:xfrm>
            <a:off x="840657" y="1556743"/>
            <a:ext cx="30824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noProof="0" dirty="0">
                <a:solidFill>
                  <a:schemeClr val="bg1"/>
                </a:solidFill>
                <a:latin typeface="Poppins SemiBold"/>
                <a:cs typeface="Poppins SemiBold"/>
              </a:rPr>
              <a:t>Framskrive </a:t>
            </a:r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bustadbehov</a:t>
            </a:r>
            <a:endParaRPr lang="nn-NO" sz="2800" noProof="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91A747-F28B-9D77-F60D-FA505EFBCA84}"/>
              </a:ext>
            </a:extLst>
          </p:cNvPr>
          <p:cNvSpPr txBox="1"/>
          <p:nvPr/>
        </p:nvSpPr>
        <p:spPr>
          <a:xfrm>
            <a:off x="840658" y="627044"/>
            <a:ext cx="260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0" name="Plassholder for bilde 9" descr="Et bilde som inneholder utendørs, tre, konstruksjon, landskap&#10;&#10;KI-generert innhold kan være feil.">
            <a:extLst>
              <a:ext uri="{FF2B5EF4-FFF2-40B4-BE49-F238E27FC236}">
                <a16:creationId xmlns:a16="http://schemas.microsoft.com/office/drawing/2014/main" id="{8D38C3F7-2261-18D6-8200-35EC6799C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62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D136E-E84B-9406-13B1-C7F198F1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Modellering av framtidig bustadbehov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5F14DD-B0DC-E3DA-5256-39F0462E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965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400" dirty="0"/>
              <a:t>Panda analyse har utvikla ein modell for fylkeskommunane som gjer prognoser for framtidig bustadbehov og -etterspørsel basert på forventa demografisk utvikling</a:t>
            </a:r>
          </a:p>
          <a:p>
            <a:pPr marL="0" indent="0">
              <a:buNone/>
            </a:pPr>
            <a:r>
              <a:rPr lang="nn-NO" sz="1200" dirty="0">
                <a:latin typeface="Poppins"/>
                <a:cs typeface="Poppins"/>
              </a:rPr>
              <a:t>Første versjon blei lansert i mars 2025. Meir funksjonalitet kjem etter kvart. </a:t>
            </a:r>
            <a:r>
              <a:rPr lang="nn-NO" sz="1200" dirty="0">
                <a:latin typeface="Poppins"/>
                <a:cs typeface="Poppins"/>
                <a:hlinkClick r:id="rId2"/>
              </a:rPr>
              <a:t>Sjå dokumentasjon</a:t>
            </a:r>
            <a:r>
              <a:rPr lang="nn-NO" sz="1200" dirty="0">
                <a:latin typeface="Poppins"/>
                <a:cs typeface="Poppins"/>
              </a:rPr>
              <a:t>.</a:t>
            </a:r>
            <a:br>
              <a:rPr lang="nn-NO" sz="1200" dirty="0"/>
            </a:br>
            <a:r>
              <a:rPr lang="nn-NO" sz="1200" dirty="0">
                <a:latin typeface="Poppins"/>
                <a:cs typeface="Poppins"/>
              </a:rPr>
              <a:t> </a:t>
            </a:r>
          </a:p>
          <a:p>
            <a:pPr marL="0" indent="0">
              <a:buNone/>
            </a:pPr>
            <a:r>
              <a:rPr lang="nn-NO" sz="1600" dirty="0"/>
              <a:t>Modellens verkemåte</a:t>
            </a:r>
            <a:br>
              <a:rPr lang="nn-NO" sz="1600" dirty="0"/>
            </a:br>
            <a:r>
              <a:rPr lang="nn-NO" sz="1200" dirty="0"/>
              <a:t>Etterspørsel drives av forventa befolkningsvekst, og befolkningas preferansar for ulike bustadstyper:</a:t>
            </a:r>
          </a:p>
          <a:p>
            <a:r>
              <a:rPr lang="nn-NO" sz="1100" i="1" dirty="0">
                <a:latin typeface="Poppins SemiBold"/>
                <a:cs typeface="Poppins SemiBold"/>
              </a:rPr>
              <a:t>Befolkningsvekst</a:t>
            </a:r>
            <a:r>
              <a:rPr lang="nn-NO" sz="1100" i="1" dirty="0">
                <a:latin typeface="Poppins"/>
                <a:cs typeface="Poppins"/>
              </a:rPr>
              <a:t>: SSBs befolkningsframskriving, modellerer framtidige hushald gjennom hushaldsfrekvensar</a:t>
            </a:r>
            <a:br>
              <a:rPr lang="nn-NO" sz="1100" i="1" dirty="0"/>
            </a:br>
            <a:r>
              <a:rPr lang="nn-NO" sz="1100" i="1" dirty="0">
                <a:latin typeface="Poppins SemiBold"/>
                <a:cs typeface="Poppins SemiBold"/>
              </a:rPr>
              <a:t>Preferansar:</a:t>
            </a:r>
            <a:r>
              <a:rPr lang="nn-NO" sz="1100" i="1" dirty="0">
                <a:latin typeface="Poppins"/>
                <a:cs typeface="Poppins"/>
              </a:rPr>
              <a:t> Modellen definerer ulike bustadpreferanseprofilar for ulike hushald, basert på dagens busettingsmønster. Profilane avhenger av tal på personar i hushaldinga, alder og kommunens sentralitet</a:t>
            </a:r>
          </a:p>
          <a:p>
            <a:r>
              <a:rPr lang="nn-NO" sz="1100" i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Bustadbalanse</a:t>
            </a:r>
            <a:r>
              <a:rPr lang="nn-NO" sz="1100" i="1" dirty="0"/>
              <a:t>: Differanse mellom tal bustader av ulik type, og etterspørsel etter dei i prognoseperioden</a:t>
            </a:r>
            <a:br>
              <a:rPr lang="nn-NO" sz="1100" i="1" dirty="0"/>
            </a:br>
            <a:r>
              <a:rPr lang="nn-NO" sz="500" i="1" dirty="0"/>
              <a:t> </a:t>
            </a:r>
            <a:endParaRPr lang="nn-NO" sz="1400" dirty="0"/>
          </a:p>
          <a:p>
            <a:pPr marL="0" indent="0">
              <a:buNone/>
            </a:pPr>
            <a:r>
              <a:rPr lang="nn-NO" sz="1600" dirty="0"/>
              <a:t>NB!</a:t>
            </a:r>
          </a:p>
          <a:p>
            <a:pPr marL="0" indent="0">
              <a:buNone/>
            </a:pPr>
            <a:r>
              <a:rPr lang="nn-NO" sz="1200" dirty="0"/>
              <a:t>Modellen tar ikkje høgde for bustadkvalitet, geografisk plassering i kommunen eller prisnivå. Den reknar alle bygningar registrert som bustad i matrikkelen som tilgjengelege i ein marknad. </a:t>
            </a:r>
          </a:p>
          <a:p>
            <a:pPr marL="0" indent="0">
              <a:buNone/>
            </a:pPr>
            <a:r>
              <a:rPr lang="nn-NO" sz="1200" dirty="0"/>
              <a:t>Som i alle modellanalysar er resultata ein sum av innsatsfaktorar, og må tolkast og omarbeidast.</a:t>
            </a:r>
            <a:br>
              <a:rPr lang="nn-NO" sz="1800" dirty="0"/>
            </a:br>
            <a:endParaRPr lang="nn-NO" sz="1400" i="1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E00FE12-7895-B3E4-6F8E-7A9FBC7C5684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69C18DE3-A45B-CEB5-9B8A-4F22D6CA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604A0807-158B-92FB-3422-D4CCA80CEF5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Rauma kommune</a:t>
            </a:r>
          </a:p>
        </p:txBody>
      </p:sp>
    </p:spTree>
    <p:extLst>
      <p:ext uri="{BB962C8B-B14F-4D97-AF65-F5344CB8AC3E}">
        <p14:creationId xmlns:p14="http://schemas.microsoft.com/office/powerpoint/2010/main" val="42213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762D-9F16-C2CB-E9AD-22C97F81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2A52FA-743D-81E4-B35E-2FDE0EE3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Nøkkeltal, prognose for bustadbehov</a:t>
            </a:r>
            <a:endParaRPr lang="nb-NO" dirty="0">
              <a:highlight>
                <a:srgbClr val="FFFF00"/>
              </a:highlight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6292279-DF15-D2AC-D62A-4422BDBBC828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E294F2A-2359-AD94-B9DE-166EC3688961}"/>
              </a:ext>
            </a:extLst>
          </p:cNvPr>
          <p:cNvSpPr txBox="1"/>
          <p:nvPr/>
        </p:nvSpPr>
        <p:spPr>
          <a:xfrm>
            <a:off x="318718" y="1287380"/>
            <a:ext cx="863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									   	</a:t>
            </a:r>
          </a:p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Dagens bustadmasse				Etterspørsel 2025:		        Etterspørsel 2050:</a:t>
            </a:r>
            <a:endParaRPr lang="nn-NO" sz="1400" b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Grafikk 8" descr="Bygning med heldekkende fyll">
            <a:extLst>
              <a:ext uri="{FF2B5EF4-FFF2-40B4-BE49-F238E27FC236}">
                <a16:creationId xmlns:a16="http://schemas.microsoft.com/office/drawing/2014/main" id="{AC42B758-8610-DD24-7541-9C3D97E5C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917" y="2003226"/>
            <a:ext cx="612000" cy="612000"/>
          </a:xfrm>
          <a:prstGeom prst="rect">
            <a:avLst/>
          </a:prstGeom>
        </p:spPr>
      </p:pic>
      <p:pic>
        <p:nvPicPr>
          <p:cNvPr id="11" name="Grafikk 10" descr="Hjem med heldekkende fyll">
            <a:extLst>
              <a:ext uri="{FF2B5EF4-FFF2-40B4-BE49-F238E27FC236}">
                <a16:creationId xmlns:a16="http://schemas.microsoft.com/office/drawing/2014/main" id="{AC649DE1-2219-7523-FE5A-46B58D92F2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718" y="2719345"/>
            <a:ext cx="612000" cy="612000"/>
          </a:xfrm>
          <a:prstGeom prst="rect">
            <a:avLst/>
          </a:prstGeom>
        </p:spPr>
      </p:pic>
      <p:pic>
        <p:nvPicPr>
          <p:cNvPr id="13" name="Grafikk 12" descr="Hus med heldekkende fyll">
            <a:extLst>
              <a:ext uri="{FF2B5EF4-FFF2-40B4-BE49-F238E27FC236}">
                <a16:creationId xmlns:a16="http://schemas.microsoft.com/office/drawing/2014/main" id="{555AE1E2-04CA-0D26-44BA-6C91A5F03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718" y="3405513"/>
            <a:ext cx="612000" cy="612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86CA515-2E09-8F94-1619-E77F18974591}"/>
              </a:ext>
            </a:extLst>
          </p:cNvPr>
          <p:cNvSpPr txBox="1"/>
          <p:nvPr/>
        </p:nvSpPr>
        <p:spPr>
          <a:xfrm>
            <a:off x="930718" y="2013433"/>
            <a:ext cx="111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365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4D64B6C-AC10-04E1-A143-FD3AFAEFE0DA}"/>
              </a:ext>
            </a:extLst>
          </p:cNvPr>
          <p:cNvSpPr txBox="1"/>
          <p:nvPr/>
        </p:nvSpPr>
        <p:spPr>
          <a:xfrm>
            <a:off x="930718" y="2741892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979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92F97E5-3D17-7BC3-FEE4-A2E44A84016C}"/>
              </a:ext>
            </a:extLst>
          </p:cNvPr>
          <p:cNvSpPr txBox="1"/>
          <p:nvPr/>
        </p:nvSpPr>
        <p:spPr>
          <a:xfrm>
            <a:off x="930718" y="3426294"/>
            <a:ext cx="134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2 131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8449679-EF15-82E1-370D-6CB80876E27D}"/>
              </a:ext>
            </a:extLst>
          </p:cNvPr>
          <p:cNvSpPr txBox="1"/>
          <p:nvPr/>
        </p:nvSpPr>
        <p:spPr>
          <a:xfrm>
            <a:off x="942309" y="3062775"/>
            <a:ext cx="2770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Middels bustader (80-159 m²)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6493E385-93BA-6C01-6C9A-FCE674430DF4}"/>
              </a:ext>
            </a:extLst>
          </p:cNvPr>
          <p:cNvSpPr txBox="1"/>
          <p:nvPr/>
        </p:nvSpPr>
        <p:spPr>
          <a:xfrm>
            <a:off x="930718" y="3747388"/>
            <a:ext cx="212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 (&gt;160 m²)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4DD52C97-E808-1D80-A9BB-00DC0DBF47A7}"/>
              </a:ext>
            </a:extLst>
          </p:cNvPr>
          <p:cNvSpPr txBox="1"/>
          <p:nvPr/>
        </p:nvSpPr>
        <p:spPr>
          <a:xfrm>
            <a:off x="920119" y="2368178"/>
            <a:ext cx="20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 (&lt;80 m²)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A60FAF1-CEFB-453F-CAC6-73673733B761}"/>
              </a:ext>
            </a:extLst>
          </p:cNvPr>
          <p:cNvSpPr txBox="1"/>
          <p:nvPr/>
        </p:nvSpPr>
        <p:spPr>
          <a:xfrm>
            <a:off x="4002705" y="2013433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517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66EB9ACE-08ED-774B-480E-1FAD54D144DA}"/>
              </a:ext>
            </a:extLst>
          </p:cNvPr>
          <p:cNvSpPr txBox="1"/>
          <p:nvPr/>
        </p:nvSpPr>
        <p:spPr>
          <a:xfrm>
            <a:off x="4002704" y="2339931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152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4AF6183A-A051-7917-FC2F-4EA6F62F705F}"/>
              </a:ext>
            </a:extLst>
          </p:cNvPr>
          <p:cNvSpPr txBox="1"/>
          <p:nvPr/>
        </p:nvSpPr>
        <p:spPr>
          <a:xfrm>
            <a:off x="6615483" y="2012556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554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0209A31C-1284-68AA-E57D-E96EF144871E}"/>
              </a:ext>
            </a:extLst>
          </p:cNvPr>
          <p:cNvSpPr txBox="1"/>
          <p:nvPr/>
        </p:nvSpPr>
        <p:spPr>
          <a:xfrm>
            <a:off x="6615482" y="2367301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189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2EA01422-F48D-6C90-5985-8335B780952B}"/>
              </a:ext>
            </a:extLst>
          </p:cNvPr>
          <p:cNvSpPr txBox="1"/>
          <p:nvPr/>
        </p:nvSpPr>
        <p:spPr>
          <a:xfrm>
            <a:off x="4002705" y="2761065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1 350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5DFF812C-20F6-74B2-FF49-AB028729E219}"/>
              </a:ext>
            </a:extLst>
          </p:cNvPr>
          <p:cNvSpPr txBox="1"/>
          <p:nvPr/>
        </p:nvSpPr>
        <p:spPr>
          <a:xfrm>
            <a:off x="4002705" y="3087563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371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DE8F45C8-50E1-F250-335B-FB64188FA6E6}"/>
              </a:ext>
            </a:extLst>
          </p:cNvPr>
          <p:cNvSpPr txBox="1"/>
          <p:nvPr/>
        </p:nvSpPr>
        <p:spPr>
          <a:xfrm>
            <a:off x="6615484" y="2760188"/>
            <a:ext cx="2342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1 443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81A5A2D-C10B-417B-EC80-6ADB924C6EF7}"/>
              </a:ext>
            </a:extLst>
          </p:cNvPr>
          <p:cNvSpPr txBox="1"/>
          <p:nvPr/>
        </p:nvSpPr>
        <p:spPr>
          <a:xfrm>
            <a:off x="6615483" y="3114933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464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777BE0F-3394-B087-0A54-B67C881D31C1}"/>
              </a:ext>
            </a:extLst>
          </p:cNvPr>
          <p:cNvSpPr txBox="1"/>
          <p:nvPr/>
        </p:nvSpPr>
        <p:spPr>
          <a:xfrm>
            <a:off x="4002705" y="3460227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1 540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0CBCF6E6-6BE9-E7E9-BBA6-EF2508696555}"/>
              </a:ext>
            </a:extLst>
          </p:cNvPr>
          <p:cNvSpPr txBox="1"/>
          <p:nvPr/>
        </p:nvSpPr>
        <p:spPr>
          <a:xfrm>
            <a:off x="4002704" y="3814095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591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1FEA4CF4-DE4E-F345-29B8-750F718440D6}"/>
              </a:ext>
            </a:extLst>
          </p:cNvPr>
          <p:cNvSpPr txBox="1"/>
          <p:nvPr/>
        </p:nvSpPr>
        <p:spPr>
          <a:xfrm>
            <a:off x="6615483" y="3459350"/>
            <a:ext cx="243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1 636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0FF16068-2999-EBC4-E240-A0137D07F6DE}"/>
              </a:ext>
            </a:extLst>
          </p:cNvPr>
          <p:cNvSpPr txBox="1"/>
          <p:nvPr/>
        </p:nvSpPr>
        <p:spPr>
          <a:xfrm>
            <a:off x="6615483" y="3814095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495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2B8EE06-AD85-2BCA-E04B-C22E95BA66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2E6C2C84-DEAC-DED8-2F72-53B39799F7C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Rauma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A61898C-66B4-3C3A-CABF-3EFC640B1186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</p:spTree>
    <p:extLst>
      <p:ext uri="{BB962C8B-B14F-4D97-AF65-F5344CB8AC3E}">
        <p14:creationId xmlns:p14="http://schemas.microsoft.com/office/powerpoint/2010/main" val="14187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7B3461-A294-E015-37AB-7766C05A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Prognose for bustadetterspørsel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39162F8-AD00-C693-33F3-DC2B30BB7F00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BD1C30A4-A4D5-6C8A-92DA-866A2C6827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8318C39-02F7-480D-F606-7C8F5024A83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Rauma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0E022D5-8922-199F-D7D5-9E0B92D00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8F7E2683-4E21-A79F-5AA0-AB928A02A8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1976631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605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AB0ED4-DEA6-ADF7-1AC9-9BAD9F1ED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>
                <a:latin typeface="Poppins SemiBold"/>
                <a:cs typeface="Poppins SemiBold"/>
              </a:rPr>
              <a:t>År-til-år-endring i forventa </a:t>
            </a:r>
            <a:r>
              <a:rPr lang="nn-NO" dirty="0">
                <a:latin typeface="Poppins SemiBold"/>
                <a:cs typeface="Poppins SemiBold"/>
              </a:rPr>
              <a:t>bustadetterspørsel</a:t>
            </a:r>
            <a:endParaRPr lang="nn-NO" noProof="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410917C-C9D0-3515-6C80-1BDDDE11D75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noProof="0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1E63561E-0B5F-DE2A-913F-382204C29C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CA05FDCB-5AA7-26E0-5104-8E34E2DE75D1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noProof="0" dirty="0">
                <a:solidFill>
                  <a:schemeClr val="accent1"/>
                </a:solidFill>
              </a:rPr>
              <a:t>Rauma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352EEDC-EECC-A704-8330-53B3F1EFFB0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800" i="1" noProof="0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A1849B08-8527-41D9-38FF-4929B7CB37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2616347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2984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7A1B8-A4DE-1ED9-7AF1-A5756B58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8EAAD3-CE73-B2F9-F432-32F95358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/>
              <a:t>Indeks for bustadetterspørsel etter aldersgruppe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F18F598-BC50-7DD2-00B9-6FF0D47D3B5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29DE5589-F63B-A2B1-E5F7-BAEB10BC4D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D8CA06B-9212-FDDE-5F7D-EE3F0615790A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 dirty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Rauma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8C4D9E4-4F5B-8B9B-48E0-E7A659F5FC1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B2987B53-C5A6-9E64-1515-A0366C7ACF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2094817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647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461CE-653E-2A57-2BA0-A41D3366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14AD1C-1FFF-3EF4-D8CC-20670426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 dirty="0"/>
              <a:t>Prognose for bustadetterspørsel blant </a:t>
            </a:r>
            <a:r>
              <a:rPr lang="nb-NO" sz="2000" dirty="0" err="1"/>
              <a:t>hushald</a:t>
            </a:r>
            <a:r>
              <a:rPr lang="nb-NO" sz="2000" dirty="0"/>
              <a:t> 67+ år*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B37422B-808C-B3C8-8713-A4E797A4D33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0C5EA3B-0CD8-B166-8D2D-6401F4DE6D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34E5163E-993B-ED17-6240-2C24B0BDF0E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Rauma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9B99929-9733-1619-4CBC-A07E522C830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F3FC280-9A15-88A3-5EE2-97D009CAC22C}"/>
              </a:ext>
            </a:extLst>
          </p:cNvPr>
          <p:cNvSpPr txBox="1"/>
          <p:nvPr/>
        </p:nvSpPr>
        <p:spPr>
          <a:xfrm>
            <a:off x="6068158" y="861007"/>
            <a:ext cx="253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0-66 år:	</a:t>
            </a:r>
            <a:r>
              <a:rPr lang="nb-NO" sz="1200" b="1" dirty="0">
                <a:solidFill>
                  <a:srgbClr val="EE8076"/>
                </a:solidFill>
                <a:latin typeface="Calibri"/>
              </a:rPr>
              <a:t>-3,3 % </a:t>
            </a:r>
          </a:p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67+ år:	</a:t>
            </a:r>
            <a:r>
              <a:rPr lang="nb-NO" sz="1200" b="1" dirty="0">
                <a:solidFill>
                  <a:srgbClr val="000000"/>
                </a:solidFill>
                <a:latin typeface="Calibri"/>
              </a:rPr>
              <a:t>+27,0 %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919CEE2-92D7-3718-4416-B362E1042771}"/>
              </a:ext>
            </a:extLst>
          </p:cNvPr>
          <p:cNvSpPr txBox="1"/>
          <p:nvPr/>
        </p:nvSpPr>
        <p:spPr>
          <a:xfrm>
            <a:off x="5860473" y="4253346"/>
            <a:ext cx="2736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1050" i="1" noProof="0" dirty="0"/>
              <a:t>*tal gjeld alder på hushaldets kontaktperson, dvs. eiger og/eller eldste person i hushaldet</a:t>
            </a:r>
          </a:p>
        </p:txBody>
      </p:sp>
      <p:graphicFrame>
        <p:nvGraphicFramePr>
          <p:cNvPr id="11" name="Plassholder for innhold 10">
            <a:extLst>
              <a:ext uri="{FF2B5EF4-FFF2-40B4-BE49-F238E27FC236}">
                <a16:creationId xmlns:a16="http://schemas.microsoft.com/office/drawing/2014/main" id="{DE9BCA83-C9AE-2F17-4026-824A850B3D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8869350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5911341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bilde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al 2022 MRFK" id="{8C162AD7-F30F-8E43-BBA2-69F7ED4F0934}" vid="{205EEEAC-C9E3-2B43-B461-87BDD83180FE}"/>
    </a:ext>
  </a:extLst>
</a:theme>
</file>

<file path=ppt/theme/theme2.xml><?xml version="1.0" encoding="utf-8"?>
<a:theme xmlns:a="http://schemas.openxmlformats.org/drawingml/2006/main" name="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38531EDA-7751-5D43-A668-01FCEA8AC8AF}"/>
    </a:ext>
  </a:extLst>
</a:theme>
</file>

<file path=ppt/theme/theme3.xml><?xml version="1.0" encoding="utf-8"?>
<a:theme xmlns:a="http://schemas.openxmlformats.org/drawingml/2006/main" name="1_Utan logo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D335A73B-2E6D-F046-954E-BE09308648F6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4e95f-388a-4eb4-a239-5d2a05d68bee">
      <Terms xmlns="http://schemas.microsoft.com/office/infopath/2007/PartnerControls"/>
    </lcf76f155ced4ddcb4097134ff3c332f>
    <TaxCatchAll xmlns="6e555367-d410-464a-a888-1840aac33757" xsi:nil="true"/>
    <SharedWithUsers xmlns="6e555367-d410-464a-a888-1840aac33757">
      <UserInfo>
        <DisplayName>SOS - Stab for strategi og styring-medlemmer</DisplayName>
        <AccountId>8</AccountId>
        <AccountType/>
      </UserInfo>
      <UserInfo>
        <DisplayName>Roland Mauseth</DisplayName>
        <AccountId>21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AE5463569DAB458FC413BA25CE85FB" ma:contentTypeVersion="15" ma:contentTypeDescription="Opprett et nytt dokument." ma:contentTypeScope="" ma:versionID="95266c257099bf788e9241a9f13f30df">
  <xsd:schema xmlns:xsd="http://www.w3.org/2001/XMLSchema" xmlns:xs="http://www.w3.org/2001/XMLSchema" xmlns:p="http://schemas.microsoft.com/office/2006/metadata/properties" xmlns:ns2="3194e95f-388a-4eb4-a239-5d2a05d68bee" xmlns:ns3="6e555367-d410-464a-a888-1840aac33757" targetNamespace="http://schemas.microsoft.com/office/2006/metadata/properties" ma:root="true" ma:fieldsID="1abaa0cb98b208092f51b4ec45c3e4ec" ns2:_="" ns3:_="">
    <xsd:import namespace="3194e95f-388a-4eb4-a239-5d2a05d68bee"/>
    <xsd:import namespace="6e555367-d410-464a-a888-1840aac33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4e95f-388a-4eb4-a239-5d2a05d68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emerkelapper" ma:readOnly="false" ma:fieldId="{5cf76f15-5ced-4ddc-b409-7134ff3c332f}" ma:taxonomyMulti="true" ma:sspId="0a6854ff-9e12-4afe-8508-349422d8e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55367-d410-464a-a888-1840aac33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e7ec9aa-0f71-47c2-a830-3161c642005f}" ma:internalName="TaxCatchAll" ma:showField="CatchAllData" ma:web="6e555367-d410-464a-a888-1840aac33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6F2769-7194-4217-93D3-3AF3A4742282}">
  <ds:schemaRefs>
    <ds:schemaRef ds:uri="http://schemas.microsoft.com/office/2006/metadata/properties"/>
    <ds:schemaRef ds:uri="http://purl.org/dc/elements/1.1/"/>
    <ds:schemaRef ds:uri="3194e95f-388a-4eb4-a239-5d2a05d68bee"/>
    <ds:schemaRef ds:uri="http://www.w3.org/XML/1998/namespace"/>
    <ds:schemaRef ds:uri="http://schemas.microsoft.com/office/infopath/2007/PartnerControls"/>
    <ds:schemaRef ds:uri="6e555367-d410-464a-a888-1840aac33757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1791CDC-2257-4971-9F50-58CA344BE799}"/>
</file>

<file path=docMetadata/LabelInfo.xml><?xml version="1.0" encoding="utf-8"?>
<clbl:labelList xmlns:clbl="http://schemas.microsoft.com/office/2020/mipLabelMetadata">
  <clbl:label id="{6a909734-11ed-436f-861c-dfbce0528d95}" enabled="1" method="Standard" siteId="{b932ece7-9cdf-4d94-b4c1-15256e43c7e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mal 2022 MRFK</Template>
  <TotalTime>9163</TotalTime>
  <Words>1038</Words>
  <Application>Microsoft Office PowerPoint</Application>
  <PresentationFormat>Skjermfremvisning (16:9)</PresentationFormat>
  <Paragraphs>212</Paragraphs>
  <Slides>27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Poppins</vt:lpstr>
      <vt:lpstr>Poppins Medium</vt:lpstr>
      <vt:lpstr>Poppins SemiBold</vt:lpstr>
      <vt:lpstr>Forsidebilde</vt:lpstr>
      <vt:lpstr>Logo</vt:lpstr>
      <vt:lpstr>1_Utan logo</vt:lpstr>
      <vt:lpstr>Bustadanalyse for Rauma</vt:lpstr>
      <vt:lpstr>Innhald</vt:lpstr>
      <vt:lpstr>PowerPoint-presentasjon</vt:lpstr>
      <vt:lpstr>Modellering av framtidig bustadbehov</vt:lpstr>
      <vt:lpstr>Nøkkeltal, prognose for bustadbehov</vt:lpstr>
      <vt:lpstr>Prognose for bustadetterspørsel etter storleik</vt:lpstr>
      <vt:lpstr>År-til-år-endring i forventa bustadetterspørsel</vt:lpstr>
      <vt:lpstr>Indeks for bustadetterspørsel etter aldersgruppe</vt:lpstr>
      <vt:lpstr>Prognose for bustadetterspørsel blant hushald 67+ år*</vt:lpstr>
      <vt:lpstr>Hushaldsamansetning 2025 og 2050</vt:lpstr>
      <vt:lpstr>Samandrag av funn for Rauma</vt:lpstr>
      <vt:lpstr>PowerPoint-presentasjon</vt:lpstr>
      <vt:lpstr>PowerPoint-presentasjon</vt:lpstr>
      <vt:lpstr>Rauma har fleire bustadar enn hushald</vt:lpstr>
      <vt:lpstr>Flytting til/frå Rauma etter alder 2020-2024</vt:lpstr>
      <vt:lpstr>Største flyttestraumar til/frå Rauma 2020-2024</vt:lpstr>
      <vt:lpstr>PowerPoint-presentasjon</vt:lpstr>
      <vt:lpstr>Hushald etter type (2024)</vt:lpstr>
      <vt:lpstr>Personar i privathushald</vt:lpstr>
      <vt:lpstr>Bustadar etter type (2025)</vt:lpstr>
      <vt:lpstr>Bustadar etter storleik (2025)</vt:lpstr>
      <vt:lpstr>Fullførte bustadar etter type</vt:lpstr>
      <vt:lpstr>Bustadplassering og tettstadar</vt:lpstr>
      <vt:lpstr>Arealbruk ved ny bustadbygging </vt:lpstr>
      <vt:lpstr>Median hushaldsinntekt og kjøpekraft (2023)</vt:lpstr>
      <vt:lpstr>Statistikk i din kommune og grunnkrets i interaktivt dashboard</vt:lpstr>
      <vt:lpstr> Diskusjonsnotat bustadpolitikk-2025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 for strategi og styring - introduksjon</dc:title>
  <dc:subject/>
  <dc:creator>Geir Fjørtoft</dc:creator>
  <cp:keywords/>
  <dc:description/>
  <cp:lastModifiedBy>Paul Magne Eidhammer</cp:lastModifiedBy>
  <cp:revision>44</cp:revision>
  <dcterms:created xsi:type="dcterms:W3CDTF">2022-12-19T14:26:47Z</dcterms:created>
  <dcterms:modified xsi:type="dcterms:W3CDTF">2026-07-03T12:06:39Z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0x01010080AE5463569DAB458FC413BA25CE85FB</vt:lpwstr>
  </property>
  <property fmtid="{D5CDD505-2E9C-101B-9397-08002B2CF9AE}" pid="3" name="MSIP_Label_6a909734-11ed-436f-861c-dfbce0528d95_Enabled">
    <vt:lpwstr>true</vt:lpwstr>
  </property>
  <property fmtid="{D5CDD505-2E9C-101B-9397-08002B2CF9AE}" pid="4" name="MSIP_Label_6a909734-11ed-436f-861c-dfbce0528d95_SetDate">
    <vt:lpwstr>2020-05-06T10:21:51Z</vt:lpwstr>
  </property>
  <property fmtid="{D5CDD505-2E9C-101B-9397-08002B2CF9AE}" pid="5" name="MSIP_Label_6a909734-11ed-436f-861c-dfbce0528d95_Method">
    <vt:lpwstr>Standard</vt:lpwstr>
  </property>
  <property fmtid="{D5CDD505-2E9C-101B-9397-08002B2CF9AE}" pid="6" name="MSIP_Label_6a909734-11ed-436f-861c-dfbce0528d95_Name">
    <vt:lpwstr>General</vt:lpwstr>
  </property>
  <property fmtid="{D5CDD505-2E9C-101B-9397-08002B2CF9AE}" pid="7" name="MSIP_Label_6a909734-11ed-436f-861c-dfbce0528d95_SiteId">
    <vt:lpwstr>b932ece7-9cdf-4d94-b4c1-15256e43c7ea</vt:lpwstr>
  </property>
  <property fmtid="{D5CDD505-2E9C-101B-9397-08002B2CF9AE}" pid="8" name="MSIP_Label_6a909734-11ed-436f-861c-dfbce0528d95_ActionId">
    <vt:lpwstr>425da01a-4807-425f-b182-000022a81558</vt:lpwstr>
  </property>
  <property fmtid="{D5CDD505-2E9C-101B-9397-08002B2CF9AE}" pid="9" name="MSIP_Label_6a909734-11ed-436f-861c-dfbce0528d95_ContentBits">
    <vt:lpwstr>0</vt:lpwstr>
  </property>
  <property fmtid="{D5CDD505-2E9C-101B-9397-08002B2CF9AE}" pid="10" name="MediaServiceImageTags">
    <vt:lpwstr/>
  </property>
</Properties>
</file>