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7:34.745" v="53"/>
      <pc:docMkLst>
        <pc:docMk/>
      </pc:docMkLst>
      <pc:sldChg chg="modSp mod">
        <pc:chgData name="Paul Magne Eidhammer" userId="e3d4e6bb-f754-4b2e-bd11-72ddaaf5666f" providerId="ADAL" clId="{835BCC08-B0CB-4400-B3F8-7FFC689D382E}" dt="2026-07-03T12:07:30.047" v="50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7:30.047" v="50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7:34.678" v="51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7:34.704" v="52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2450658581" sldId="2147493581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450658581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450658581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450658581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2134606762" sldId="2147493582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134606762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134606762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134606762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134606762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2436897308" sldId="2147493583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436897308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436897308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1961792791" sldId="2147493584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1961792791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713227617" sldId="2147493585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713227617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713227617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34.704" v="52"/>
          <pc:sldLayoutMkLst>
            <pc:docMk/>
            <pc:sldMasterMk cId="2277741032" sldId="2147493553"/>
            <pc:sldLayoutMk cId="2899729300" sldId="2147493586"/>
          </pc:sldLayoutMkLst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899729300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899729300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7:34.704" v="52"/>
            <ac:spMkLst>
              <pc:docMk/>
              <pc:sldMasterMk cId="2277741032" sldId="2147493553"/>
              <pc:sldLayoutMk cId="2899729300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34.678" v="51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34.678" v="51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34.678" v="51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34.678" v="51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7:34.745" v="53"/>
        <pc:sldMasterMkLst>
          <pc:docMk/>
          <pc:sldMasterMk cId="2780564429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Gjemnes!$B$1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Gjemnes!$A$2:$A$15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Gjemnes!$B$2:$B$15</c:f>
              <c:numCache>
                <c:formatCode>General</c:formatCode>
                <c:ptCount val="14"/>
                <c:pt idx="0">
                  <c:v>9</c:v>
                </c:pt>
                <c:pt idx="1">
                  <c:v>8</c:v>
                </c:pt>
                <c:pt idx="2">
                  <c:v>24</c:v>
                </c:pt>
                <c:pt idx="3">
                  <c:v>24</c:v>
                </c:pt>
                <c:pt idx="4">
                  <c:v>92</c:v>
                </c:pt>
                <c:pt idx="5">
                  <c:v>117</c:v>
                </c:pt>
                <c:pt idx="6">
                  <c:v>124</c:v>
                </c:pt>
                <c:pt idx="7">
                  <c:v>124</c:v>
                </c:pt>
                <c:pt idx="8">
                  <c:v>146</c:v>
                </c:pt>
                <c:pt idx="9">
                  <c:v>270</c:v>
                </c:pt>
                <c:pt idx="10">
                  <c:v>155</c:v>
                </c:pt>
                <c:pt idx="11">
                  <c:v>67</c:v>
                </c:pt>
                <c:pt idx="12">
                  <c:v>34</c:v>
                </c:pt>
                <c:pt idx="1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8-4566-9479-44ECB22953E0}"/>
            </c:ext>
          </c:extLst>
        </c:ser>
        <c:ser>
          <c:idx val="1"/>
          <c:order val="1"/>
          <c:tx>
            <c:strRef>
              <c:f>Gjemnes!$C$1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Gjemnes!$A$2:$A$15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Gjemnes!$C$2:$C$15</c:f>
              <c:numCache>
                <c:formatCode>General</c:formatCode>
                <c:ptCount val="14"/>
                <c:pt idx="0">
                  <c:v>13</c:v>
                </c:pt>
                <c:pt idx="1">
                  <c:v>10</c:v>
                </c:pt>
                <c:pt idx="2">
                  <c:v>20</c:v>
                </c:pt>
                <c:pt idx="3">
                  <c:v>36</c:v>
                </c:pt>
                <c:pt idx="4">
                  <c:v>110</c:v>
                </c:pt>
                <c:pt idx="5">
                  <c:v>114</c:v>
                </c:pt>
                <c:pt idx="6">
                  <c:v>127</c:v>
                </c:pt>
                <c:pt idx="7">
                  <c:v>125</c:v>
                </c:pt>
                <c:pt idx="8">
                  <c:v>130</c:v>
                </c:pt>
                <c:pt idx="9">
                  <c:v>260</c:v>
                </c:pt>
                <c:pt idx="10">
                  <c:v>186</c:v>
                </c:pt>
                <c:pt idx="11">
                  <c:v>76</c:v>
                </c:pt>
                <c:pt idx="12">
                  <c:v>28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98-4566-9479-44ECB22953E0}"/>
            </c:ext>
          </c:extLst>
        </c:ser>
        <c:ser>
          <c:idx val="2"/>
          <c:order val="2"/>
          <c:tx>
            <c:strRef>
              <c:f>Gjemnes!$D$1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Gjemnes!$A$2:$A$15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Gjemnes!$D$2:$D$15</c:f>
              <c:numCache>
                <c:formatCode>General</c:formatCode>
                <c:ptCount val="14"/>
                <c:pt idx="0">
                  <c:v>14</c:v>
                </c:pt>
                <c:pt idx="1">
                  <c:v>12</c:v>
                </c:pt>
                <c:pt idx="2">
                  <c:v>23</c:v>
                </c:pt>
                <c:pt idx="3">
                  <c:v>42</c:v>
                </c:pt>
                <c:pt idx="4">
                  <c:v>129</c:v>
                </c:pt>
                <c:pt idx="5">
                  <c:v>132</c:v>
                </c:pt>
                <c:pt idx="6">
                  <c:v>144</c:v>
                </c:pt>
                <c:pt idx="7">
                  <c:v>142</c:v>
                </c:pt>
                <c:pt idx="8">
                  <c:v>148</c:v>
                </c:pt>
                <c:pt idx="9">
                  <c:v>294</c:v>
                </c:pt>
                <c:pt idx="10">
                  <c:v>209</c:v>
                </c:pt>
                <c:pt idx="11">
                  <c:v>84</c:v>
                </c:pt>
                <c:pt idx="12">
                  <c:v>32</c:v>
                </c:pt>
                <c:pt idx="1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98-4566-9479-44ECB2295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Personer!$B$22:$D$22</c:f>
              <c:numCache>
                <c:formatCode>0</c:formatCode>
                <c:ptCount val="3"/>
                <c:pt idx="0">
                  <c:v>2615</c:v>
                </c:pt>
                <c:pt idx="1">
                  <c:v>2618</c:v>
                </c:pt>
                <c:pt idx="2">
                  <c:v>2646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C2-47D2-ABD5-26FA0B9D0B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Boliger5!$B$23:$G$23</c:f>
              <c:numCache>
                <c:formatCode>0</c:formatCode>
                <c:ptCount val="6"/>
                <c:pt idx="0">
                  <c:v>1099</c:v>
                </c:pt>
                <c:pt idx="1">
                  <c:v>165</c:v>
                </c:pt>
                <c:pt idx="2">
                  <c:v>43</c:v>
                </c:pt>
                <c:pt idx="3">
                  <c:v>16</c:v>
                </c:pt>
                <c:pt idx="4">
                  <c:v>40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41-4DCF-AC75-FDDB5DAC91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Boliger5!$B$23:$O$23</c:f>
              <c:numCache>
                <c:formatCode>0</c:formatCode>
                <c:ptCount val="14"/>
                <c:pt idx="0">
                  <c:v>9</c:v>
                </c:pt>
                <c:pt idx="1">
                  <c:v>8</c:v>
                </c:pt>
                <c:pt idx="2">
                  <c:v>25</c:v>
                </c:pt>
                <c:pt idx="3">
                  <c:v>24</c:v>
                </c:pt>
                <c:pt idx="4">
                  <c:v>98</c:v>
                </c:pt>
                <c:pt idx="5">
                  <c:v>119</c:v>
                </c:pt>
                <c:pt idx="6">
                  <c:v>123</c:v>
                </c:pt>
                <c:pt idx="7">
                  <c:v>124</c:v>
                </c:pt>
                <c:pt idx="8">
                  <c:v>145</c:v>
                </c:pt>
                <c:pt idx="9">
                  <c:v>269</c:v>
                </c:pt>
                <c:pt idx="10">
                  <c:v>160</c:v>
                </c:pt>
                <c:pt idx="11">
                  <c:v>68</c:v>
                </c:pt>
                <c:pt idx="12">
                  <c:v>35</c:v>
                </c:pt>
                <c:pt idx="1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1B-4C61-8751-36A9DCC65B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15450128125634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Fullforte!$B$90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Fullforte!$C$90:$AA$90</c:f>
              <c:numCache>
                <c:formatCode>0</c:formatCode>
                <c:ptCount val="25"/>
                <c:pt idx="0">
                  <c:v>2</c:v>
                </c:pt>
                <c:pt idx="1">
                  <c:v>8</c:v>
                </c:pt>
                <c:pt idx="2">
                  <c:v>4</c:v>
                </c:pt>
                <c:pt idx="3">
                  <c:v>1</c:v>
                </c:pt>
                <c:pt idx="4">
                  <c:v>5</c:v>
                </c:pt>
                <c:pt idx="5">
                  <c:v>7</c:v>
                </c:pt>
                <c:pt idx="6">
                  <c:v>0</c:v>
                </c:pt>
                <c:pt idx="7">
                  <c:v>7</c:v>
                </c:pt>
                <c:pt idx="8">
                  <c:v>3</c:v>
                </c:pt>
                <c:pt idx="9">
                  <c:v>6</c:v>
                </c:pt>
                <c:pt idx="10">
                  <c:v>4</c:v>
                </c:pt>
                <c:pt idx="11">
                  <c:v>11</c:v>
                </c:pt>
                <c:pt idx="12">
                  <c:v>9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2</c:v>
                </c:pt>
                <c:pt idx="17">
                  <c:v>4</c:v>
                </c:pt>
                <c:pt idx="18">
                  <c:v>1</c:v>
                </c:pt>
                <c:pt idx="19">
                  <c:v>4</c:v>
                </c:pt>
                <c:pt idx="20">
                  <c:v>7</c:v>
                </c:pt>
                <c:pt idx="21">
                  <c:v>0</c:v>
                </c:pt>
                <c:pt idx="22">
                  <c:v>6</c:v>
                </c:pt>
                <c:pt idx="23">
                  <c:v>4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64-478D-89FA-010A23C110EB}"/>
            </c:ext>
          </c:extLst>
        </c:ser>
        <c:ser>
          <c:idx val="1"/>
          <c:order val="1"/>
          <c:tx>
            <c:strRef>
              <c:f>Fullforte!$B$91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Fullforte!$C$91:$AA$91</c:f>
              <c:numCache>
                <c:formatCode>0</c:formatCode>
                <c:ptCount val="25"/>
                <c:pt idx="0">
                  <c:v>0</c:v>
                </c:pt>
                <c:pt idx="1">
                  <c:v>2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</c:v>
                </c:pt>
                <c:pt idx="12">
                  <c:v>4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64-478D-89FA-010A23C110EB}"/>
            </c:ext>
          </c:extLst>
        </c:ser>
        <c:ser>
          <c:idx val="2"/>
          <c:order val="2"/>
          <c:tx>
            <c:strRef>
              <c:f>Fullforte!$B$92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Fullforte!$C$92:$AA$92</c:f>
              <c:numCache>
                <c:formatCode>0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8</c:v>
                </c:pt>
                <c:pt idx="18">
                  <c:v>4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64-478D-89FA-010A23C110EB}"/>
            </c:ext>
          </c:extLst>
        </c:ser>
        <c:ser>
          <c:idx val="3"/>
          <c:order val="3"/>
          <c:tx>
            <c:strRef>
              <c:f>Fullforte!$B$93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Fullforte!$C$93:$AA$93</c:f>
              <c:numCache>
                <c:formatCode>0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8</c:v>
                </c:pt>
                <c:pt idx="13">
                  <c:v>0</c:v>
                </c:pt>
                <c:pt idx="14">
                  <c:v>0</c:v>
                </c:pt>
                <c:pt idx="15">
                  <c:v>8</c:v>
                </c:pt>
                <c:pt idx="16">
                  <c:v>0</c:v>
                </c:pt>
                <c:pt idx="17">
                  <c:v>8</c:v>
                </c:pt>
                <c:pt idx="18">
                  <c:v>4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64-478D-89FA-010A23C110EB}"/>
            </c:ext>
          </c:extLst>
        </c:ser>
        <c:ser>
          <c:idx val="4"/>
          <c:order val="4"/>
          <c:tx>
            <c:strRef>
              <c:f>Fullforte!$B$94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Fullforte!$C$94:$AA$94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64-478D-89FA-010A23C110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29128489469198"/>
          <c:y val="0.93514855454754031"/>
          <c:w val="0.79830207890279081"/>
          <c:h val="4.4685849388402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NyeBygninger!$C$40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NyeBygninger!$D$40:$H$40</c:f>
              <c:numCache>
                <c:formatCode>0</c:formatCode>
                <c:ptCount val="5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A5-4926-9FD1-BBFA8DCD6D36}"/>
            </c:ext>
          </c:extLst>
        </c:ser>
        <c:ser>
          <c:idx val="1"/>
          <c:order val="1"/>
          <c:tx>
            <c:strRef>
              <c:f>NyeBygninger!$C$41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NyeBygninger!$D$41:$H$41</c:f>
              <c:numCache>
                <c:formatCode>0</c:formatCode>
                <c:ptCount val="5"/>
                <c:pt idx="0">
                  <c:v>3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A5-4926-9FD1-BBFA8DCD6D36}"/>
            </c:ext>
          </c:extLst>
        </c:ser>
        <c:ser>
          <c:idx val="2"/>
          <c:order val="2"/>
          <c:tx>
            <c:strRef>
              <c:f>NyeBygninger!$C$42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NyeBygninger!$D$42:$H$42</c:f>
              <c:numCache>
                <c:formatCode>0</c:formatCode>
                <c:ptCount val="5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A5-4926-9FD1-BBFA8DCD6D36}"/>
            </c:ext>
          </c:extLst>
        </c:ser>
        <c:ser>
          <c:idx val="3"/>
          <c:order val="3"/>
          <c:tx>
            <c:strRef>
              <c:f>NyeBygninger!$C$43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NyeBygninger!$D$43:$H$43</c:f>
              <c:numCache>
                <c:formatCode>0</c:formatCode>
                <c:ptCount val="5"/>
                <c:pt idx="0">
                  <c:v>3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A5-4926-9FD1-BBFA8DCD6D36}"/>
            </c:ext>
          </c:extLst>
        </c:ser>
        <c:ser>
          <c:idx val="4"/>
          <c:order val="4"/>
          <c:tx>
            <c:strRef>
              <c:f>NyeBygninger!$C$44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NyeBygninger!$D$44:$H$44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A5-4926-9FD1-BBFA8DCD6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5172008230175187E-3"/>
              <c:y val="0.285158043799385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NyeBygninger!$B$39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NyeBygninger!$C$39:$K$39</c:f>
              <c:numCache>
                <c:formatCode>0</c:formatCode>
                <c:ptCount val="9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0-4C23-B719-5B14072B7323}"/>
            </c:ext>
          </c:extLst>
        </c:ser>
        <c:ser>
          <c:idx val="1"/>
          <c:order val="1"/>
          <c:tx>
            <c:strRef>
              <c:f>NyeBygninger!$B$40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NyeBygninger!$C$40:$K$40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80-4C23-B719-5B14072B7323}"/>
            </c:ext>
          </c:extLst>
        </c:ser>
        <c:ser>
          <c:idx val="2"/>
          <c:order val="2"/>
          <c:tx>
            <c:strRef>
              <c:f>NyeBygninger!$B$41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NyeBygninger!$C$41:$K$41</c:f>
              <c:numCache>
                <c:formatCode>0</c:formatCode>
                <c:ptCount val="9"/>
                <c:pt idx="0">
                  <c:v>1</c:v>
                </c:pt>
                <c:pt idx="1">
                  <c:v>1</c:v>
                </c:pt>
                <c:pt idx="2">
                  <c:v>9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80-4C23-B719-5B14072B7323}"/>
            </c:ext>
          </c:extLst>
        </c:ser>
        <c:ser>
          <c:idx val="3"/>
          <c:order val="3"/>
          <c:tx>
            <c:strRef>
              <c:f>NyeBygninger!$B$42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NyeBygninger!$C$42:$K$42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80-4C23-B719-5B14072B7323}"/>
            </c:ext>
          </c:extLst>
        </c:ser>
        <c:ser>
          <c:idx val="4"/>
          <c:order val="4"/>
          <c:tx>
            <c:strRef>
              <c:f>NyeBygninger!$B$43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NyeBygninger!$C$43:$K$43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80-4C23-B719-5B14072B7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5507427507533336E-3"/>
              <c:y val="0.278948131890131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0572736533548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Medianinntekt!$A$57</c:f>
              <c:strCache>
                <c:ptCount val="1"/>
                <c:pt idx="0">
                  <c:v>Gjemnes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Medianinntekt!$B$57:$F$57</c:f>
              <c:numCache>
                <c:formatCode>0</c:formatCode>
                <c:ptCount val="5"/>
                <c:pt idx="0">
                  <c:v>789000</c:v>
                </c:pt>
                <c:pt idx="1">
                  <c:v>416000</c:v>
                </c:pt>
                <c:pt idx="2">
                  <c:v>904000</c:v>
                </c:pt>
                <c:pt idx="3">
                  <c:v>1357000</c:v>
                </c:pt>
                <c:pt idx="4">
                  <c:v>715000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14-4B21-8D31-2D83BD5EAA4D}"/>
            </c:ext>
          </c:extLst>
        </c:ser>
        <c:ser>
          <c:idx val="1"/>
          <c:order val="1"/>
          <c:tx>
            <c:strRef>
              <c:f>Medianinntekt!$A$58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Medianinntekt!$B$58:$F$58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14-4B21-8D31-2D83BD5EAA4D}"/>
            </c:ext>
          </c:extLst>
        </c:ser>
        <c:ser>
          <c:idx val="2"/>
          <c:order val="2"/>
          <c:tx>
            <c:strRef>
              <c:f>Medianinntekt!$A$59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Medianinntekt!$B$59:$F$59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14-4B21-8D31-2D83BD5EAA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521499861213362"/>
          <c:y val="0.92819653581571293"/>
          <c:w val="0.42573813374204994"/>
          <c:h val="6.5059983789097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Gjemnes!$D$5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Gjemnes!$C$6:$C$30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Gjemnes!$D$6:$D$30</c:f>
              <c:numCache>
                <c:formatCode>General</c:formatCode>
                <c:ptCount val="25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-1</c:v>
                </c:pt>
                <c:pt idx="16">
                  <c:v>1</c:v>
                </c:pt>
                <c:pt idx="17">
                  <c:v>0</c:v>
                </c:pt>
                <c:pt idx="18">
                  <c:v>-1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26A-4E7F-81F7-C21F227F7465}"/>
            </c:ext>
          </c:extLst>
        </c:ser>
        <c:ser>
          <c:idx val="1"/>
          <c:order val="1"/>
          <c:tx>
            <c:strRef>
              <c:f>Gjemnes!$E$5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Gjemnes!$C$6:$C$30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Gjemnes!$E$6:$E$30</c:f>
              <c:numCache>
                <c:formatCode>General</c:formatCode>
                <c:ptCount val="25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  <c:pt idx="18">
                  <c:v>-1</c:v>
                </c:pt>
                <c:pt idx="19">
                  <c:v>2</c:v>
                </c:pt>
                <c:pt idx="20">
                  <c:v>1</c:v>
                </c:pt>
                <c:pt idx="21">
                  <c:v>1</c:v>
                </c:pt>
                <c:pt idx="22">
                  <c:v>2</c:v>
                </c:pt>
                <c:pt idx="23">
                  <c:v>0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26A-4E7F-81F7-C21F227F7465}"/>
            </c:ext>
          </c:extLst>
        </c:ser>
        <c:ser>
          <c:idx val="2"/>
          <c:order val="2"/>
          <c:tx>
            <c:strRef>
              <c:f>Gjemnes!$F$5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Gjemnes!$C$6:$C$30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Gjemnes!$F$6:$F$30</c:f>
              <c:numCache>
                <c:formatCode>General</c:formatCode>
                <c:ptCount val="25"/>
                <c:pt idx="0">
                  <c:v>7</c:v>
                </c:pt>
                <c:pt idx="1">
                  <c:v>6</c:v>
                </c:pt>
                <c:pt idx="2">
                  <c:v>5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2</c:v>
                </c:pt>
                <c:pt idx="23">
                  <c:v>0</c:v>
                </c:pt>
                <c:pt idx="24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26A-4E7F-81F7-C21F227F74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baseline="0" dirty="0">
                <a:effectLst/>
              </a:rPr>
              <a:t>Indeksert bustadetterspørsel fordelt på aldersgrupper mot 2050</a:t>
            </a:r>
            <a:r>
              <a:rPr lang="nb-NO" sz="1100" b="0" i="1" baseline="0" dirty="0">
                <a:effectLst/>
              </a:rPr>
              <a:t> (2025=100, alder </a:t>
            </a:r>
            <a:r>
              <a:rPr lang="nb-NO" sz="1100" b="0" i="1" baseline="0" dirty="0" err="1">
                <a:effectLst/>
              </a:rPr>
              <a:t>hushaldets</a:t>
            </a:r>
            <a:r>
              <a:rPr lang="nb-NO" sz="1100" b="0" i="1" baseline="0" dirty="0">
                <a:effectLst/>
              </a:rPr>
              <a:t> kontaktperson)</a:t>
            </a:r>
            <a:endParaRPr lang="nb-NO" sz="1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'Ark2'!$F$35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67-44A8-B233-4AE09B2BC1B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'Ark2'!$F$36:$F$61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101.46520146520146</c:v>
                </c:pt>
                <c:pt idx="2">
                  <c:v>102.44200244200243</c:v>
                </c:pt>
                <c:pt idx="3">
                  <c:v>103.05250305250304</c:v>
                </c:pt>
                <c:pt idx="4">
                  <c:v>103.17460317460319</c:v>
                </c:pt>
                <c:pt idx="5">
                  <c:v>103.66300366300368</c:v>
                </c:pt>
                <c:pt idx="6">
                  <c:v>104.63980463980465</c:v>
                </c:pt>
                <c:pt idx="7">
                  <c:v>105.00610500610502</c:v>
                </c:pt>
                <c:pt idx="8">
                  <c:v>105.37240537240538</c:v>
                </c:pt>
                <c:pt idx="9">
                  <c:v>106.22710622710623</c:v>
                </c:pt>
                <c:pt idx="10">
                  <c:v>105.61660561660563</c:v>
                </c:pt>
                <c:pt idx="11">
                  <c:v>105.86080586080587</c:v>
                </c:pt>
                <c:pt idx="12">
                  <c:v>105.73870573870575</c:v>
                </c:pt>
                <c:pt idx="13">
                  <c:v>106.71550671550672</c:v>
                </c:pt>
                <c:pt idx="14">
                  <c:v>105.98290598290599</c:v>
                </c:pt>
                <c:pt idx="15">
                  <c:v>106.10500610500611</c:v>
                </c:pt>
                <c:pt idx="16">
                  <c:v>106.34920634920636</c:v>
                </c:pt>
                <c:pt idx="17">
                  <c:v>106.47130647130648</c:v>
                </c:pt>
                <c:pt idx="18">
                  <c:v>106.47130647130648</c:v>
                </c:pt>
                <c:pt idx="19">
                  <c:v>106.5934065934066</c:v>
                </c:pt>
                <c:pt idx="20">
                  <c:v>106.71550671550672</c:v>
                </c:pt>
                <c:pt idx="21">
                  <c:v>107.20390720390721</c:v>
                </c:pt>
                <c:pt idx="22">
                  <c:v>106.71550671550672</c:v>
                </c:pt>
                <c:pt idx="23">
                  <c:v>106.71550671550672</c:v>
                </c:pt>
                <c:pt idx="24">
                  <c:v>106.47130647130648</c:v>
                </c:pt>
                <c:pt idx="25">
                  <c:v>106.83760683760684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67-44A8-B233-4AE09B2BC1B3}"/>
            </c:ext>
          </c:extLst>
        </c:ser>
        <c:ser>
          <c:idx val="1"/>
          <c:order val="1"/>
          <c:tx>
            <c:strRef>
              <c:f>'Ark2'!$G$35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67-44A8-B233-4AE09B2BC1B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67-44A8-B233-4AE09B2BC1B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'Ark2'!$G$36:$G$61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100</c:v>
                </c:pt>
                <c:pt idx="2">
                  <c:v>103.44036697247707</c:v>
                </c:pt>
                <c:pt idx="3">
                  <c:v>105.73394495412845</c:v>
                </c:pt>
                <c:pt idx="4">
                  <c:v>109.1743119266055</c:v>
                </c:pt>
                <c:pt idx="5">
                  <c:v>109.63302752293578</c:v>
                </c:pt>
                <c:pt idx="6">
                  <c:v>110.3211009174312</c:v>
                </c:pt>
                <c:pt idx="7">
                  <c:v>112.38532110091744</c:v>
                </c:pt>
                <c:pt idx="8">
                  <c:v>113.30275229357798</c:v>
                </c:pt>
                <c:pt idx="9">
                  <c:v>114.6788990825688</c:v>
                </c:pt>
                <c:pt idx="10">
                  <c:v>116.51376146788989</c:v>
                </c:pt>
                <c:pt idx="11">
                  <c:v>117.43119266055047</c:v>
                </c:pt>
                <c:pt idx="12">
                  <c:v>118.34862385321101</c:v>
                </c:pt>
                <c:pt idx="13">
                  <c:v>118.34862385321101</c:v>
                </c:pt>
                <c:pt idx="14">
                  <c:v>121.3302752293578</c:v>
                </c:pt>
                <c:pt idx="15">
                  <c:v>122.24770642201834</c:v>
                </c:pt>
                <c:pt idx="16">
                  <c:v>121.78899082568807</c:v>
                </c:pt>
                <c:pt idx="17">
                  <c:v>123.16513761467891</c:v>
                </c:pt>
                <c:pt idx="18">
                  <c:v>123.62385321100918</c:v>
                </c:pt>
                <c:pt idx="19">
                  <c:v>122.47706422018349</c:v>
                </c:pt>
                <c:pt idx="20">
                  <c:v>123.8532110091743</c:v>
                </c:pt>
                <c:pt idx="21">
                  <c:v>123.8532110091743</c:v>
                </c:pt>
                <c:pt idx="22">
                  <c:v>125.22935779816513</c:v>
                </c:pt>
                <c:pt idx="23">
                  <c:v>126.1467889908257</c:v>
                </c:pt>
                <c:pt idx="24">
                  <c:v>126.83486238532109</c:v>
                </c:pt>
                <c:pt idx="25">
                  <c:v>126.37614678899082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67-44A8-B233-4AE09B2BC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Gjemnes!$B$1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Gjemnes!$A$2:$A$15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Gjemnes!$B$2:$B$15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39</c:v>
                </c:pt>
                <c:pt idx="5">
                  <c:v>40</c:v>
                </c:pt>
                <c:pt idx="6">
                  <c:v>47</c:v>
                </c:pt>
                <c:pt idx="7">
                  <c:v>41</c:v>
                </c:pt>
                <c:pt idx="8">
                  <c:v>41</c:v>
                </c:pt>
                <c:pt idx="9">
                  <c:v>92</c:v>
                </c:pt>
                <c:pt idx="10">
                  <c:v>64</c:v>
                </c:pt>
                <c:pt idx="11">
                  <c:v>22</c:v>
                </c:pt>
                <c:pt idx="12">
                  <c:v>6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91-42BA-98A8-C7278FA759ED}"/>
            </c:ext>
          </c:extLst>
        </c:ser>
        <c:ser>
          <c:idx val="1"/>
          <c:order val="1"/>
          <c:tx>
            <c:strRef>
              <c:f>Gjemnes!$C$1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Gjemnes!$A$2:$A$15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Gjemnes!$C$2:$C$15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15</c:v>
                </c:pt>
                <c:pt idx="4">
                  <c:v>57</c:v>
                </c:pt>
                <c:pt idx="5">
                  <c:v>51</c:v>
                </c:pt>
                <c:pt idx="6">
                  <c:v>57</c:v>
                </c:pt>
                <c:pt idx="7">
                  <c:v>50</c:v>
                </c:pt>
                <c:pt idx="8">
                  <c:v>53</c:v>
                </c:pt>
                <c:pt idx="9">
                  <c:v>113</c:v>
                </c:pt>
                <c:pt idx="10">
                  <c:v>80</c:v>
                </c:pt>
                <c:pt idx="11">
                  <c:v>28</c:v>
                </c:pt>
                <c:pt idx="12">
                  <c:v>6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91-42BA-98A8-C7278FA759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'2025'!$H$5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D1-4F91-9220-F888772C3B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D1-4F91-9220-F888772C3B1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D1-4F91-9220-F888772C3B1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D1-4F91-9220-F888772C3B1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D1-4F91-9220-F888772C3B1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7D1-4F91-9220-F888772C3B16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7D1-4F91-9220-F888772C3B16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7D1-4F91-9220-F888772C3B16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7D1-4F91-9220-F888772C3B16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7D1-4F91-9220-F888772C3B16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D1-4F91-9220-F888772C3B16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7D1-4F91-9220-F888772C3B1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'2025'!$H$6:$H$11</c:f>
              <c:numCache>
                <c:formatCode>General</c:formatCode>
                <c:ptCount val="6"/>
                <c:pt idx="0">
                  <c:v>502</c:v>
                </c:pt>
                <c:pt idx="1">
                  <c:v>410</c:v>
                </c:pt>
                <c:pt idx="2">
                  <c:v>142</c:v>
                </c:pt>
                <c:pt idx="3">
                  <c:v>127</c:v>
                </c:pt>
                <c:pt idx="4">
                  <c:v>55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7D1-4F91-9220-F888772C3B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'2050'!$H$5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8B-4363-BFE7-95B3C16BECA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8B-4363-BFE7-95B3C16BECA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8B-4363-BFE7-95B3C16BECA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8B-4363-BFE7-95B3C16BECA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E8B-4363-BFE7-95B3C16BECA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E8B-4363-BFE7-95B3C16BECA2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E8B-4363-BFE7-95B3C16BECA2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E8B-4363-BFE7-95B3C16BECA2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E8B-4363-BFE7-95B3C16BECA2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E8B-4363-BFE7-95B3C16BECA2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E8B-4363-BFE7-95B3C16BECA2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E8B-4363-BFE7-95B3C16BECA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'2050'!$H$6:$H$11</c:f>
              <c:numCache>
                <c:formatCode>General</c:formatCode>
                <c:ptCount val="6"/>
                <c:pt idx="0">
                  <c:v>588</c:v>
                </c:pt>
                <c:pt idx="1">
                  <c:v>466</c:v>
                </c:pt>
                <c:pt idx="2">
                  <c:v>155</c:v>
                </c:pt>
                <c:pt idx="3">
                  <c:v>137</c:v>
                </c:pt>
                <c:pt idx="4">
                  <c:v>60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8B-4363-BFE7-95B3C16BEC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4299166278004924"/>
          <c:y val="0.10523533647593168"/>
          <c:w val="0.8272360532846738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Personer!$B$23:$F$23</c:f>
              <c:numCache>
                <c:formatCode>0.0</c:formatCode>
                <c:ptCount val="5"/>
                <c:pt idx="0">
                  <c:v>15.5</c:v>
                </c:pt>
                <c:pt idx="1">
                  <c:v>31.6</c:v>
                </c:pt>
                <c:pt idx="2">
                  <c:v>15.3</c:v>
                </c:pt>
                <c:pt idx="3">
                  <c:v>21.9</c:v>
                </c:pt>
                <c:pt idx="4">
                  <c:v>15.6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8-40D3-9B4B-ED4EF5D5AD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Personer!$B$59</c:f>
              <c:numCache>
                <c:formatCode>0.0</c:formatCode>
                <c:ptCount val="1"/>
                <c:pt idx="0">
                  <c:v>34.700000000000003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DD-452A-A3BC-58CE77092A76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Personer!$C$59</c:f>
              <c:numCache>
                <c:formatCode>0.0</c:formatCode>
                <c:ptCount val="1"/>
                <c:pt idx="0">
                  <c:v>35.299999999999997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DD-452A-A3BC-58CE77092A76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Personer!$D$59</c:f>
              <c:numCache>
                <c:formatCode>0.0</c:formatCode>
                <c:ptCount val="1"/>
                <c:pt idx="0">
                  <c:v>11.4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DD-452A-A3BC-58CE77092A76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Personer!$E$59</c:f>
              <c:numCache>
                <c:formatCode>0.0</c:formatCode>
                <c:ptCount val="1"/>
                <c:pt idx="0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DD-452A-A3BC-58CE77092A76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Personer!$F$59</c:f>
              <c:numCache>
                <c:formatCode>0.0</c:formatCode>
                <c:ptCount val="1"/>
                <c:pt idx="0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DD-452A-A3BC-58CE77092A7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Familier!$B$23:$G$23</c:f>
              <c:numCache>
                <c:formatCode>0</c:formatCode>
                <c:ptCount val="6"/>
                <c:pt idx="0">
                  <c:v>526</c:v>
                </c:pt>
                <c:pt idx="1">
                  <c:v>231</c:v>
                </c:pt>
                <c:pt idx="2">
                  <c:v>60</c:v>
                </c:pt>
                <c:pt idx="3">
                  <c:v>351</c:v>
                </c:pt>
                <c:pt idx="4">
                  <c:v>66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5B-493F-A920-083C2A8681C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50658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34606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36897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61792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13227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89972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Gjemnes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05A21B16-49E7-E065-1FFA-E4A6B7D5DC10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F995B7DC-FB24-9827-FFAE-61487D855AB6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Gjemnes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/>
              <a:t>Gjemnes har </a:t>
            </a:r>
            <a:r>
              <a:rPr lang="nn-NO" sz="1500" b="1" dirty="0"/>
              <a:t>for få små bustadar </a:t>
            </a:r>
            <a:r>
              <a:rPr lang="nn-NO" sz="1500" dirty="0"/>
              <a:t>i forhold til forventa etterspørsel</a:t>
            </a:r>
          </a:p>
          <a:p>
            <a:pPr lvl="1"/>
            <a:r>
              <a:rPr lang="nn-NO" sz="1300" dirty="0"/>
              <a:t>Marginalt overskot av middels-, og underskot av store bustadar, men desse verdiane nullar ut kvarandre. I sum tilstrekkeleg middels/store bustadar </a:t>
            </a:r>
            <a:r>
              <a:rPr lang="nn-NO" sz="1300" dirty="0" err="1"/>
              <a:t>ift</a:t>
            </a:r>
            <a:r>
              <a:rPr lang="nn-NO" sz="1300" dirty="0"/>
              <a:t>. forventa etterspørsel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Mot 2050 er det forventa etterspørselsauke etter dei fleste bustadstorleiker (unntatt veldig store)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6,8 % fleire hushald med kontaktperson* under 67 år som etterspør bustadar i Gjemnes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berekna til 26,4 %. Eldre sine bustadbehov og preferansar blir derfor relativt sett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Gjemnes forventast å vere mindre i 2050 enn i dag. Det gir auka bustadetterspørsel ut over frå forventa folketalsutvikling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Bilde 6" descr="Et bilde som inneholder tekst, kart, diagram&#10;&#10;KI-generert innhold kan være feil.">
            <a:extLst>
              <a:ext uri="{FF2B5EF4-FFF2-40B4-BE49-F238E27FC236}">
                <a16:creationId xmlns:a16="http://schemas.microsoft.com/office/drawing/2014/main" id="{5DD03414-8E28-5D83-FC81-D68E30429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Gjemnes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Gjemnes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1 381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1 185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14 %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Gjemnes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81EB02D6-6DF0-932E-E04C-EBF7F2D5E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Gjemnes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Gjemnes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Gjemnes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FBB347B-6CAE-5D82-E57A-29215C197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23" y="1094139"/>
            <a:ext cx="4355586" cy="3065318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C4F8F1A3-A6B3-7A6D-F9C9-27EBB36F6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809" y="1214446"/>
            <a:ext cx="4486665" cy="2824703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EFFFE3BC-9940-3616-6EF3-96B7C61CD6FA}"/>
              </a:ext>
            </a:extLst>
          </p:cNvPr>
          <p:cNvSpPr/>
          <p:nvPr/>
        </p:nvSpPr>
        <p:spPr>
          <a:xfrm>
            <a:off x="8601075" y="1094139"/>
            <a:ext cx="459798" cy="243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306079"/>
              </p:ext>
            </p:extLst>
          </p:nvPr>
        </p:nvGraphicFramePr>
        <p:xfrm>
          <a:off x="144379" y="127722"/>
          <a:ext cx="4475747" cy="4418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951676"/>
              </p:ext>
            </p:extLst>
          </p:nvPr>
        </p:nvGraphicFramePr>
        <p:xfrm>
          <a:off x="4730129" y="232567"/>
          <a:ext cx="4269492" cy="4418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10275"/>
              </p:ext>
            </p:extLst>
          </p:nvPr>
        </p:nvGraphicFramePr>
        <p:xfrm>
          <a:off x="213981" y="948776"/>
          <a:ext cx="8820016" cy="351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968039"/>
              </p:ext>
            </p:extLst>
          </p:nvPr>
        </p:nvGraphicFramePr>
        <p:xfrm>
          <a:off x="260391" y="962845"/>
          <a:ext cx="8665605" cy="354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119708"/>
              </p:ext>
            </p:extLst>
          </p:nvPr>
        </p:nvGraphicFramePr>
        <p:xfrm>
          <a:off x="213981" y="893774"/>
          <a:ext cx="8716888" cy="3533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870835"/>
              </p:ext>
            </p:extLst>
          </p:nvPr>
        </p:nvGraphicFramePr>
        <p:xfrm>
          <a:off x="213981" y="1063626"/>
          <a:ext cx="8472819" cy="338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936178"/>
              </p:ext>
            </p:extLst>
          </p:nvPr>
        </p:nvGraphicFramePr>
        <p:xfrm>
          <a:off x="157446" y="720620"/>
          <a:ext cx="8804885" cy="377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870888"/>
              </p:ext>
            </p:extLst>
          </p:nvPr>
        </p:nvGraphicFramePr>
        <p:xfrm>
          <a:off x="169559" y="950734"/>
          <a:ext cx="8720106" cy="353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844740"/>
              </p:ext>
            </p:extLst>
          </p:nvPr>
        </p:nvGraphicFramePr>
        <p:xfrm>
          <a:off x="213981" y="974956"/>
          <a:ext cx="8730183" cy="3536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1" y="313460"/>
            <a:ext cx="7388839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Gjemnes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2 204 243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2,8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8470"/>
              </p:ext>
            </p:extLst>
          </p:nvPr>
        </p:nvGraphicFramePr>
        <p:xfrm>
          <a:off x="213981" y="979497"/>
          <a:ext cx="6628880" cy="3766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76168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208B1EC-3407-CFEE-FEF6-B5834FBC9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2F9AE65-C566-1173-34EE-0EF979D5B9FB}"/>
              </a:ext>
            </a:extLst>
          </p:cNvPr>
          <p:cNvSpPr txBox="1"/>
          <p:nvPr/>
        </p:nvSpPr>
        <p:spPr>
          <a:xfrm>
            <a:off x="425266" y="4695128"/>
            <a:ext cx="2458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157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511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551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190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219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496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566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568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641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E5F5026-1AFE-2759-7709-3C33BBD05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10720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35BA8608-FF66-D615-7769-23BD9E3E03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61502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Gjemnes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155FB07C-27D3-7CE0-FDFA-968EE595E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0100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Gjemnes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latin typeface="Calibri"/>
              </a:rPr>
              <a:t>+6,8 %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+26,4 %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184DC3A8-46F4-AD0D-3669-14882A817F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36330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24A833-627F-413E-9E4D-4245894E071D}"/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9161</TotalTime>
  <Words>1038</Words>
  <Application>Microsoft Office PowerPoint</Application>
  <PresentationFormat>Skjermfremvisning (16:9)</PresentationFormat>
  <Paragraphs>211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Gjemnes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Gjemnes</vt:lpstr>
      <vt:lpstr>PowerPoint-presentasjon</vt:lpstr>
      <vt:lpstr>PowerPoint-presentasjon</vt:lpstr>
      <vt:lpstr>Gjemnes har fleire bustadar enn hushald</vt:lpstr>
      <vt:lpstr>Flytting til/frå Gjemnes etter alder 2020-2024</vt:lpstr>
      <vt:lpstr>Største flyttestraumar til/frå Gjemnes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47</cp:revision>
  <dcterms:created xsi:type="dcterms:W3CDTF">2022-12-19T14:26:47Z</dcterms:created>
  <dcterms:modified xsi:type="dcterms:W3CDTF">2026-07-03T12:07:34Z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