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  <p:sldMasterId id="2147493572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7:53.744" v="104"/>
      <pc:docMkLst>
        <pc:docMk/>
      </pc:docMkLst>
      <pc:sldChg chg="modSp mod">
        <pc:chgData name="Paul Magne Eidhammer" userId="e3d4e6bb-f754-4b2e-bd11-72ddaaf5666f" providerId="ADAL" clId="{835BCC08-B0CB-4400-B3F8-7FFC689D382E}" dt="2026-07-03T12:07:49.086" v="10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7:49.086" v="10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7:53.692" v="102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7:53.712" v="103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1605009035" sldId="2147493545"/>
            <pc:sldLayoutMk cId="881471599" sldId="2147493581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881471599" sldId="214749358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881471599" sldId="214749358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881471599" sldId="2147493581"/>
              <ac:spMk id="5" creationId="{00000000-0000-0000-0000-000000000000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1605009035" sldId="2147493545"/>
            <pc:sldLayoutMk cId="3934900190" sldId="2147493582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3934900190" sldId="2147493582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3934900190" sldId="2147493582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3934900190" sldId="2147493582"/>
              <ac:spMk id="5" creationId="{00000000-0000-0000-0000-000000000000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1605009035" sldId="2147493545"/>
            <pc:sldLayoutMk cId="1387568329" sldId="2147493583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1387568329" sldId="2147493583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1387568329" sldId="2147493583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1387568329" sldId="2147493583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1605009035" sldId="2147493545"/>
              <pc:sldLayoutMk cId="1387568329" sldId="2147493583"/>
              <ac:spMk id="9" creationId="{26DE74D0-ADE2-7F46-87B6-41A12EF1A576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53.692" v="102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7:53.712" v="10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2277741032" sldId="2147493553"/>
            <pc:sldLayoutMk cId="3284921109" sldId="2147493585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284921109" sldId="2147493585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284921109" sldId="2147493585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284921109" sldId="2147493585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2277741032" sldId="2147493553"/>
            <pc:sldLayoutMk cId="807087775" sldId="2147493586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807087775" sldId="2147493586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807087775" sldId="2147493586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807087775" sldId="2147493586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807087775" sldId="2147493586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2277741032" sldId="2147493553"/>
            <pc:sldLayoutMk cId="2919007960" sldId="2147493587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2919007960" sldId="2147493587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2919007960" sldId="2147493587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2277741032" sldId="2147493553"/>
            <pc:sldLayoutMk cId="1211309281" sldId="2147493588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1211309281" sldId="2147493588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2277741032" sldId="2147493553"/>
            <pc:sldLayoutMk cId="3817564880" sldId="2147493589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817564880" sldId="2147493589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817564880" sldId="2147493589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53.712" v="103"/>
          <pc:sldLayoutMkLst>
            <pc:docMk/>
            <pc:sldMasterMk cId="2277741032" sldId="2147493553"/>
            <pc:sldLayoutMk cId="354265721" sldId="2147493590"/>
          </pc:sldLayoutMkLst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54265721" sldId="2147493590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54265721" sldId="2147493590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7:53.712" v="103"/>
            <ac:spMkLst>
              <pc:docMk/>
              <pc:sldMasterMk cId="2277741032" sldId="2147493553"/>
              <pc:sldLayoutMk cId="354265721" sldId="2147493590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53.692" v="10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53.692" v="102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7:53.692" v="102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7:53.744" v="104"/>
        <pc:sldMasterMkLst>
          <pc:docMk/>
          <pc:sldMasterMk cId="1628767163" sldId="2147493580"/>
        </pc:sldMasterMkLst>
      </pc:sldMasterChg>
      <pc:sldMasterChg chg="del sldLayoutOrd">
        <pc:chgData name="Paul Magne Eidhammer" userId="e3d4e6bb-f754-4b2e-bd11-72ddaaf5666f" providerId="ADAL" clId="{835BCC08-B0CB-4400-B3F8-7FFC689D382E}" dt="2026-07-03T12:07:53.744" v="104"/>
        <pc:sldMasterMkLst>
          <pc:docMk/>
          <pc:sldMasterMk cId="2029103379" sldId="2147493584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Bok1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8-14T10-23-22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8-14T10-54-31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8-14T11-55-15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'Ark4'!$B$1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'Ark4'!$A$2:$A$15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'Ark4'!$B$2:$B$15</c:f>
              <c:numCache>
                <c:formatCode>General</c:formatCode>
                <c:ptCount val="14"/>
                <c:pt idx="0">
                  <c:v>9</c:v>
                </c:pt>
                <c:pt idx="1">
                  <c:v>7</c:v>
                </c:pt>
                <c:pt idx="2">
                  <c:v>70</c:v>
                </c:pt>
                <c:pt idx="3">
                  <c:v>29</c:v>
                </c:pt>
                <c:pt idx="4">
                  <c:v>121</c:v>
                </c:pt>
                <c:pt idx="5">
                  <c:v>135</c:v>
                </c:pt>
                <c:pt idx="6">
                  <c:v>187</c:v>
                </c:pt>
                <c:pt idx="7">
                  <c:v>168</c:v>
                </c:pt>
                <c:pt idx="8">
                  <c:v>154</c:v>
                </c:pt>
                <c:pt idx="9">
                  <c:v>336</c:v>
                </c:pt>
                <c:pt idx="10">
                  <c:v>206</c:v>
                </c:pt>
                <c:pt idx="11">
                  <c:v>93</c:v>
                </c:pt>
                <c:pt idx="12">
                  <c:v>29</c:v>
                </c:pt>
                <c:pt idx="1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01-40B2-A6EB-E11AFEE8828E}"/>
            </c:ext>
          </c:extLst>
        </c:ser>
        <c:ser>
          <c:idx val="1"/>
          <c:order val="1"/>
          <c:tx>
            <c:strRef>
              <c:f>'Ark4'!$C$1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'Ark4'!$A$2:$A$15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'Ark4'!$C$2:$C$15</c:f>
              <c:numCache>
                <c:formatCode>General</c:formatCode>
                <c:ptCount val="14"/>
                <c:pt idx="0">
                  <c:v>14</c:v>
                </c:pt>
                <c:pt idx="1">
                  <c:v>12</c:v>
                </c:pt>
                <c:pt idx="2">
                  <c:v>23</c:v>
                </c:pt>
                <c:pt idx="3">
                  <c:v>42</c:v>
                </c:pt>
                <c:pt idx="4">
                  <c:v>131</c:v>
                </c:pt>
                <c:pt idx="5">
                  <c:v>136</c:v>
                </c:pt>
                <c:pt idx="6">
                  <c:v>150</c:v>
                </c:pt>
                <c:pt idx="7">
                  <c:v>148</c:v>
                </c:pt>
                <c:pt idx="8">
                  <c:v>155</c:v>
                </c:pt>
                <c:pt idx="9">
                  <c:v>309</c:v>
                </c:pt>
                <c:pt idx="10">
                  <c:v>221</c:v>
                </c:pt>
                <c:pt idx="11">
                  <c:v>90</c:v>
                </c:pt>
                <c:pt idx="12">
                  <c:v>34</c:v>
                </c:pt>
                <c:pt idx="1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01-40B2-A6EB-E11AFEE8828E}"/>
            </c:ext>
          </c:extLst>
        </c:ser>
        <c:ser>
          <c:idx val="2"/>
          <c:order val="2"/>
          <c:tx>
            <c:strRef>
              <c:f>'Ark4'!$D$1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'Ark4'!$A$2:$A$15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'Ark4'!$D$2:$D$15</c:f>
              <c:numCache>
                <c:formatCode>General</c:formatCode>
                <c:ptCount val="14"/>
                <c:pt idx="0">
                  <c:v>15</c:v>
                </c:pt>
                <c:pt idx="1">
                  <c:v>13</c:v>
                </c:pt>
                <c:pt idx="2">
                  <c:v>26</c:v>
                </c:pt>
                <c:pt idx="3">
                  <c:v>47</c:v>
                </c:pt>
                <c:pt idx="4">
                  <c:v>146</c:v>
                </c:pt>
                <c:pt idx="5">
                  <c:v>149</c:v>
                </c:pt>
                <c:pt idx="6">
                  <c:v>164</c:v>
                </c:pt>
                <c:pt idx="7">
                  <c:v>160</c:v>
                </c:pt>
                <c:pt idx="8">
                  <c:v>167</c:v>
                </c:pt>
                <c:pt idx="9">
                  <c:v>333</c:v>
                </c:pt>
                <c:pt idx="10">
                  <c:v>237</c:v>
                </c:pt>
                <c:pt idx="11">
                  <c:v>95</c:v>
                </c:pt>
                <c:pt idx="12">
                  <c:v>36</c:v>
                </c:pt>
                <c:pt idx="1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01-40B2-A6EB-E11AFEE88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Personer!$B$23:$D$23</c:f>
              <c:numCache>
                <c:formatCode>0</c:formatCode>
                <c:ptCount val="3"/>
                <c:pt idx="0">
                  <c:v>2888</c:v>
                </c:pt>
                <c:pt idx="1">
                  <c:v>2938</c:v>
                </c:pt>
                <c:pt idx="2">
                  <c:v>2932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09-495B-BA35-1AFFE739B2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Boliger5!$B$24:$G$24</c:f>
              <c:numCache>
                <c:formatCode>0</c:formatCode>
                <c:ptCount val="6"/>
                <c:pt idx="0">
                  <c:v>1350</c:v>
                </c:pt>
                <c:pt idx="1">
                  <c:v>148</c:v>
                </c:pt>
                <c:pt idx="2">
                  <c:v>105</c:v>
                </c:pt>
                <c:pt idx="3">
                  <c:v>12</c:v>
                </c:pt>
                <c:pt idx="4">
                  <c:v>44</c:v>
                </c:pt>
                <c:pt idx="5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2-4511-B5B7-9E3F74D533B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82832684772288E-2"/>
          <c:y val="4.7234298863894526E-2"/>
          <c:w val="0.86080660484206328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Boliger5!$B$24:$O$24</c:f>
              <c:numCache>
                <c:formatCode>0</c:formatCode>
                <c:ptCount val="14"/>
                <c:pt idx="0">
                  <c:v>10</c:v>
                </c:pt>
                <c:pt idx="1">
                  <c:v>7</c:v>
                </c:pt>
                <c:pt idx="2">
                  <c:v>71</c:v>
                </c:pt>
                <c:pt idx="3">
                  <c:v>32</c:v>
                </c:pt>
                <c:pt idx="4">
                  <c:v>118</c:v>
                </c:pt>
                <c:pt idx="5">
                  <c:v>140</c:v>
                </c:pt>
                <c:pt idx="6">
                  <c:v>181</c:v>
                </c:pt>
                <c:pt idx="7">
                  <c:v>165</c:v>
                </c:pt>
                <c:pt idx="8">
                  <c:v>158</c:v>
                </c:pt>
                <c:pt idx="9">
                  <c:v>333</c:v>
                </c:pt>
                <c:pt idx="10">
                  <c:v>214</c:v>
                </c:pt>
                <c:pt idx="11">
                  <c:v>97</c:v>
                </c:pt>
                <c:pt idx="12">
                  <c:v>28</c:v>
                </c:pt>
                <c:pt idx="1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D4-46C9-ADB4-2E7C9892EC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0211134514153957E-2"/>
              <c:y val="0.414405976830791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272952457344868E-2"/>
          <c:y val="5.3102484412592459E-2"/>
          <c:w val="0.90379355017412855"/>
          <c:h val="0.781631641533235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Fullforte!$B$95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Fullforte!$C$95:$AA$95</c:f>
              <c:numCache>
                <c:formatCode>0</c:formatCode>
                <c:ptCount val="25"/>
                <c:pt idx="0">
                  <c:v>9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6</c:v>
                </c:pt>
                <c:pt idx="6">
                  <c:v>3</c:v>
                </c:pt>
                <c:pt idx="7">
                  <c:v>2</c:v>
                </c:pt>
                <c:pt idx="8">
                  <c:v>12</c:v>
                </c:pt>
                <c:pt idx="9">
                  <c:v>1</c:v>
                </c:pt>
                <c:pt idx="10">
                  <c:v>8</c:v>
                </c:pt>
                <c:pt idx="11">
                  <c:v>7</c:v>
                </c:pt>
                <c:pt idx="12">
                  <c:v>3</c:v>
                </c:pt>
                <c:pt idx="13">
                  <c:v>5</c:v>
                </c:pt>
                <c:pt idx="14">
                  <c:v>7</c:v>
                </c:pt>
                <c:pt idx="15">
                  <c:v>8</c:v>
                </c:pt>
                <c:pt idx="16">
                  <c:v>7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4</c:v>
                </c:pt>
                <c:pt idx="21">
                  <c:v>3</c:v>
                </c:pt>
                <c:pt idx="22">
                  <c:v>6</c:v>
                </c:pt>
                <c:pt idx="23">
                  <c:v>5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61-4AA3-B14F-2ECD6C1B04D7}"/>
            </c:ext>
          </c:extLst>
        </c:ser>
        <c:ser>
          <c:idx val="1"/>
          <c:order val="1"/>
          <c:tx>
            <c:strRef>
              <c:f>Fullforte!$B$96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Fullforte!$C$96:$AA$96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61-4AA3-B14F-2ECD6C1B04D7}"/>
            </c:ext>
          </c:extLst>
        </c:ser>
        <c:ser>
          <c:idx val="2"/>
          <c:order val="2"/>
          <c:tx>
            <c:strRef>
              <c:f>Fullforte!$B$97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Fullforte!$C$97:$AA$97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8</c:v>
                </c:pt>
                <c:pt idx="9">
                  <c:v>4</c:v>
                </c:pt>
                <c:pt idx="10">
                  <c:v>0</c:v>
                </c:pt>
                <c:pt idx="11">
                  <c:v>6</c:v>
                </c:pt>
                <c:pt idx="12">
                  <c:v>0</c:v>
                </c:pt>
                <c:pt idx="13">
                  <c:v>0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9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61-4AA3-B14F-2ECD6C1B04D7}"/>
            </c:ext>
          </c:extLst>
        </c:ser>
        <c:ser>
          <c:idx val="3"/>
          <c:order val="3"/>
          <c:tx>
            <c:strRef>
              <c:f>Fullforte!$B$98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Fullforte!$C$98:$AA$98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61-4AA3-B14F-2ECD6C1B04D7}"/>
            </c:ext>
          </c:extLst>
        </c:ser>
        <c:ser>
          <c:idx val="4"/>
          <c:order val="4"/>
          <c:tx>
            <c:strRef>
              <c:f>Fullforte!$B$99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Fullforte!$C$99:$AA$99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61-4AA3-B14F-2ECD6C1B04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650237561845467E-3"/>
              <c:y val="0.333997566428627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NyeBygninger!$C$4</c:f>
              <c:strCache>
                <c:ptCount val="1"/>
                <c:pt idx="0">
                  <c:v>Innanfor fjorårets tettstadsgrenser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NyeBygninger!$B$5:$B$9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NyeBygninger!$C$5:$C$9</c:f>
              <c:numCache>
                <c:formatCode>0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FD-452F-B511-F555F156C257}"/>
            </c:ext>
          </c:extLst>
        </c:ser>
        <c:ser>
          <c:idx val="1"/>
          <c:order val="1"/>
          <c:tx>
            <c:strRef>
              <c:f>NyeBygninger!$D$4</c:f>
              <c:strCache>
                <c:ptCount val="1"/>
                <c:pt idx="0">
                  <c:v>I utvidelsen mellom fjorårets og eksisterande tettstadsgrenser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NyeBygninger!$B$5:$B$9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NyeBygninger!$D$5:$D$9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FD-452F-B511-F555F156C257}"/>
            </c:ext>
          </c:extLst>
        </c:ser>
        <c:ser>
          <c:idx val="2"/>
          <c:order val="2"/>
          <c:tx>
            <c:strRef>
              <c:f>NyeBygninger!$E$4</c:f>
              <c:strCache>
                <c:ptCount val="1"/>
                <c:pt idx="0">
                  <c:v>Innan 1 km frå eksisterande tettstad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NyeBygninger!$B$5:$B$9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NyeBygninger!$E$5:$E$9</c:f>
              <c:numCache>
                <c:formatCode>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FD-452F-B511-F555F156C257}"/>
            </c:ext>
          </c:extLst>
        </c:ser>
        <c:ser>
          <c:idx val="3"/>
          <c:order val="3"/>
          <c:tx>
            <c:strRef>
              <c:f>NyeBygninger!$F$4</c:f>
              <c:strCache>
                <c:ptCount val="1"/>
                <c:pt idx="0">
                  <c:v>Mellom 1-3 km frå eksisterande tettstad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NyeBygninger!$B$5:$B$9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NyeBygninger!$F$5:$F$9</c:f>
              <c:numCache>
                <c:formatCode>0</c:formatCode>
                <c:ptCount val="5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FD-452F-B511-F555F156C257}"/>
            </c:ext>
          </c:extLst>
        </c:ser>
        <c:ser>
          <c:idx val="4"/>
          <c:order val="4"/>
          <c:tx>
            <c:strRef>
              <c:f>NyeBygninger!$G$4</c:f>
              <c:strCache>
                <c:ptCount val="1"/>
                <c:pt idx="0">
                  <c:v>Meir enn 3 km fra eksisterande tettstad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NyeBygninger!$B$5:$B$9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NyeBygninger!$G$5:$G$9</c:f>
              <c:numCache>
                <c:formatCode>0</c:formatCode>
                <c:ptCount val="5"/>
                <c:pt idx="0">
                  <c:v>35</c:v>
                </c:pt>
                <c:pt idx="1">
                  <c:v>42</c:v>
                </c:pt>
                <c:pt idx="2">
                  <c:v>38</c:v>
                </c:pt>
                <c:pt idx="3">
                  <c:v>46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FD-452F-B511-F555F156C2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836895"/>
        <c:axId val="214837855"/>
      </c:barChart>
      <c:catAx>
        <c:axId val="214836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837855"/>
        <c:crosses val="autoZero"/>
        <c:auto val="1"/>
        <c:lblAlgn val="ctr"/>
        <c:lblOffset val="100"/>
        <c:noMultiLvlLbl val="0"/>
      </c:catAx>
      <c:valAx>
        <c:axId val="21483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4029149036201215E-3"/>
              <c:y val="0.337174673414836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836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948908438587618E-2"/>
          <c:y val="5.7806259251918991E-2"/>
          <c:w val="0.89314310070215586"/>
          <c:h val="0.684644699375186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NyeBygninger!$B$5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NyeBygninger!$C$5:$K$5</c:f>
              <c:numCache>
                <c:formatCode>0</c:formatCode>
                <c:ptCount val="9"/>
                <c:pt idx="0">
                  <c:v>1</c:v>
                </c:pt>
                <c:pt idx="1">
                  <c:v>1</c:v>
                </c:pt>
                <c:pt idx="2">
                  <c:v>23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FE-4580-AB67-BC6C0DD1982A}"/>
            </c:ext>
          </c:extLst>
        </c:ser>
        <c:ser>
          <c:idx val="1"/>
          <c:order val="1"/>
          <c:tx>
            <c:strRef>
              <c:f>NyeBygninger!$B$6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NyeBygninger!$C$6:$K$6</c:f>
              <c:numCache>
                <c:formatCode>0</c:formatCode>
                <c:ptCount val="9"/>
                <c:pt idx="0">
                  <c:v>6</c:v>
                </c:pt>
                <c:pt idx="1">
                  <c:v>3</c:v>
                </c:pt>
                <c:pt idx="2">
                  <c:v>18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FE-4580-AB67-BC6C0DD1982A}"/>
            </c:ext>
          </c:extLst>
        </c:ser>
        <c:ser>
          <c:idx val="2"/>
          <c:order val="2"/>
          <c:tx>
            <c:strRef>
              <c:f>NyeBygninger!$B$7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NyeBygninger!$C$7:$K$7</c:f>
              <c:numCache>
                <c:formatCode>0</c:formatCode>
                <c:ptCount val="9"/>
                <c:pt idx="0">
                  <c:v>3</c:v>
                </c:pt>
                <c:pt idx="1">
                  <c:v>4</c:v>
                </c:pt>
                <c:pt idx="2">
                  <c:v>22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FE-4580-AB67-BC6C0DD1982A}"/>
            </c:ext>
          </c:extLst>
        </c:ser>
        <c:ser>
          <c:idx val="3"/>
          <c:order val="3"/>
          <c:tx>
            <c:strRef>
              <c:f>NyeBygninger!$B$8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NyeBygninger!$C$8:$K$8</c:f>
              <c:numCache>
                <c:formatCode>0</c:formatCode>
                <c:ptCount val="9"/>
                <c:pt idx="0">
                  <c:v>4</c:v>
                </c:pt>
                <c:pt idx="1">
                  <c:v>1</c:v>
                </c:pt>
                <c:pt idx="2">
                  <c:v>18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FE-4580-AB67-BC6C0DD1982A}"/>
            </c:ext>
          </c:extLst>
        </c:ser>
        <c:ser>
          <c:idx val="4"/>
          <c:order val="4"/>
          <c:tx>
            <c:strRef>
              <c:f>NyeBygninger!$B$9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NyeBygninger!$C$9:$K$9</c:f>
              <c:numCache>
                <c:formatCode>0</c:formatCode>
                <c:ptCount val="9"/>
                <c:pt idx="0">
                  <c:v>1</c:v>
                </c:pt>
                <c:pt idx="1">
                  <c:v>3</c:v>
                </c:pt>
                <c:pt idx="2">
                  <c:v>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FE-4580-AB67-BC6C0DD19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4162767"/>
        <c:axId val="1524164687"/>
      </c:barChart>
      <c:catAx>
        <c:axId val="1524162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4164687"/>
        <c:crosses val="autoZero"/>
        <c:auto val="1"/>
        <c:lblAlgn val="ctr"/>
        <c:lblOffset val="100"/>
        <c:noMultiLvlLbl val="0"/>
      </c:catAx>
      <c:valAx>
        <c:axId val="1524164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4293006636038795E-2"/>
              <c:y val="0.363058256932581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4162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225391014710593"/>
          <c:y val="0.92037548440680406"/>
          <c:w val="0.31549217970578808"/>
          <c:h val="6.5952529680724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Medianinntekt!$A$60</c:f>
              <c:strCache>
                <c:ptCount val="1"/>
                <c:pt idx="0">
                  <c:v>Tingvoll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Medianinntekt!$B$60:$F$60</c:f>
              <c:numCache>
                <c:formatCode>0</c:formatCode>
                <c:ptCount val="5"/>
                <c:pt idx="0">
                  <c:v>784000</c:v>
                </c:pt>
                <c:pt idx="1">
                  <c:v>454000</c:v>
                </c:pt>
                <c:pt idx="2">
                  <c:v>918000</c:v>
                </c:pt>
                <c:pt idx="3">
                  <c:v>1338000</c:v>
                </c:pt>
                <c:pt idx="4">
                  <c:v>696000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E6-4397-B682-67FDD7F000B9}"/>
            </c:ext>
          </c:extLst>
        </c:ser>
        <c:ser>
          <c:idx val="1"/>
          <c:order val="1"/>
          <c:tx>
            <c:strRef>
              <c:f>Medianinntekt!$A$61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Medianinntekt!$B$61:$F$61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E6-4397-B682-67FDD7F000B9}"/>
            </c:ext>
          </c:extLst>
        </c:ser>
        <c:ser>
          <c:idx val="2"/>
          <c:order val="2"/>
          <c:tx>
            <c:strRef>
              <c:f>Medianinntekt!$A$62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Medianinntekt!$B$62:$F$62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E6-4397-B682-67FDD7F000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Tingvoll!$F$5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Tingvoll!$E$6:$E$30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Tingvoll!$F$6:$F$30</c:f>
              <c:numCache>
                <c:formatCode>General</c:formatCode>
                <c:ptCount val="25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1</c:v>
                </c:pt>
                <c:pt idx="14">
                  <c:v>-1</c:v>
                </c:pt>
                <c:pt idx="15">
                  <c:v>1</c:v>
                </c:pt>
                <c:pt idx="16">
                  <c:v>2</c:v>
                </c:pt>
                <c:pt idx="17">
                  <c:v>0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-1</c:v>
                </c:pt>
                <c:pt idx="23">
                  <c:v>2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84C-47F5-8269-F6A0CF470189}"/>
            </c:ext>
          </c:extLst>
        </c:ser>
        <c:ser>
          <c:idx val="1"/>
          <c:order val="1"/>
          <c:tx>
            <c:strRef>
              <c:f>Tingvoll!$G$5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Tingvoll!$E$6:$E$30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Tingvoll!$G$6:$G$30</c:f>
              <c:numCache>
                <c:formatCode>General</c:formatCode>
                <c:ptCount val="25"/>
                <c:pt idx="0">
                  <c:v>6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5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0</c:v>
                </c:pt>
                <c:pt idx="15">
                  <c:v>3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  <c:pt idx="19">
                  <c:v>0</c:v>
                </c:pt>
                <c:pt idx="20">
                  <c:v>2</c:v>
                </c:pt>
                <c:pt idx="21">
                  <c:v>1</c:v>
                </c:pt>
                <c:pt idx="22">
                  <c:v>-2</c:v>
                </c:pt>
                <c:pt idx="23">
                  <c:v>2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84C-47F5-8269-F6A0CF470189}"/>
            </c:ext>
          </c:extLst>
        </c:ser>
        <c:ser>
          <c:idx val="2"/>
          <c:order val="2"/>
          <c:tx>
            <c:strRef>
              <c:f>Tingvoll!$H$5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Tingvoll!$E$6:$E$30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Tingvoll!$H$6:$H$30</c:f>
              <c:numCache>
                <c:formatCode>General</c:formatCode>
                <c:ptCount val="25"/>
                <c:pt idx="0">
                  <c:v>6</c:v>
                </c:pt>
                <c:pt idx="1">
                  <c:v>1</c:v>
                </c:pt>
                <c:pt idx="2">
                  <c:v>5</c:v>
                </c:pt>
                <c:pt idx="3">
                  <c:v>3</c:v>
                </c:pt>
                <c:pt idx="4">
                  <c:v>4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0</c:v>
                </c:pt>
                <c:pt idx="12">
                  <c:v>2</c:v>
                </c:pt>
                <c:pt idx="13">
                  <c:v>2</c:v>
                </c:pt>
                <c:pt idx="14">
                  <c:v>0</c:v>
                </c:pt>
                <c:pt idx="15">
                  <c:v>2</c:v>
                </c:pt>
                <c:pt idx="16">
                  <c:v>3</c:v>
                </c:pt>
                <c:pt idx="17">
                  <c:v>0</c:v>
                </c:pt>
                <c:pt idx="18">
                  <c:v>1</c:v>
                </c:pt>
                <c:pt idx="19">
                  <c:v>0</c:v>
                </c:pt>
                <c:pt idx="20">
                  <c:v>2</c:v>
                </c:pt>
                <c:pt idx="21">
                  <c:v>2</c:v>
                </c:pt>
                <c:pt idx="22">
                  <c:v>-1</c:v>
                </c:pt>
                <c:pt idx="23">
                  <c:v>1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84C-47F5-8269-F6A0CF4701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'Ark3'!$C$1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18-4CA1-A943-8E5F4CFB2EF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'Ark3'!$B$132:$B$157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'Ark3'!$C$132:$C$157</c:f>
              <c:numCache>
                <c:formatCode>General</c:formatCode>
                <c:ptCount val="26"/>
                <c:pt idx="0">
                  <c:v>100</c:v>
                </c:pt>
                <c:pt idx="1">
                  <c:v>100.73145245559039</c:v>
                </c:pt>
                <c:pt idx="2">
                  <c:v>100.83594566353187</c:v>
                </c:pt>
                <c:pt idx="3">
                  <c:v>101.04493207941483</c:v>
                </c:pt>
                <c:pt idx="4">
                  <c:v>100.73145245559039</c:v>
                </c:pt>
                <c:pt idx="5">
                  <c:v>100.31347962382443</c:v>
                </c:pt>
                <c:pt idx="6">
                  <c:v>100.10449320794149</c:v>
                </c:pt>
                <c:pt idx="7">
                  <c:v>100.20898641588296</c:v>
                </c:pt>
                <c:pt idx="8">
                  <c:v>101.04493207941483</c:v>
                </c:pt>
                <c:pt idx="9">
                  <c:v>101.04493207941483</c:v>
                </c:pt>
                <c:pt idx="10">
                  <c:v>101.25391849529781</c:v>
                </c:pt>
                <c:pt idx="11">
                  <c:v>100.52246603970742</c:v>
                </c:pt>
                <c:pt idx="12">
                  <c:v>100.31347962382443</c:v>
                </c:pt>
                <c:pt idx="13">
                  <c:v>100.20898641588296</c:v>
                </c:pt>
                <c:pt idx="14">
                  <c:v>99.373040752351088</c:v>
                </c:pt>
                <c:pt idx="15">
                  <c:v>98.014629049111818</c:v>
                </c:pt>
                <c:pt idx="16">
                  <c:v>98.119122257053291</c:v>
                </c:pt>
                <c:pt idx="17">
                  <c:v>98.014629049111818</c:v>
                </c:pt>
                <c:pt idx="18">
                  <c:v>97.701149425287355</c:v>
                </c:pt>
                <c:pt idx="19">
                  <c:v>97.910135841170316</c:v>
                </c:pt>
                <c:pt idx="20">
                  <c:v>97.283176593521432</c:v>
                </c:pt>
                <c:pt idx="21">
                  <c:v>97.492163009404393</c:v>
                </c:pt>
                <c:pt idx="22">
                  <c:v>97.596656217345867</c:v>
                </c:pt>
                <c:pt idx="23">
                  <c:v>97.910135841170316</c:v>
                </c:pt>
                <c:pt idx="24">
                  <c:v>97.492163009404393</c:v>
                </c:pt>
                <c:pt idx="25">
                  <c:v>96.969696969696969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18-4CA1-A943-8E5F4CFB2EFB}"/>
            </c:ext>
          </c:extLst>
        </c:ser>
        <c:ser>
          <c:idx val="1"/>
          <c:order val="1"/>
          <c:tx>
            <c:strRef>
              <c:f>'Ark3'!$D$1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C18-4CA1-A943-8E5F4CFB2EF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18-4CA1-A943-8E5F4CFB2EF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'Ark3'!$B$132:$B$157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'Ark3'!$D$132:$D$157</c:f>
              <c:numCache>
                <c:formatCode>General</c:formatCode>
                <c:ptCount val="26"/>
                <c:pt idx="0">
                  <c:v>100</c:v>
                </c:pt>
                <c:pt idx="1">
                  <c:v>100.74766355140187</c:v>
                </c:pt>
                <c:pt idx="2">
                  <c:v>101.49532710280373</c:v>
                </c:pt>
                <c:pt idx="3">
                  <c:v>103.36448598130841</c:v>
                </c:pt>
                <c:pt idx="4">
                  <c:v>105.79439252336449</c:v>
                </c:pt>
                <c:pt idx="5">
                  <c:v>108.03738317757011</c:v>
                </c:pt>
                <c:pt idx="6">
                  <c:v>109.53271028037383</c:v>
                </c:pt>
                <c:pt idx="7">
                  <c:v>110.28037383177569</c:v>
                </c:pt>
                <c:pt idx="8">
                  <c:v>110.65420560747663</c:v>
                </c:pt>
                <c:pt idx="9">
                  <c:v>110.8411214953271</c:v>
                </c:pt>
                <c:pt idx="10">
                  <c:v>112.33644859813083</c:v>
                </c:pt>
                <c:pt idx="11">
                  <c:v>114.57943925233644</c:v>
                </c:pt>
                <c:pt idx="12">
                  <c:v>116.26168224299064</c:v>
                </c:pt>
                <c:pt idx="13">
                  <c:v>116.63551401869159</c:v>
                </c:pt>
                <c:pt idx="14">
                  <c:v>119.25233644859814</c:v>
                </c:pt>
                <c:pt idx="15">
                  <c:v>121.49532710280373</c:v>
                </c:pt>
                <c:pt idx="16">
                  <c:v>122.24299065420561</c:v>
                </c:pt>
                <c:pt idx="17">
                  <c:v>123.92523364485982</c:v>
                </c:pt>
                <c:pt idx="18">
                  <c:v>125.04672897196261</c:v>
                </c:pt>
                <c:pt idx="19">
                  <c:v>124.85981308411216</c:v>
                </c:pt>
                <c:pt idx="20">
                  <c:v>125.60747663551402</c:v>
                </c:pt>
                <c:pt idx="21">
                  <c:v>126.16822429906543</c:v>
                </c:pt>
                <c:pt idx="22">
                  <c:v>126.54205607476636</c:v>
                </c:pt>
                <c:pt idx="23">
                  <c:v>125.23364485981307</c:v>
                </c:pt>
                <c:pt idx="24">
                  <c:v>126.54205607476636</c:v>
                </c:pt>
                <c:pt idx="25">
                  <c:v>127.47663551401868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C18-4CA1-A943-8E5F4CFB2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Tingvoll!$B$5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Tingvoll!$A$6:$A$19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Tingvoll!$B$6:$B$19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14</c:v>
                </c:pt>
                <c:pt idx="4">
                  <c:v>48</c:v>
                </c:pt>
                <c:pt idx="5">
                  <c:v>52</c:v>
                </c:pt>
                <c:pt idx="6">
                  <c:v>55</c:v>
                </c:pt>
                <c:pt idx="7">
                  <c:v>51</c:v>
                </c:pt>
                <c:pt idx="8">
                  <c:v>53</c:v>
                </c:pt>
                <c:pt idx="9">
                  <c:v>112</c:v>
                </c:pt>
                <c:pt idx="10">
                  <c:v>76</c:v>
                </c:pt>
                <c:pt idx="11">
                  <c:v>27</c:v>
                </c:pt>
                <c:pt idx="12">
                  <c:v>10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E5-48F3-A3DC-A1C22FDBE60B}"/>
            </c:ext>
          </c:extLst>
        </c:ser>
        <c:ser>
          <c:idx val="1"/>
          <c:order val="1"/>
          <c:tx>
            <c:strRef>
              <c:f>Tingvoll!$C$5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Tingvoll!$A$6:$A$19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Tingvoll!$C$6:$C$19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25</c:v>
                </c:pt>
                <c:pt idx="4">
                  <c:v>66</c:v>
                </c:pt>
                <c:pt idx="5">
                  <c:v>65</c:v>
                </c:pt>
                <c:pt idx="6">
                  <c:v>74</c:v>
                </c:pt>
                <c:pt idx="7">
                  <c:v>65</c:v>
                </c:pt>
                <c:pt idx="8">
                  <c:v>69</c:v>
                </c:pt>
                <c:pt idx="9">
                  <c:v>145</c:v>
                </c:pt>
                <c:pt idx="10">
                  <c:v>98</c:v>
                </c:pt>
                <c:pt idx="11">
                  <c:v>36</c:v>
                </c:pt>
                <c:pt idx="12">
                  <c:v>15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E5-48F3-A3DC-A1C22FDBE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bustadar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'Ark7'!$B$4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88-4002-968B-218DFA108D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88-4002-968B-218DFA108D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88-4002-968B-218DFA108D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88-4002-968B-218DFA108D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88-4002-968B-218DFA108D5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988-4002-968B-218DFA108D54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988-4002-968B-218DFA108D54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988-4002-968B-218DFA108D54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988-4002-968B-218DFA108D54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988-4002-968B-218DFA108D54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988-4002-968B-218DFA108D54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988-4002-968B-218DFA108D5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'Ark7'!$A$5:$A$10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'Ark7'!$B$5:$B$10</c:f>
              <c:numCache>
                <c:formatCode>General</c:formatCode>
                <c:ptCount val="6"/>
                <c:pt idx="0">
                  <c:v>601</c:v>
                </c:pt>
                <c:pt idx="1">
                  <c:v>494</c:v>
                </c:pt>
                <c:pt idx="2">
                  <c:v>167</c:v>
                </c:pt>
                <c:pt idx="3">
                  <c:v>144</c:v>
                </c:pt>
                <c:pt idx="4">
                  <c:v>62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988-4002-968B-218DFA108D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'Ark7'!$C$4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ED7-4803-8354-0145305723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ED7-4803-8354-0145305723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ED7-4803-8354-0145305723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ED7-4803-8354-0145305723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ED7-4803-8354-0145305723B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ED7-4803-8354-0145305723B1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ED7-4803-8354-0145305723B1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ED7-4803-8354-0145305723B1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ED7-4803-8354-0145305723B1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ED7-4803-8354-0145305723B1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ED7-4803-8354-0145305723B1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ED7-4803-8354-0145305723B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'Ark7'!$A$5:$A$10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'Ark7'!$C$5:$C$10</c:f>
              <c:numCache>
                <c:formatCode>General</c:formatCode>
                <c:ptCount val="6"/>
                <c:pt idx="0">
                  <c:v>673</c:v>
                </c:pt>
                <c:pt idx="1">
                  <c:v>542</c:v>
                </c:pt>
                <c:pt idx="2">
                  <c:v>170</c:v>
                </c:pt>
                <c:pt idx="3">
                  <c:v>144</c:v>
                </c:pt>
                <c:pt idx="4">
                  <c:v>63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ED7-4803-8354-0145305723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793069910166017"/>
          <c:y val="0.10523533647593168"/>
          <c:w val="0.83229692987910286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Personer!$B$24:$F$24</c:f>
              <c:numCache>
                <c:formatCode>0.0</c:formatCode>
                <c:ptCount val="5"/>
                <c:pt idx="0">
                  <c:v>19.399999999999999</c:v>
                </c:pt>
                <c:pt idx="1">
                  <c:v>31.9</c:v>
                </c:pt>
                <c:pt idx="2">
                  <c:v>18.399999999999999</c:v>
                </c:pt>
                <c:pt idx="3">
                  <c:v>17.2</c:v>
                </c:pt>
                <c:pt idx="4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4E-4820-AF1B-EC6986336C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Personer!$B$60</c:f>
              <c:numCache>
                <c:formatCode>0.0</c:formatCode>
                <c:ptCount val="1"/>
                <c:pt idx="0">
                  <c:v>40.200000000000003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C8-469E-8756-DC0BCEC604FC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Personer!$C$60</c:f>
              <c:numCache>
                <c:formatCode>0.0</c:formatCode>
                <c:ptCount val="1"/>
                <c:pt idx="0">
                  <c:v>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C8-469E-8756-DC0BCEC604FC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Personer!$D$60</c:f>
              <c:numCache>
                <c:formatCode>0.0</c:formatCode>
                <c:ptCount val="1"/>
                <c:pt idx="0">
                  <c:v>12.7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C8-469E-8756-DC0BCEC604FC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Personer!$E$60</c:f>
              <c:numCache>
                <c:formatCode>0.0</c:formatCode>
                <c:ptCount val="1"/>
                <c:pt idx="0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C8-469E-8756-DC0BCEC604FC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Personer!$F$60</c:f>
              <c:numCache>
                <c:formatCode>0.0</c:formatCode>
                <c:ptCount val="1"/>
                <c:pt idx="0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C8-469E-8756-DC0BCEC604F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Familier!$B$24:$G$24</c:f>
              <c:numCache>
                <c:formatCode>0</c:formatCode>
                <c:ptCount val="6"/>
                <c:pt idx="0">
                  <c:v>667</c:v>
                </c:pt>
                <c:pt idx="1">
                  <c:v>228</c:v>
                </c:pt>
                <c:pt idx="2">
                  <c:v>73</c:v>
                </c:pt>
                <c:pt idx="3">
                  <c:v>393</c:v>
                </c:pt>
                <c:pt idx="4">
                  <c:v>83</c:v>
                </c:pt>
                <c:pt idx="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61-4483-9E57-DEDFA850FB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9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4921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07087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19007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211309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17564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54265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1147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654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817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6981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0173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457200" y="1131590"/>
            <a:ext cx="8229600" cy="68580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b" anchorCtr="0"/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6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Overskriften skrives her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457200" y="2080800"/>
            <a:ext cx="4038600" cy="240603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 marL="496888" indent="-222250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 marL="985838" indent="-228600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skal det være lite tekst</a:t>
            </a:r>
            <a:br>
              <a:rPr lang="nb-NO"/>
            </a:br>
            <a:br>
              <a:rPr lang="nb-NO"/>
            </a:br>
            <a:r>
              <a:rPr lang="nb-NO"/>
              <a:t>Det viktigste er det du sier</a:t>
            </a:r>
            <a:br>
              <a:rPr lang="nb-NO"/>
            </a:br>
            <a:br>
              <a:rPr lang="nb-NO"/>
            </a:br>
            <a:r>
              <a:rPr lang="nb-NO"/>
              <a:t>Bruk notatfeltet!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648200" y="2080800"/>
            <a:ext cx="4038600" cy="240603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538163" indent="-227013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kan det også være tekst, eller bilde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8172400" y="4732570"/>
            <a:ext cx="732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3CE4322-7539-4FF4-8B73-4EB9DFBED132}" type="slidenum">
              <a:rPr lang="nb-NO" sz="800" smtClean="0">
                <a:solidFill>
                  <a:srgbClr val="5C707A"/>
                </a:solidFill>
              </a:rPr>
              <a:pPr algn="r"/>
              <a:t>‹#›</a:t>
            </a:fld>
            <a:endParaRPr lang="nb-NO" sz="800">
              <a:solidFill>
                <a:srgbClr val="5C7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69601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É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457200" y="1131590"/>
            <a:ext cx="8229600" cy="6858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b" anchorCtr="0"/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6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Overskriften skrives her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457200" y="2079154"/>
            <a:ext cx="8229600" cy="250882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skal det være lite tekst</a:t>
            </a:r>
            <a:br>
              <a:rPr lang="nb-NO"/>
            </a:br>
            <a:br>
              <a:rPr lang="nb-NO"/>
            </a:br>
            <a:r>
              <a:rPr lang="nb-NO"/>
              <a:t>Det viktigste er det du sier</a:t>
            </a:r>
            <a:br>
              <a:rPr lang="nb-NO"/>
            </a:br>
            <a:br>
              <a:rPr lang="nb-NO"/>
            </a:br>
            <a:r>
              <a:rPr lang="nb-NO"/>
              <a:t>Bruk notatfeltet!</a:t>
            </a:r>
          </a:p>
        </p:txBody>
      </p:sp>
      <p:sp>
        <p:nvSpPr>
          <p:cNvPr id="4" name="TekstSylinder 3"/>
          <p:cNvSpPr txBox="1"/>
          <p:nvPr userDrawn="1"/>
        </p:nvSpPr>
        <p:spPr>
          <a:xfrm>
            <a:off x="8172400" y="4732570"/>
            <a:ext cx="732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3CE4322-7539-4FF4-8B73-4EB9DFBED132}" type="slidenum">
              <a:rPr lang="nb-NO" sz="800" smtClean="0">
                <a:solidFill>
                  <a:srgbClr val="5C707A"/>
                </a:solidFill>
              </a:rPr>
              <a:pPr algn="r"/>
              <a:t>‹#›</a:t>
            </a:fld>
            <a:endParaRPr lang="nb-NO" sz="800">
              <a:solidFill>
                <a:srgbClr val="5C7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843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71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0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38756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81" r:id="rId3"/>
    <p:sldLayoutId id="2147493582" r:id="rId4"/>
    <p:sldLayoutId id="2147493583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5" r:id="rId6"/>
    <p:sldLayoutId id="2147493586" r:id="rId7"/>
    <p:sldLayoutId id="2147493587" r:id="rId8"/>
    <p:sldLayoutId id="2147493588" r:id="rId9"/>
    <p:sldLayoutId id="2147493589" r:id="rId10"/>
    <p:sldLayoutId id="2147493590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233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73" r:id="rId1"/>
    <p:sldLayoutId id="2147493574" r:id="rId2"/>
    <p:sldLayoutId id="2147493575" r:id="rId3"/>
    <p:sldLayoutId id="2147493576" r:id="rId4"/>
    <p:sldLayoutId id="2147493577" r:id="rId5"/>
    <p:sldLayoutId id="2147493578" r:id="rId6"/>
    <p:sldLayoutId id="214749357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>
                <a:latin typeface="Poppins SemiBold"/>
                <a:cs typeface="Poppins SemiBold"/>
              </a:rPr>
              <a:t>Bustadanalyse</a:t>
            </a:r>
            <a:r>
              <a:rPr lang="nn-NO" noProof="0">
                <a:latin typeface="Poppins SemiBold"/>
                <a:cs typeface="Poppins SemiBold"/>
              </a:rPr>
              <a:t> for Tingvoll</a:t>
            </a:r>
            <a:endParaRPr lang="nn-NO" noProof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>
                <a:latin typeface="Poppins SemiBold"/>
                <a:cs typeface="Poppins SemiBold"/>
              </a:rPr>
              <a:t>Hushaldsamansetning</a:t>
            </a:r>
            <a:r>
              <a:rPr lang="nb-NO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Tingvoll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927DB545-4278-F985-ADF3-1F85DCA128C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CE4ABBA5-D696-2B2B-F14B-BC9FF25DE9E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Tingvoll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>
                <a:latin typeface="Poppins"/>
                <a:cs typeface="Poppins"/>
              </a:rPr>
              <a:t>Tingvoll har i dag tilstrekkeleg med bustadar </a:t>
            </a:r>
            <a:r>
              <a:rPr lang="nn-NO" sz="1500" err="1">
                <a:latin typeface="Poppins"/>
                <a:cs typeface="Poppins"/>
              </a:rPr>
              <a:t>ift</a:t>
            </a:r>
            <a:r>
              <a:rPr lang="nn-NO" sz="1500">
                <a:latin typeface="Poppins"/>
                <a:cs typeface="Poppins"/>
              </a:rPr>
              <a:t>. forventa etterspørsel (gitt at alle registrerte bustadar tas i bruk), men vil mot 2050 ha eit underskot på både små og store bustadar, om dagens bustadmasse held seg konstant </a:t>
            </a:r>
          </a:p>
          <a:p>
            <a:endParaRPr lang="nn-NO" sz="1500" b="1"/>
          </a:p>
          <a:p>
            <a:r>
              <a:rPr lang="nn-NO" sz="1500" b="1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>
                <a:latin typeface="Poppins"/>
                <a:cs typeface="Poppins"/>
              </a:rPr>
              <a:t>I 2050 vil det være 3 % færre hushald med kontaktperson* under 67 år som etterspør bustadar i Tingvoll enn i dag. Det er ein relativ liten nedgang samanlikna med dei fleste kommunar i Møre og Romsdal</a:t>
            </a:r>
          </a:p>
          <a:p>
            <a:pPr lvl="1"/>
            <a:r>
              <a:rPr lang="nn-NO" sz="1300">
                <a:latin typeface="Poppins"/>
                <a:cs typeface="Poppins"/>
              </a:rPr>
              <a:t>Etterspørselsveksten mot 2050 blant hushald eldre enn 67 år er likevel berekna til heile </a:t>
            </a:r>
            <a:br>
              <a:rPr lang="nn-NO" sz="1300"/>
            </a:br>
            <a:r>
              <a:rPr lang="nn-NO" sz="1300">
                <a:latin typeface="Poppins"/>
                <a:cs typeface="Poppins"/>
              </a:rPr>
              <a:t>27,5 %. Eldre sine bustadbehov og preferansar blir derfor meir viktige framover</a:t>
            </a:r>
            <a:br>
              <a:rPr lang="nn-NO" sz="1300"/>
            </a:br>
            <a:endParaRPr lang="nn-NO" sz="1300"/>
          </a:p>
          <a:p>
            <a:r>
              <a:rPr lang="nn-NO" sz="1500">
                <a:latin typeface="Poppins"/>
                <a:cs typeface="Poppins"/>
              </a:rPr>
              <a:t>Eit gjennomsnittleg hushald i Tingvoll er forventa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/>
            </a:br>
            <a:r>
              <a:rPr lang="nn-NO" sz="1050" i="1">
                <a:latin typeface="Poppins"/>
                <a:cs typeface="Poppins"/>
              </a:rPr>
              <a:t>*kontaktperson = eldste i hushaldet og/eller eiger av bustad</a:t>
            </a:r>
            <a:endParaRPr lang="nn-NO" sz="1200" i="1">
              <a:latin typeface="Poppins"/>
              <a:cs typeface="Poppins"/>
            </a:endParaRPr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Tingvoll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diagram, kart&#10;&#10;KI-generert innhold kan være feil.">
            <a:extLst>
              <a:ext uri="{FF2B5EF4-FFF2-40B4-BE49-F238E27FC236}">
                <a16:creationId xmlns:a16="http://schemas.microsoft.com/office/drawing/2014/main" id="{D7A79A0A-8E14-C8E0-691F-BD4FA60BC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92868" y="4131312"/>
            <a:ext cx="281955" cy="44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Tingvoll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Tingvoll har i alt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1 683 </a:t>
            </a:r>
            <a:r>
              <a:rPr lang="nn-NO" sz="1600">
                <a:solidFill>
                  <a:srgbClr val="000000"/>
                </a:solidFill>
                <a:latin typeface="Poppins"/>
                <a:cs typeface="Poppins"/>
              </a:rPr>
              <a:t>bustader registrert i </a:t>
            </a:r>
            <a:r>
              <a:rPr lang="nn-NO" sz="1600">
                <a:latin typeface="Poppins"/>
                <a:cs typeface="Poppins"/>
              </a:rPr>
              <a:t>matrikkelen, og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1 413 </a:t>
            </a:r>
            <a:r>
              <a:rPr lang="nn-NO" sz="160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Det tyder på at </a:t>
            </a:r>
            <a:r>
              <a:rPr lang="nn-NO" sz="200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16 % </a:t>
            </a:r>
            <a:r>
              <a:rPr lang="nn-NO" sz="160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Tingvoll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FB6E4825-13D4-9DFE-63A1-935570EF52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>
                <a:latin typeface="Poppins SemiBold"/>
                <a:cs typeface="Poppins SemiBold"/>
              </a:rPr>
              <a:t>Største </a:t>
            </a:r>
            <a:r>
              <a:rPr lang="nb-NO" err="1">
                <a:latin typeface="Poppins SemiBold"/>
                <a:cs typeface="Poppins SemiBold"/>
              </a:rPr>
              <a:t>flyttestraumar</a:t>
            </a:r>
            <a:r>
              <a:rPr lang="nb-NO">
                <a:latin typeface="Poppins SemiBold"/>
                <a:cs typeface="Poppins SemiBold"/>
              </a:rPr>
              <a:t> til/</a:t>
            </a:r>
            <a:r>
              <a:rPr lang="nb-NO" err="1">
                <a:latin typeface="Poppins SemiBold"/>
                <a:cs typeface="Poppins SemiBold"/>
              </a:rPr>
              <a:t>frå</a:t>
            </a:r>
            <a:r>
              <a:rPr lang="nb-NO">
                <a:latin typeface="Poppins SemiBold"/>
                <a:cs typeface="Poppins SemiBold"/>
              </a:rPr>
              <a:t> Tingvoll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Tingvoll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Tingvoll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FA158E8-EE19-C56A-B739-64BE526B5297}"/>
              </a:ext>
            </a:extLst>
          </p:cNvPr>
          <p:cNvSpPr/>
          <p:nvPr/>
        </p:nvSpPr>
        <p:spPr>
          <a:xfrm>
            <a:off x="8748000" y="945861"/>
            <a:ext cx="312873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C6015FA-0EB8-75D2-DB26-235E6AD88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97" y="890021"/>
            <a:ext cx="3541257" cy="333057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72795AE3-8718-3A49-2951-8309D3316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647" y="997040"/>
            <a:ext cx="4351153" cy="311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5858956"/>
              </p:ext>
            </p:extLst>
          </p:nvPr>
        </p:nvGraphicFramePr>
        <p:xfrm>
          <a:off x="96254" y="254383"/>
          <a:ext cx="4318299" cy="4318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5875042"/>
              </p:ext>
            </p:extLst>
          </p:nvPr>
        </p:nvGraphicFramePr>
        <p:xfrm>
          <a:off x="4414552" y="254383"/>
          <a:ext cx="4729448" cy="4318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50754"/>
          </a:xfrm>
        </p:spPr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947780"/>
              </p:ext>
            </p:extLst>
          </p:nvPr>
        </p:nvGraphicFramePr>
        <p:xfrm>
          <a:off x="213981" y="852523"/>
          <a:ext cx="8661887" cy="353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489948"/>
              </p:ext>
            </p:extLst>
          </p:nvPr>
        </p:nvGraphicFramePr>
        <p:xfrm>
          <a:off x="302508" y="893774"/>
          <a:ext cx="8538984" cy="3700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 noProof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</a:t>
            </a:r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tabell 06513</a:t>
            </a:r>
            <a:endParaRPr lang="nb-NO" sz="800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895575"/>
              </p:ext>
            </p:extLst>
          </p:nvPr>
        </p:nvGraphicFramePr>
        <p:xfrm>
          <a:off x="144379" y="886900"/>
          <a:ext cx="8724613" cy="3520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454299"/>
              </p:ext>
            </p:extLst>
          </p:nvPr>
        </p:nvGraphicFramePr>
        <p:xfrm>
          <a:off x="213981" y="969402"/>
          <a:ext cx="8627511" cy="350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383145"/>
              </p:ext>
            </p:extLst>
          </p:nvPr>
        </p:nvGraphicFramePr>
        <p:xfrm>
          <a:off x="213981" y="735646"/>
          <a:ext cx="8716888" cy="3760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7E981405-D674-F891-D99A-082C280475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989031"/>
              </p:ext>
            </p:extLst>
          </p:nvPr>
        </p:nvGraphicFramePr>
        <p:xfrm>
          <a:off x="284615" y="932568"/>
          <a:ext cx="8550548" cy="3554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06156" cy="539995"/>
          </a:xfrm>
        </p:spPr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1A4A05AF-5A33-A206-2037-92063F69A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698140"/>
              </p:ext>
            </p:extLst>
          </p:nvPr>
        </p:nvGraphicFramePr>
        <p:xfrm>
          <a:off x="295634" y="746370"/>
          <a:ext cx="8305442" cy="3715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1" y="313460"/>
            <a:ext cx="7388839" cy="500121"/>
          </a:xfrm>
        </p:spPr>
        <p:txBody>
          <a:bodyPr>
            <a:normAutofit/>
          </a:bodyPr>
          <a:lstStyle/>
          <a:p>
            <a:r>
              <a:rPr lang="nb-NO" sz="2400"/>
              <a:t>Median </a:t>
            </a:r>
            <a:r>
              <a:rPr lang="nb-NO" sz="2400" err="1"/>
              <a:t>hushaldsinntekt</a:t>
            </a:r>
            <a:r>
              <a:rPr lang="nb-NO" sz="240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Tingvoll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1 627 424 </a:t>
            </a:r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2,1 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3,6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1,8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2,3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1434344"/>
              </p:ext>
            </p:extLst>
          </p:nvPr>
        </p:nvGraphicFramePr>
        <p:xfrm>
          <a:off x="213982" y="1014789"/>
          <a:ext cx="6711330" cy="3733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Innhald</a:t>
            </a: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</a:rPr>
              <a:t>Tingvoll kommune</a:t>
            </a:r>
            <a:endParaRPr kumimoji="0" lang="nn-NO" sz="1600" b="1" i="0" u="none" strike="noStrike" kern="1200" cap="none" spc="0" normalizeH="0" baseline="0" noProof="0" dirty="0">
              <a:ln>
                <a:noFill/>
              </a:ln>
              <a:solidFill>
                <a:srgbClr val="00568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17807" y="4609909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285D6B5-1709-A896-4636-DD672FD959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97805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BE20EA37-9B0F-C598-1832-CF441AF3511E}"/>
              </a:ext>
            </a:extLst>
          </p:cNvPr>
          <p:cNvSpPr txBox="1"/>
          <p:nvPr/>
        </p:nvSpPr>
        <p:spPr>
          <a:xfrm>
            <a:off x="443681" y="4670414"/>
            <a:ext cx="2502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</a:rPr>
              <a:t>Tingvoll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>
                <a:latin typeface="Poppins"/>
                <a:cs typeface="Poppins"/>
              </a:rPr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>
                <a:latin typeface="Poppins"/>
                <a:cs typeface="Poppins"/>
              </a:rPr>
              <a:t>.</a:t>
            </a:r>
            <a:br>
              <a:rPr lang="nn-NO" sz="1200"/>
            </a:br>
            <a:r>
              <a:rPr lang="nn-NO" sz="120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Modellens verkemåte</a:t>
            </a:r>
            <a:br>
              <a:rPr lang="nn-NO" sz="1600"/>
            </a:br>
            <a:r>
              <a:rPr lang="nn-NO" sz="1200">
                <a:latin typeface="Poppins"/>
                <a:cs typeface="Poppins"/>
              </a:rPr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/>
                <a:cs typeface="Poppins SemiBold"/>
              </a:rPr>
              <a:t>Befolkningsvekst</a:t>
            </a:r>
            <a:r>
              <a:rPr lang="nn-NO" sz="1100" i="1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/>
            </a:br>
            <a:r>
              <a:rPr lang="nn-NO" sz="1100" i="1">
                <a:latin typeface="Poppins SemiBold"/>
                <a:cs typeface="Poppins SemiBold"/>
              </a:rPr>
              <a:t>Preferansar</a:t>
            </a:r>
            <a:r>
              <a:rPr lang="nn-NO" sz="1100" i="1">
                <a:latin typeface="Poppins"/>
                <a:cs typeface="Poppins"/>
              </a:rPr>
              <a:t>: Modellen definerer ulike bustadpreferanseprofilar for ulike hushald, basert på dagens busettingsmønster. Profilane avhenger av tal på personar i hushaldinga, alder og kommunens </a:t>
            </a:r>
            <a:r>
              <a:rPr lang="nn-NO" sz="1100" i="1" err="1">
                <a:latin typeface="Poppins"/>
                <a:cs typeface="Poppins"/>
              </a:rPr>
              <a:t>sentralitet</a:t>
            </a:r>
          </a:p>
          <a:p>
            <a:r>
              <a:rPr lang="nn-NO" sz="1100" i="1">
                <a:latin typeface="Poppins SemiBold"/>
                <a:cs typeface="Poppins SemiBold"/>
              </a:rPr>
              <a:t>Bustadbalanse</a:t>
            </a:r>
            <a:r>
              <a:rPr lang="nn-NO" sz="1100" i="1">
                <a:latin typeface="Poppins"/>
                <a:cs typeface="Poppins"/>
              </a:rPr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>
                <a:latin typeface="Poppins"/>
                <a:cs typeface="Poppins"/>
              </a:rPr>
              <a:t> </a:t>
            </a:r>
            <a:endParaRPr lang="nn-NO" sz="140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NB!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Tingvoll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236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644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697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223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246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589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641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676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21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725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28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Tingvoll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Tingvoll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64A17F47-2923-AFAD-F842-B4117AEB12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90091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>
                <a:latin typeface="Poppins SemiBold"/>
                <a:cs typeface="Poppins SemiBold"/>
              </a:rPr>
              <a:t>År-til-år-endring i forventa </a:t>
            </a:r>
            <a:r>
              <a:rPr lang="nn-NO">
                <a:latin typeface="Poppins SemiBold"/>
                <a:cs typeface="Poppins SemiBold"/>
              </a:rPr>
              <a:t>bustadetterspørsel</a:t>
            </a:r>
            <a:endParaRPr lang="nn-NO" noProof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Tingvoll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F17A947A-BF94-8423-D087-8AAE80CEAD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9718903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Tingvoll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E79EA92-1DB1-6947-33A8-F8154C9AF9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68116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Tingvoll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-3,0 %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+27,5 %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8720E853-6601-F479-05FC-858C4B5A1D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51862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1_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D273B3BC-D1C4-CD43-987D-6C972C76BD9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725E95-0FD2-4F88-89A9-2E7D9473717F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1</TotalTime>
  <Words>1041</Words>
  <Application>Microsoft Office PowerPoint</Application>
  <PresentationFormat>Skjermfremvisning (16:9)</PresentationFormat>
  <Paragraphs>211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1_Logo</vt:lpstr>
      <vt:lpstr>Bustadanalyse for Tingvoll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Tingvoll</vt:lpstr>
      <vt:lpstr>PowerPoint-presentasjon</vt:lpstr>
      <vt:lpstr>PowerPoint-presentasjon</vt:lpstr>
      <vt:lpstr>Tingvoll har fleire bustadar enn hushald</vt:lpstr>
      <vt:lpstr>Flytting til/frå Tingvoll etter alder 2020-2024</vt:lpstr>
      <vt:lpstr>Største flyttestraumar til/frå Tingvoll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</cp:revision>
  <dcterms:created xsi:type="dcterms:W3CDTF">2022-12-19T14:26:47Z</dcterms:created>
  <dcterms:modified xsi:type="dcterms:W3CDTF">2026-07-03T12:07:53Z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