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6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47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undo custSel addSld modSld delMainMaster modMainMaster">
      <pc:chgData name="Paul Magne Eidhammer" userId="e3d4e6bb-f754-4b2e-bd11-72ddaaf5666f" providerId="ADAL" clId="{835BCC08-B0CB-4400-B3F8-7FFC689D382E}" dt="2026-07-03T12:09:39.081" v="124"/>
      <pc:docMkLst>
        <pc:docMk/>
      </pc:docMkLst>
      <pc:sldChg chg="modSp mod">
        <pc:chgData name="Paul Magne Eidhammer" userId="e3d4e6bb-f754-4b2e-bd11-72ddaaf5666f" providerId="ADAL" clId="{835BCC08-B0CB-4400-B3F8-7FFC689D382E}" dt="2026-07-03T12:09:34.018" v="121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9:34.018" v="121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9:39.032" v="122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9:39.045" v="123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9:39.045" v="123"/>
          <pc:sldLayoutMkLst>
            <pc:docMk/>
            <pc:sldMasterMk cId="2277741032" sldId="2147493553"/>
            <pc:sldLayoutMk cId="1165040200" sldId="2147493581"/>
          </pc:sldLayoutMkLst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1165040200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1165040200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1165040200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39.045" v="123"/>
          <pc:sldLayoutMkLst>
            <pc:docMk/>
            <pc:sldMasterMk cId="2277741032" sldId="2147493553"/>
            <pc:sldLayoutMk cId="918643343" sldId="2147493582"/>
          </pc:sldLayoutMkLst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918643343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918643343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918643343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918643343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39.045" v="123"/>
          <pc:sldLayoutMkLst>
            <pc:docMk/>
            <pc:sldMasterMk cId="2277741032" sldId="2147493553"/>
            <pc:sldLayoutMk cId="1840454439" sldId="2147493583"/>
          </pc:sldLayoutMkLst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1840454439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1840454439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39.045" v="123"/>
          <pc:sldLayoutMkLst>
            <pc:docMk/>
            <pc:sldMasterMk cId="2277741032" sldId="2147493553"/>
            <pc:sldLayoutMk cId="2828181666" sldId="2147493584"/>
          </pc:sldLayoutMkLst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2828181666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39.045" v="123"/>
          <pc:sldLayoutMkLst>
            <pc:docMk/>
            <pc:sldMasterMk cId="2277741032" sldId="2147493553"/>
            <pc:sldLayoutMk cId="193619926" sldId="2147493585"/>
          </pc:sldLayoutMkLst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193619926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193619926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39.045" v="123"/>
          <pc:sldLayoutMkLst>
            <pc:docMk/>
            <pc:sldMasterMk cId="2277741032" sldId="2147493553"/>
            <pc:sldLayoutMk cId="2415523110" sldId="2147493586"/>
          </pc:sldLayoutMkLst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2415523110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2415523110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9:39.045" v="123"/>
            <ac:spMkLst>
              <pc:docMk/>
              <pc:sldMasterMk cId="2277741032" sldId="2147493553"/>
              <pc:sldLayoutMk cId="2415523110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39.032" v="122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39.032" v="122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39.032" v="122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9:39.032" v="122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9:39.081" v="124"/>
        <pc:sldMasterMkLst>
          <pc:docMk/>
          <pc:sldMasterMk cId="683105082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8-14T08-55-38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8-14T10-23-22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8-14T10-54-31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8-14T11-55-15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Fjord!$B$4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Fjord!$A$5:$A$18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Fjord!$B$5:$B$18</c:f>
              <c:numCache>
                <c:formatCode>General</c:formatCode>
                <c:ptCount val="14"/>
                <c:pt idx="0">
                  <c:v>26</c:v>
                </c:pt>
                <c:pt idx="1">
                  <c:v>38</c:v>
                </c:pt>
                <c:pt idx="2">
                  <c:v>18</c:v>
                </c:pt>
                <c:pt idx="3">
                  <c:v>42</c:v>
                </c:pt>
                <c:pt idx="4">
                  <c:v>172</c:v>
                </c:pt>
                <c:pt idx="5">
                  <c:v>129</c:v>
                </c:pt>
                <c:pt idx="6">
                  <c:v>137</c:v>
                </c:pt>
                <c:pt idx="7">
                  <c:v>117</c:v>
                </c:pt>
                <c:pt idx="8">
                  <c:v>116</c:v>
                </c:pt>
                <c:pt idx="9">
                  <c:v>243</c:v>
                </c:pt>
                <c:pt idx="10">
                  <c:v>173</c:v>
                </c:pt>
                <c:pt idx="11">
                  <c:v>86</c:v>
                </c:pt>
                <c:pt idx="12">
                  <c:v>32</c:v>
                </c:pt>
                <c:pt idx="1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3E-406D-B9B5-288D172519BA}"/>
            </c:ext>
          </c:extLst>
        </c:ser>
        <c:ser>
          <c:idx val="1"/>
          <c:order val="1"/>
          <c:tx>
            <c:strRef>
              <c:f>Fjord!$C$4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Fjord!$A$5:$A$18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Fjord!$C$5:$C$18</c:f>
              <c:numCache>
                <c:formatCode>General</c:formatCode>
                <c:ptCount val="14"/>
                <c:pt idx="0">
                  <c:v>10</c:v>
                </c:pt>
                <c:pt idx="1">
                  <c:v>9</c:v>
                </c:pt>
                <c:pt idx="2">
                  <c:v>20</c:v>
                </c:pt>
                <c:pt idx="3">
                  <c:v>38</c:v>
                </c:pt>
                <c:pt idx="4">
                  <c:v>103</c:v>
                </c:pt>
                <c:pt idx="5">
                  <c:v>122</c:v>
                </c:pt>
                <c:pt idx="6">
                  <c:v>156</c:v>
                </c:pt>
                <c:pt idx="7">
                  <c:v>141</c:v>
                </c:pt>
                <c:pt idx="8">
                  <c:v>137</c:v>
                </c:pt>
                <c:pt idx="9">
                  <c:v>232</c:v>
                </c:pt>
                <c:pt idx="10">
                  <c:v>143</c:v>
                </c:pt>
                <c:pt idx="11">
                  <c:v>54</c:v>
                </c:pt>
                <c:pt idx="12">
                  <c:v>18</c:v>
                </c:pt>
                <c:pt idx="1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3E-406D-B9B5-288D172519BA}"/>
            </c:ext>
          </c:extLst>
        </c:ser>
        <c:ser>
          <c:idx val="2"/>
          <c:order val="2"/>
          <c:tx>
            <c:strRef>
              <c:f>Fjord!$D$4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Fjord!$A$5:$A$18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Fjord!$D$5:$D$18</c:f>
              <c:numCache>
                <c:formatCode>General</c:formatCode>
                <c:ptCount val="14"/>
                <c:pt idx="0">
                  <c:v>11</c:v>
                </c:pt>
                <c:pt idx="1">
                  <c:v>10</c:v>
                </c:pt>
                <c:pt idx="2">
                  <c:v>22</c:v>
                </c:pt>
                <c:pt idx="3">
                  <c:v>41</c:v>
                </c:pt>
                <c:pt idx="4">
                  <c:v>110</c:v>
                </c:pt>
                <c:pt idx="5">
                  <c:v>129</c:v>
                </c:pt>
                <c:pt idx="6">
                  <c:v>166</c:v>
                </c:pt>
                <c:pt idx="7">
                  <c:v>149</c:v>
                </c:pt>
                <c:pt idx="8">
                  <c:v>144</c:v>
                </c:pt>
                <c:pt idx="9">
                  <c:v>242</c:v>
                </c:pt>
                <c:pt idx="10">
                  <c:v>148</c:v>
                </c:pt>
                <c:pt idx="11">
                  <c:v>54</c:v>
                </c:pt>
                <c:pt idx="12">
                  <c:v>18</c:v>
                </c:pt>
                <c:pt idx="1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3E-406D-B9B5-288D172519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Personer!$B$29:$D$29</c:f>
              <c:numCache>
                <c:formatCode>0</c:formatCode>
                <c:ptCount val="3"/>
                <c:pt idx="0">
                  <c:v>2399</c:v>
                </c:pt>
                <c:pt idx="1">
                  <c:v>2412</c:v>
                </c:pt>
                <c:pt idx="2">
                  <c:v>2418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6F-4522-9B98-4D3B4CA0AA0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Boliger5!$B$30:$G$30</c:f>
              <c:numCache>
                <c:formatCode>0</c:formatCode>
                <c:ptCount val="6"/>
                <c:pt idx="0">
                  <c:v>1104</c:v>
                </c:pt>
                <c:pt idx="1">
                  <c:v>159</c:v>
                </c:pt>
                <c:pt idx="2">
                  <c:v>90</c:v>
                </c:pt>
                <c:pt idx="3">
                  <c:v>38</c:v>
                </c:pt>
                <c:pt idx="4">
                  <c:v>57</c:v>
                </c:pt>
                <c:pt idx="5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C5-4430-B731-F6577B6B23A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582832684772288E-2"/>
          <c:y val="4.7234298863894526E-2"/>
          <c:w val="0.86080660484206328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Boliger5!$B$30:$O$30</c:f>
              <c:numCache>
                <c:formatCode>0</c:formatCode>
                <c:ptCount val="14"/>
                <c:pt idx="0">
                  <c:v>26</c:v>
                </c:pt>
                <c:pt idx="1">
                  <c:v>37</c:v>
                </c:pt>
                <c:pt idx="2">
                  <c:v>18</c:v>
                </c:pt>
                <c:pt idx="3">
                  <c:v>43</c:v>
                </c:pt>
                <c:pt idx="4">
                  <c:v>173</c:v>
                </c:pt>
                <c:pt idx="5">
                  <c:v>131</c:v>
                </c:pt>
                <c:pt idx="6">
                  <c:v>140</c:v>
                </c:pt>
                <c:pt idx="7">
                  <c:v>117</c:v>
                </c:pt>
                <c:pt idx="8">
                  <c:v>113</c:v>
                </c:pt>
                <c:pt idx="9">
                  <c:v>243</c:v>
                </c:pt>
                <c:pt idx="10">
                  <c:v>180</c:v>
                </c:pt>
                <c:pt idx="11">
                  <c:v>83</c:v>
                </c:pt>
                <c:pt idx="12">
                  <c:v>33</c:v>
                </c:pt>
                <c:pt idx="13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91-42DB-BE70-F60B15ED35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0211134514153957E-2"/>
              <c:y val="0.414405976830791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90679638294660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Fullforte!$B$125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Fullforte!$C$125:$AA$125</c:f>
              <c:numCache>
                <c:formatCode>0</c:formatCode>
                <c:ptCount val="25"/>
                <c:pt idx="0">
                  <c:v>11</c:v>
                </c:pt>
                <c:pt idx="1">
                  <c:v>8</c:v>
                </c:pt>
                <c:pt idx="2">
                  <c:v>7</c:v>
                </c:pt>
                <c:pt idx="3">
                  <c:v>1</c:v>
                </c:pt>
                <c:pt idx="4">
                  <c:v>6</c:v>
                </c:pt>
                <c:pt idx="5">
                  <c:v>2</c:v>
                </c:pt>
                <c:pt idx="6">
                  <c:v>5</c:v>
                </c:pt>
                <c:pt idx="7">
                  <c:v>2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4</c:v>
                </c:pt>
                <c:pt idx="13">
                  <c:v>2</c:v>
                </c:pt>
                <c:pt idx="14">
                  <c:v>11</c:v>
                </c:pt>
                <c:pt idx="15">
                  <c:v>5</c:v>
                </c:pt>
                <c:pt idx="16">
                  <c:v>4</c:v>
                </c:pt>
                <c:pt idx="17">
                  <c:v>3</c:v>
                </c:pt>
                <c:pt idx="18">
                  <c:v>4</c:v>
                </c:pt>
                <c:pt idx="19">
                  <c:v>3</c:v>
                </c:pt>
                <c:pt idx="20">
                  <c:v>0</c:v>
                </c:pt>
                <c:pt idx="21">
                  <c:v>0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FE-4D2C-85B7-78FD2901FF39}"/>
            </c:ext>
          </c:extLst>
        </c:ser>
        <c:ser>
          <c:idx val="1"/>
          <c:order val="1"/>
          <c:tx>
            <c:strRef>
              <c:f>Fullforte!$B$126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Fullforte!$C$126:$AA$126</c:f>
              <c:numCache>
                <c:formatCode>0</c:formatCode>
                <c:ptCount val="25"/>
                <c:pt idx="0">
                  <c:v>6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FE-4D2C-85B7-78FD2901FF39}"/>
            </c:ext>
          </c:extLst>
        </c:ser>
        <c:ser>
          <c:idx val="2"/>
          <c:order val="2"/>
          <c:tx>
            <c:strRef>
              <c:f>Fullforte!$B$127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Fullforte!$C$127:$AA$127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4</c:v>
                </c:pt>
                <c:pt idx="14">
                  <c:v>0</c:v>
                </c:pt>
                <c:pt idx="15">
                  <c:v>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9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FE-4D2C-85B7-78FD2901FF39}"/>
            </c:ext>
          </c:extLst>
        </c:ser>
        <c:ser>
          <c:idx val="3"/>
          <c:order val="3"/>
          <c:tx>
            <c:strRef>
              <c:f>Fullforte!$B$128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Fullforte!$C$128:$AA$128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8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FE-4D2C-85B7-78FD2901FF39}"/>
            </c:ext>
          </c:extLst>
        </c:ser>
        <c:ser>
          <c:idx val="4"/>
          <c:order val="4"/>
          <c:tx>
            <c:strRef>
              <c:f>Fullforte!$B$129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Fullforte!$C$129:$AA$129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10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FE-4D2C-85B7-78FD2901F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NyeBygninger!$D$5:$H$5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57-463E-98D5-6CA56818041E}"/>
            </c:ext>
          </c:extLst>
        </c:ser>
        <c:ser>
          <c:idx val="1"/>
          <c:order val="1"/>
          <c:tx>
            <c:strRef>
              <c:f>NyeBygninger!$C$6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NyeBygninger!$D$6:$H$6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57-463E-98D5-6CA56818041E}"/>
            </c:ext>
          </c:extLst>
        </c:ser>
        <c:ser>
          <c:idx val="2"/>
          <c:order val="2"/>
          <c:tx>
            <c:strRef>
              <c:f>NyeBygninger!$C$7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NyeBygninger!$D$7:$H$7</c:f>
              <c:numCache>
                <c:formatCode>0</c:formatCode>
                <c:ptCount val="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57-463E-98D5-6CA56818041E}"/>
            </c:ext>
          </c:extLst>
        </c:ser>
        <c:ser>
          <c:idx val="3"/>
          <c:order val="3"/>
          <c:tx>
            <c:strRef>
              <c:f>NyeBygninger!$C$8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NyeBygninger!$D$8:$H$8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57-463E-98D5-6CA5681804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38685967"/>
        <c:axId val="938686447"/>
      </c:barChart>
      <c:catAx>
        <c:axId val="938685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38686447"/>
        <c:crosses val="autoZero"/>
        <c:auto val="1"/>
        <c:lblAlgn val="ctr"/>
        <c:lblOffset val="100"/>
        <c:noMultiLvlLbl val="0"/>
      </c:catAx>
      <c:valAx>
        <c:axId val="938686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8242012238338354E-3"/>
              <c:y val="0.316566097210019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38685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NyeBygninger!$D$5:$L$5</c:f>
              <c:numCache>
                <c:formatCode>0</c:formatCode>
                <c:ptCount val="9"/>
                <c:pt idx="0">
                  <c:v>8</c:v>
                </c:pt>
                <c:pt idx="1">
                  <c:v>2</c:v>
                </c:pt>
                <c:pt idx="2">
                  <c:v>9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E0-493D-AF41-8DC4D0796F75}"/>
            </c:ext>
          </c:extLst>
        </c:ser>
        <c:ser>
          <c:idx val="1"/>
          <c:order val="1"/>
          <c:tx>
            <c:strRef>
              <c:f>NyeBygninger!$C$6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NyeBygninger!$D$6:$L$6</c:f>
              <c:numCache>
                <c:formatCode>0</c:formatCode>
                <c:ptCount val="9"/>
                <c:pt idx="0">
                  <c:v>1</c:v>
                </c:pt>
                <c:pt idx="1">
                  <c:v>0</c:v>
                </c:pt>
                <c:pt idx="2">
                  <c:v>13</c:v>
                </c:pt>
                <c:pt idx="3">
                  <c:v>1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E0-493D-AF41-8DC4D0796F75}"/>
            </c:ext>
          </c:extLst>
        </c:ser>
        <c:ser>
          <c:idx val="2"/>
          <c:order val="2"/>
          <c:tx>
            <c:strRef>
              <c:f>NyeBygninger!$C$7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NyeBygninger!$D$7:$L$7</c:f>
              <c:numCache>
                <c:formatCode>0</c:formatCode>
                <c:ptCount val="9"/>
                <c:pt idx="0">
                  <c:v>3</c:v>
                </c:pt>
                <c:pt idx="1">
                  <c:v>2</c:v>
                </c:pt>
                <c:pt idx="2">
                  <c:v>9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E0-493D-AF41-8DC4D0796F75}"/>
            </c:ext>
          </c:extLst>
        </c:ser>
        <c:ser>
          <c:idx val="3"/>
          <c:order val="3"/>
          <c:tx>
            <c:strRef>
              <c:f>NyeBygninger!$C$8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NyeBygninger!$D$8:$L$8</c:f>
              <c:numCache>
                <c:formatCode>0</c:formatCode>
                <c:ptCount val="9"/>
                <c:pt idx="0">
                  <c:v>3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E0-493D-AF41-8DC4D0796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8238095"/>
        <c:axId val="1598233295"/>
      </c:barChart>
      <c:catAx>
        <c:axId val="1598238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98233295"/>
        <c:crosses val="autoZero"/>
        <c:auto val="1"/>
        <c:lblAlgn val="ctr"/>
        <c:lblOffset val="100"/>
        <c:noMultiLvlLbl val="0"/>
      </c:catAx>
      <c:valAx>
        <c:axId val="1598233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7.262164955445188E-3"/>
              <c:y val="0.368122345875867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98238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7316327194637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Medianinntekt!$A$78</c:f>
              <c:strCache>
                <c:ptCount val="1"/>
                <c:pt idx="0">
                  <c:v>Fjord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Medianinntekt!$B$78:$F$78</c:f>
              <c:numCache>
                <c:formatCode>0</c:formatCode>
                <c:ptCount val="5"/>
                <c:pt idx="0">
                  <c:v>766000</c:v>
                </c:pt>
                <c:pt idx="1">
                  <c:v>443000</c:v>
                </c:pt>
                <c:pt idx="2">
                  <c:v>941000</c:v>
                </c:pt>
                <c:pt idx="3">
                  <c:v>1355000</c:v>
                </c:pt>
                <c:pt idx="4">
                  <c:v>650000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0A-4504-B1CF-765F00E12212}"/>
            </c:ext>
          </c:extLst>
        </c:ser>
        <c:ser>
          <c:idx val="1"/>
          <c:order val="1"/>
          <c:tx>
            <c:strRef>
              <c:f>Medianinntekt!$A$79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Medianinntekt!$B$79:$F$79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0A-4504-B1CF-765F00E12212}"/>
            </c:ext>
          </c:extLst>
        </c:ser>
        <c:ser>
          <c:idx val="2"/>
          <c:order val="2"/>
          <c:tx>
            <c:strRef>
              <c:f>Medianinntekt!$A$80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Medianinntekt!$B$80:$F$80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0A-4504-B1CF-765F00E122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Fjord!$J$5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Fjord!$I$6:$I$30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Fjord!$J$6:$J$30</c:f>
              <c:numCache>
                <c:formatCode>General</c:formatCode>
                <c:ptCount val="25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-1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1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08B-43C6-B43B-7B6CC25CFEB8}"/>
            </c:ext>
          </c:extLst>
        </c:ser>
        <c:ser>
          <c:idx val="1"/>
          <c:order val="1"/>
          <c:tx>
            <c:strRef>
              <c:f>Fjord!$K$5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Fjord!$I$6:$I$30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Fjord!$K$6:$K$30</c:f>
              <c:numCache>
                <c:formatCode>General</c:formatCode>
                <c:ptCount val="25"/>
                <c:pt idx="0">
                  <c:v>0</c:v>
                </c:pt>
                <c:pt idx="1">
                  <c:v>6</c:v>
                </c:pt>
                <c:pt idx="2">
                  <c:v>4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1</c:v>
                </c:pt>
                <c:pt idx="9">
                  <c:v>2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-1</c:v>
                </c:pt>
                <c:pt idx="19">
                  <c:v>0</c:v>
                </c:pt>
                <c:pt idx="20">
                  <c:v>0</c:v>
                </c:pt>
                <c:pt idx="21">
                  <c:v>2</c:v>
                </c:pt>
                <c:pt idx="22">
                  <c:v>-1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08B-43C6-B43B-7B6CC25CFEB8}"/>
            </c:ext>
          </c:extLst>
        </c:ser>
        <c:ser>
          <c:idx val="2"/>
          <c:order val="2"/>
          <c:tx>
            <c:strRef>
              <c:f>Fjord!$L$5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Fjord!$I$6:$I$30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Fjord!$L$6:$L$30</c:f>
              <c:numCache>
                <c:formatCode>General</c:formatCode>
                <c:ptCount val="25"/>
                <c:pt idx="0">
                  <c:v>0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-2</c:v>
                </c:pt>
                <c:pt idx="19">
                  <c:v>1</c:v>
                </c:pt>
                <c:pt idx="20">
                  <c:v>-1</c:v>
                </c:pt>
                <c:pt idx="21">
                  <c:v>1</c:v>
                </c:pt>
                <c:pt idx="22">
                  <c:v>-1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E08B-43C6-B43B-7B6CC25CFE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'Ark3'!$C$1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3B-4DD3-A628-D3B201B0C5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'Ark3'!$B$2:$B$27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'Ark3'!$C$2:$C$27</c:f>
              <c:numCache>
                <c:formatCode>General</c:formatCode>
                <c:ptCount val="26"/>
                <c:pt idx="0">
                  <c:v>100</c:v>
                </c:pt>
                <c:pt idx="1">
                  <c:v>100.13550135501355</c:v>
                </c:pt>
                <c:pt idx="2">
                  <c:v>99.45799457994579</c:v>
                </c:pt>
                <c:pt idx="3">
                  <c:v>98.915989159891609</c:v>
                </c:pt>
                <c:pt idx="4">
                  <c:v>98.644986449864504</c:v>
                </c:pt>
                <c:pt idx="5">
                  <c:v>98.102981029810294</c:v>
                </c:pt>
                <c:pt idx="6">
                  <c:v>97.425474254742554</c:v>
                </c:pt>
                <c:pt idx="7">
                  <c:v>98.102981029810294</c:v>
                </c:pt>
                <c:pt idx="8">
                  <c:v>98.23848238482384</c:v>
                </c:pt>
                <c:pt idx="9">
                  <c:v>96.883468834688344</c:v>
                </c:pt>
                <c:pt idx="10">
                  <c:v>96.883468834688344</c:v>
                </c:pt>
                <c:pt idx="11">
                  <c:v>95.528455284552848</c:v>
                </c:pt>
                <c:pt idx="12">
                  <c:v>94.579945799458002</c:v>
                </c:pt>
                <c:pt idx="13">
                  <c:v>94.308943089430898</c:v>
                </c:pt>
                <c:pt idx="14">
                  <c:v>93.766937669376688</c:v>
                </c:pt>
                <c:pt idx="15">
                  <c:v>93.766937669376688</c:v>
                </c:pt>
                <c:pt idx="16">
                  <c:v>93.224932249322492</c:v>
                </c:pt>
                <c:pt idx="17">
                  <c:v>93.089430894308947</c:v>
                </c:pt>
                <c:pt idx="18">
                  <c:v>93.631436314363143</c:v>
                </c:pt>
                <c:pt idx="19">
                  <c:v>93.631436314363143</c:v>
                </c:pt>
                <c:pt idx="20">
                  <c:v>93.766937669376688</c:v>
                </c:pt>
                <c:pt idx="21">
                  <c:v>93.495934959349597</c:v>
                </c:pt>
                <c:pt idx="22">
                  <c:v>93.224932249322492</c:v>
                </c:pt>
                <c:pt idx="23">
                  <c:v>92.411924119241192</c:v>
                </c:pt>
                <c:pt idx="24">
                  <c:v>93.224932249322492</c:v>
                </c:pt>
                <c:pt idx="25">
                  <c:v>92.276422764227632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3B-4DD3-A628-D3B201B0C555}"/>
            </c:ext>
          </c:extLst>
        </c:ser>
        <c:ser>
          <c:idx val="1"/>
          <c:order val="1"/>
          <c:tx>
            <c:strRef>
              <c:f>'Ark3'!$D$1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3B-4DD3-A628-D3B201B0C555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3B-4DD3-A628-D3B201B0C5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'Ark3'!$B$2:$B$27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'Ark3'!$D$2:$D$27</c:f>
              <c:numCache>
                <c:formatCode>General</c:formatCode>
                <c:ptCount val="26"/>
                <c:pt idx="0">
                  <c:v>100</c:v>
                </c:pt>
                <c:pt idx="1">
                  <c:v>100.42918454935624</c:v>
                </c:pt>
                <c:pt idx="2">
                  <c:v>103.64806866952789</c:v>
                </c:pt>
                <c:pt idx="3">
                  <c:v>106.65236051502146</c:v>
                </c:pt>
                <c:pt idx="4">
                  <c:v>107.08154506437768</c:v>
                </c:pt>
                <c:pt idx="5">
                  <c:v>109.87124463519314</c:v>
                </c:pt>
                <c:pt idx="6">
                  <c:v>110.94420600858371</c:v>
                </c:pt>
                <c:pt idx="7">
                  <c:v>111.1587982832618</c:v>
                </c:pt>
                <c:pt idx="8">
                  <c:v>112.87553648068669</c:v>
                </c:pt>
                <c:pt idx="9">
                  <c:v>115.23605150214593</c:v>
                </c:pt>
                <c:pt idx="10">
                  <c:v>116.52360515021458</c:v>
                </c:pt>
                <c:pt idx="11">
                  <c:v>117.59656652360515</c:v>
                </c:pt>
                <c:pt idx="12">
                  <c:v>119.95708154506437</c:v>
                </c:pt>
                <c:pt idx="13">
                  <c:v>118.88412017167383</c:v>
                </c:pt>
                <c:pt idx="14">
                  <c:v>121.24463519313305</c:v>
                </c:pt>
                <c:pt idx="15">
                  <c:v>122.53218884120172</c:v>
                </c:pt>
                <c:pt idx="16">
                  <c:v>123.8197424892704</c:v>
                </c:pt>
                <c:pt idx="17">
                  <c:v>124.03433476394849</c:v>
                </c:pt>
                <c:pt idx="18">
                  <c:v>123.60515021459229</c:v>
                </c:pt>
                <c:pt idx="19">
                  <c:v>122.96137339055795</c:v>
                </c:pt>
                <c:pt idx="20">
                  <c:v>122.74678111587983</c:v>
                </c:pt>
                <c:pt idx="21">
                  <c:v>123.39055793991416</c:v>
                </c:pt>
                <c:pt idx="22">
                  <c:v>124.46351931330473</c:v>
                </c:pt>
                <c:pt idx="23">
                  <c:v>124.2489270386266</c:v>
                </c:pt>
                <c:pt idx="24">
                  <c:v>124.03433476394849</c:v>
                </c:pt>
                <c:pt idx="25">
                  <c:v>124.46351931330473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A3B-4DD3-A628-D3B201B0C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Fjord!$B$5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Fjord!$A$6:$A$19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Fjord!$B$6:$B$19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16</c:v>
                </c:pt>
                <c:pt idx="4">
                  <c:v>37</c:v>
                </c:pt>
                <c:pt idx="5">
                  <c:v>45</c:v>
                </c:pt>
                <c:pt idx="6">
                  <c:v>62</c:v>
                </c:pt>
                <c:pt idx="7">
                  <c:v>56</c:v>
                </c:pt>
                <c:pt idx="8">
                  <c:v>51</c:v>
                </c:pt>
                <c:pt idx="9">
                  <c:v>92</c:v>
                </c:pt>
                <c:pt idx="10">
                  <c:v>53</c:v>
                </c:pt>
                <c:pt idx="11">
                  <c:v>15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B8-4BB9-B1B8-CF83784AFAD6}"/>
            </c:ext>
          </c:extLst>
        </c:ser>
        <c:ser>
          <c:idx val="1"/>
          <c:order val="1"/>
          <c:tx>
            <c:strRef>
              <c:f>Fjord!$C$5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Fjord!$A$6:$A$19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Fjord!$C$6:$C$19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6</c:v>
                </c:pt>
                <c:pt idx="3">
                  <c:v>18</c:v>
                </c:pt>
                <c:pt idx="4">
                  <c:v>49</c:v>
                </c:pt>
                <c:pt idx="5">
                  <c:v>59</c:v>
                </c:pt>
                <c:pt idx="6">
                  <c:v>81</c:v>
                </c:pt>
                <c:pt idx="7">
                  <c:v>71</c:v>
                </c:pt>
                <c:pt idx="8">
                  <c:v>65</c:v>
                </c:pt>
                <c:pt idx="9">
                  <c:v>111</c:v>
                </c:pt>
                <c:pt idx="10">
                  <c:v>66</c:v>
                </c:pt>
                <c:pt idx="11">
                  <c:v>23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B8-4BB9-B1B8-CF83784AF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'Ark4'!$B$4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B11-48D0-9169-CAA81190F3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B11-48D0-9169-CAA81190F3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B11-48D0-9169-CAA81190F3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B11-48D0-9169-CAA81190F3C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B11-48D0-9169-CAA81190F3C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B11-48D0-9169-CAA81190F3CD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B11-48D0-9169-CAA81190F3CD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B11-48D0-9169-CAA81190F3CD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B11-48D0-9169-CAA81190F3CD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B11-48D0-9169-CAA81190F3CD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B11-48D0-9169-CAA81190F3CD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9B11-48D0-9169-CAA81190F3C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'Ark4'!$A$5:$A$10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'Ark4'!$B$5:$B$10</c:f>
              <c:numCache>
                <c:formatCode>General</c:formatCode>
                <c:ptCount val="6"/>
                <c:pt idx="0">
                  <c:v>508</c:v>
                </c:pt>
                <c:pt idx="1">
                  <c:v>397</c:v>
                </c:pt>
                <c:pt idx="2">
                  <c:v>134</c:v>
                </c:pt>
                <c:pt idx="3">
                  <c:v>101</c:v>
                </c:pt>
                <c:pt idx="4">
                  <c:v>47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B11-48D0-9169-CAA81190F3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'Ark4'!$C$4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044-4B6B-9601-74DA3496E3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044-4B6B-9601-74DA3496E3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044-4B6B-9601-74DA3496E35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044-4B6B-9601-74DA3496E35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044-4B6B-9601-74DA3496E35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044-4B6B-9601-74DA3496E35B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044-4B6B-9601-74DA3496E35B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044-4B6B-9601-74DA3496E35B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044-4B6B-9601-74DA3496E35B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044-4B6B-9601-74DA3496E35B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1044-4B6B-9601-74DA3496E35B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1044-4B6B-9601-74DA3496E35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'Ark4'!$A$5:$A$10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'Ark4'!$C$5:$C$10</c:f>
              <c:numCache>
                <c:formatCode>General</c:formatCode>
                <c:ptCount val="6"/>
                <c:pt idx="0">
                  <c:v>551</c:v>
                </c:pt>
                <c:pt idx="1">
                  <c:v>414</c:v>
                </c:pt>
                <c:pt idx="2">
                  <c:v>132</c:v>
                </c:pt>
                <c:pt idx="3">
                  <c:v>102</c:v>
                </c:pt>
                <c:pt idx="4">
                  <c:v>48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044-4B6B-9601-74DA3496E3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533907747689937"/>
          <c:y val="0.10523533647593168"/>
          <c:w val="0.84488868562052333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Personer!$B$30:$F$30</c:f>
              <c:numCache>
                <c:formatCode>0.0</c:formatCode>
                <c:ptCount val="5"/>
                <c:pt idx="0">
                  <c:v>18.399999999999999</c:v>
                </c:pt>
                <c:pt idx="1">
                  <c:v>29.8</c:v>
                </c:pt>
                <c:pt idx="2">
                  <c:v>17.899999999999999</c:v>
                </c:pt>
                <c:pt idx="3">
                  <c:v>17.399999999999999</c:v>
                </c:pt>
                <c:pt idx="4">
                  <c:v>16.600000000000001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3-4DBD-9736-937DD899690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Personer!$B$66</c:f>
              <c:numCache>
                <c:formatCode>0.0</c:formatCode>
                <c:ptCount val="1"/>
                <c:pt idx="0">
                  <c:v>39.4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23-4B6F-A497-DB438C58DB30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Personer!$C$66</c:f>
              <c:numCache>
                <c:formatCode>0.0</c:formatCode>
                <c:ptCount val="1"/>
                <c:pt idx="0">
                  <c:v>31.9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23-4B6F-A497-DB438C58DB30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Personer!$D$66</c:f>
              <c:numCache>
                <c:formatCode>0.0</c:formatCode>
                <c:ptCount val="1"/>
                <c:pt idx="0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23-4B6F-A497-DB438C58DB30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Personer!$E$66</c:f>
              <c:numCache>
                <c:formatCode>0.0</c:formatCode>
                <c:ptCount val="1"/>
                <c:pt idx="0">
                  <c:v>9.3000000000000007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23-4B6F-A497-DB438C58DB30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Personer!$F$66</c:f>
              <c:numCache>
                <c:formatCode>0.0</c:formatCode>
                <c:ptCount val="1"/>
                <c:pt idx="0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23-4B6F-A497-DB438C58DB3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Familier!$B$30:$G$30</c:f>
              <c:numCache>
                <c:formatCode>0</c:formatCode>
                <c:ptCount val="6"/>
                <c:pt idx="0">
                  <c:v>497</c:v>
                </c:pt>
                <c:pt idx="1">
                  <c:v>199</c:v>
                </c:pt>
                <c:pt idx="2">
                  <c:v>46</c:v>
                </c:pt>
                <c:pt idx="3">
                  <c:v>309</c:v>
                </c:pt>
                <c:pt idx="4">
                  <c:v>78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4A-4E41-A219-DD97E7CBE7F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9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24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65040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918643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840454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828181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93619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241552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12422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50284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125231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91493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363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67134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48" r:id="rId1"/>
    <p:sldLayoutId id="2147493549" r:id="rId2"/>
    <p:sldLayoutId id="2147493550" r:id="rId3"/>
    <p:sldLayoutId id="2147493551" r:id="rId4"/>
    <p:sldLayoutId id="2147493552" r:id="rId5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emf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noProof="0"/>
              <a:t>Bustadanalyse for Fjord</a:t>
            </a:r>
            <a:endParaRPr lang="nn-NO" noProof="0">
              <a:highlight>
                <a:srgbClr val="FFFF00"/>
              </a:highlight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/>
          <a:lstStyle/>
          <a:p>
            <a:r>
              <a:rPr lang="nn-NO" noProof="0" dirty="0"/>
              <a:t>Forventa bustadetterspørsel og nøkkeltal for bustadsektoren</a:t>
            </a: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Hushaldsamansetning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Fjord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8997BFF8-475F-7E5E-D371-ACA0D2452082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09D632D1-51AE-C364-0C06-D9E0A550C3F9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Fjord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>
            <a:normAutofit/>
          </a:bodyPr>
          <a:lstStyle/>
          <a:p>
            <a:r>
              <a:rPr lang="nn-NO" sz="1500"/>
              <a:t>Fjord har </a:t>
            </a:r>
            <a:r>
              <a:rPr lang="nn-NO" sz="1500" b="1"/>
              <a:t>for få middels store bustadar </a:t>
            </a:r>
            <a:r>
              <a:rPr lang="nn-NO" sz="1500"/>
              <a:t>og eit overskot av store og små bustadar i forhold til forventa etterspørsel</a:t>
            </a:r>
          </a:p>
          <a:p>
            <a:pPr lvl="1"/>
            <a:r>
              <a:rPr lang="nn-NO" sz="1300"/>
              <a:t>I sum er tal tilgjengelege bustadar likevel tilstrekkeleg </a:t>
            </a:r>
            <a:r>
              <a:rPr lang="nn-NO" sz="1300" err="1"/>
              <a:t>ift</a:t>
            </a:r>
            <a:r>
              <a:rPr lang="nn-NO" sz="1300"/>
              <a:t>. forventa bustadetterspørsel i dag og mot 2050, gitt at alle tilgjengelege bustadar blir tatt i bruk</a:t>
            </a:r>
            <a:br>
              <a:rPr lang="nn-NO" sz="1100"/>
            </a:br>
            <a:endParaRPr lang="nn-NO" sz="1100"/>
          </a:p>
          <a:p>
            <a:r>
              <a:rPr lang="nn-NO" sz="1500" b="1"/>
              <a:t>Godt vaksne hushald driv framtidig etterspørselsvekst</a:t>
            </a:r>
          </a:p>
          <a:p>
            <a:pPr lvl="1"/>
            <a:r>
              <a:rPr lang="nn-NO" sz="1300"/>
              <a:t>I 2050 vil det være 7,7 % færre hushald med kontaktperson* under 67 år som etterspør bustadar i Fjord enn i dag</a:t>
            </a:r>
          </a:p>
          <a:p>
            <a:pPr lvl="1"/>
            <a:r>
              <a:rPr lang="nn-NO" sz="1300"/>
              <a:t>Etterspørselsveksten mot 2050 blant hushald eldre enn 67 år er på den annan side berekna til 24,5 %. Eldre sine bustadbehov og preferansar blir derfor meir viktige framover</a:t>
            </a:r>
            <a:br>
              <a:rPr lang="nn-NO" sz="1300"/>
            </a:br>
            <a:endParaRPr lang="nn-NO" sz="1300"/>
          </a:p>
          <a:p>
            <a:r>
              <a:rPr lang="nn-NO" sz="1500"/>
              <a:t>Eit gjennomsnittleg hushald i Fjord er venta å vere mindre i 2050 enn i dag. Det gir auka bustadetterspørsel ut over forventa folketalsutvikling</a:t>
            </a:r>
          </a:p>
          <a:p>
            <a:pPr marL="0" indent="0" algn="r">
              <a:buNone/>
            </a:pPr>
            <a:br>
              <a:rPr lang="nn-NO" sz="1500"/>
            </a:br>
            <a:r>
              <a:rPr lang="nn-NO" sz="1050" i="1"/>
              <a:t>*kontaktperson = eldste i hushaldet og/eller eiger av bustad</a:t>
            </a:r>
            <a:endParaRPr lang="nn-NO" sz="1200" i="1"/>
          </a:p>
          <a:p>
            <a:pPr lvl="1"/>
            <a:endParaRPr lang="nn-NO" sz="120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Fjord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kart, diagram, atlas&#10;&#10;KI-generert innhold kan være feil.">
            <a:extLst>
              <a:ext uri="{FF2B5EF4-FFF2-40B4-BE49-F238E27FC236}">
                <a16:creationId xmlns:a16="http://schemas.microsoft.com/office/drawing/2014/main" id="{2781BC51-4930-EA7E-AF30-CBF429DEC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Fjord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Fjord har i alt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1 540 </a:t>
            </a:r>
            <a:r>
              <a:rPr lang="nn-NO" sz="1600">
                <a:latin typeface="Poppins"/>
                <a:cs typeface="Poppins"/>
              </a:rPr>
              <a:t>bustader registrert i matrikkelen, og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1 129 </a:t>
            </a:r>
            <a:r>
              <a:rPr lang="nn-NO" sz="160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Det tyder på at </a:t>
            </a:r>
            <a:r>
              <a:rPr lang="nn-NO" sz="200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27 % </a:t>
            </a:r>
            <a:r>
              <a:rPr lang="nn-NO" sz="160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Fjord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B6EF7E48-E678-9EDD-FEE8-3AD7C500C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Største flyttestraumar til/</a:t>
            </a:r>
            <a:r>
              <a:rPr lang="nb-NO" err="1"/>
              <a:t>frå</a:t>
            </a:r>
            <a:r>
              <a:rPr lang="nb-NO"/>
              <a:t> Fjord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Fjord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Fjord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FA158E8-EE19-C56A-B739-64BE526B5297}"/>
              </a:ext>
            </a:extLst>
          </p:cNvPr>
          <p:cNvSpPr/>
          <p:nvPr/>
        </p:nvSpPr>
        <p:spPr>
          <a:xfrm>
            <a:off x="8748000" y="945861"/>
            <a:ext cx="312873" cy="18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33085AA8-7C41-2E06-91E5-9DA86BF54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81" y="884721"/>
            <a:ext cx="4257605" cy="321359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AF12177C-33DA-D431-EF20-6D53C8F20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05" y="995522"/>
            <a:ext cx="4085864" cy="315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8901418"/>
              </p:ext>
            </p:extLst>
          </p:nvPr>
        </p:nvGraphicFramePr>
        <p:xfrm>
          <a:off x="96255" y="254383"/>
          <a:ext cx="4475746" cy="4263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438256"/>
              </p:ext>
            </p:extLst>
          </p:nvPr>
        </p:nvGraphicFramePr>
        <p:xfrm>
          <a:off x="4695753" y="254383"/>
          <a:ext cx="4351992" cy="4263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Hushald</a:t>
            </a:r>
            <a:r>
              <a:rPr lang="nb-NO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226143"/>
              </p:ext>
            </p:extLst>
          </p:nvPr>
        </p:nvGraphicFramePr>
        <p:xfrm>
          <a:off x="213981" y="948776"/>
          <a:ext cx="8723763" cy="3478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9786767"/>
              </p:ext>
            </p:extLst>
          </p:nvPr>
        </p:nvGraphicFramePr>
        <p:xfrm>
          <a:off x="295633" y="1010653"/>
          <a:ext cx="8587110" cy="350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Framskrive bustadbehov 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Metodeskildring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</a:rPr>
              <a:t>Dagens tilbod av ulike bustadar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Hushaldsamansetning</a:t>
            </a: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Analyse av framtidig bustadbehov</a:t>
            </a:r>
            <a:br>
              <a:rPr lang="nn-NO" sz="1200">
                <a:solidFill>
                  <a:schemeClr val="accent1"/>
                </a:solidFill>
              </a:rPr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Flyttestraumar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26117"/>
              </p:ext>
            </p:extLst>
          </p:nvPr>
        </p:nvGraphicFramePr>
        <p:xfrm>
          <a:off x="268132" y="866274"/>
          <a:ext cx="8635236" cy="3581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706914"/>
              </p:ext>
            </p:extLst>
          </p:nvPr>
        </p:nvGraphicFramePr>
        <p:xfrm>
          <a:off x="213981" y="893774"/>
          <a:ext cx="8737514" cy="3588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371807"/>
              </p:ext>
            </p:extLst>
          </p:nvPr>
        </p:nvGraphicFramePr>
        <p:xfrm>
          <a:off x="213981" y="818148"/>
          <a:ext cx="8586260" cy="364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99404" cy="544593"/>
          </a:xfrm>
        </p:spPr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C61B418-5307-B437-829A-69B74D2771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528658"/>
              </p:ext>
            </p:extLst>
          </p:nvPr>
        </p:nvGraphicFramePr>
        <p:xfrm>
          <a:off x="272503" y="914400"/>
          <a:ext cx="8475497" cy="3572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08570" cy="556705"/>
          </a:xfrm>
        </p:spPr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AA25BC1-218B-8BB1-5B0D-EE750AD543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318138"/>
              </p:ext>
            </p:extLst>
          </p:nvPr>
        </p:nvGraphicFramePr>
        <p:xfrm>
          <a:off x="213981" y="914400"/>
          <a:ext cx="8657516" cy="3584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830" y="313460"/>
            <a:ext cx="7310258" cy="500121"/>
          </a:xfrm>
        </p:spPr>
        <p:txBody>
          <a:bodyPr>
            <a:normAutofit/>
          </a:bodyPr>
          <a:lstStyle/>
          <a:p>
            <a:r>
              <a:rPr lang="nb-NO" sz="2400"/>
              <a:t>Median </a:t>
            </a:r>
            <a:r>
              <a:rPr lang="nb-NO" sz="2400" err="1"/>
              <a:t>hushaldsinntekt</a:t>
            </a:r>
            <a:r>
              <a:rPr lang="nb-NO" sz="240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59352" y="4602442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Fjord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832442" y="91843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2 109 621 </a:t>
            </a:r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2,8</a:t>
            </a: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4,8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2,2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1,6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921927"/>
              </p:ext>
            </p:extLst>
          </p:nvPr>
        </p:nvGraphicFramePr>
        <p:xfrm>
          <a:off x="178486" y="977887"/>
          <a:ext cx="6634556" cy="3844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Innhald</a:t>
            </a: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 Light" panose="020F0302020204030204"/>
                <a:ea typeface="Calibri Light"/>
                <a:cs typeface="Calibri Light"/>
              </a:rPr>
              <a:t>Fjord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17807" y="446388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F580E12-832E-DB7D-A65B-8414AF720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DE3F1836-CD61-3635-C1D9-8AFF6B12AE98}"/>
              </a:ext>
            </a:extLst>
          </p:cNvPr>
          <p:cNvSpPr txBox="1"/>
          <p:nvPr/>
        </p:nvSpPr>
        <p:spPr>
          <a:xfrm>
            <a:off x="318790" y="4651051"/>
            <a:ext cx="2480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n-NO" sz="1600" b="1" dirty="0">
                <a:solidFill>
                  <a:srgbClr val="005686"/>
                </a:solidFill>
                <a:latin typeface="Calibri Light" panose="020F0302020204030204"/>
                <a:ea typeface="Calibri Light"/>
                <a:cs typeface="Calibri Light"/>
              </a:rPr>
              <a:t>Fjord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140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/>
              <a:t>Første versjon blei lansert i mars 2025. Meir funksjonalitet kjem etter kvart. </a:t>
            </a:r>
            <a:r>
              <a:rPr lang="nn-NO" sz="1200">
                <a:hlinkClick r:id="rId2"/>
              </a:rPr>
              <a:t>Sjå dokumentasjon</a:t>
            </a:r>
            <a:r>
              <a:rPr lang="nn-NO" sz="1200"/>
              <a:t>.</a:t>
            </a:r>
            <a:br>
              <a:rPr lang="nn-NO" sz="1200"/>
            </a:br>
            <a:r>
              <a:rPr lang="nn-NO" sz="1200"/>
              <a:t> </a:t>
            </a:r>
          </a:p>
          <a:p>
            <a:pPr marL="0" indent="0">
              <a:buNone/>
            </a:pPr>
            <a:r>
              <a:rPr lang="nn-NO" sz="1600"/>
              <a:t>Modellens verkemåte</a:t>
            </a:r>
            <a:br>
              <a:rPr lang="nn-NO" sz="1600"/>
            </a:br>
            <a:r>
              <a:rPr lang="nn-NO" sz="1200"/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/>
              <a:t>: SSBs befolkningsframskriving, modellerer framtidige hushald gjennom hushaldsfrekvensar</a:t>
            </a:r>
            <a:br>
              <a:rPr lang="nn-NO" sz="1100" i="1"/>
            </a:br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Preferansar</a:t>
            </a:r>
            <a:r>
              <a:rPr lang="nn-NO" sz="1100" i="1"/>
              <a:t>: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/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/>
              <a:t> </a:t>
            </a:r>
            <a:endParaRPr lang="nn-NO" sz="1400"/>
          </a:p>
          <a:p>
            <a:pPr marL="0" indent="0">
              <a:buNone/>
            </a:pPr>
            <a:r>
              <a:rPr lang="nn-NO" sz="1600"/>
              <a:t>NB!</a:t>
            </a:r>
          </a:p>
          <a:p>
            <a:pPr marL="0" indent="0">
              <a:buNone/>
            </a:pPr>
            <a:r>
              <a:rPr lang="nn-NO" sz="120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/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Fjord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296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499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572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180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116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193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556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588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89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466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482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Fjord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Fjord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445CF2D-1577-DB35-7E8C-BF5BC01B46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735150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År-til-år-endring i forventa bustadetterspørsel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Fjord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CC0170E-1AFC-88A2-ECE9-31271D745A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87456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Fjord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7FDDB473-E6F7-BAC0-1B0C-8714EB37CB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738009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Fjord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>
                <a:solidFill>
                  <a:srgbClr val="EE8076"/>
                </a:solidFill>
                <a:latin typeface="Calibri"/>
              </a:rPr>
              <a:t>-7,7 %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+24,5 %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425E3B86-B88F-2A51-6A61-379C701B06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61485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Utan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79CE36DB-B076-8D46-985C-2C58FB32C742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16DCFB-2767-4CE8-80C1-92892BC3E95F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2</TotalTime>
  <Words>1033</Words>
  <Application>Microsoft Office PowerPoint</Application>
  <PresentationFormat>Skjermfremvisning (16:9)</PresentationFormat>
  <Paragraphs>212</Paragraphs>
  <Slides>27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Utan logo</vt:lpstr>
      <vt:lpstr>1_Utan logo</vt:lpstr>
      <vt:lpstr>Bustadanalyse for Fjord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Fjord</vt:lpstr>
      <vt:lpstr>PowerPoint-presentasjon</vt:lpstr>
      <vt:lpstr>PowerPoint-presentasjon</vt:lpstr>
      <vt:lpstr>Fjord har fleire bustadar enn hushald</vt:lpstr>
      <vt:lpstr>Flytting til/frå Fjord etter alder 2020-2024</vt:lpstr>
      <vt:lpstr>Største flyttestraumar til/frå Fjord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1</cp:revision>
  <dcterms:created xsi:type="dcterms:W3CDTF">2022-12-19T14:26:47Z</dcterms:created>
  <dcterms:modified xsi:type="dcterms:W3CDTF">2026-07-03T12:09:39Z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