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3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4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53" r:id="rId5"/>
  </p:sldMasterIdLst>
  <p:notesMasterIdLst>
    <p:notesMasterId r:id="rId33"/>
  </p:notesMasterIdLst>
  <p:sldIdLst>
    <p:sldId id="256" r:id="rId6"/>
    <p:sldId id="292" r:id="rId7"/>
    <p:sldId id="258" r:id="rId8"/>
    <p:sldId id="259" r:id="rId9"/>
    <p:sldId id="284" r:id="rId10"/>
    <p:sldId id="293" r:id="rId11"/>
    <p:sldId id="312" r:id="rId12"/>
    <p:sldId id="311" r:id="rId13"/>
    <p:sldId id="295" r:id="rId14"/>
    <p:sldId id="313" r:id="rId15"/>
    <p:sldId id="296" r:id="rId16"/>
    <p:sldId id="261" r:id="rId17"/>
    <p:sldId id="264" r:id="rId18"/>
    <p:sldId id="262" r:id="rId19"/>
    <p:sldId id="297" r:id="rId20"/>
    <p:sldId id="298" r:id="rId21"/>
    <p:sldId id="270" r:id="rId22"/>
    <p:sldId id="272" r:id="rId23"/>
    <p:sldId id="271" r:id="rId24"/>
    <p:sldId id="273" r:id="rId25"/>
    <p:sldId id="274" r:id="rId26"/>
    <p:sldId id="278" r:id="rId27"/>
    <p:sldId id="290" r:id="rId28"/>
    <p:sldId id="291" r:id="rId29"/>
    <p:sldId id="275" r:id="rId30"/>
    <p:sldId id="299" r:id="rId31"/>
    <p:sldId id="5941" r:id="rId3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delSld modSld sldOrd delMainMaster modMainMaster">
      <pc:chgData name="Paul Magne Eidhammer" userId="e3d4e6bb-f754-4b2e-bd11-72ddaaf5666f" providerId="ADAL" clId="{835BCC08-B0CB-4400-B3F8-7FFC689D382E}" dt="2026-07-03T11:58:04.242" v="232"/>
      <pc:docMkLst>
        <pc:docMk/>
      </pc:docMkLst>
      <pc:sldChg chg="modSp mod">
        <pc:chgData name="Paul Magne Eidhammer" userId="e3d4e6bb-f754-4b2e-bd11-72ddaaf5666f" providerId="ADAL" clId="{835BCC08-B0CB-4400-B3F8-7FFC689D382E}" dt="2026-07-03T11:58:03.875" v="229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1:58:03.875" v="229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1:58:04.205" v="230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1:58:04.228" v="231"/>
        <pc:sldMasterMkLst>
          <pc:docMk/>
          <pc:sldMasterMk cId="1605009035" sldId="2147493545"/>
        </pc:sldMasterMkLst>
        <pc:sldLayoutChg chg="modSp mod ord">
          <pc:chgData name="Paul Magne Eidhammer" userId="e3d4e6bb-f754-4b2e-bd11-72ddaaf5666f" providerId="ADAL" clId="{835BCC08-B0CB-4400-B3F8-7FFC689D382E}" dt="2026-07-03T11:58:04.228" v="231"/>
          <pc:sldLayoutMkLst>
            <pc:docMk/>
            <pc:sldMasterMk cId="1605009035" sldId="2147493545"/>
            <pc:sldLayoutMk cId="4197688096" sldId="2147493571"/>
          </pc:sldLayoutMkLst>
          <pc:spChg chg="mod">
            <ac:chgData name="Paul Magne Eidhammer" userId="e3d4e6bb-f754-4b2e-bd11-72ddaaf5666f" providerId="ADAL" clId="{835BCC08-B0CB-4400-B3F8-7FFC689D382E}" dt="2026-07-03T11:58:04.228" v="231"/>
            <ac:spMkLst>
              <pc:docMk/>
              <pc:sldMasterMk cId="1605009035" sldId="2147493545"/>
              <pc:sldLayoutMk cId="4197688096" sldId="2147493571"/>
              <ac:spMk id="2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1:58:04.228" v="231"/>
            <ac:spMkLst>
              <pc:docMk/>
              <pc:sldMasterMk cId="1605009035" sldId="2147493545"/>
              <pc:sldLayoutMk cId="4197688096" sldId="2147493571"/>
              <ac:spMk id="3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1:58:04.228" v="231"/>
            <ac:spMkLst>
              <pc:docMk/>
              <pc:sldMasterMk cId="1605009035" sldId="2147493545"/>
              <pc:sldLayoutMk cId="4197688096" sldId="2147493571"/>
              <ac:spMk id="5" creationId="{00000000-0000-0000-0000-000000000000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1:58:04.205" v="230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1:58:04.205" v="230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1:58:04.242" v="232"/>
        <pc:sldMasterMkLst>
          <pc:docMk/>
          <pc:sldMasterMk cId="2420891397" sldId="2147493570"/>
        </pc:sldMasterMkLst>
      </pc:sldMasterChg>
      <pc:sldMasterChg chg="del delSldLayout">
        <pc:chgData name="Paul Magne Eidhammer" userId="e3d4e6bb-f754-4b2e-bd11-72ddaaf5666f" providerId="ADAL" clId="{835BCC08-B0CB-4400-B3F8-7FFC689D382E}" dt="2026-07-03T11:58:04.205" v="230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1:58:04.205" v="230"/>
          <pc:sldLayoutMkLst>
            <pc:docMk/>
            <pc:sldMasterMk cId="3672335659" sldId="2147493572"/>
            <pc:sldLayoutMk cId="1421584399" sldId="2147493579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8-20T08-08-09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mmar02\Downloads\Boligbalanse%202025-08-20T08-08-09Z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8-20T10-18-57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mmar02\Downloads\GamleMR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Bok1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Bok1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'Ark2'!$C$1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'Ark2'!$B$2:$B$15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'Ark2'!$C$2:$C$15</c:f>
              <c:numCache>
                <c:formatCode>General</c:formatCode>
                <c:ptCount val="14"/>
                <c:pt idx="0">
                  <c:v>3698</c:v>
                </c:pt>
                <c:pt idx="1">
                  <c:v>2262</c:v>
                </c:pt>
                <c:pt idx="2">
                  <c:v>3941</c:v>
                </c:pt>
                <c:pt idx="3">
                  <c:v>5924</c:v>
                </c:pt>
                <c:pt idx="4">
                  <c:v>16840</c:v>
                </c:pt>
                <c:pt idx="5">
                  <c:v>13749</c:v>
                </c:pt>
                <c:pt idx="6">
                  <c:v>12742</c:v>
                </c:pt>
                <c:pt idx="7">
                  <c:v>12793</c:v>
                </c:pt>
                <c:pt idx="8">
                  <c:v>10938</c:v>
                </c:pt>
                <c:pt idx="9">
                  <c:v>21423</c:v>
                </c:pt>
                <c:pt idx="10">
                  <c:v>16579</c:v>
                </c:pt>
                <c:pt idx="11">
                  <c:v>7791</c:v>
                </c:pt>
                <c:pt idx="12">
                  <c:v>2878</c:v>
                </c:pt>
                <c:pt idx="13">
                  <c:v>1756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C-4339-938A-ABFB377E92F2}"/>
            </c:ext>
          </c:extLst>
        </c:ser>
        <c:ser>
          <c:idx val="1"/>
          <c:order val="1"/>
          <c:tx>
            <c:strRef>
              <c:f>'Ark2'!$D$1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'Ark2'!$B$2:$B$15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'Ark2'!$D$2:$D$15</c:f>
              <c:numCache>
                <c:formatCode>General</c:formatCode>
                <c:ptCount val="14"/>
                <c:pt idx="0">
                  <c:v>1916</c:v>
                </c:pt>
                <c:pt idx="1">
                  <c:v>1420</c:v>
                </c:pt>
                <c:pt idx="2">
                  <c:v>2725</c:v>
                </c:pt>
                <c:pt idx="3">
                  <c:v>4687</c:v>
                </c:pt>
                <c:pt idx="4">
                  <c:v>13727</c:v>
                </c:pt>
                <c:pt idx="5">
                  <c:v>12403</c:v>
                </c:pt>
                <c:pt idx="6">
                  <c:v>12969</c:v>
                </c:pt>
                <c:pt idx="7">
                  <c:v>12699</c:v>
                </c:pt>
                <c:pt idx="8">
                  <c:v>12371</c:v>
                </c:pt>
                <c:pt idx="9">
                  <c:v>23356</c:v>
                </c:pt>
                <c:pt idx="10">
                  <c:v>16378</c:v>
                </c:pt>
                <c:pt idx="11">
                  <c:v>6732</c:v>
                </c:pt>
                <c:pt idx="12">
                  <c:v>2461</c:v>
                </c:pt>
                <c:pt idx="13">
                  <c:v>1590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FC-4339-938A-ABFB377E92F2}"/>
            </c:ext>
          </c:extLst>
        </c:ser>
        <c:ser>
          <c:idx val="2"/>
          <c:order val="2"/>
          <c:tx>
            <c:strRef>
              <c:f>'Ark2'!$E$1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'Ark2'!$B$2:$B$15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'Ark2'!$E$2:$E$15</c:f>
              <c:numCache>
                <c:formatCode>General</c:formatCode>
                <c:ptCount val="14"/>
                <c:pt idx="0">
                  <c:v>1858</c:v>
                </c:pt>
                <c:pt idx="1">
                  <c:v>1492</c:v>
                </c:pt>
                <c:pt idx="2">
                  <c:v>2930</c:v>
                </c:pt>
                <c:pt idx="3">
                  <c:v>5144</c:v>
                </c:pt>
                <c:pt idx="4">
                  <c:v>15387</c:v>
                </c:pt>
                <c:pt idx="5">
                  <c:v>14064</c:v>
                </c:pt>
                <c:pt idx="6">
                  <c:v>14422</c:v>
                </c:pt>
                <c:pt idx="7">
                  <c:v>13885</c:v>
                </c:pt>
                <c:pt idx="8">
                  <c:v>13469</c:v>
                </c:pt>
                <c:pt idx="9">
                  <c:v>25595</c:v>
                </c:pt>
                <c:pt idx="10">
                  <c:v>17857</c:v>
                </c:pt>
                <c:pt idx="11">
                  <c:v>7248</c:v>
                </c:pt>
                <c:pt idx="12">
                  <c:v>2644</c:v>
                </c:pt>
                <c:pt idx="13">
                  <c:v>1700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C-4339-938A-ABFB377E92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Familier!$N$6:$S$6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</c:v>
                </c:pt>
              </c:strCache>
            </c:strRef>
          </c:cat>
          <c:val>
            <c:numRef>
              <c:f>Familier!$N$7:$S$7</c:f>
              <c:numCache>
                <c:formatCode>General</c:formatCode>
                <c:ptCount val="6"/>
                <c:pt idx="0">
                  <c:v>56874</c:v>
                </c:pt>
                <c:pt idx="1">
                  <c:v>24590</c:v>
                </c:pt>
                <c:pt idx="2">
                  <c:v>5547</c:v>
                </c:pt>
                <c:pt idx="3">
                  <c:v>32605</c:v>
                </c:pt>
                <c:pt idx="4">
                  <c:v>6868</c:v>
                </c:pt>
                <c:pt idx="5">
                  <c:v>3586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8E-45E6-946F-39231F3ADC4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093519"/>
        <c:axId val="125092079"/>
      </c:barChart>
      <c:catAx>
        <c:axId val="125093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092079"/>
        <c:crosses val="autoZero"/>
        <c:auto val="1"/>
        <c:lblAlgn val="ctr"/>
        <c:lblOffset val="100"/>
        <c:noMultiLvlLbl val="0"/>
      </c:catAx>
      <c:valAx>
        <c:axId val="1250920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8.6805555555555559E-3"/>
              <c:y val="0.426703073638484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0935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Personer!$B$5:$D$5</c:f>
              <c:numCache>
                <c:formatCode>0</c:formatCode>
                <c:ptCount val="3"/>
                <c:pt idx="0">
                  <c:v>261475</c:v>
                </c:pt>
                <c:pt idx="1">
                  <c:v>264131</c:v>
                </c:pt>
                <c:pt idx="2">
                  <c:v>266052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DA-4179-8DEC-78A96C2FC7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01565568"/>
        <c:axId val="1201566528"/>
      </c:barChart>
      <c:catAx>
        <c:axId val="1201565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01566528"/>
        <c:crosses val="autoZero"/>
        <c:auto val="1"/>
        <c:lblAlgn val="ctr"/>
        <c:lblOffset val="100"/>
        <c:noMultiLvlLbl val="0"/>
      </c:catAx>
      <c:valAx>
        <c:axId val="120156652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personar</a:t>
                </a:r>
              </a:p>
            </c:rich>
          </c:tx>
          <c:layout>
            <c:manualLayout>
              <c:xMode val="edge"/>
              <c:yMode val="edge"/>
              <c:x val="1.5755785327424915E-2"/>
              <c:y val="0.393284579692208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01565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Boliger5!$A$6:$F$6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Boliger5!$A$7:$F$7</c:f>
              <c:numCache>
                <c:formatCode>0</c:formatCode>
                <c:ptCount val="6"/>
                <c:pt idx="0">
                  <c:v>80757</c:v>
                </c:pt>
                <c:pt idx="1">
                  <c:v>15542</c:v>
                </c:pt>
                <c:pt idx="2">
                  <c:v>17919</c:v>
                </c:pt>
                <c:pt idx="3">
                  <c:v>15369</c:v>
                </c:pt>
                <c:pt idx="4">
                  <c:v>3353</c:v>
                </c:pt>
                <c:pt idx="5">
                  <c:v>4793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5A-45BA-8781-5B04AFC4B08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80031311"/>
        <c:axId val="480033711"/>
      </c:barChart>
      <c:catAx>
        <c:axId val="480031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80033711"/>
        <c:crosses val="autoZero"/>
        <c:auto val="1"/>
        <c:lblAlgn val="ctr"/>
        <c:lblOffset val="100"/>
        <c:noMultiLvlLbl val="0"/>
      </c:catAx>
      <c:valAx>
        <c:axId val="480033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9.0334236675700084E-3"/>
              <c:y val="0.411525902485385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4800313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64392547494853"/>
          <c:y val="2.6688010319912379E-2"/>
          <c:w val="0.8822678358912136"/>
          <c:h val="0.8550644463383895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Boliger5!$A$6:$N$6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Boliger5!$A$7:$N$7</c:f>
              <c:numCache>
                <c:formatCode>0</c:formatCode>
                <c:ptCount val="14"/>
                <c:pt idx="0">
                  <c:v>3745</c:v>
                </c:pt>
                <c:pt idx="1">
                  <c:v>2308</c:v>
                </c:pt>
                <c:pt idx="2">
                  <c:v>3993</c:v>
                </c:pt>
                <c:pt idx="3">
                  <c:v>5967</c:v>
                </c:pt>
                <c:pt idx="4">
                  <c:v>17013</c:v>
                </c:pt>
                <c:pt idx="5">
                  <c:v>13892</c:v>
                </c:pt>
                <c:pt idx="6">
                  <c:v>12730</c:v>
                </c:pt>
                <c:pt idx="7">
                  <c:v>12790</c:v>
                </c:pt>
                <c:pt idx="8">
                  <c:v>10946</c:v>
                </c:pt>
                <c:pt idx="9">
                  <c:v>21471</c:v>
                </c:pt>
                <c:pt idx="10">
                  <c:v>16696</c:v>
                </c:pt>
                <c:pt idx="11">
                  <c:v>7890</c:v>
                </c:pt>
                <c:pt idx="12">
                  <c:v>2913</c:v>
                </c:pt>
                <c:pt idx="13">
                  <c:v>1785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00-4268-B93C-4AA4AAEA25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72456735"/>
        <c:axId val="1672455775"/>
      </c:barChart>
      <c:catAx>
        <c:axId val="1672456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72455775"/>
        <c:crosses val="autoZero"/>
        <c:auto val="1"/>
        <c:lblAlgn val="ctr"/>
        <c:lblOffset val="100"/>
        <c:noMultiLvlLbl val="0"/>
      </c:catAx>
      <c:valAx>
        <c:axId val="16724557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9.5693767886854304E-3"/>
              <c:y val="0.4034194374298149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72456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Fullforte!$B$6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Fullforte!$C$5:$AA$5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Fullforte!$C$6:$AA$6</c:f>
              <c:numCache>
                <c:formatCode>General</c:formatCode>
                <c:ptCount val="25"/>
                <c:pt idx="0">
                  <c:v>613</c:v>
                </c:pt>
                <c:pt idx="1">
                  <c:v>612</c:v>
                </c:pt>
                <c:pt idx="2">
                  <c:v>467</c:v>
                </c:pt>
                <c:pt idx="3">
                  <c:v>465</c:v>
                </c:pt>
                <c:pt idx="4">
                  <c:v>366</c:v>
                </c:pt>
                <c:pt idx="5">
                  <c:v>384</c:v>
                </c:pt>
                <c:pt idx="6">
                  <c:v>339</c:v>
                </c:pt>
                <c:pt idx="7">
                  <c:v>380</c:v>
                </c:pt>
                <c:pt idx="8">
                  <c:v>368</c:v>
                </c:pt>
                <c:pt idx="9">
                  <c:v>402</c:v>
                </c:pt>
                <c:pt idx="10">
                  <c:v>415</c:v>
                </c:pt>
                <c:pt idx="11">
                  <c:v>494</c:v>
                </c:pt>
                <c:pt idx="12">
                  <c:v>554</c:v>
                </c:pt>
                <c:pt idx="13">
                  <c:v>448</c:v>
                </c:pt>
                <c:pt idx="14">
                  <c:v>461</c:v>
                </c:pt>
                <c:pt idx="15">
                  <c:v>465</c:v>
                </c:pt>
                <c:pt idx="16">
                  <c:v>468</c:v>
                </c:pt>
                <c:pt idx="17">
                  <c:v>418</c:v>
                </c:pt>
                <c:pt idx="18">
                  <c:v>386</c:v>
                </c:pt>
                <c:pt idx="19">
                  <c:v>338</c:v>
                </c:pt>
                <c:pt idx="20">
                  <c:v>341</c:v>
                </c:pt>
                <c:pt idx="21">
                  <c:v>336</c:v>
                </c:pt>
                <c:pt idx="22">
                  <c:v>337</c:v>
                </c:pt>
                <c:pt idx="23">
                  <c:v>271</c:v>
                </c:pt>
                <c:pt idx="24">
                  <c:v>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F3-4497-B3D9-BE2B7C5B2193}"/>
            </c:ext>
          </c:extLst>
        </c:ser>
        <c:ser>
          <c:idx val="1"/>
          <c:order val="1"/>
          <c:tx>
            <c:strRef>
              <c:f>Fullforte!$B$7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Fullforte!$C$5:$AA$5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Fullforte!$C$7:$AA$7</c:f>
              <c:numCache>
                <c:formatCode>General</c:formatCode>
                <c:ptCount val="25"/>
                <c:pt idx="0">
                  <c:v>164</c:v>
                </c:pt>
                <c:pt idx="1">
                  <c:v>165</c:v>
                </c:pt>
                <c:pt idx="2">
                  <c:v>147</c:v>
                </c:pt>
                <c:pt idx="3">
                  <c:v>146</c:v>
                </c:pt>
                <c:pt idx="4">
                  <c:v>114</c:v>
                </c:pt>
                <c:pt idx="5">
                  <c:v>230</c:v>
                </c:pt>
                <c:pt idx="6">
                  <c:v>200</c:v>
                </c:pt>
                <c:pt idx="7">
                  <c:v>212</c:v>
                </c:pt>
                <c:pt idx="8">
                  <c:v>225</c:v>
                </c:pt>
                <c:pt idx="9">
                  <c:v>192</c:v>
                </c:pt>
                <c:pt idx="10">
                  <c:v>190</c:v>
                </c:pt>
                <c:pt idx="11">
                  <c:v>225</c:v>
                </c:pt>
                <c:pt idx="12">
                  <c:v>180</c:v>
                </c:pt>
                <c:pt idx="13">
                  <c:v>216</c:v>
                </c:pt>
                <c:pt idx="14">
                  <c:v>246</c:v>
                </c:pt>
                <c:pt idx="15">
                  <c:v>222</c:v>
                </c:pt>
                <c:pt idx="16">
                  <c:v>233</c:v>
                </c:pt>
                <c:pt idx="17">
                  <c:v>209</c:v>
                </c:pt>
                <c:pt idx="18">
                  <c:v>212</c:v>
                </c:pt>
                <c:pt idx="19">
                  <c:v>203</c:v>
                </c:pt>
                <c:pt idx="20">
                  <c:v>207</c:v>
                </c:pt>
                <c:pt idx="21">
                  <c:v>219</c:v>
                </c:pt>
                <c:pt idx="22">
                  <c:v>186</c:v>
                </c:pt>
                <c:pt idx="23">
                  <c:v>186</c:v>
                </c:pt>
                <c:pt idx="24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F3-4497-B3D9-BE2B7C5B2193}"/>
            </c:ext>
          </c:extLst>
        </c:ser>
        <c:ser>
          <c:idx val="2"/>
          <c:order val="2"/>
          <c:tx>
            <c:strRef>
              <c:f>Fullforte!$B$8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Fullforte!$C$5:$AA$5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Fullforte!$C$8:$AA$8</c:f>
              <c:numCache>
                <c:formatCode>General</c:formatCode>
                <c:ptCount val="25"/>
                <c:pt idx="0">
                  <c:v>184</c:v>
                </c:pt>
                <c:pt idx="1">
                  <c:v>260</c:v>
                </c:pt>
                <c:pt idx="2">
                  <c:v>159</c:v>
                </c:pt>
                <c:pt idx="3">
                  <c:v>142</c:v>
                </c:pt>
                <c:pt idx="4">
                  <c:v>102</c:v>
                </c:pt>
                <c:pt idx="5">
                  <c:v>294</c:v>
                </c:pt>
                <c:pt idx="6">
                  <c:v>264</c:v>
                </c:pt>
                <c:pt idx="7">
                  <c:v>294</c:v>
                </c:pt>
                <c:pt idx="8">
                  <c:v>201</c:v>
                </c:pt>
                <c:pt idx="9">
                  <c:v>163</c:v>
                </c:pt>
                <c:pt idx="10">
                  <c:v>185</c:v>
                </c:pt>
                <c:pt idx="11">
                  <c:v>237</c:v>
                </c:pt>
                <c:pt idx="12">
                  <c:v>377</c:v>
                </c:pt>
                <c:pt idx="13">
                  <c:v>400</c:v>
                </c:pt>
                <c:pt idx="14">
                  <c:v>371</c:v>
                </c:pt>
                <c:pt idx="15">
                  <c:v>297</c:v>
                </c:pt>
                <c:pt idx="16">
                  <c:v>276</c:v>
                </c:pt>
                <c:pt idx="17">
                  <c:v>301</c:v>
                </c:pt>
                <c:pt idx="18">
                  <c:v>266</c:v>
                </c:pt>
                <c:pt idx="19">
                  <c:v>196</c:v>
                </c:pt>
                <c:pt idx="20">
                  <c:v>211</c:v>
                </c:pt>
                <c:pt idx="21">
                  <c:v>155</c:v>
                </c:pt>
                <c:pt idx="22">
                  <c:v>177</c:v>
                </c:pt>
                <c:pt idx="23">
                  <c:v>227</c:v>
                </c:pt>
                <c:pt idx="24">
                  <c:v>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F3-4497-B3D9-BE2B7C5B2193}"/>
            </c:ext>
          </c:extLst>
        </c:ser>
        <c:ser>
          <c:idx val="3"/>
          <c:order val="3"/>
          <c:tx>
            <c:strRef>
              <c:f>Fullforte!$B$9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Fullforte!$C$5:$AA$5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Fullforte!$C$9:$AA$9</c:f>
              <c:numCache>
                <c:formatCode>General</c:formatCode>
                <c:ptCount val="25"/>
                <c:pt idx="0">
                  <c:v>89</c:v>
                </c:pt>
                <c:pt idx="1">
                  <c:v>223</c:v>
                </c:pt>
                <c:pt idx="2">
                  <c:v>283</c:v>
                </c:pt>
                <c:pt idx="3">
                  <c:v>195</c:v>
                </c:pt>
                <c:pt idx="4">
                  <c:v>223</c:v>
                </c:pt>
                <c:pt idx="5">
                  <c:v>343</c:v>
                </c:pt>
                <c:pt idx="6">
                  <c:v>211</c:v>
                </c:pt>
                <c:pt idx="7">
                  <c:v>364</c:v>
                </c:pt>
                <c:pt idx="8">
                  <c:v>374</c:v>
                </c:pt>
                <c:pt idx="9">
                  <c:v>136</c:v>
                </c:pt>
                <c:pt idx="10">
                  <c:v>274</c:v>
                </c:pt>
                <c:pt idx="11">
                  <c:v>154</c:v>
                </c:pt>
                <c:pt idx="12">
                  <c:v>121</c:v>
                </c:pt>
                <c:pt idx="13">
                  <c:v>310</c:v>
                </c:pt>
                <c:pt idx="14">
                  <c:v>231</c:v>
                </c:pt>
                <c:pt idx="15">
                  <c:v>293</c:v>
                </c:pt>
                <c:pt idx="16">
                  <c:v>154</c:v>
                </c:pt>
                <c:pt idx="17">
                  <c:v>178</c:v>
                </c:pt>
                <c:pt idx="18">
                  <c:v>282</c:v>
                </c:pt>
                <c:pt idx="19">
                  <c:v>260</c:v>
                </c:pt>
                <c:pt idx="20">
                  <c:v>215</c:v>
                </c:pt>
                <c:pt idx="21">
                  <c:v>236</c:v>
                </c:pt>
                <c:pt idx="22">
                  <c:v>244</c:v>
                </c:pt>
                <c:pt idx="23">
                  <c:v>201</c:v>
                </c:pt>
                <c:pt idx="24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F3-4497-B3D9-BE2B7C5B2193}"/>
            </c:ext>
          </c:extLst>
        </c:ser>
        <c:ser>
          <c:idx val="4"/>
          <c:order val="4"/>
          <c:tx>
            <c:strRef>
              <c:f>Fullforte!$B$10</c:f>
              <c:strCache>
                <c:ptCount val="1"/>
                <c:pt idx="0">
                  <c:v>Bufellesksap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Fullforte!$C$5:$AA$5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Fullforte!$C$10:$AA$10</c:f>
              <c:numCache>
                <c:formatCode>General</c:formatCode>
                <c:ptCount val="25"/>
                <c:pt idx="0">
                  <c:v>117</c:v>
                </c:pt>
                <c:pt idx="1">
                  <c:v>153</c:v>
                </c:pt>
                <c:pt idx="2">
                  <c:v>61</c:v>
                </c:pt>
                <c:pt idx="3">
                  <c:v>79</c:v>
                </c:pt>
                <c:pt idx="4">
                  <c:v>43</c:v>
                </c:pt>
                <c:pt idx="5">
                  <c:v>66</c:v>
                </c:pt>
                <c:pt idx="6">
                  <c:v>28</c:v>
                </c:pt>
                <c:pt idx="7">
                  <c:v>15</c:v>
                </c:pt>
                <c:pt idx="8">
                  <c:v>18</c:v>
                </c:pt>
                <c:pt idx="9">
                  <c:v>19</c:v>
                </c:pt>
                <c:pt idx="10">
                  <c:v>10</c:v>
                </c:pt>
                <c:pt idx="11">
                  <c:v>75</c:v>
                </c:pt>
                <c:pt idx="12">
                  <c:v>26</c:v>
                </c:pt>
                <c:pt idx="13">
                  <c:v>14</c:v>
                </c:pt>
                <c:pt idx="14">
                  <c:v>309</c:v>
                </c:pt>
                <c:pt idx="15">
                  <c:v>42</c:v>
                </c:pt>
                <c:pt idx="16">
                  <c:v>91</c:v>
                </c:pt>
                <c:pt idx="17">
                  <c:v>4</c:v>
                </c:pt>
                <c:pt idx="18">
                  <c:v>8</c:v>
                </c:pt>
                <c:pt idx="19">
                  <c:v>74</c:v>
                </c:pt>
                <c:pt idx="20">
                  <c:v>277</c:v>
                </c:pt>
                <c:pt idx="21">
                  <c:v>0</c:v>
                </c:pt>
                <c:pt idx="22">
                  <c:v>176</c:v>
                </c:pt>
                <c:pt idx="23">
                  <c:v>0</c:v>
                </c:pt>
                <c:pt idx="2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F3-4497-B3D9-BE2B7C5B21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607823"/>
        <c:axId val="22609743"/>
      </c:barChart>
      <c:catAx>
        <c:axId val="22607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2609743"/>
        <c:crosses val="autoZero"/>
        <c:auto val="1"/>
        <c:lblAlgn val="ctr"/>
        <c:lblOffset val="100"/>
        <c:noMultiLvlLbl val="0"/>
      </c:catAx>
      <c:valAx>
        <c:axId val="22609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8.9352629803956078E-3"/>
              <c:y val="0.371508975041726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26078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NyeBygninger!$D$5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NyeBygninger!$E$4:$I$4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NyeBygninger!$E$5:$I$5</c:f>
              <c:numCache>
                <c:formatCode>0</c:formatCode>
                <c:ptCount val="5"/>
                <c:pt idx="0">
                  <c:v>790</c:v>
                </c:pt>
                <c:pt idx="1">
                  <c:v>110</c:v>
                </c:pt>
                <c:pt idx="2">
                  <c:v>143</c:v>
                </c:pt>
                <c:pt idx="3">
                  <c:v>161</c:v>
                </c:pt>
                <c:pt idx="4">
                  <c:v>413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5D-43E4-A7AE-19DBC46D3B3B}"/>
            </c:ext>
          </c:extLst>
        </c:ser>
        <c:ser>
          <c:idx val="1"/>
          <c:order val="1"/>
          <c:tx>
            <c:strRef>
              <c:f>NyeBygninger!$D$6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NyeBygninger!$E$4:$I$4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NyeBygninger!$E$6:$I$6</c:f>
              <c:numCache>
                <c:formatCode>0</c:formatCode>
                <c:ptCount val="5"/>
                <c:pt idx="0">
                  <c:v>742</c:v>
                </c:pt>
                <c:pt idx="1">
                  <c:v>218</c:v>
                </c:pt>
                <c:pt idx="2">
                  <c:v>128</c:v>
                </c:pt>
                <c:pt idx="3">
                  <c:v>138</c:v>
                </c:pt>
                <c:pt idx="4">
                  <c:v>631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5D-43E4-A7AE-19DBC46D3B3B}"/>
            </c:ext>
          </c:extLst>
        </c:ser>
        <c:ser>
          <c:idx val="2"/>
          <c:order val="2"/>
          <c:tx>
            <c:strRef>
              <c:f>NyeBygninger!$D$7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NyeBygninger!$E$4:$I$4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NyeBygninger!$E$7:$I$7</c:f>
              <c:numCache>
                <c:formatCode>0</c:formatCode>
                <c:ptCount val="5"/>
                <c:pt idx="0">
                  <c:v>600</c:v>
                </c:pt>
                <c:pt idx="1">
                  <c:v>236</c:v>
                </c:pt>
                <c:pt idx="2">
                  <c:v>101</c:v>
                </c:pt>
                <c:pt idx="3">
                  <c:v>232</c:v>
                </c:pt>
                <c:pt idx="4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5D-43E4-A7AE-19DBC46D3B3B}"/>
            </c:ext>
          </c:extLst>
        </c:ser>
        <c:ser>
          <c:idx val="3"/>
          <c:order val="3"/>
          <c:tx>
            <c:strRef>
              <c:f>NyeBygninger!$D$8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NyeBygninger!$E$4:$I$4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NyeBygninger!$E$8:$I$8</c:f>
              <c:numCache>
                <c:formatCode>0</c:formatCode>
                <c:ptCount val="5"/>
                <c:pt idx="0">
                  <c:v>625</c:v>
                </c:pt>
                <c:pt idx="1">
                  <c:v>138</c:v>
                </c:pt>
                <c:pt idx="2">
                  <c:v>132</c:v>
                </c:pt>
                <c:pt idx="3">
                  <c:v>179</c:v>
                </c:pt>
                <c:pt idx="4">
                  <c:v>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5D-43E4-A7AE-19DBC46D3B3B}"/>
            </c:ext>
          </c:extLst>
        </c:ser>
        <c:ser>
          <c:idx val="4"/>
          <c:order val="4"/>
          <c:tx>
            <c:strRef>
              <c:f>NyeBygninger!$D$9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NyeBygninger!$E$4:$I$4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NyeBygninger!$E$9:$I$9</c:f>
              <c:numCache>
                <c:formatCode>0</c:formatCode>
                <c:ptCount val="5"/>
                <c:pt idx="0">
                  <c:v>407</c:v>
                </c:pt>
                <c:pt idx="1">
                  <c:v>123</c:v>
                </c:pt>
                <c:pt idx="2">
                  <c:v>83</c:v>
                </c:pt>
                <c:pt idx="3">
                  <c:v>88</c:v>
                </c:pt>
                <c:pt idx="4">
                  <c:v>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5D-43E4-A7AE-19DBC46D3B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612143"/>
        <c:axId val="22615983"/>
      </c:barChart>
      <c:catAx>
        <c:axId val="22612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2615983"/>
        <c:crosses val="autoZero"/>
        <c:auto val="1"/>
        <c:lblAlgn val="ctr"/>
        <c:lblOffset val="100"/>
        <c:noMultiLvlLbl val="0"/>
      </c:catAx>
      <c:valAx>
        <c:axId val="22615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1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rPr>
                  <a:t>Tal nye bustadar</a:t>
                </a:r>
              </a:p>
            </c:rich>
          </c:tx>
          <c:layout>
            <c:manualLayout>
              <c:xMode val="edge"/>
              <c:yMode val="edge"/>
              <c:x val="9.2059850017348812E-3"/>
              <c:y val="0.327327415788331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 b="0" i="0" u="none" strike="noStrike" kern="1200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26121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NyeBygninger!$D$5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vegar mv</c:v>
                </c:pt>
              </c:strCache>
            </c:strRef>
          </c:cat>
          <c:val>
            <c:numRef>
              <c:f>NyeBygninger!$E$5:$M$5</c:f>
              <c:numCache>
                <c:formatCode>0</c:formatCode>
                <c:ptCount val="9"/>
                <c:pt idx="0">
                  <c:v>196</c:v>
                </c:pt>
                <c:pt idx="1">
                  <c:v>84</c:v>
                </c:pt>
                <c:pt idx="2">
                  <c:v>490</c:v>
                </c:pt>
                <c:pt idx="3">
                  <c:v>189</c:v>
                </c:pt>
                <c:pt idx="4">
                  <c:v>30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626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71-4D87-A61C-74278E677569}"/>
            </c:ext>
          </c:extLst>
        </c:ser>
        <c:ser>
          <c:idx val="1"/>
          <c:order val="1"/>
          <c:tx>
            <c:strRef>
              <c:f>NyeBygninger!$D$6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vegar mv</c:v>
                </c:pt>
              </c:strCache>
            </c:strRef>
          </c:cat>
          <c:val>
            <c:numRef>
              <c:f>NyeBygninger!$E$6:$M$6</c:f>
              <c:numCache>
                <c:formatCode>0</c:formatCode>
                <c:ptCount val="9"/>
                <c:pt idx="0">
                  <c:v>259</c:v>
                </c:pt>
                <c:pt idx="1">
                  <c:v>94</c:v>
                </c:pt>
                <c:pt idx="2">
                  <c:v>525</c:v>
                </c:pt>
                <c:pt idx="3">
                  <c:v>266</c:v>
                </c:pt>
                <c:pt idx="4">
                  <c:v>39</c:v>
                </c:pt>
                <c:pt idx="5">
                  <c:v>6</c:v>
                </c:pt>
                <c:pt idx="6">
                  <c:v>0</c:v>
                </c:pt>
                <c:pt idx="7">
                  <c:v>0</c:v>
                </c:pt>
                <c:pt idx="8">
                  <c:v>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71-4D87-A61C-74278E677569}"/>
            </c:ext>
          </c:extLst>
        </c:ser>
        <c:ser>
          <c:idx val="2"/>
          <c:order val="2"/>
          <c:tx>
            <c:strRef>
              <c:f>NyeBygninger!$D$7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vegar mv</c:v>
                </c:pt>
              </c:strCache>
            </c:strRef>
          </c:cat>
          <c:val>
            <c:numRef>
              <c:f>NyeBygninger!$E$7:$M$7</c:f>
              <c:numCache>
                <c:formatCode>0</c:formatCode>
                <c:ptCount val="9"/>
                <c:pt idx="0">
                  <c:v>177</c:v>
                </c:pt>
                <c:pt idx="1">
                  <c:v>103</c:v>
                </c:pt>
                <c:pt idx="2">
                  <c:v>524</c:v>
                </c:pt>
                <c:pt idx="3">
                  <c:v>216</c:v>
                </c:pt>
                <c:pt idx="4">
                  <c:v>46</c:v>
                </c:pt>
                <c:pt idx="5">
                  <c:v>9</c:v>
                </c:pt>
                <c:pt idx="6">
                  <c:v>0</c:v>
                </c:pt>
                <c:pt idx="7">
                  <c:v>0</c:v>
                </c:pt>
                <c:pt idx="8">
                  <c:v>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71-4D87-A61C-74278E677569}"/>
            </c:ext>
          </c:extLst>
        </c:ser>
        <c:ser>
          <c:idx val="3"/>
          <c:order val="3"/>
          <c:tx>
            <c:strRef>
              <c:f>NyeBygninger!$D$8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vegar mv</c:v>
                </c:pt>
              </c:strCache>
            </c:strRef>
          </c:cat>
          <c:val>
            <c:numRef>
              <c:f>NyeBygninger!$E$8:$M$8</c:f>
              <c:numCache>
                <c:formatCode>0</c:formatCode>
                <c:ptCount val="9"/>
                <c:pt idx="0">
                  <c:v>154</c:v>
                </c:pt>
                <c:pt idx="1">
                  <c:v>65</c:v>
                </c:pt>
                <c:pt idx="2">
                  <c:v>427</c:v>
                </c:pt>
                <c:pt idx="3">
                  <c:v>183</c:v>
                </c:pt>
                <c:pt idx="4">
                  <c:v>21</c:v>
                </c:pt>
                <c:pt idx="5">
                  <c:v>3</c:v>
                </c:pt>
                <c:pt idx="6">
                  <c:v>0</c:v>
                </c:pt>
                <c:pt idx="7">
                  <c:v>0</c:v>
                </c:pt>
                <c:pt idx="8">
                  <c:v>546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A71-4D87-A61C-74278E677569}"/>
            </c:ext>
          </c:extLst>
        </c:ser>
        <c:ser>
          <c:idx val="4"/>
          <c:order val="4"/>
          <c:tx>
            <c:strRef>
              <c:f>NyeBygninger!$D$9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NyeBygninger!$E$4:$M$4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vegar mv</c:v>
                </c:pt>
              </c:strCache>
            </c:strRef>
          </c:cat>
          <c:val>
            <c:numRef>
              <c:f>NyeBygninger!$E$9:$M$9</c:f>
              <c:numCache>
                <c:formatCode>0</c:formatCode>
                <c:ptCount val="9"/>
                <c:pt idx="0">
                  <c:v>102</c:v>
                </c:pt>
                <c:pt idx="1">
                  <c:v>32</c:v>
                </c:pt>
                <c:pt idx="2">
                  <c:v>270</c:v>
                </c:pt>
                <c:pt idx="3">
                  <c:v>163</c:v>
                </c:pt>
                <c:pt idx="4">
                  <c:v>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71-4D87-A61C-74278E6775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4362943"/>
        <c:axId val="124363903"/>
      </c:barChart>
      <c:catAx>
        <c:axId val="124362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363903"/>
        <c:crosses val="autoZero"/>
        <c:auto val="1"/>
        <c:lblAlgn val="ctr"/>
        <c:lblOffset val="100"/>
        <c:noMultiLvlLbl val="0"/>
      </c:catAx>
      <c:valAx>
        <c:axId val="124363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1.0260795211628902E-2"/>
              <c:y val="0.323138403543881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3629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00585255110372"/>
          <c:y val="3.8823398939258527E-2"/>
          <c:w val="0.85259383252179777"/>
          <c:h val="0.825098094783729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'Ark1'!$B$4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'Ark1'!$C$3:$G$3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'Ark1'!$C$4:$G$4</c:f>
              <c:numCache>
                <c:formatCode>General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AC-4B61-B7E5-84E3E417947D}"/>
            </c:ext>
          </c:extLst>
        </c:ser>
        <c:ser>
          <c:idx val="1"/>
          <c:order val="1"/>
          <c:tx>
            <c:strRef>
              <c:f>'Ark1'!$B$5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'Ark1'!$C$3:$G$3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'Ark1'!$C$5:$G$5</c:f>
              <c:numCache>
                <c:formatCode>General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AC-4B61-B7E5-84E3E417947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68198575"/>
        <c:axId val="59008799"/>
      </c:barChart>
      <c:catAx>
        <c:axId val="568198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9008799"/>
        <c:crosses val="autoZero"/>
        <c:auto val="1"/>
        <c:lblAlgn val="ctr"/>
        <c:lblOffset val="100"/>
        <c:noMultiLvlLbl val="0"/>
      </c:catAx>
      <c:valAx>
        <c:axId val="590087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</a:t>
                </a:r>
                <a:r>
                  <a:rPr lang="nb-NO" sz="1100" baseline="0"/>
                  <a:t> kroner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2.1560535246388022E-3"/>
              <c:y val="0.406277823793996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681985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noProof="0"/>
              <a:t>Andelsfordeling, forventa etterspørsel etter bustadar</a:t>
            </a:r>
            <a:r>
              <a:rPr lang="nn-NO" baseline="0" noProof="0"/>
              <a:t> av ulik storleik i 2025 og 2050</a:t>
            </a:r>
            <a:endParaRPr lang="nn-NO" noProof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'Ark2'!$M$20</c:f>
              <c:strCache>
                <c:ptCount val="1"/>
                <c:pt idx="0">
                  <c:v>0-29 kvm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c:spPr>
          <c:invertIfNegative val="0"/>
          <c:dLbls>
            <c:delete val="1"/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'Ark2'!$N$20:$O$20</c:f>
              <c:numCache>
                <c:formatCode>0.0\ %</c:formatCode>
                <c:ptCount val="2"/>
                <c:pt idx="0">
                  <c:v>1.5274965320407546E-2</c:v>
                </c:pt>
                <c:pt idx="1">
                  <c:v>1.3493590907440357E-2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4F-4549-80BA-A79126A74E02}"/>
            </c:ext>
          </c:extLst>
        </c:ser>
        <c:ser>
          <c:idx val="1"/>
          <c:order val="1"/>
          <c:tx>
            <c:strRef>
              <c:f>'Ark2'!$M$21</c:f>
              <c:strCache>
                <c:ptCount val="1"/>
                <c:pt idx="0">
                  <c:v>30-39 kvm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c:spPr>
          <c:invertIfNegative val="0"/>
          <c:dLbls>
            <c:delete val="1"/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'Ark2'!$N$21:$O$21</c:f>
              <c:numCache>
                <c:formatCode>0.0\ %</c:formatCode>
                <c:ptCount val="2"/>
                <c:pt idx="0">
                  <c:v>1.1320694548527513E-2</c:v>
                </c:pt>
                <c:pt idx="1">
                  <c:v>1.0835542321798177E-2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4F-4549-80BA-A79126A74E02}"/>
            </c:ext>
          </c:extLst>
        </c:ser>
        <c:ser>
          <c:idx val="2"/>
          <c:order val="2"/>
          <c:tx>
            <c:strRef>
              <c:f>'Ark2'!$M$22</c:f>
              <c:strCache>
                <c:ptCount val="1"/>
                <c:pt idx="0">
                  <c:v>40-49 kvm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c:spPr>
          <c:invertIfNegative val="0"/>
          <c:dLbls>
            <c:delete val="1"/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'Ark2'!$N$22:$O$22</c:f>
              <c:numCache>
                <c:formatCode>0.0\ %</c:formatCode>
                <c:ptCount val="2"/>
                <c:pt idx="0">
                  <c:v>2.1724572285026389E-2</c:v>
                </c:pt>
                <c:pt idx="1">
                  <c:v>2.1278913540796689E-2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4F-4549-80BA-A79126A74E02}"/>
            </c:ext>
          </c:extLst>
        </c:ser>
        <c:ser>
          <c:idx val="3"/>
          <c:order val="3"/>
          <c:tx>
            <c:strRef>
              <c:f>'Ark2'!$M$23</c:f>
              <c:strCache>
                <c:ptCount val="1"/>
                <c:pt idx="0">
                  <c:v>50-59 kvm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'Ark2'!$N$23:$O$23</c:f>
              <c:numCache>
                <c:formatCode>0.0\ %</c:formatCode>
                <c:ptCount val="2"/>
                <c:pt idx="0">
                  <c:v>3.736626433024539E-2</c:v>
                </c:pt>
                <c:pt idx="1">
                  <c:v>3.7357928755582991E-2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C4F-4549-80BA-A79126A74E02}"/>
            </c:ext>
          </c:extLst>
        </c:ser>
        <c:ser>
          <c:idx val="4"/>
          <c:order val="4"/>
          <c:tx>
            <c:strRef>
              <c:f>'Ark2'!$M$24</c:f>
              <c:strCache>
                <c:ptCount val="1"/>
                <c:pt idx="0">
                  <c:v>60-79 kvm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'Ark2'!$N$24:$O$24</c:f>
              <c:numCache>
                <c:formatCode>0.0\ %</c:formatCode>
                <c:ptCount val="2"/>
                <c:pt idx="0">
                  <c:v>0.10943603807580082</c:v>
                </c:pt>
                <c:pt idx="1">
                  <c:v>0.11174697701441592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4F-4549-80BA-A79126A74E02}"/>
            </c:ext>
          </c:extLst>
        </c:ser>
        <c:ser>
          <c:idx val="5"/>
          <c:order val="5"/>
          <c:tx>
            <c:strRef>
              <c:f>'Ark2'!$M$25</c:f>
              <c:strCache>
                <c:ptCount val="1"/>
                <c:pt idx="0">
                  <c:v>80-99 kvm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'Ark2'!$N$25:$O$25</c:f>
              <c:numCache>
                <c:formatCode>0.0\ %</c:formatCode>
                <c:ptCount val="2"/>
                <c:pt idx="0">
                  <c:v>9.8880686257314609E-2</c:v>
                </c:pt>
                <c:pt idx="1">
                  <c:v>0.1021387849958241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C4F-4549-80BA-A79126A74E02}"/>
            </c:ext>
          </c:extLst>
        </c:ser>
        <c:ser>
          <c:idx val="6"/>
          <c:order val="6"/>
          <c:tx>
            <c:strRef>
              <c:f>'Ark2'!$M$26</c:f>
              <c:strCache>
                <c:ptCount val="1"/>
                <c:pt idx="0">
                  <c:v>100-119 kvm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>
                  <a:lumMod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'Ark2'!$N$26:$O$26</c:f>
              <c:numCache>
                <c:formatCode>0.0\ %</c:formatCode>
                <c:ptCount val="2"/>
                <c:pt idx="0">
                  <c:v>0.10339301943651641</c:v>
                </c:pt>
                <c:pt idx="1">
                  <c:v>0.1047387341588293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C4F-4549-80BA-A79126A74E02}"/>
            </c:ext>
          </c:extLst>
        </c:ser>
        <c:ser>
          <c:idx val="7"/>
          <c:order val="7"/>
          <c:tx>
            <c:strRef>
              <c:f>'Ark2'!$M$27</c:f>
              <c:strCache>
                <c:ptCount val="1"/>
                <c:pt idx="0">
                  <c:v>120-139 kvm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1">
                  <a:lumMod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'Ark2'!$N$27:$O$27</c:f>
              <c:numCache>
                <c:formatCode>0.0\ %</c:formatCode>
                <c:ptCount val="2"/>
                <c:pt idx="0">
                  <c:v>0.10124049300827527</c:v>
                </c:pt>
                <c:pt idx="1">
                  <c:v>0.10083881041432151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C4F-4549-80BA-A79126A74E02}"/>
            </c:ext>
          </c:extLst>
        </c:ser>
        <c:ser>
          <c:idx val="8"/>
          <c:order val="8"/>
          <c:tx>
            <c:strRef>
              <c:f>'Ark2'!$M$28</c:f>
              <c:strCache>
                <c:ptCount val="1"/>
                <c:pt idx="0">
                  <c:v>140-159 kvm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'Ark2'!$N$28:$O$28</c:f>
              <c:numCache>
                <c:formatCode>0.0\ %</c:formatCode>
                <c:ptCount val="2"/>
                <c:pt idx="0">
                  <c:v>9.8625572013967502E-2</c:v>
                </c:pt>
                <c:pt idx="1">
                  <c:v>9.781764043719815E-2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C4F-4549-80BA-A79126A74E02}"/>
            </c:ext>
          </c:extLst>
        </c:ser>
        <c:ser>
          <c:idx val="9"/>
          <c:order val="9"/>
          <c:tx>
            <c:strRef>
              <c:f>'Ark2'!$M$29</c:f>
              <c:strCache>
                <c:ptCount val="1"/>
                <c:pt idx="0">
                  <c:v>160-199 kvm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'Ark2'!$N$29:$O$29</c:f>
              <c:numCache>
                <c:formatCode>0.0\ %</c:formatCode>
                <c:ptCount val="2"/>
                <c:pt idx="0">
                  <c:v>0.18620150836296379</c:v>
                </c:pt>
                <c:pt idx="1">
                  <c:v>0.18588184029921204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C4F-4549-80BA-A79126A74E02}"/>
            </c:ext>
          </c:extLst>
        </c:ser>
        <c:ser>
          <c:idx val="10"/>
          <c:order val="10"/>
          <c:tx>
            <c:strRef>
              <c:f>'Ark2'!$M$30</c:f>
              <c:strCache>
                <c:ptCount val="1"/>
                <c:pt idx="0">
                  <c:v>200-249 kvm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'Ark2'!$N$30:$O$30</c:f>
              <c:numCache>
                <c:formatCode>0.0\ %</c:formatCode>
                <c:ptCount val="2"/>
                <c:pt idx="0">
                  <c:v>0.13057065867308704</c:v>
                </c:pt>
                <c:pt idx="1">
                  <c:v>0.12968517375358582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C4F-4549-80BA-A79126A74E02}"/>
            </c:ext>
          </c:extLst>
        </c:ser>
        <c:ser>
          <c:idx val="11"/>
          <c:order val="11"/>
          <c:tx>
            <c:strRef>
              <c:f>'Ark2'!$M$31</c:f>
              <c:strCache>
                <c:ptCount val="1"/>
                <c:pt idx="0">
                  <c:v>250-299 kvm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'Ark2'!$N$31:$O$31</c:f>
              <c:numCache>
                <c:formatCode>0.0\ %</c:formatCode>
                <c:ptCount val="2"/>
                <c:pt idx="0">
                  <c:v>5.3669658944145923E-2</c:v>
                </c:pt>
                <c:pt idx="1">
                  <c:v>5.2638076909110716E-2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C4F-4549-80BA-A79126A74E02}"/>
            </c:ext>
          </c:extLst>
        </c:ser>
        <c:ser>
          <c:idx val="12"/>
          <c:order val="12"/>
          <c:tx>
            <c:strRef>
              <c:f>'Ark2'!$M$32</c:f>
              <c:strCache>
                <c:ptCount val="1"/>
                <c:pt idx="0">
                  <c:v>300-349 kvm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c:spPr>
          <c:invertIfNegative val="0"/>
          <c:dLbls>
            <c:delete val="1"/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'Ark2'!$N$32:$O$32</c:f>
              <c:numCache>
                <c:formatCode>0.0\ %</c:formatCode>
                <c:ptCount val="2"/>
                <c:pt idx="0">
                  <c:v>1.9619879777412821E-2</c:v>
                </c:pt>
                <c:pt idx="1">
                  <c:v>1.9201859181524384E-2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C4F-4549-80BA-A79126A74E02}"/>
            </c:ext>
          </c:extLst>
        </c:ser>
        <c:ser>
          <c:idx val="13"/>
          <c:order val="13"/>
          <c:tx>
            <c:strRef>
              <c:f>'Ark2'!$M$33</c:f>
              <c:strCache>
                <c:ptCount val="1"/>
                <c:pt idx="0">
                  <c:v>350+ kvm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c:spPr>
          <c:invertIfNegative val="0"/>
          <c:dLbls>
            <c:delete val="1"/>
          </c:dLbls>
          <c:cat>
            <c:numRef>
              <c:f>'Ark2'!$N$19:$O$19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'Ark2'!$N$33:$O$33</c:f>
              <c:numCache>
                <c:formatCode>0.0\ %</c:formatCode>
                <c:ptCount val="2"/>
                <c:pt idx="0">
                  <c:v>1.2675988966308975E-2</c:v>
                </c:pt>
                <c:pt idx="1">
                  <c:v>1.2346127310359853E-2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C4F-4549-80BA-A79126A74E0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18451359"/>
        <c:axId val="818450879"/>
      </c:barChart>
      <c:catAx>
        <c:axId val="8184513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8450879"/>
        <c:crosses val="autoZero"/>
        <c:auto val="1"/>
        <c:lblAlgn val="ctr"/>
        <c:lblOffset val="100"/>
        <c:noMultiLvlLbl val="0"/>
      </c:catAx>
      <c:valAx>
        <c:axId val="818450879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84513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'Ark2'!$B$1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'Ark2'!$A$2:$A$15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'Ark2'!$B$2:$B$15</c:f>
              <c:numCache>
                <c:formatCode>General</c:formatCode>
                <c:ptCount val="14"/>
                <c:pt idx="0">
                  <c:v>94</c:v>
                </c:pt>
                <c:pt idx="1">
                  <c:v>145</c:v>
                </c:pt>
                <c:pt idx="2">
                  <c:v>583</c:v>
                </c:pt>
                <c:pt idx="3">
                  <c:v>1199</c:v>
                </c:pt>
                <c:pt idx="4">
                  <c:v>4184</c:v>
                </c:pt>
                <c:pt idx="5">
                  <c:v>4227</c:v>
                </c:pt>
                <c:pt idx="6">
                  <c:v>4282</c:v>
                </c:pt>
                <c:pt idx="7">
                  <c:v>3753</c:v>
                </c:pt>
                <c:pt idx="8">
                  <c:v>3549</c:v>
                </c:pt>
                <c:pt idx="9">
                  <c:v>7304</c:v>
                </c:pt>
                <c:pt idx="10">
                  <c:v>4970</c:v>
                </c:pt>
                <c:pt idx="11">
                  <c:v>1842</c:v>
                </c:pt>
                <c:pt idx="12">
                  <c:v>598</c:v>
                </c:pt>
                <c:pt idx="13">
                  <c:v>360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C7-4702-ACB0-E9420263E017}"/>
            </c:ext>
          </c:extLst>
        </c:ser>
        <c:ser>
          <c:idx val="1"/>
          <c:order val="1"/>
          <c:tx>
            <c:strRef>
              <c:f>'Ark2'!$C$1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'Ark2'!$A$2:$A$15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'Ark2'!$C$2:$C$15</c:f>
              <c:numCache>
                <c:formatCode>General</c:formatCode>
                <c:ptCount val="14"/>
                <c:pt idx="0">
                  <c:v>182</c:v>
                </c:pt>
                <c:pt idx="1">
                  <c:v>320</c:v>
                </c:pt>
                <c:pt idx="2">
                  <c:v>932</c:v>
                </c:pt>
                <c:pt idx="3">
                  <c:v>1882</c:v>
                </c:pt>
                <c:pt idx="4">
                  <c:v>6338</c:v>
                </c:pt>
                <c:pt idx="5">
                  <c:v>6247</c:v>
                </c:pt>
                <c:pt idx="6">
                  <c:v>6048</c:v>
                </c:pt>
                <c:pt idx="7">
                  <c:v>5225</c:v>
                </c:pt>
                <c:pt idx="8">
                  <c:v>4926</c:v>
                </c:pt>
                <c:pt idx="9">
                  <c:v>9977</c:v>
                </c:pt>
                <c:pt idx="10">
                  <c:v>6718</c:v>
                </c:pt>
                <c:pt idx="11">
                  <c:v>2478</c:v>
                </c:pt>
                <c:pt idx="12">
                  <c:v>815</c:v>
                </c:pt>
                <c:pt idx="13">
                  <c:v>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C7-4702-ACB0-E9420263E0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'Ark2'!$D$21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'Ark2'!$E$20:$F$20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'Ark2'!$E$21:$F$21</c:f>
              <c:numCache>
                <c:formatCode>0.0\ %</c:formatCode>
                <c:ptCount val="2"/>
                <c:pt idx="0">
                  <c:v>0.29849424982093564</c:v>
                </c:pt>
                <c:pt idx="1">
                  <c:v>0.38545438552768535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F4-40F9-8C21-F9388833146F}"/>
            </c:ext>
          </c:extLst>
        </c:ser>
        <c:ser>
          <c:idx val="1"/>
          <c:order val="1"/>
          <c:tx>
            <c:strRef>
              <c:f>'Ark2'!$D$22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'Ark2'!$E$20:$F$20</c:f>
              <c:numCache>
                <c:formatCode>General</c:formatCode>
                <c:ptCount val="2"/>
                <c:pt idx="0">
                  <c:v>2025</c:v>
                </c:pt>
                <c:pt idx="1">
                  <c:v>2050</c:v>
                </c:pt>
              </c:numCache>
            </c:numRef>
          </c:cat>
          <c:val>
            <c:numRef>
              <c:f>'Ark2'!$E$22:$F$22</c:f>
              <c:numCache>
                <c:formatCode>0.0\ %</c:formatCode>
                <c:ptCount val="2"/>
                <c:pt idx="0">
                  <c:v>0.70150575017906436</c:v>
                </c:pt>
                <c:pt idx="1">
                  <c:v>0.61454561447231471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F4-40F9-8C21-F938883314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771447248"/>
        <c:axId val="1771445808"/>
      </c:barChart>
      <c:catAx>
        <c:axId val="1771447248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771445808"/>
        <c:crosses val="autoZero"/>
        <c:auto val="1"/>
        <c:lblAlgn val="ctr"/>
        <c:lblOffset val="100"/>
        <c:noMultiLvlLbl val="0"/>
      </c:catAx>
      <c:valAx>
        <c:axId val="17714458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771447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'Ark1'!$F$7</c:f>
              <c:strCache>
                <c:ptCount val="1"/>
                <c:pt idx="0">
                  <c:v>Yngre hushald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'Ark1'!$G$7</c:f>
              <c:numCache>
                <c:formatCode>General</c:formatCode>
                <c:ptCount val="1"/>
                <c:pt idx="0">
                  <c:v>-3327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59-454D-9BD2-04C4CDE76ACA}"/>
            </c:ext>
          </c:extLst>
        </c:ser>
        <c:ser>
          <c:idx val="1"/>
          <c:order val="1"/>
          <c:tx>
            <c:strRef>
              <c:f>'Ark1'!$F$8</c:f>
              <c:strCache>
                <c:ptCount val="1"/>
                <c:pt idx="0">
                  <c:v>Eldre hushald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'Ark1'!$G$8</c:f>
              <c:numCache>
                <c:formatCode>General</c:formatCode>
                <c:ptCount val="1"/>
                <c:pt idx="0">
                  <c:v>15496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59-454D-9BD2-04C4CDE76AC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92835248"/>
        <c:axId val="1392834768"/>
      </c:barChart>
      <c:catAx>
        <c:axId val="13928352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92834768"/>
        <c:crosses val="autoZero"/>
        <c:auto val="1"/>
        <c:lblAlgn val="ctr"/>
        <c:lblOffset val="100"/>
        <c:noMultiLvlLbl val="0"/>
      </c:catAx>
      <c:valAx>
        <c:axId val="1392834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92835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'Ark1'!$B$1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2C-4DD2-8664-3185FC0140A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2C-4DD2-8664-3185FC0140A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22C-4DD2-8664-3185FC0140A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22C-4DD2-8664-3185FC0140A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22C-4DD2-8664-3185FC0140A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22C-4DD2-8664-3185FC0140A1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22C-4DD2-8664-3185FC0140A1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22C-4DD2-8664-3185FC0140A1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22C-4DD2-8664-3185FC0140A1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22C-4DD2-8664-3185FC0140A1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22C-4DD2-8664-3185FC0140A1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022C-4DD2-8664-3185FC0140A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'Ark1'!$A$2:$A$7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'Ark1'!$B$2:$B$7</c:f>
              <c:numCache>
                <c:formatCode>General</c:formatCode>
                <c:ptCount val="6"/>
                <c:pt idx="0">
                  <c:v>48998</c:v>
                </c:pt>
                <c:pt idx="1">
                  <c:v>40409</c:v>
                </c:pt>
                <c:pt idx="2">
                  <c:v>14874</c:v>
                </c:pt>
                <c:pt idx="3">
                  <c:v>13797</c:v>
                </c:pt>
                <c:pt idx="4">
                  <c:v>5682</c:v>
                </c:pt>
                <c:pt idx="5">
                  <c:v>1666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22C-4DD2-8664-3185FC0140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'Ark1'!$B$12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FD-4EC2-8F87-AE88A9ACDEC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FD-4EC2-8F87-AE88A9ACDEC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EFD-4EC2-8F87-AE88A9ACDEC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EFD-4EC2-8F87-AE88A9ACDEC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EFD-4EC2-8F87-AE88A9ACDEC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EFD-4EC2-8F87-AE88A9ACDECD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EFD-4EC2-8F87-AE88A9ACDECD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EFD-4EC2-8F87-AE88A9ACDECD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BEFD-4EC2-8F87-AE88A9ACDECD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BEFD-4EC2-8F87-AE88A9ACDECD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BEFD-4EC2-8F87-AE88A9ACDECD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BEFD-4EC2-8F87-AE88A9ACDEC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'Ark1'!$A$13:$A$18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'Ark1'!$B$13:$B$18</c:f>
              <c:numCache>
                <c:formatCode>General</c:formatCode>
                <c:ptCount val="6"/>
                <c:pt idx="0">
                  <c:v>56004</c:v>
                </c:pt>
                <c:pt idx="1">
                  <c:v>46067</c:v>
                </c:pt>
                <c:pt idx="2">
                  <c:v>14968</c:v>
                </c:pt>
                <c:pt idx="3">
                  <c:v>13396</c:v>
                </c:pt>
                <c:pt idx="4">
                  <c:v>5575</c:v>
                </c:pt>
                <c:pt idx="5">
                  <c:v>1686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EFD-4EC2-8F87-AE88A9ACDEC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400" b="1" i="0" u="none" strike="noStrike" kern="1200" spc="0" baseline="0">
                <a:solidFill>
                  <a:sysClr val="windowText" lastClr="000000"/>
                </a:solidFill>
              </a:rPr>
              <a:t>Andel </a:t>
            </a:r>
            <a:r>
              <a:rPr lang="nb-NO" sz="1400" b="1" i="0" u="none" strike="noStrike" kern="1200" spc="0" baseline="0" err="1">
                <a:solidFill>
                  <a:sysClr val="windowText" lastClr="000000"/>
                </a:solidFill>
              </a:rPr>
              <a:t>personar</a:t>
            </a:r>
            <a:r>
              <a:rPr lang="nb-NO" sz="1400" b="1" i="0" u="none" strike="noStrike" kern="1200" spc="0" baseline="0">
                <a:solidFill>
                  <a:sysClr val="windowText" lastClr="000000"/>
                </a:solidFill>
              </a:rPr>
              <a:t> (%) etter </a:t>
            </a:r>
            <a:r>
              <a:rPr lang="nb-NO" sz="1400" b="1" i="0" u="none" strike="noStrike" kern="1200" spc="0" baseline="0" err="1">
                <a:solidFill>
                  <a:sysClr val="windowText" lastClr="000000"/>
                </a:solidFill>
              </a:rPr>
              <a:t>hushaldningstype</a:t>
            </a:r>
            <a:r>
              <a:rPr lang="nb-NO" sz="1400" b="1" i="0" u="none" strike="noStrike" kern="1200" spc="0" baseline="0">
                <a:solidFill>
                  <a:sysClr val="windowText" lastClr="000000"/>
                </a:solidFill>
              </a:rPr>
              <a:t>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Personer!$B$6:$F$6</c:f>
              <c:numCache>
                <c:formatCode>0.0</c:formatCode>
                <c:ptCount val="5"/>
                <c:pt idx="0">
                  <c:v>18.2</c:v>
                </c:pt>
                <c:pt idx="1">
                  <c:v>29.4</c:v>
                </c:pt>
                <c:pt idx="2">
                  <c:v>16.899999999999999</c:v>
                </c:pt>
                <c:pt idx="3">
                  <c:v>20.8</c:v>
                </c:pt>
                <c:pt idx="4">
                  <c:v>14.7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FF-4E5C-B94B-40D3EE41605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720863"/>
        <c:axId val="125723743"/>
      </c:barChart>
      <c:catAx>
        <c:axId val="125720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723743"/>
        <c:crosses val="autoZero"/>
        <c:auto val="1"/>
        <c:lblAlgn val="ctr"/>
        <c:lblOffset val="100"/>
        <c:noMultiLvlLbl val="0"/>
      </c:catAx>
      <c:valAx>
        <c:axId val="125723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Prosent</a:t>
                </a:r>
              </a:p>
            </c:rich>
          </c:tx>
          <c:layout>
            <c:manualLayout>
              <c:xMode val="edge"/>
              <c:yMode val="edge"/>
              <c:x val="1.3008130081300813E-2"/>
              <c:y val="0.42139114445294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7208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400" b="1" i="0" u="none" strike="noStrike" kern="1200" spc="0" baseline="0" err="1">
                <a:solidFill>
                  <a:schemeClr val="tx1"/>
                </a:solidFill>
              </a:rPr>
              <a:t>Andelen</a:t>
            </a:r>
            <a:r>
              <a:rPr lang="nn-NO" sz="1400" b="1" i="0" u="none" strike="noStrike" kern="1200" spc="0" baseline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4.0162547345980668E-2"/>
          <c:y val="0.12839461685882761"/>
          <c:w val="0.90869687444967195"/>
          <c:h val="0.6179371349026211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Personer!$G$5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Personer!$G$6</c:f>
              <c:numCache>
                <c:formatCode>0.0</c:formatCode>
                <c:ptCount val="1"/>
                <c:pt idx="0">
                  <c:v>39.200000000000003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51-4596-96E2-E931DF650D0B}"/>
            </c:ext>
          </c:extLst>
        </c:ser>
        <c:ser>
          <c:idx val="1"/>
          <c:order val="1"/>
          <c:tx>
            <c:strRef>
              <c:f>Personer!$H$5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Personer!$H$6</c:f>
              <c:numCache>
                <c:formatCode>0.0</c:formatCode>
                <c:ptCount val="1"/>
                <c:pt idx="0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51-4596-96E2-E931DF650D0B}"/>
            </c:ext>
          </c:extLst>
        </c:ser>
        <c:ser>
          <c:idx val="2"/>
          <c:order val="2"/>
          <c:tx>
            <c:strRef>
              <c:f>Personer!$I$5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Personer!$I$6</c:f>
              <c:numCache>
                <c:formatCode>0.0</c:formatCode>
                <c:ptCount val="1"/>
                <c:pt idx="0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51-4596-96E2-E931DF650D0B}"/>
            </c:ext>
          </c:extLst>
        </c:ser>
        <c:ser>
          <c:idx val="3"/>
          <c:order val="3"/>
          <c:tx>
            <c:strRef>
              <c:f>Personer!$J$5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Personer!$J$6</c:f>
              <c:numCache>
                <c:formatCode>0.0</c:formatCode>
                <c:ptCount val="1"/>
                <c:pt idx="0">
                  <c:v>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551-4596-96E2-E931DF650D0B}"/>
            </c:ext>
          </c:extLst>
        </c:ser>
        <c:ser>
          <c:idx val="4"/>
          <c:order val="4"/>
          <c:tx>
            <c:strRef>
              <c:f>Personer!$K$5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Personer!$K$6</c:f>
              <c:numCache>
                <c:formatCode>0.0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51-4596-96E2-E931DF650D0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75931199"/>
        <c:axId val="975934559"/>
      </c:barChart>
      <c:catAx>
        <c:axId val="97593119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75934559"/>
        <c:crosses val="autoZero"/>
        <c:auto val="1"/>
        <c:lblAlgn val="ctr"/>
        <c:lblOffset val="100"/>
        <c:noMultiLvlLbl val="0"/>
      </c:catAx>
      <c:valAx>
        <c:axId val="9759345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layout>
            <c:manualLayout>
              <c:xMode val="edge"/>
              <c:yMode val="edge"/>
              <c:x val="0.44466692940238239"/>
              <c:y val="0.833456037580481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75931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88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835582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  <p:sldLayoutId id="2147493571" r:id="rId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0" r:id="rId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5.xml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emf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n-NO" noProof="0" err="1"/>
              <a:t>Bustadsanalyse</a:t>
            </a:r>
            <a:r>
              <a:rPr lang="nn-NO" noProof="0"/>
              <a:t> for </a:t>
            </a:r>
            <a:br>
              <a:rPr lang="nn-NO" noProof="0"/>
            </a:br>
            <a:r>
              <a:rPr lang="nn-NO" noProof="0"/>
              <a:t>Møre og Romsdal</a:t>
            </a:r>
            <a:endParaRPr lang="nn-NO" noProof="0">
              <a:highlight>
                <a:srgbClr val="FFFF00"/>
              </a:highlight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/>
          <a:lstStyle/>
          <a:p>
            <a:r>
              <a:rPr lang="nn-NO" noProof="0" dirty="0"/>
              <a:t>Forventa bustadetterspørsel og nøkkeltal for bustadsektoren</a:t>
            </a:r>
          </a:p>
          <a:p>
            <a:r>
              <a:rPr lang="nn-NO" noProof="0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noProof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CA804-DB38-41F5-2DF6-267F5EAE3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Plassholder for innhold 16">
            <a:extLst>
              <a:ext uri="{FF2B5EF4-FFF2-40B4-BE49-F238E27FC236}">
                <a16:creationId xmlns:a16="http://schemas.microsoft.com/office/drawing/2014/main" id="{EA3FF085-E1CF-7859-72E5-90FE90D7217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49434092"/>
              </p:ext>
            </p:extLst>
          </p:nvPr>
        </p:nvGraphicFramePr>
        <p:xfrm>
          <a:off x="457200" y="1247219"/>
          <a:ext cx="4038600" cy="2773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tel 1">
            <a:extLst>
              <a:ext uri="{FF2B5EF4-FFF2-40B4-BE49-F238E27FC236}">
                <a16:creationId xmlns:a16="http://schemas.microsoft.com/office/drawing/2014/main" id="{E5020D23-5E49-6224-D386-F6DEC0EFE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b-NO"/>
              <a:t>Aldersfordeling i </a:t>
            </a:r>
            <a:r>
              <a:rPr lang="nb-NO" err="1"/>
              <a:t>hushalda</a:t>
            </a:r>
            <a:r>
              <a:rPr lang="nb-NO"/>
              <a:t> sin bustadetterspørsel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4C69D1F-BDB8-9A3F-C4FD-A6F91D8BCA56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8CFCA09-4701-C80E-880F-6F7A2840F1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3EF1A0DC-7E96-0FAC-304C-CA39D95FFA9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Møre og Romsdal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5B44CFD7-45C5-B428-081F-1EEBFACA66AF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pic>
        <p:nvPicPr>
          <p:cNvPr id="21" name="Plassholder for innhold 20" descr="Familie med jente med heldekkende fyll">
            <a:extLst>
              <a:ext uri="{FF2B5EF4-FFF2-40B4-BE49-F238E27FC236}">
                <a16:creationId xmlns:a16="http://schemas.microsoft.com/office/drawing/2014/main" id="{BFCB4089-96F5-A6C7-7E29-32CF62D7138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0226" y="2069123"/>
            <a:ext cx="432547" cy="432547"/>
          </a:xfr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446C97A-E6EC-E734-6E79-861ACFE00EDD}"/>
              </a:ext>
            </a:extLst>
          </p:cNvPr>
          <p:cNvSpPr txBox="1"/>
          <p:nvPr/>
        </p:nvSpPr>
        <p:spPr>
          <a:xfrm>
            <a:off x="457200" y="837923"/>
            <a:ext cx="82296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050" i="1" noProof="0" err="1"/>
              <a:t>Andel</a:t>
            </a:r>
            <a:r>
              <a:rPr lang="nn-NO" sz="1050" i="1" noProof="0"/>
              <a:t> av samla bustadetterspørsel fordelt på yngre- (0-66 år) og eldre (67+ år) hushald. Tal gjeld alder på hushaldets kontaktperson</a:t>
            </a:r>
          </a:p>
        </p:txBody>
      </p:sp>
      <p:pic>
        <p:nvPicPr>
          <p:cNvPr id="23" name="Grafikk 22" descr="Mann med stav med heldekkende fyll">
            <a:extLst>
              <a:ext uri="{FF2B5EF4-FFF2-40B4-BE49-F238E27FC236}">
                <a16:creationId xmlns:a16="http://schemas.microsoft.com/office/drawing/2014/main" id="{D9E16F2F-8D7C-6451-3443-BF377EF3DE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60225" y="3107300"/>
            <a:ext cx="432548" cy="432548"/>
          </a:xfrm>
          <a:prstGeom prst="rect">
            <a:avLst/>
          </a:prstGeom>
        </p:spPr>
      </p:pic>
      <p:sp>
        <p:nvSpPr>
          <p:cNvPr id="24" name="TekstSylinder 23">
            <a:extLst>
              <a:ext uri="{FF2B5EF4-FFF2-40B4-BE49-F238E27FC236}">
                <a16:creationId xmlns:a16="http://schemas.microsoft.com/office/drawing/2014/main" id="{1306AF55-6CA4-1312-C2F1-16D174CE4F51}"/>
              </a:ext>
            </a:extLst>
          </p:cNvPr>
          <p:cNvSpPr txBox="1"/>
          <p:nvPr/>
        </p:nvSpPr>
        <p:spPr>
          <a:xfrm>
            <a:off x="547255" y="4020675"/>
            <a:ext cx="38163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100" noProof="0"/>
              <a:t>Yngre- (0-66 år) og eldre (67+ år) hushald si </a:t>
            </a:r>
            <a:r>
              <a:rPr lang="nn-NO" sz="1100" noProof="0" err="1"/>
              <a:t>andel</a:t>
            </a:r>
            <a:r>
              <a:rPr lang="nn-NO" sz="1100" noProof="0"/>
              <a:t> av totalt tal på etterspurde bustadar i Møre og Romsdal, 2025 og 2050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5B9522DA-9940-CF0B-072D-44EA0D4503DB}"/>
              </a:ext>
            </a:extLst>
          </p:cNvPr>
          <p:cNvSpPr txBox="1"/>
          <p:nvPr/>
        </p:nvSpPr>
        <p:spPr>
          <a:xfrm>
            <a:off x="4870484" y="4020675"/>
            <a:ext cx="38163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100" noProof="0"/>
              <a:t>Endring i samla tal etterspurde bustadar blant yngre- (0-66 år) og eldre (67+ år) hushald i Møre og Romsdal, 2025-2050</a:t>
            </a:r>
          </a:p>
        </p:txBody>
      </p:sp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1BB9F483-2546-6D54-1580-EA5B430D07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7303831"/>
              </p:ext>
            </p:extLst>
          </p:nvPr>
        </p:nvGraphicFramePr>
        <p:xfrm>
          <a:off x="4648201" y="1310425"/>
          <a:ext cx="3948543" cy="2710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29" name="Rett linje 28">
            <a:extLst>
              <a:ext uri="{FF2B5EF4-FFF2-40B4-BE49-F238E27FC236}">
                <a16:creationId xmlns:a16="http://schemas.microsoft.com/office/drawing/2014/main" id="{27D2B6E3-A183-6304-805C-00385583831C}"/>
              </a:ext>
            </a:extLst>
          </p:cNvPr>
          <p:cNvCxnSpPr>
            <a:cxnSpLocks/>
          </p:cNvCxnSpPr>
          <p:nvPr/>
        </p:nvCxnSpPr>
        <p:spPr>
          <a:xfrm>
            <a:off x="5177118" y="3388662"/>
            <a:ext cx="3307976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kstSylinder 30">
            <a:extLst>
              <a:ext uri="{FF2B5EF4-FFF2-40B4-BE49-F238E27FC236}">
                <a16:creationId xmlns:a16="http://schemas.microsoft.com/office/drawing/2014/main" id="{8E26509B-7C3C-EF4A-0ADA-F51C833833C6}"/>
              </a:ext>
            </a:extLst>
          </p:cNvPr>
          <p:cNvSpPr txBox="1"/>
          <p:nvPr/>
        </p:nvSpPr>
        <p:spPr>
          <a:xfrm>
            <a:off x="6714283" y="1638963"/>
            <a:ext cx="1116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b="1">
                <a:solidFill>
                  <a:schemeClr val="accent5"/>
                </a:solidFill>
              </a:rPr>
              <a:t>Eldre </a:t>
            </a:r>
            <a:r>
              <a:rPr lang="nb-NO" sz="1000" b="1" err="1">
                <a:solidFill>
                  <a:schemeClr val="accent5"/>
                </a:solidFill>
              </a:rPr>
              <a:t>hushald</a:t>
            </a:r>
            <a:endParaRPr lang="nb-NO" sz="1000" b="1">
              <a:solidFill>
                <a:schemeClr val="accent5"/>
              </a:solidFill>
            </a:endParaRP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373BFE98-4EC0-EA28-E5CC-0BD4F4AA32E0}"/>
              </a:ext>
            </a:extLst>
          </p:cNvPr>
          <p:cNvSpPr txBox="1"/>
          <p:nvPr/>
        </p:nvSpPr>
        <p:spPr>
          <a:xfrm>
            <a:off x="5770824" y="3717200"/>
            <a:ext cx="1116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b="1">
                <a:solidFill>
                  <a:schemeClr val="accent1"/>
                </a:solidFill>
              </a:rPr>
              <a:t>Yngre </a:t>
            </a:r>
            <a:r>
              <a:rPr lang="nb-NO" sz="1000" b="1" err="1">
                <a:solidFill>
                  <a:schemeClr val="accent1"/>
                </a:solidFill>
              </a:rPr>
              <a:t>hushald</a:t>
            </a:r>
            <a:endParaRPr lang="nb-NO" sz="1000" b="1">
              <a:solidFill>
                <a:schemeClr val="accent1"/>
              </a:solidFill>
            </a:endParaRP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3EF2637B-5A73-8D2B-B7DA-8E6DFECB9DD4}"/>
              </a:ext>
            </a:extLst>
          </p:cNvPr>
          <p:cNvSpPr txBox="1"/>
          <p:nvPr/>
        </p:nvSpPr>
        <p:spPr>
          <a:xfrm rot="16200000">
            <a:off x="223963" y="3138062"/>
            <a:ext cx="1116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b="1">
                <a:solidFill>
                  <a:schemeClr val="accent5"/>
                </a:solidFill>
              </a:rPr>
              <a:t>Eldre </a:t>
            </a:r>
            <a:r>
              <a:rPr lang="nb-NO" sz="1000" b="1" err="1">
                <a:solidFill>
                  <a:schemeClr val="accent5"/>
                </a:solidFill>
              </a:rPr>
              <a:t>hushald</a:t>
            </a:r>
            <a:endParaRPr lang="nb-NO" sz="1000" b="1">
              <a:solidFill>
                <a:schemeClr val="accent5"/>
              </a:solidFill>
            </a:endParaRP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713656D3-926A-2238-4A68-AB6C3DF0C17B}"/>
              </a:ext>
            </a:extLst>
          </p:cNvPr>
          <p:cNvSpPr txBox="1"/>
          <p:nvPr/>
        </p:nvSpPr>
        <p:spPr>
          <a:xfrm rot="16200000">
            <a:off x="223962" y="1979395"/>
            <a:ext cx="1116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b="1">
                <a:solidFill>
                  <a:schemeClr val="accent1"/>
                </a:solidFill>
              </a:rPr>
              <a:t>Yngre </a:t>
            </a:r>
            <a:r>
              <a:rPr lang="nb-NO" sz="1000" b="1" err="1">
                <a:solidFill>
                  <a:schemeClr val="accent1"/>
                </a:solidFill>
              </a:rPr>
              <a:t>hushald</a:t>
            </a:r>
            <a:endParaRPr lang="nb-NO" sz="10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975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err="1"/>
              <a:t>Hushaldsamansetning</a:t>
            </a:r>
            <a:r>
              <a:rPr lang="nb-NO"/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Møre og Romsdal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7CBFB7A6-28C3-31EC-1EC1-9C891BB55516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8C097E47-6A69-09D9-663B-99CEBDB11413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/>
              <a:t>Framtidige </a:t>
            </a:r>
            <a:r>
              <a:rPr lang="nb-NO" err="1"/>
              <a:t>hushald</a:t>
            </a:r>
            <a:r>
              <a:rPr lang="nb-NO"/>
              <a:t> i Møre og Romsdal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>
            <a:normAutofit/>
          </a:bodyPr>
          <a:lstStyle/>
          <a:p>
            <a:r>
              <a:rPr lang="nn-NO" sz="1500"/>
              <a:t>Mot 2050 er det forventa ein nedgang i samla tal yngre hushald (kontaktperson under 67 år) som etterspør bustad i Møre og Romsdal. </a:t>
            </a:r>
            <a:r>
              <a:rPr lang="nn-NO" sz="1500" b="1"/>
              <a:t>Eldre hushald si etterspørsel etter bustadar er samstundes forventa å auke kraftig (+41,7 %)</a:t>
            </a:r>
          </a:p>
          <a:p>
            <a:pPr lvl="1"/>
            <a:r>
              <a:rPr lang="nn-NO" sz="1300"/>
              <a:t>Eldre hushald sin del av hushalda sin samla etterspørsel etter bustadar i Møre og Romsdal forventast å auke frå 29,8 % i 2025, til 38,5 % i 2050</a:t>
            </a:r>
          </a:p>
          <a:p>
            <a:pPr lvl="1"/>
            <a:r>
              <a:rPr lang="nn-NO" sz="1300"/>
              <a:t>I 2050 vil 3,8 % færre yngre hushald enn i dag </a:t>
            </a:r>
            <a:r>
              <a:rPr lang="nn-NO" sz="1300" err="1"/>
              <a:t>etterspørre</a:t>
            </a:r>
            <a:r>
              <a:rPr lang="nn-NO" sz="1300"/>
              <a:t> bustad i Møre og Romsdal</a:t>
            </a:r>
            <a:br>
              <a:rPr lang="nn-NO" sz="1300"/>
            </a:br>
            <a:endParaRPr lang="nn-NO" sz="1300"/>
          </a:p>
          <a:p>
            <a:r>
              <a:rPr lang="nn-NO" sz="1500" b="1"/>
              <a:t>Dei eldre sine behov og preferansar for bustad vil bli langt viktigare enn i dag</a:t>
            </a:r>
          </a:p>
          <a:p>
            <a:pPr lvl="1"/>
            <a:r>
              <a:rPr lang="nn-NO" sz="1400"/>
              <a:t>Det vil truleg gi endringar i kva for eksisterande bustadar som vil bli oppfatta som attraktive i marknaden, og i preferansar som må møtast ved nybygging</a:t>
            </a:r>
            <a:br>
              <a:rPr lang="nn-NO" sz="1400"/>
            </a:br>
            <a:br>
              <a:rPr lang="nn-NO" sz="1100"/>
            </a:br>
            <a:r>
              <a:rPr lang="nn-NO" sz="1500"/>
              <a:t>Hushaldingane er forventa å bli mindre mot 2050. </a:t>
            </a:r>
            <a:r>
              <a:rPr lang="nn-NO" sz="1500" b="1"/>
              <a:t>Det aukar behovet for bustadar ut over kva den forventa folketalsutviklinga tilseier</a:t>
            </a:r>
          </a:p>
          <a:p>
            <a:pPr lvl="1"/>
            <a:r>
              <a:rPr lang="nn-NO" sz="1300"/>
              <a:t>Ein forventar størst relativ vekst i enkelt- og to-personhushald mot 2050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Møre og Romsdal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8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n-NO"/>
              <a:t>Møre og Romsdal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Møre og Romsdal har i alt </a:t>
            </a:r>
            <a:br>
              <a:rPr lang="nn-NO" sz="1600">
                <a:latin typeface="Poppins"/>
                <a:cs typeface="Poppins"/>
              </a:rPr>
            </a:br>
            <a:r>
              <a:rPr lang="nn-NO" sz="2000">
                <a:solidFill>
                  <a:schemeClr val="accent2"/>
                </a:solidFill>
                <a:latin typeface="Poppins SemiBold"/>
                <a:cs typeface="Poppins SemiBold"/>
              </a:rPr>
              <a:t>136 945 </a:t>
            </a:r>
            <a:r>
              <a:rPr lang="nn-NO" sz="1600">
                <a:latin typeface="Poppins"/>
                <a:cs typeface="Poppins"/>
              </a:rPr>
              <a:t>registrerte bustadar, og</a:t>
            </a:r>
            <a:br>
              <a:rPr lang="nn-NO" sz="1600">
                <a:latin typeface="Poppins"/>
                <a:cs typeface="Poppins"/>
              </a:rPr>
            </a:br>
            <a:r>
              <a:rPr lang="nn-NO" sz="2000">
                <a:solidFill>
                  <a:schemeClr val="accent2"/>
                </a:solidFill>
                <a:latin typeface="Poppins SemiBold"/>
                <a:cs typeface="Poppins SemiBold"/>
              </a:rPr>
              <a:t>123 811 </a:t>
            </a:r>
            <a:r>
              <a:rPr lang="nn-NO" sz="160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/>
          </a:p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Det tyder på at </a:t>
            </a:r>
            <a:r>
              <a:rPr lang="nn-NO" sz="200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10 % </a:t>
            </a:r>
            <a:r>
              <a:rPr lang="nn-NO" sz="160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Møre og Romsdal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2000"/>
              <a:t>Flytting til/</a:t>
            </a:r>
            <a:r>
              <a:rPr lang="nb-NO" sz="2000" err="1"/>
              <a:t>frå</a:t>
            </a:r>
            <a:r>
              <a:rPr lang="nb-NO" sz="2000"/>
              <a:t> Møre og Romsdal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Møre og Romsdal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7A6F60BA-7F94-60FD-FD27-23DFC3C6A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2000"/>
              <a:t>Største </a:t>
            </a:r>
            <a:r>
              <a:rPr lang="nb-NO" sz="2000" err="1"/>
              <a:t>flyttestraumar</a:t>
            </a:r>
            <a:r>
              <a:rPr lang="nb-NO" sz="2000"/>
              <a:t> til/</a:t>
            </a:r>
            <a:r>
              <a:rPr lang="nb-NO" sz="2000" err="1"/>
              <a:t>frå</a:t>
            </a:r>
            <a:r>
              <a:rPr lang="nb-NO" sz="2000"/>
              <a:t> Møre og Romsdal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Møre og Romsdal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109764"/>
            <a:ext cx="2337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</a:t>
            </a:r>
            <a:b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</a:br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Møre og Romsdal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137002"/>
            <a:ext cx="2337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b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</a:br>
            <a:r>
              <a:rPr lang="nb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Møre og Romsdal</a:t>
            </a:r>
            <a:endParaRPr lang="nb-NO" sz="140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5FA158E8-EE19-C56A-B739-64BE526B5297}"/>
              </a:ext>
            </a:extLst>
          </p:cNvPr>
          <p:cNvSpPr/>
          <p:nvPr/>
        </p:nvSpPr>
        <p:spPr>
          <a:xfrm>
            <a:off x="8748000" y="945861"/>
            <a:ext cx="312873" cy="183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94E8245C-673B-061B-2962-F2D03BF12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910470"/>
            <a:ext cx="3759056" cy="3199294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89AD5C75-9AB9-2ADA-7BF7-4A3E9DA34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5529" y="1176085"/>
            <a:ext cx="4456656" cy="284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Møre og Romsdal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BFC1841-B0AC-617E-B1FF-C300D45A14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2406062"/>
              </p:ext>
            </p:extLst>
          </p:nvPr>
        </p:nvGraphicFramePr>
        <p:xfrm>
          <a:off x="83352" y="185630"/>
          <a:ext cx="4358018" cy="4276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94CE9760-CBD6-2E61-F8EC-CC696E4BDD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8539097"/>
              </p:ext>
            </p:extLst>
          </p:nvPr>
        </p:nvGraphicFramePr>
        <p:xfrm>
          <a:off x="4510123" y="185630"/>
          <a:ext cx="4550525" cy="4276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006156" cy="509503"/>
          </a:xfrm>
        </p:spPr>
        <p:txBody>
          <a:bodyPr>
            <a:normAutofit fontScale="90000"/>
          </a:bodyPr>
          <a:lstStyle/>
          <a:p>
            <a:pPr algn="ctr"/>
            <a:r>
              <a:rPr lang="nb-NO" err="1"/>
              <a:t>Hushald</a:t>
            </a:r>
            <a:r>
              <a:rPr lang="nb-NO"/>
              <a:t> etter type (2024)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Møre og Romsdal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35874143-F01B-A079-D036-A8BDF133A8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7218676"/>
              </p:ext>
            </p:extLst>
          </p:nvPr>
        </p:nvGraphicFramePr>
        <p:xfrm>
          <a:off x="213981" y="962527"/>
          <a:ext cx="8534019" cy="3465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Møre og Romsdal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F77B6B64-5EEB-47C7-37B6-B5A4C6AAFC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8150223"/>
              </p:ext>
            </p:extLst>
          </p:nvPr>
        </p:nvGraphicFramePr>
        <p:xfrm>
          <a:off x="213981" y="941901"/>
          <a:ext cx="8723763" cy="3492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1350" noProof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Framskrive bustadbehov </a:t>
            </a:r>
          </a:p>
          <a:p>
            <a:r>
              <a:rPr lang="nn-NO" sz="1200" noProof="0">
                <a:solidFill>
                  <a:schemeClr val="accent1"/>
                </a:solidFill>
              </a:rPr>
              <a:t>Metodeskildring</a:t>
            </a:r>
          </a:p>
          <a:p>
            <a:r>
              <a:rPr lang="nn-NO" sz="1200" noProof="0">
                <a:solidFill>
                  <a:schemeClr val="accent1"/>
                </a:solidFill>
              </a:rPr>
              <a:t>Nøkkeltal for framtidig bustadbehov</a:t>
            </a:r>
          </a:p>
          <a:p>
            <a:r>
              <a:rPr lang="nn-NO" sz="1200">
                <a:solidFill>
                  <a:schemeClr val="accent1"/>
                </a:solidFill>
              </a:rPr>
              <a:t>Dagens tilbod av ulike bustadar</a:t>
            </a:r>
            <a:endParaRPr lang="nn-NO" sz="1200" noProof="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Framskrive etterspørsel etter ulike bustadar</a:t>
            </a:r>
          </a:p>
          <a:p>
            <a:r>
              <a:rPr lang="nn-NO" sz="1200">
                <a:solidFill>
                  <a:schemeClr val="accent1"/>
                </a:solidFill>
              </a:rPr>
              <a:t>Framskrive bustadetterspørsel etter: </a:t>
            </a:r>
          </a:p>
          <a:p>
            <a:pPr lvl="1"/>
            <a:r>
              <a:rPr lang="nn-NO" sz="1000">
                <a:solidFill>
                  <a:schemeClr val="accent1"/>
                </a:solidFill>
              </a:rPr>
              <a:t>Areal</a:t>
            </a:r>
          </a:p>
          <a:p>
            <a:pPr lvl="1"/>
            <a:r>
              <a:rPr lang="nn-NO" sz="1100">
                <a:solidFill>
                  <a:schemeClr val="accent1"/>
                </a:solidFill>
              </a:rPr>
              <a:t>Aldersgrupper</a:t>
            </a:r>
          </a:p>
          <a:p>
            <a:pPr lvl="1"/>
            <a:r>
              <a:rPr lang="nn-NO" sz="1100">
                <a:solidFill>
                  <a:schemeClr val="accent1"/>
                </a:solidFill>
              </a:rPr>
              <a:t>Hushaldsamansetning</a:t>
            </a: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Analyse av framtidig bustadbehov</a:t>
            </a:r>
            <a:br>
              <a:rPr lang="nn-NO" sz="1200">
                <a:solidFill>
                  <a:schemeClr val="accent1"/>
                </a:solidFill>
              </a:rPr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</a:rPr>
              <a:t>Geografisk fordeling av busetting</a:t>
            </a:r>
          </a:p>
          <a:p>
            <a:r>
              <a:rPr lang="nn-NO" sz="1200">
                <a:solidFill>
                  <a:schemeClr val="accent1"/>
                </a:solidFill>
              </a:rPr>
              <a:t>Avstand busetting til tenestetilbod</a:t>
            </a:r>
          </a:p>
          <a:p>
            <a:r>
              <a:rPr lang="nn-NO" sz="1200">
                <a:solidFill>
                  <a:schemeClr val="accent1"/>
                </a:solidFill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sz="1350">
                <a:solidFill>
                  <a:schemeClr val="accent2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 knytt til bustad og busetting</a:t>
            </a:r>
          </a:p>
          <a:p>
            <a:r>
              <a:rPr lang="nn-NO" sz="1200">
                <a:solidFill>
                  <a:schemeClr val="accent2"/>
                </a:solidFill>
              </a:rPr>
              <a:t>Bustadmasse</a:t>
            </a:r>
          </a:p>
          <a:p>
            <a:r>
              <a:rPr lang="nn-NO" sz="1200">
                <a:solidFill>
                  <a:schemeClr val="accent2"/>
                </a:solidFill>
              </a:rPr>
              <a:t>Flyttestraumar</a:t>
            </a:r>
          </a:p>
          <a:p>
            <a:r>
              <a:rPr lang="nn-NO" sz="1200">
                <a:solidFill>
                  <a:schemeClr val="accent2"/>
                </a:solidFill>
              </a:rPr>
              <a:t>Hushaldas samansetning</a:t>
            </a:r>
          </a:p>
          <a:p>
            <a:r>
              <a:rPr lang="nn-NO" sz="1200">
                <a:solidFill>
                  <a:schemeClr val="accent2"/>
                </a:solidFill>
              </a:rPr>
              <a:t>Bustadtypar</a:t>
            </a:r>
          </a:p>
          <a:p>
            <a:r>
              <a:rPr lang="nn-NO" sz="1200">
                <a:solidFill>
                  <a:schemeClr val="accent2"/>
                </a:solidFill>
              </a:rPr>
              <a:t>Bustadstorleik </a:t>
            </a:r>
          </a:p>
          <a:p>
            <a:r>
              <a:rPr lang="nn-NO" sz="1200">
                <a:solidFill>
                  <a:schemeClr val="accent2"/>
                </a:solidFill>
              </a:rPr>
              <a:t>Bustadbygging</a:t>
            </a:r>
          </a:p>
          <a:p>
            <a:r>
              <a:rPr lang="nn-NO" sz="1200">
                <a:solidFill>
                  <a:schemeClr val="accent2"/>
                </a:solidFill>
              </a:rPr>
              <a:t>Bustadars lokasjon</a:t>
            </a:r>
          </a:p>
          <a:p>
            <a:r>
              <a:rPr lang="nn-NO" sz="1200">
                <a:solidFill>
                  <a:schemeClr val="accent2"/>
                </a:solidFill>
              </a:rPr>
              <a:t>Bustadstatus for tettstadar</a:t>
            </a:r>
          </a:p>
          <a:p>
            <a:r>
              <a:rPr lang="nn-NO" sz="1200">
                <a:solidFill>
                  <a:schemeClr val="accent2"/>
                </a:solidFill>
              </a:rPr>
              <a:t>Hushaldsinntekt</a:t>
            </a:r>
          </a:p>
          <a:p>
            <a:r>
              <a:rPr lang="nn-NO" sz="1200">
                <a:solidFill>
                  <a:schemeClr val="accent2"/>
                </a:solidFill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pPr algn="ctr"/>
            <a:r>
              <a:rPr lang="nb-NO" err="1"/>
              <a:t>Bustadar</a:t>
            </a:r>
            <a:r>
              <a:rPr lang="nb-NO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Møre og Romsdal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1CBB67FA-85D2-110E-640A-E576A24575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9734684"/>
              </p:ext>
            </p:extLst>
          </p:nvPr>
        </p:nvGraphicFramePr>
        <p:xfrm>
          <a:off x="268132" y="778124"/>
          <a:ext cx="8724614" cy="3676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854902" cy="491272"/>
          </a:xfrm>
        </p:spPr>
        <p:txBody>
          <a:bodyPr>
            <a:normAutofit fontScale="90000"/>
          </a:bodyPr>
          <a:lstStyle/>
          <a:p>
            <a:pPr algn="ctr"/>
            <a:r>
              <a:rPr lang="nb-NO" err="1"/>
              <a:t>Bustadar</a:t>
            </a:r>
            <a:r>
              <a:rPr lang="nb-NO"/>
              <a:t>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Møre og Romsdal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1188BB5-CAF9-7248-2A72-A8F7F88862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0218413"/>
              </p:ext>
            </p:extLst>
          </p:nvPr>
        </p:nvGraphicFramePr>
        <p:xfrm>
          <a:off x="295633" y="831898"/>
          <a:ext cx="8683362" cy="3671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pPr algn="ctr"/>
            <a:r>
              <a:rPr lang="nb-NO"/>
              <a:t>Fullførte </a:t>
            </a:r>
            <a:r>
              <a:rPr lang="nb-NO" err="1"/>
              <a:t>bustadar</a:t>
            </a:r>
            <a:r>
              <a:rPr lang="nb-NO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Møre og Romsdal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A8B54DCE-5242-8E75-BCD8-3CD5E6E0B7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3881557"/>
              </p:ext>
            </p:extLst>
          </p:nvPr>
        </p:nvGraphicFramePr>
        <p:xfrm>
          <a:off x="68752" y="662334"/>
          <a:ext cx="8679247" cy="3911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Møre og Romsdal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A6510700-24B9-FF24-71F5-350806EA9F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8458856"/>
              </p:ext>
            </p:extLst>
          </p:nvPr>
        </p:nvGraphicFramePr>
        <p:xfrm>
          <a:off x="213981" y="900650"/>
          <a:ext cx="8730639" cy="3485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033657" cy="555399"/>
          </a:xfrm>
        </p:spPr>
        <p:txBody>
          <a:bodyPr/>
          <a:lstStyle/>
          <a:p>
            <a:pPr algn="ctr"/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Møre og Romsdal</a:t>
            </a:r>
          </a:p>
        </p:txBody>
      </p:sp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DEE7B92F-4FB8-B4EA-B367-9B23EE3CFD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4893343"/>
              </p:ext>
            </p:extLst>
          </p:nvPr>
        </p:nvGraphicFramePr>
        <p:xfrm>
          <a:off x="213981" y="761774"/>
          <a:ext cx="8758139" cy="3672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791" y="206285"/>
            <a:ext cx="7359889" cy="373346"/>
          </a:xfrm>
        </p:spPr>
        <p:txBody>
          <a:bodyPr>
            <a:normAutofit fontScale="90000"/>
          </a:bodyPr>
          <a:lstStyle/>
          <a:p>
            <a:pPr algn="ctr"/>
            <a:r>
              <a:rPr lang="nb-NO" sz="2400"/>
              <a:t>Median </a:t>
            </a:r>
            <a:r>
              <a:rPr lang="nb-NO" sz="2400" err="1"/>
              <a:t>hushaldsinntekt</a:t>
            </a:r>
            <a:r>
              <a:rPr lang="nb-NO" sz="240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Møre og Romsdal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21539" y="863590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3 427 652 </a:t>
            </a:r>
            <a:r>
              <a:rPr lang="nn-NO" sz="1000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4,2 x</a:t>
            </a:r>
            <a:b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7,5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3,5</a:t>
            </a: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2,5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5,2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E8CF69D-556A-6DB5-9612-6A329621D5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5608601"/>
              </p:ext>
            </p:extLst>
          </p:nvPr>
        </p:nvGraphicFramePr>
        <p:xfrm>
          <a:off x="54949" y="693862"/>
          <a:ext cx="6950815" cy="4135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40" y="206375"/>
            <a:ext cx="8519160" cy="857250"/>
          </a:xfrm>
        </p:spPr>
        <p:txBody>
          <a:bodyPr>
            <a:normAutofit/>
          </a:bodyPr>
          <a:lstStyle/>
          <a:p>
            <a:pPr algn="ctr"/>
            <a:r>
              <a:rPr lang="en-US" sz="2400" err="1"/>
              <a:t>Statistikk</a:t>
            </a:r>
            <a:r>
              <a:rPr lang="en-US" sz="2400"/>
              <a:t> i din </a:t>
            </a:r>
            <a:r>
              <a:rPr lang="en-US" sz="2400" err="1"/>
              <a:t>kommune</a:t>
            </a:r>
            <a:r>
              <a:rPr lang="en-US" sz="2400"/>
              <a:t> og </a:t>
            </a:r>
            <a:r>
              <a:rPr lang="en-US" sz="2400" err="1"/>
              <a:t>grunnkrets</a:t>
            </a:r>
            <a:r>
              <a:rPr lang="en-US" sz="2400"/>
              <a:t> i </a:t>
            </a:r>
            <a:br>
              <a:rPr lang="en-US" sz="2400"/>
            </a:br>
            <a:r>
              <a:rPr lang="en-US" sz="2400"/>
              <a:t>interaktivt dashboard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/>
          <a:lstStyle/>
          <a:p>
            <a:r>
              <a:rPr lang="en-US" err="1"/>
              <a:t>Bustadareal</a:t>
            </a:r>
            <a:endParaRPr lang="en-US"/>
          </a:p>
          <a:p>
            <a:r>
              <a:rPr lang="en-US"/>
              <a:t>Tal </a:t>
            </a:r>
            <a:r>
              <a:rPr lang="en-US" err="1"/>
              <a:t>personar</a:t>
            </a:r>
            <a:r>
              <a:rPr lang="en-US"/>
              <a:t> I </a:t>
            </a:r>
            <a:r>
              <a:rPr lang="en-US" err="1"/>
              <a:t>bustadtype</a:t>
            </a:r>
            <a:endParaRPr lang="en-US"/>
          </a:p>
          <a:p>
            <a:r>
              <a:rPr lang="en-US" err="1"/>
              <a:t>Bustadalder</a:t>
            </a:r>
            <a:endParaRPr lang="en-US"/>
          </a:p>
          <a:p>
            <a:r>
              <a:rPr lang="en-US" err="1"/>
              <a:t>Demografi</a:t>
            </a:r>
            <a:endParaRPr lang="en-US"/>
          </a:p>
          <a:p>
            <a:r>
              <a:rPr lang="en-US"/>
              <a:t>Tal </a:t>
            </a:r>
            <a:r>
              <a:rPr lang="en-US" err="1"/>
              <a:t>boeiningar</a:t>
            </a:r>
            <a:endParaRPr lang="en-US"/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4032107" y="170673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Innehald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 Møre og Romsdal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70691" y="4124149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13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4B5D8B0-0456-02E3-E110-0C1743453D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509" y="4597805"/>
            <a:ext cx="280440" cy="445047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992B22AE-4E89-6538-D292-4438D1C234DF}"/>
              </a:ext>
            </a:extLst>
          </p:cNvPr>
          <p:cNvSpPr txBox="1"/>
          <p:nvPr/>
        </p:nvSpPr>
        <p:spPr>
          <a:xfrm>
            <a:off x="368217" y="4673520"/>
            <a:ext cx="2032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Møre og Romsdal</a:t>
            </a:r>
            <a:endParaRPr lang="nn-NO" sz="1600" dirty="0"/>
          </a:p>
        </p:txBody>
      </p:sp>
    </p:spTree>
    <p:extLst>
      <p:ext uri="{BB962C8B-B14F-4D97-AF65-F5344CB8AC3E}">
        <p14:creationId xmlns:p14="http://schemas.microsoft.com/office/powerpoint/2010/main" val="3702487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n-NO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140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/>
              <a:t>Første versjon blei lansert i mars 2025. Meir funksjonalitet kjem etter kvart. </a:t>
            </a:r>
            <a:r>
              <a:rPr lang="nn-NO" sz="1200">
                <a:hlinkClick r:id="rId2"/>
              </a:rPr>
              <a:t>Sjå dokumentasjon</a:t>
            </a:r>
            <a:r>
              <a:rPr lang="nn-NO" sz="1200"/>
              <a:t>.</a:t>
            </a:r>
            <a:br>
              <a:rPr lang="nn-NO" sz="1200"/>
            </a:br>
            <a:r>
              <a:rPr lang="nn-NO" sz="1200"/>
              <a:t> </a:t>
            </a:r>
          </a:p>
          <a:p>
            <a:pPr marL="0" indent="0">
              <a:buNone/>
            </a:pPr>
            <a:r>
              <a:rPr lang="nn-NO" sz="1600"/>
              <a:t>Modellens verkemåte</a:t>
            </a:r>
            <a:br>
              <a:rPr lang="nn-NO" sz="1600"/>
            </a:br>
            <a:r>
              <a:rPr lang="nn-NO" sz="1200"/>
              <a:t>Etterspørsel drives av forventa befolkningsvekst, og befolkningas preferansar for ulike bustadstyper:</a:t>
            </a:r>
          </a:p>
          <a:p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Befolkningsvekst</a:t>
            </a:r>
            <a:r>
              <a:rPr lang="nn-NO" sz="1100" i="1"/>
              <a:t>: SSBs befolkningsframskriving, modellerer framtidige hushald gjennom hushaldsfrekvensar</a:t>
            </a:r>
            <a:br>
              <a:rPr lang="nn-NO" sz="1100" i="1"/>
            </a:br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Preferansar</a:t>
            </a:r>
            <a:r>
              <a:rPr lang="nn-NO" sz="1100" i="1"/>
              <a:t>: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/>
              <a:t>: Differanse mellom tal bustader av ulik type, og etterspørsel etter dei i prognoseperioden</a:t>
            </a:r>
            <a:br>
              <a:rPr lang="nn-NO" sz="1100" i="1"/>
            </a:br>
            <a:r>
              <a:rPr lang="nn-NO" sz="500" i="1"/>
              <a:t> </a:t>
            </a:r>
            <a:endParaRPr lang="nn-NO" sz="1400"/>
          </a:p>
          <a:p>
            <a:pPr marL="0" indent="0">
              <a:buNone/>
            </a:pPr>
            <a:r>
              <a:rPr lang="nn-NO" sz="1600"/>
              <a:t>NB!</a:t>
            </a:r>
          </a:p>
          <a:p>
            <a:pPr marL="0" indent="0">
              <a:buNone/>
            </a:pPr>
            <a:r>
              <a:rPr lang="nn-NO" sz="120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/>
              <a:t>Som i alle modellanalysar er resultata ein sum av innsatsfaktorar, og må tolkast og omarbeidast.</a:t>
            </a:r>
            <a:br>
              <a:rPr lang="nn-NO" sz="1800"/>
            </a:br>
            <a:endParaRPr lang="nn-NO" sz="1400" i="1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Møre og Romsdal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     Etterspørsel 2025:		           Etterspørsel 2050:</a:t>
            </a:r>
          </a:p>
          <a:p>
            <a:r>
              <a:rPr lang="nn-NO" sz="1200">
                <a:latin typeface="Poppins" panose="00000500000000000000" pitchFamily="2" charset="0"/>
                <a:cs typeface="Poppins" panose="00000500000000000000" pitchFamily="2" charset="0"/>
              </a:rPr>
              <a:t>(med registrert areal)</a:t>
            </a: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151144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867263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553431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161351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32 665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889810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50 222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574212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50 427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210693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895306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516096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3718687" y="2161351"/>
            <a:ext cx="2536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24 476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3718686" y="2487849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8 189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269113" y="2160474"/>
            <a:ext cx="2474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26 804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269112" y="2515219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5 861 </a:t>
            </a:r>
            <a:r>
              <a:rPr lang="nn-NO" sz="120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3718687" y="2908983"/>
            <a:ext cx="2474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50 439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3718687" y="323548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217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269114" y="2908106"/>
            <a:ext cx="2474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55 844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269113" y="326285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5 622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3718687" y="3608145"/>
            <a:ext cx="2536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50 512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3718686" y="396201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85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269113" y="3607268"/>
            <a:ext cx="2528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55 044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269113" y="396201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4 617 </a:t>
            </a:r>
            <a:r>
              <a:rPr lang="nn-NO" sz="120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Møre og Romsdal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Møre og Romsdal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1F28F32-86A8-1BA5-B656-D8D8ACD405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43151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2DDB8-2838-FAF8-F358-D805E441A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077B20-0E9D-F28A-398F-4142E0509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2400"/>
              <a:t>Prognose for bustadetterspørselsvekst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DBA16C9F-3F27-D535-43C2-3B653CC75D2D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3549831A-2749-ED6F-A3D0-7F24718ADA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532AEFD-81A3-3F78-6EDB-EA33C8C4D32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Møre og Romsdal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9861B350-C981-E341-2B6E-C8CB7927A2E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46D02DFE-0923-8055-1D9E-0EC1517ADF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1330263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4599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E70EC-B2FC-CF4B-2605-7DF507ED1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38198B9-F793-549F-9EE6-B43950164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/>
              <a:t>Bustadbehov i Møre og Romsdal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009DD6D-A36D-81AC-A6B4-F22BF12C2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>
            <a:normAutofit/>
          </a:bodyPr>
          <a:lstStyle/>
          <a:p>
            <a:r>
              <a:rPr lang="nn-NO" sz="1400"/>
              <a:t>I Møre og Romsdal </a:t>
            </a:r>
            <a:r>
              <a:rPr lang="nn-NO" sz="1400" err="1"/>
              <a:t>eksisterar</a:t>
            </a:r>
            <a:r>
              <a:rPr lang="nn-NO" sz="1400"/>
              <a:t> det totalt </a:t>
            </a:r>
            <a:r>
              <a:rPr lang="nn-NO" sz="1400" b="1"/>
              <a:t>136 945 </a:t>
            </a:r>
            <a:r>
              <a:rPr lang="nn-NO" sz="1400"/>
              <a:t>bustadar</a:t>
            </a:r>
            <a:r>
              <a:rPr lang="nn-NO" sz="1400" b="1"/>
              <a:t> </a:t>
            </a:r>
            <a:r>
              <a:rPr lang="nn-NO" sz="1400"/>
              <a:t>registrert i matrikkelen</a:t>
            </a:r>
          </a:p>
          <a:p>
            <a:pPr lvl="1"/>
            <a:r>
              <a:rPr lang="nn-NO" sz="1100"/>
              <a:t>Det omfattar alle bustadar, uavhengig av standard, faktisk bruk eller bebuarstatus</a:t>
            </a:r>
            <a:br>
              <a:rPr lang="nn-NO" sz="1100"/>
            </a:br>
            <a:endParaRPr lang="nn-NO" sz="1100"/>
          </a:p>
          <a:p>
            <a:r>
              <a:rPr lang="nn-NO" sz="1400"/>
              <a:t>Samla berekna etterspørsel etter bustadar i fylket er </a:t>
            </a:r>
            <a:r>
              <a:rPr lang="nn-NO" sz="1400" b="1"/>
              <a:t>125 427 </a:t>
            </a:r>
            <a:r>
              <a:rPr lang="nn-NO" sz="1400"/>
              <a:t>i 2025. Mot 2050 er det forventa ein etterspørsel etter </a:t>
            </a:r>
            <a:r>
              <a:rPr lang="nn-NO" sz="1400" b="1"/>
              <a:t>ytterlegare 12 265 bustadar (+9,8 %)</a:t>
            </a:r>
            <a:br>
              <a:rPr lang="nn-NO" sz="1100"/>
            </a:br>
            <a:r>
              <a:rPr lang="nn-NO" sz="1100"/>
              <a:t> </a:t>
            </a:r>
          </a:p>
          <a:p>
            <a:r>
              <a:rPr lang="nn-NO" sz="1400"/>
              <a:t>På </a:t>
            </a:r>
            <a:r>
              <a:rPr lang="nn-NO" sz="1400" err="1"/>
              <a:t>aggregert</a:t>
            </a:r>
            <a:r>
              <a:rPr lang="nn-NO" sz="1400"/>
              <a:t> nivå er det forventa eit underskot av middels og store bustader, og eit overskot av små bustadar knytt til forventa etterspørsel. </a:t>
            </a:r>
            <a:r>
              <a:rPr lang="nn-NO" sz="1400" b="1"/>
              <a:t>Berekningane er gitt at dei ulike befolknings- og hushaldsgruppene bur på same måte som i dag. Overskot og underskot er berekna gitt at alle registrerte bustadar blir tatt i bruk/nyttast som bustad</a:t>
            </a:r>
          </a:p>
          <a:p>
            <a:pPr lvl="1"/>
            <a:r>
              <a:rPr lang="nn-NO" sz="1100"/>
              <a:t>Klart størst etterspørselsauke etter middels store bustadar </a:t>
            </a:r>
          </a:p>
          <a:p>
            <a:pPr lvl="1"/>
            <a:r>
              <a:rPr lang="nn-NO" sz="1100"/>
              <a:t>Mot 2050 er etterspørselen berekna å vere større enn dagens tilbod av bustadar med storleik 80-249 m² areal. Dagens tilbod er større enn forventa framtidig etterspørsel for bustadar med areal over 250 m²</a:t>
            </a:r>
          </a:p>
          <a:p>
            <a:pPr lvl="1"/>
            <a:r>
              <a:rPr lang="nn-NO" sz="1100"/>
              <a:t>Tilbodet er større enn etterspørselen etter dei aller minste bustadane. Merk at bustadmassen inkluderer institusjonsplassar og andre ikkje-private bustadtilbod som prognosane ikkje tar høgde for når det blir berekna etterspørsel mot samla bustadmasse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2EE95D9-02A8-3F98-B55A-1AF0AE1F618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6DBD252-128D-BA4C-5AE9-6BD5A8B312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0DBD9347-57E8-269F-EB1D-C7D48DFDC0F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Møre og Romsdal</a:t>
            </a:r>
          </a:p>
        </p:txBody>
      </p:sp>
    </p:spTree>
    <p:extLst>
      <p:ext uri="{BB962C8B-B14F-4D97-AF65-F5344CB8AC3E}">
        <p14:creationId xmlns:p14="http://schemas.microsoft.com/office/powerpoint/2010/main" val="4032026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2000"/>
              <a:t>Prognose for bustadetterspørsel blant </a:t>
            </a:r>
            <a:r>
              <a:rPr lang="nb-NO" sz="2000" err="1"/>
              <a:t>hushald</a:t>
            </a:r>
            <a:r>
              <a:rPr lang="nb-NO" sz="200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Møre og Romsdal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>
                <a:solidFill>
                  <a:srgbClr val="EE8076"/>
                </a:solidFill>
                <a:latin typeface="Calibri"/>
              </a:rPr>
              <a:t>-3,8 % </a:t>
            </a:r>
          </a:p>
          <a:p>
            <a:r>
              <a:rPr lang="nb-NO" sz="120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>
                <a:solidFill>
                  <a:srgbClr val="000000"/>
                </a:solidFill>
                <a:latin typeface="Calibri"/>
              </a:rPr>
              <a:t>+41,8 %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/>
              <a:t>*tal gjeld alder på hushaldets kontaktperson, dvs. eiger og/eller eldste person i hushaldet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1362B7D7-ADAA-F674-83C5-F5E56E90BD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670068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3194e95f-388a-4eb4-a239-5d2a05d68bee"/>
    <ds:schemaRef ds:uri="6e555367-d410-464a-a888-1840aac337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40DAAB-CAAC-4891-9844-54F5D689098B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9</TotalTime>
  <Words>1380</Words>
  <Application>Microsoft Office PowerPoint</Application>
  <PresentationFormat>Skjermfremvisning (16:9)</PresentationFormat>
  <Paragraphs>223</Paragraphs>
  <Slides>27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27</vt:i4>
      </vt:variant>
    </vt:vector>
  </HeadingPairs>
  <TitlesOfParts>
    <vt:vector size="34" baseType="lpstr">
      <vt:lpstr>Arial</vt:lpstr>
      <vt:lpstr>Calibri</vt:lpstr>
      <vt:lpstr>Poppins</vt:lpstr>
      <vt:lpstr>Poppins Medium</vt:lpstr>
      <vt:lpstr>Poppins SemiBold</vt:lpstr>
      <vt:lpstr>Forsidebilde</vt:lpstr>
      <vt:lpstr>1_Utan logo</vt:lpstr>
      <vt:lpstr>Bustadsanalyse for  Møre og Romsdal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Prognose for bustadetterspørselsvekst etter storleik</vt:lpstr>
      <vt:lpstr>Bustadbehov i Møre og Romsdal</vt:lpstr>
      <vt:lpstr>Prognose for bustadetterspørsel blant hushald 67+ år*</vt:lpstr>
      <vt:lpstr>Aldersfordeling i hushalda sin bustadetterspørsel</vt:lpstr>
      <vt:lpstr>Hushaldsamansetning 2025 og 2050</vt:lpstr>
      <vt:lpstr>Framtidige hushald i Møre og Romsdal</vt:lpstr>
      <vt:lpstr>PowerPoint-presentasjon</vt:lpstr>
      <vt:lpstr>Møre og Romsdal har fleire bustadar enn hushald</vt:lpstr>
      <vt:lpstr>Flytting til/frå Møre og Romsdal etter alder 2020-2024</vt:lpstr>
      <vt:lpstr>Største flyttestraumar til/frå Møre og Romsdal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1</cp:revision>
  <dcterms:created xsi:type="dcterms:W3CDTF">2022-12-19T14:26:47Z</dcterms:created>
  <dcterms:modified xsi:type="dcterms:W3CDTF">2026-07-03T11:58:04Z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