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2.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22.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Lst>
  <p:sldSz cy="5143500" cx="9144000"/>
  <p:notesSz cx="6858000" cy="9144000"/>
  <p:embeddedFontLst>
    <p:embeddedFont>
      <p:font typeface="Roboto"/>
      <p:regular r:id="rId28"/>
      <p:bold r:id="rId29"/>
      <p:italic r:id="rId30"/>
      <p:boldItalic r:id="rId31"/>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font" Target="fonts/Roboto-regular.fntdata"/><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font" Target="fonts/Roboto-bold.fntdata"/><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font" Target="fonts/Roboto-boldItalic.fntdata"/><Relationship Id="rId30" Type="http://schemas.openxmlformats.org/officeDocument/2006/relationships/font" Target="fonts/Roboto-italic.fntdata"/><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5" name="Shape 145"/>
        <p:cNvGrpSpPr/>
        <p:nvPr/>
      </p:nvGrpSpPr>
      <p:grpSpPr>
        <a:xfrm>
          <a:off x="0" y="0"/>
          <a:ext cx="0" cy="0"/>
          <a:chOff x="0" y="0"/>
          <a:chExt cx="0" cy="0"/>
        </a:xfrm>
      </p:grpSpPr>
      <p:sp>
        <p:nvSpPr>
          <p:cNvPr id="146" name="Google Shape;146;g36a7ba24d19_0_4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7" name="Google Shape;147;g36a7ba24d19_0_4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2" name="Shape 152"/>
        <p:cNvGrpSpPr/>
        <p:nvPr/>
      </p:nvGrpSpPr>
      <p:grpSpPr>
        <a:xfrm>
          <a:off x="0" y="0"/>
          <a:ext cx="0" cy="0"/>
          <a:chOff x="0" y="0"/>
          <a:chExt cx="0" cy="0"/>
        </a:xfrm>
      </p:grpSpPr>
      <p:sp>
        <p:nvSpPr>
          <p:cNvPr id="153" name="Google Shape;153;g36a7ba24d19_0_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4" name="Google Shape;154;g36a7ba24d19_0_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1" name="Shape 161"/>
        <p:cNvGrpSpPr/>
        <p:nvPr/>
      </p:nvGrpSpPr>
      <p:grpSpPr>
        <a:xfrm>
          <a:off x="0" y="0"/>
          <a:ext cx="0" cy="0"/>
          <a:chOff x="0" y="0"/>
          <a:chExt cx="0" cy="0"/>
        </a:xfrm>
      </p:grpSpPr>
      <p:sp>
        <p:nvSpPr>
          <p:cNvPr id="162" name="Google Shape;162;g36a7ba24d19_0_5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3" name="Google Shape;163;g36a7ba24d19_0_5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8" name="Shape 168"/>
        <p:cNvGrpSpPr/>
        <p:nvPr/>
      </p:nvGrpSpPr>
      <p:grpSpPr>
        <a:xfrm>
          <a:off x="0" y="0"/>
          <a:ext cx="0" cy="0"/>
          <a:chOff x="0" y="0"/>
          <a:chExt cx="0" cy="0"/>
        </a:xfrm>
      </p:grpSpPr>
      <p:sp>
        <p:nvSpPr>
          <p:cNvPr id="169" name="Google Shape;169;g36a7ba24d19_0_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0" name="Google Shape;170;g36a7ba24d19_0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5" name="Shape 175"/>
        <p:cNvGrpSpPr/>
        <p:nvPr/>
      </p:nvGrpSpPr>
      <p:grpSpPr>
        <a:xfrm>
          <a:off x="0" y="0"/>
          <a:ext cx="0" cy="0"/>
          <a:chOff x="0" y="0"/>
          <a:chExt cx="0" cy="0"/>
        </a:xfrm>
      </p:grpSpPr>
      <p:sp>
        <p:nvSpPr>
          <p:cNvPr id="176" name="Google Shape;176;g36a7ba24d19_0_2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7" name="Google Shape;177;g36a7ba24d19_0_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2" name="Shape 182"/>
        <p:cNvGrpSpPr/>
        <p:nvPr/>
      </p:nvGrpSpPr>
      <p:grpSpPr>
        <a:xfrm>
          <a:off x="0" y="0"/>
          <a:ext cx="0" cy="0"/>
          <a:chOff x="0" y="0"/>
          <a:chExt cx="0" cy="0"/>
        </a:xfrm>
      </p:grpSpPr>
      <p:sp>
        <p:nvSpPr>
          <p:cNvPr id="183" name="Google Shape;183;g36a7ba24d19_0_3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4" name="Google Shape;184;g36a7ba24d19_0_3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9" name="Shape 189"/>
        <p:cNvGrpSpPr/>
        <p:nvPr/>
      </p:nvGrpSpPr>
      <p:grpSpPr>
        <a:xfrm>
          <a:off x="0" y="0"/>
          <a:ext cx="0" cy="0"/>
          <a:chOff x="0" y="0"/>
          <a:chExt cx="0" cy="0"/>
        </a:xfrm>
      </p:grpSpPr>
      <p:sp>
        <p:nvSpPr>
          <p:cNvPr id="190" name="Google Shape;190;g36a7ba24d19_0_6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1" name="Google Shape;191;g36a7ba24d19_0_6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GB"/>
              <a:t>All available for adavies@tcset.org.uk</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6" name="Shape 196"/>
        <p:cNvGrpSpPr/>
        <p:nvPr/>
      </p:nvGrpSpPr>
      <p:grpSpPr>
        <a:xfrm>
          <a:off x="0" y="0"/>
          <a:ext cx="0" cy="0"/>
          <a:chOff x="0" y="0"/>
          <a:chExt cx="0" cy="0"/>
        </a:xfrm>
      </p:grpSpPr>
      <p:sp>
        <p:nvSpPr>
          <p:cNvPr id="197" name="Google Shape;197;g36a7ba24d19_0_7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8" name="Google Shape;198;g36a7ba24d19_0_7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3" name="Shape 203"/>
        <p:cNvGrpSpPr/>
        <p:nvPr/>
      </p:nvGrpSpPr>
      <p:grpSpPr>
        <a:xfrm>
          <a:off x="0" y="0"/>
          <a:ext cx="0" cy="0"/>
          <a:chOff x="0" y="0"/>
          <a:chExt cx="0" cy="0"/>
        </a:xfrm>
      </p:grpSpPr>
      <p:sp>
        <p:nvSpPr>
          <p:cNvPr id="204" name="Google Shape;204;g3694b358cba_0_117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05" name="Google Shape;205;g3694b358cba_0_117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0" name="Shape 210"/>
        <p:cNvGrpSpPr/>
        <p:nvPr/>
      </p:nvGrpSpPr>
      <p:grpSpPr>
        <a:xfrm>
          <a:off x="0" y="0"/>
          <a:ext cx="0" cy="0"/>
          <a:chOff x="0" y="0"/>
          <a:chExt cx="0" cy="0"/>
        </a:xfrm>
      </p:grpSpPr>
      <p:sp>
        <p:nvSpPr>
          <p:cNvPr id="211" name="Google Shape;211;g3694b358cba_0_118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12" name="Google Shape;212;g3694b358cba_0_118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g36ab3e49d11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8" name="Google Shape;58;g36ab3e49d11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7" name="Shape 217"/>
        <p:cNvGrpSpPr/>
        <p:nvPr/>
      </p:nvGrpSpPr>
      <p:grpSpPr>
        <a:xfrm>
          <a:off x="0" y="0"/>
          <a:ext cx="0" cy="0"/>
          <a:chOff x="0" y="0"/>
          <a:chExt cx="0" cy="0"/>
        </a:xfrm>
      </p:grpSpPr>
      <p:sp>
        <p:nvSpPr>
          <p:cNvPr id="218" name="Google Shape;218;g3694b358cba_0_118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19" name="Google Shape;219;g3694b358cba_0_118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4" name="Shape 224"/>
        <p:cNvGrpSpPr/>
        <p:nvPr/>
      </p:nvGrpSpPr>
      <p:grpSpPr>
        <a:xfrm>
          <a:off x="0" y="0"/>
          <a:ext cx="0" cy="0"/>
          <a:chOff x="0" y="0"/>
          <a:chExt cx="0" cy="0"/>
        </a:xfrm>
      </p:grpSpPr>
      <p:sp>
        <p:nvSpPr>
          <p:cNvPr id="225" name="Google Shape;225;g37de5316458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26" name="Google Shape;226;g37de5316458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1" name="Shape 231"/>
        <p:cNvGrpSpPr/>
        <p:nvPr/>
      </p:nvGrpSpPr>
      <p:grpSpPr>
        <a:xfrm>
          <a:off x="0" y="0"/>
          <a:ext cx="0" cy="0"/>
          <a:chOff x="0" y="0"/>
          <a:chExt cx="0" cy="0"/>
        </a:xfrm>
      </p:grpSpPr>
      <p:sp>
        <p:nvSpPr>
          <p:cNvPr id="232" name="Google Shape;232;g3694b358cba_0_120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33" name="Google Shape;233;g3694b358cba_0_120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 name="Shape 62"/>
        <p:cNvGrpSpPr/>
        <p:nvPr/>
      </p:nvGrpSpPr>
      <p:grpSpPr>
        <a:xfrm>
          <a:off x="0" y="0"/>
          <a:ext cx="0" cy="0"/>
          <a:chOff x="0" y="0"/>
          <a:chExt cx="0" cy="0"/>
        </a:xfrm>
      </p:grpSpPr>
      <p:sp>
        <p:nvSpPr>
          <p:cNvPr id="63" name="Google Shape;63;g3694b358cba_0_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4" name="Google Shape;64;g3694b358cba_0_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2" name="Shape 72"/>
        <p:cNvGrpSpPr/>
        <p:nvPr/>
      </p:nvGrpSpPr>
      <p:grpSpPr>
        <a:xfrm>
          <a:off x="0" y="0"/>
          <a:ext cx="0" cy="0"/>
          <a:chOff x="0" y="0"/>
          <a:chExt cx="0" cy="0"/>
        </a:xfrm>
      </p:grpSpPr>
      <p:sp>
        <p:nvSpPr>
          <p:cNvPr id="73" name="Google Shape;73;g3694b358cba_0_63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4" name="Google Shape;74;g3694b358cba_0_63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9" name="Shape 109"/>
        <p:cNvGrpSpPr/>
        <p:nvPr/>
      </p:nvGrpSpPr>
      <p:grpSpPr>
        <a:xfrm>
          <a:off x="0" y="0"/>
          <a:ext cx="0" cy="0"/>
          <a:chOff x="0" y="0"/>
          <a:chExt cx="0" cy="0"/>
        </a:xfrm>
      </p:grpSpPr>
      <p:sp>
        <p:nvSpPr>
          <p:cNvPr id="110" name="Google Shape;110;g3694b358cba_0_119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1" name="Google Shape;111;g3694b358cba_0_119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6" name="Shape 116"/>
        <p:cNvGrpSpPr/>
        <p:nvPr/>
      </p:nvGrpSpPr>
      <p:grpSpPr>
        <a:xfrm>
          <a:off x="0" y="0"/>
          <a:ext cx="0" cy="0"/>
          <a:chOff x="0" y="0"/>
          <a:chExt cx="0" cy="0"/>
        </a:xfrm>
      </p:grpSpPr>
      <p:sp>
        <p:nvSpPr>
          <p:cNvPr id="117" name="Google Shape;117;g36a7ba24d19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8" name="Google Shape;118;g36a7ba24d19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g36a7ba24d19_0_6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6" name="Google Shape;126;g36a7ba24d19_0_6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1" name="Shape 131"/>
        <p:cNvGrpSpPr/>
        <p:nvPr/>
      </p:nvGrpSpPr>
      <p:grpSpPr>
        <a:xfrm>
          <a:off x="0" y="0"/>
          <a:ext cx="0" cy="0"/>
          <a:chOff x="0" y="0"/>
          <a:chExt cx="0" cy="0"/>
        </a:xfrm>
      </p:grpSpPr>
      <p:sp>
        <p:nvSpPr>
          <p:cNvPr id="132" name="Google Shape;132;g36a7ba24d19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3" name="Google Shape;133;g36a7ba24d19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8" name="Shape 138"/>
        <p:cNvGrpSpPr/>
        <p:nvPr/>
      </p:nvGrpSpPr>
      <p:grpSpPr>
        <a:xfrm>
          <a:off x="0" y="0"/>
          <a:ext cx="0" cy="0"/>
          <a:chOff x="0" y="0"/>
          <a:chExt cx="0" cy="0"/>
        </a:xfrm>
      </p:grpSpPr>
      <p:sp>
        <p:nvSpPr>
          <p:cNvPr id="139" name="Google Shape;139;g36a7ba24d19_0_4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0" name="Google Shape;140;g36a7ba24d19_0_4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0" y="0"/>
            <a:ext cx="9144000" cy="1013400"/>
          </a:xfrm>
          <a:prstGeom prst="rect">
            <a:avLst/>
          </a:prstGeom>
          <a:solidFill>
            <a:srgbClr val="E61B31"/>
          </a:solidFill>
        </p:spPr>
        <p:txBody>
          <a:bodyPr anchorCtr="0" anchor="t" bIns="91425" lIns="91425" spcFirstLastPara="1" rIns="91425" wrap="square" tIns="91425">
            <a:normAutofit/>
          </a:bodyPr>
          <a:lstStyle>
            <a:lvl1pPr lvl="0">
              <a:spcBef>
                <a:spcPts val="0"/>
              </a:spcBef>
              <a:spcAft>
                <a:spcPts val="0"/>
              </a:spcAft>
              <a:buClr>
                <a:schemeClr val="lt1"/>
              </a:buClr>
              <a:buSzPts val="4600"/>
              <a:buNone/>
              <a:defRPr b="1" sz="4600">
                <a:solidFill>
                  <a:schemeClr val="lt1"/>
                </a:solidFill>
              </a:defRPr>
            </a:lvl1pPr>
            <a:lvl2pPr lvl="1">
              <a:spcBef>
                <a:spcPts val="0"/>
              </a:spcBef>
              <a:spcAft>
                <a:spcPts val="0"/>
              </a:spcAft>
              <a:buSzPts val="4300"/>
              <a:buNone/>
              <a:defRPr sz="4300"/>
            </a:lvl2pPr>
            <a:lvl3pPr lvl="2">
              <a:spcBef>
                <a:spcPts val="0"/>
              </a:spcBef>
              <a:spcAft>
                <a:spcPts val="0"/>
              </a:spcAft>
              <a:buSzPts val="4300"/>
              <a:buNone/>
              <a:defRPr sz="4300"/>
            </a:lvl3pPr>
            <a:lvl4pPr lvl="3">
              <a:spcBef>
                <a:spcPts val="0"/>
              </a:spcBef>
              <a:spcAft>
                <a:spcPts val="0"/>
              </a:spcAft>
              <a:buSzPts val="4300"/>
              <a:buNone/>
              <a:defRPr sz="4300"/>
            </a:lvl4pPr>
            <a:lvl5pPr lvl="4">
              <a:spcBef>
                <a:spcPts val="0"/>
              </a:spcBef>
              <a:spcAft>
                <a:spcPts val="0"/>
              </a:spcAft>
              <a:buSzPts val="4300"/>
              <a:buNone/>
              <a:defRPr sz="4300"/>
            </a:lvl5pPr>
            <a:lvl6pPr lvl="5">
              <a:spcBef>
                <a:spcPts val="0"/>
              </a:spcBef>
              <a:spcAft>
                <a:spcPts val="0"/>
              </a:spcAft>
              <a:buSzPts val="4300"/>
              <a:buNone/>
              <a:defRPr sz="4300"/>
            </a:lvl6pPr>
            <a:lvl7pPr lvl="6">
              <a:spcBef>
                <a:spcPts val="0"/>
              </a:spcBef>
              <a:spcAft>
                <a:spcPts val="0"/>
              </a:spcAft>
              <a:buSzPts val="4300"/>
              <a:buNone/>
              <a:defRPr sz="4300"/>
            </a:lvl7pPr>
            <a:lvl8pPr lvl="7">
              <a:spcBef>
                <a:spcPts val="0"/>
              </a:spcBef>
              <a:spcAft>
                <a:spcPts val="0"/>
              </a:spcAft>
              <a:buSzPts val="4300"/>
              <a:buNone/>
              <a:defRPr sz="4300"/>
            </a:lvl8pPr>
            <a:lvl9pPr lvl="8">
              <a:spcBef>
                <a:spcPts val="0"/>
              </a:spcBef>
              <a:spcAft>
                <a:spcPts val="0"/>
              </a:spcAft>
              <a:buSzPts val="4300"/>
              <a:buNone/>
              <a:defRPr sz="4300"/>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Clr>
                <a:schemeClr val="dk1"/>
              </a:buClr>
              <a:buSzPts val="1800"/>
              <a:buChar char="●"/>
              <a:defRPr>
                <a:solidFill>
                  <a:schemeClr val="dk1"/>
                </a:solidFill>
              </a:defRPr>
            </a:lvl1pPr>
            <a:lvl2pPr indent="-317500" lvl="1" marL="914400">
              <a:spcBef>
                <a:spcPts val="0"/>
              </a:spcBef>
              <a:spcAft>
                <a:spcPts val="0"/>
              </a:spcAft>
              <a:buClr>
                <a:schemeClr val="dk1"/>
              </a:buClr>
              <a:buSzPts val="1400"/>
              <a:buChar char="○"/>
              <a:defRPr>
                <a:solidFill>
                  <a:schemeClr val="dk1"/>
                </a:solidFill>
              </a:defRPr>
            </a:lvl2pPr>
            <a:lvl3pPr indent="-317500" lvl="2" marL="1371600">
              <a:spcBef>
                <a:spcPts val="0"/>
              </a:spcBef>
              <a:spcAft>
                <a:spcPts val="0"/>
              </a:spcAft>
              <a:buClr>
                <a:schemeClr val="dk1"/>
              </a:buClr>
              <a:buSzPts val="1400"/>
              <a:buChar char="■"/>
              <a:defRPr>
                <a:solidFill>
                  <a:schemeClr val="dk1"/>
                </a:solidFill>
              </a:defRPr>
            </a:lvl3pPr>
            <a:lvl4pPr indent="-317500" lvl="3" marL="1828800">
              <a:spcBef>
                <a:spcPts val="0"/>
              </a:spcBef>
              <a:spcAft>
                <a:spcPts val="0"/>
              </a:spcAft>
              <a:buClr>
                <a:schemeClr val="dk1"/>
              </a:buClr>
              <a:buSzPts val="1400"/>
              <a:buChar char="●"/>
              <a:defRPr>
                <a:solidFill>
                  <a:schemeClr val="dk1"/>
                </a:solidFill>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 Id="rId3" Type="http://schemas.openxmlformats.org/officeDocument/2006/relationships/image" Target="../media/image3.png"/><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 Id="rId3" Type="http://schemas.openxmlformats.org/officeDocument/2006/relationships/image" Target="../media/image2.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 Id="rId3" Type="http://schemas.openxmlformats.org/officeDocument/2006/relationships/image" Target="../media/image2.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 Id="rId3" Type="http://schemas.openxmlformats.org/officeDocument/2006/relationships/image" Target="../media/image2.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 Id="rId3" Type="http://schemas.openxmlformats.org/officeDocument/2006/relationships/image" Target="../media/image2.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 Id="rId3" Type="http://schemas.openxmlformats.org/officeDocument/2006/relationships/image" Target="../media/image2.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 Id="rId3" Type="http://schemas.openxmlformats.org/officeDocument/2006/relationships/image" Target="../media/image2.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xml"/><Relationship Id="rId3" Type="http://schemas.openxmlformats.org/officeDocument/2006/relationships/image" Target="../media/image2.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9.xml"/><Relationship Id="rId3"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0.xml"/><Relationship Id="rId3" Type="http://schemas.openxmlformats.org/officeDocument/2006/relationships/image" Target="../media/image2.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1.xml"/><Relationship Id="rId3" Type="http://schemas.openxmlformats.org/officeDocument/2006/relationships/image" Target="../media/image1.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2.xml"/><Relationship Id="rId3" Type="http://schemas.openxmlformats.org/officeDocument/2006/relationships/hyperlink" Target="https://teachingwithchatgpt.org.uk/explore" TargetMode="Externa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image" Target="../media/image2.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image" Target="../media/image2.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image" Target="../media/image2.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 Id="rId3" Type="http://schemas.openxmlformats.org/officeDocument/2006/relationships/image" Target="../media/image2.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 Id="rId3"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ph idx="1" type="subTitle"/>
          </p:nvPr>
        </p:nvSpPr>
        <p:spPr>
          <a:xfrm>
            <a:off x="311700" y="2930050"/>
            <a:ext cx="8520600" cy="7926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t/>
            </a:r>
            <a:endParaRPr/>
          </a:p>
        </p:txBody>
      </p:sp>
      <p:pic>
        <p:nvPicPr>
          <p:cNvPr id="55" name="Google Shape;55;p13" title="thumbnail_Charter ai logo.png"/>
          <p:cNvPicPr preferRelativeResize="0"/>
          <p:nvPr/>
        </p:nvPicPr>
        <p:blipFill>
          <a:blip r:embed="rId3">
            <a:alphaModFix/>
          </a:blip>
          <a:stretch>
            <a:fillRect/>
          </a:stretch>
        </p:blipFill>
        <p:spPr>
          <a:xfrm>
            <a:off x="449575" y="1217700"/>
            <a:ext cx="8244843" cy="205260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8" name="Shape 148"/>
        <p:cNvGrpSpPr/>
        <p:nvPr/>
      </p:nvGrpSpPr>
      <p:grpSpPr>
        <a:xfrm>
          <a:off x="0" y="0"/>
          <a:ext cx="0" cy="0"/>
          <a:chOff x="0" y="0"/>
          <a:chExt cx="0" cy="0"/>
        </a:xfrm>
      </p:grpSpPr>
      <p:sp>
        <p:nvSpPr>
          <p:cNvPr id="149" name="Google Shape;149;p22"/>
          <p:cNvSpPr txBox="1"/>
          <p:nvPr>
            <p:ph type="title"/>
          </p:nvPr>
        </p:nvSpPr>
        <p:spPr>
          <a:xfrm>
            <a:off x="0" y="0"/>
            <a:ext cx="9144000" cy="1013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Clr>
                <a:schemeClr val="dk1"/>
              </a:buClr>
              <a:buSzPts val="1100"/>
              <a:buFont typeface="Arial"/>
              <a:buNone/>
            </a:pPr>
            <a:r>
              <a:rPr lang="en-GB"/>
              <a:t>Insights from staff survey</a:t>
            </a:r>
            <a:endParaRPr/>
          </a:p>
        </p:txBody>
      </p:sp>
      <p:sp>
        <p:nvSpPr>
          <p:cNvPr id="150" name="Google Shape;150;p22"/>
          <p:cNvSpPr txBox="1"/>
          <p:nvPr>
            <p:ph idx="1" type="body"/>
          </p:nvPr>
        </p:nvSpPr>
        <p:spPr>
          <a:xfrm>
            <a:off x="311700" y="1152475"/>
            <a:ext cx="8520600" cy="3416400"/>
          </a:xfrm>
          <a:prstGeom prst="rect">
            <a:avLst/>
          </a:prstGeom>
        </p:spPr>
        <p:txBody>
          <a:bodyPr anchorCtr="0" anchor="t" bIns="91425" lIns="91425" spcFirstLastPara="1" rIns="91425" wrap="square" tIns="91425">
            <a:normAutofit fontScale="25000"/>
          </a:bodyPr>
          <a:lstStyle/>
          <a:p>
            <a:pPr indent="0" lvl="0" marL="0" rtl="0" algn="l">
              <a:lnSpc>
                <a:spcPct val="133333"/>
              </a:lnSpc>
              <a:spcBef>
                <a:spcPts val="900"/>
              </a:spcBef>
              <a:spcAft>
                <a:spcPts val="0"/>
              </a:spcAft>
              <a:buClr>
                <a:schemeClr val="dk1"/>
              </a:buClr>
              <a:buSzPts val="275"/>
              <a:buFont typeface="Arial"/>
              <a:buNone/>
            </a:pPr>
            <a:r>
              <a:rPr b="1" lang="en-GB" sz="5600">
                <a:solidFill>
                  <a:schemeClr val="dk1"/>
                </a:solidFill>
              </a:rPr>
              <a:t>6. Concerns About AI</a:t>
            </a:r>
            <a:endParaRPr b="1" sz="5600">
              <a:solidFill>
                <a:schemeClr val="dk1"/>
              </a:solidFill>
            </a:endParaRPr>
          </a:p>
          <a:p>
            <a:pPr indent="-317500" lvl="0" marL="457200" rtl="0" algn="l">
              <a:spcBef>
                <a:spcPts val="300"/>
              </a:spcBef>
              <a:spcAft>
                <a:spcPts val="0"/>
              </a:spcAft>
              <a:buClr>
                <a:schemeClr val="dk1"/>
              </a:buClr>
              <a:buSzPct val="100000"/>
              <a:buFont typeface="Arial"/>
              <a:buChar char="●"/>
            </a:pPr>
            <a:r>
              <a:rPr lang="en-GB" sz="5600">
                <a:solidFill>
                  <a:schemeClr val="dk1"/>
                </a:solidFill>
              </a:rPr>
              <a:t>Top concerns (to be visualized after fixing the error) include:</a:t>
            </a:r>
            <a:endParaRPr sz="5600">
              <a:solidFill>
                <a:schemeClr val="dk1"/>
              </a:solidFill>
            </a:endParaRPr>
          </a:p>
          <a:p>
            <a:pPr indent="-317500" lvl="1" marL="914400" rtl="0" algn="l">
              <a:spcBef>
                <a:spcPts val="0"/>
              </a:spcBef>
              <a:spcAft>
                <a:spcPts val="0"/>
              </a:spcAft>
              <a:buClr>
                <a:schemeClr val="dk1"/>
              </a:buClr>
              <a:buSzPct val="100000"/>
              <a:buFont typeface="Arial"/>
              <a:buChar char="●"/>
            </a:pPr>
            <a:r>
              <a:rPr lang="en-GB" sz="5600">
                <a:solidFill>
                  <a:schemeClr val="dk1"/>
                </a:solidFill>
              </a:rPr>
              <a:t>Data privacy and security</a:t>
            </a:r>
            <a:endParaRPr sz="5600">
              <a:solidFill>
                <a:schemeClr val="dk1"/>
              </a:solidFill>
            </a:endParaRPr>
          </a:p>
          <a:p>
            <a:pPr indent="-317500" lvl="1" marL="914400" rtl="0" algn="l">
              <a:spcBef>
                <a:spcPts val="0"/>
              </a:spcBef>
              <a:spcAft>
                <a:spcPts val="0"/>
              </a:spcAft>
              <a:buClr>
                <a:schemeClr val="dk1"/>
              </a:buClr>
              <a:buSzPct val="100000"/>
              <a:buFont typeface="Arial"/>
              <a:buChar char="●"/>
            </a:pPr>
            <a:r>
              <a:rPr lang="en-GB" sz="5600">
                <a:solidFill>
                  <a:schemeClr val="dk1"/>
                </a:solidFill>
              </a:rPr>
              <a:t>Over-reliance on technology</a:t>
            </a:r>
            <a:endParaRPr sz="5600">
              <a:solidFill>
                <a:schemeClr val="dk1"/>
              </a:solidFill>
            </a:endParaRPr>
          </a:p>
          <a:p>
            <a:pPr indent="-317500" lvl="1" marL="914400" rtl="0" algn="l">
              <a:spcBef>
                <a:spcPts val="0"/>
              </a:spcBef>
              <a:spcAft>
                <a:spcPts val="0"/>
              </a:spcAft>
              <a:buClr>
                <a:schemeClr val="dk1"/>
              </a:buClr>
              <a:buSzPct val="100000"/>
              <a:buFont typeface="Arial"/>
              <a:buChar char="●"/>
            </a:pPr>
            <a:r>
              <a:rPr lang="en-GB" sz="5600">
                <a:solidFill>
                  <a:schemeClr val="dk1"/>
                </a:solidFill>
              </a:rPr>
              <a:t>Potential bias or inaccuracies</a:t>
            </a:r>
            <a:endParaRPr sz="5600">
              <a:solidFill>
                <a:schemeClr val="dk1"/>
              </a:solidFill>
            </a:endParaRPr>
          </a:p>
          <a:p>
            <a:pPr indent="-317500" lvl="1" marL="914400" rtl="0" algn="l">
              <a:spcBef>
                <a:spcPts val="0"/>
              </a:spcBef>
              <a:spcAft>
                <a:spcPts val="0"/>
              </a:spcAft>
              <a:buClr>
                <a:schemeClr val="dk1"/>
              </a:buClr>
              <a:buSzPct val="100000"/>
              <a:buFont typeface="Arial"/>
              <a:buChar char="●"/>
            </a:pPr>
            <a:r>
              <a:rPr lang="en-GB" sz="5600">
                <a:solidFill>
                  <a:schemeClr val="dk1"/>
                </a:solidFill>
              </a:rPr>
              <a:t>Equity of access for students</a:t>
            </a:r>
            <a:endParaRPr sz="5600">
              <a:solidFill>
                <a:schemeClr val="dk1"/>
              </a:solidFill>
            </a:endParaRPr>
          </a:p>
          <a:p>
            <a:pPr indent="-317500" lvl="1" marL="914400" rtl="0" algn="l">
              <a:spcBef>
                <a:spcPts val="0"/>
              </a:spcBef>
              <a:spcAft>
                <a:spcPts val="0"/>
              </a:spcAft>
              <a:buClr>
                <a:schemeClr val="dk1"/>
              </a:buClr>
              <a:buSzPct val="100000"/>
              <a:buFont typeface="Arial"/>
              <a:buChar char="●"/>
            </a:pPr>
            <a:r>
              <a:rPr lang="en-GB" sz="5600">
                <a:solidFill>
                  <a:schemeClr val="dk1"/>
                </a:solidFill>
              </a:rPr>
              <a:t>Job security for staff</a:t>
            </a:r>
            <a:endParaRPr sz="5600">
              <a:solidFill>
                <a:schemeClr val="dk1"/>
              </a:solidFill>
            </a:endParaRPr>
          </a:p>
          <a:p>
            <a:pPr indent="-317500" lvl="1" marL="914400" rtl="0" algn="l">
              <a:spcBef>
                <a:spcPts val="0"/>
              </a:spcBef>
              <a:spcAft>
                <a:spcPts val="0"/>
              </a:spcAft>
              <a:buClr>
                <a:schemeClr val="dk1"/>
              </a:buClr>
              <a:buSzPct val="100000"/>
              <a:buFont typeface="Arial"/>
              <a:buChar char="●"/>
            </a:pPr>
            <a:r>
              <a:rPr lang="en-GB" sz="5600">
                <a:solidFill>
                  <a:schemeClr val="dk1"/>
                </a:solidFill>
              </a:rPr>
              <a:t>Environmental impact</a:t>
            </a:r>
            <a:endParaRPr sz="5600">
              <a:solidFill>
                <a:schemeClr val="dk1"/>
              </a:solidFill>
            </a:endParaRPr>
          </a:p>
          <a:p>
            <a:pPr indent="0" lvl="0" marL="0" rtl="0" algn="l">
              <a:lnSpc>
                <a:spcPct val="133333"/>
              </a:lnSpc>
              <a:spcBef>
                <a:spcPts val="900"/>
              </a:spcBef>
              <a:spcAft>
                <a:spcPts val="0"/>
              </a:spcAft>
              <a:buClr>
                <a:schemeClr val="dk1"/>
              </a:buClr>
              <a:buSzPts val="275"/>
              <a:buFont typeface="Arial"/>
              <a:buNone/>
            </a:pPr>
            <a:r>
              <a:rPr b="1" lang="en-GB" sz="5600">
                <a:solidFill>
                  <a:schemeClr val="dk1"/>
                </a:solidFill>
              </a:rPr>
              <a:t>7. Training and Interest</a:t>
            </a:r>
            <a:endParaRPr b="1" sz="5600">
              <a:solidFill>
                <a:schemeClr val="dk1"/>
              </a:solidFill>
            </a:endParaRPr>
          </a:p>
          <a:p>
            <a:pPr indent="-317500" lvl="0" marL="457200" rtl="0" algn="l">
              <a:spcBef>
                <a:spcPts val="300"/>
              </a:spcBef>
              <a:spcAft>
                <a:spcPts val="0"/>
              </a:spcAft>
              <a:buClr>
                <a:schemeClr val="dk1"/>
              </a:buClr>
              <a:buSzPct val="100000"/>
              <a:buFont typeface="Arial"/>
              <a:buChar char="●"/>
            </a:pPr>
            <a:r>
              <a:rPr lang="en-GB" sz="5600">
                <a:solidFill>
                  <a:schemeClr val="dk1"/>
                </a:solidFill>
              </a:rPr>
              <a:t>Most respondents have not received formal training on AI.</a:t>
            </a:r>
            <a:endParaRPr sz="5600">
              <a:solidFill>
                <a:schemeClr val="dk1"/>
              </a:solidFill>
            </a:endParaRPr>
          </a:p>
          <a:p>
            <a:pPr indent="-317500" lvl="0" marL="457200" rtl="0" algn="l">
              <a:spcBef>
                <a:spcPts val="0"/>
              </a:spcBef>
              <a:spcAft>
                <a:spcPts val="0"/>
              </a:spcAft>
              <a:buClr>
                <a:schemeClr val="dk1"/>
              </a:buClr>
              <a:buSzPct val="100000"/>
              <a:buFont typeface="Arial"/>
              <a:buChar char="●"/>
            </a:pPr>
            <a:r>
              <a:rPr lang="en-GB" sz="5600">
                <a:solidFill>
                  <a:schemeClr val="dk1"/>
                </a:solidFill>
              </a:rPr>
              <a:t>However, there is a high level of interest in learning more about using AI effectively.</a:t>
            </a:r>
            <a:endParaRPr>
              <a:solidFill>
                <a:schemeClr val="dk1"/>
              </a:solidFill>
            </a:endParaRPr>
          </a:p>
          <a:p>
            <a:pPr indent="0" lvl="0" marL="0" rtl="0" algn="l">
              <a:spcBef>
                <a:spcPts val="300"/>
              </a:spcBef>
              <a:spcAft>
                <a:spcPts val="1200"/>
              </a:spcAft>
              <a:buNone/>
            </a:pPr>
            <a:r>
              <a:t/>
            </a:r>
            <a:endParaRPr/>
          </a:p>
        </p:txBody>
      </p:sp>
      <p:sp>
        <p:nvSpPr>
          <p:cNvPr id="151" name="Google Shape;151;p22"/>
          <p:cNvSpPr txBox="1"/>
          <p:nvPr/>
        </p:nvSpPr>
        <p:spPr>
          <a:xfrm>
            <a:off x="251775" y="4448100"/>
            <a:ext cx="8644500" cy="695400"/>
          </a:xfrm>
          <a:prstGeom prst="rect">
            <a:avLst/>
          </a:prstGeom>
          <a:solidFill>
            <a:srgbClr val="E61B31"/>
          </a:solid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GB" sz="1800">
                <a:solidFill>
                  <a:schemeClr val="lt1"/>
                </a:solidFill>
              </a:rPr>
              <a:t>Next steps</a:t>
            </a:r>
            <a:r>
              <a:rPr lang="en-GB" sz="1800">
                <a:solidFill>
                  <a:schemeClr val="lt1"/>
                </a:solidFill>
              </a:rPr>
              <a:t> - 2025-26 CPD for all staff to increase all staff awareness and develop skills. Remeasure in summer 2026.</a:t>
            </a:r>
            <a:endParaRPr sz="1800">
              <a:solidFill>
                <a:schemeClr val="lt1"/>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5" name="Shape 155"/>
        <p:cNvGrpSpPr/>
        <p:nvPr/>
      </p:nvGrpSpPr>
      <p:grpSpPr>
        <a:xfrm>
          <a:off x="0" y="0"/>
          <a:ext cx="0" cy="0"/>
          <a:chOff x="0" y="0"/>
          <a:chExt cx="0" cy="0"/>
        </a:xfrm>
      </p:grpSpPr>
      <p:sp>
        <p:nvSpPr>
          <p:cNvPr id="156" name="Google Shape;156;p23"/>
          <p:cNvSpPr txBox="1"/>
          <p:nvPr>
            <p:ph type="title"/>
          </p:nvPr>
        </p:nvSpPr>
        <p:spPr>
          <a:xfrm>
            <a:off x="0" y="0"/>
            <a:ext cx="9144000" cy="1013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GB"/>
              <a:t>Insights from KS2 survey</a:t>
            </a:r>
            <a:endParaRPr/>
          </a:p>
        </p:txBody>
      </p:sp>
      <p:sp>
        <p:nvSpPr>
          <p:cNvPr id="157" name="Google Shape;157;p23"/>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lang="en-GB" sz="1400">
                <a:solidFill>
                  <a:schemeClr val="dk1"/>
                </a:solidFill>
                <a:latin typeface="Roboto"/>
                <a:ea typeface="Roboto"/>
                <a:cs typeface="Roboto"/>
                <a:sym typeface="Roboto"/>
              </a:rPr>
              <a:t>This word cloud highlights the most frequently used terms by students when defining Artificial Intelligence</a:t>
            </a:r>
            <a:endParaRPr sz="2000">
              <a:solidFill>
                <a:schemeClr val="dk1"/>
              </a:solidFill>
            </a:endParaRPr>
          </a:p>
        </p:txBody>
      </p:sp>
      <p:sp>
        <p:nvSpPr>
          <p:cNvPr id="158" name="Google Shape;158;p23"/>
          <p:cNvSpPr txBox="1"/>
          <p:nvPr/>
        </p:nvSpPr>
        <p:spPr>
          <a:xfrm>
            <a:off x="152400" y="152400"/>
            <a:ext cx="3000000" cy="30000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159" name="Google Shape;159;p23"/>
          <p:cNvPicPr preferRelativeResize="0"/>
          <p:nvPr/>
        </p:nvPicPr>
        <p:blipFill>
          <a:blip r:embed="rId3">
            <a:alphaModFix/>
          </a:blip>
          <a:stretch>
            <a:fillRect/>
          </a:stretch>
        </p:blipFill>
        <p:spPr>
          <a:xfrm>
            <a:off x="1438725" y="1608850"/>
            <a:ext cx="6618225" cy="3309125"/>
          </a:xfrm>
          <a:prstGeom prst="rect">
            <a:avLst/>
          </a:prstGeom>
          <a:noFill/>
          <a:ln>
            <a:noFill/>
          </a:ln>
        </p:spPr>
      </p:pic>
      <p:pic>
        <p:nvPicPr>
          <p:cNvPr id="160" name="Google Shape;160;p23" title="thumbnail_Charter ai logo.png"/>
          <p:cNvPicPr preferRelativeResize="0"/>
          <p:nvPr/>
        </p:nvPicPr>
        <p:blipFill>
          <a:blip r:embed="rId4">
            <a:alphaModFix/>
          </a:blip>
          <a:stretch>
            <a:fillRect/>
          </a:stretch>
        </p:blipFill>
        <p:spPr>
          <a:xfrm>
            <a:off x="7506449" y="4759825"/>
            <a:ext cx="1637550" cy="407675"/>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4" name="Shape 164"/>
        <p:cNvGrpSpPr/>
        <p:nvPr/>
      </p:nvGrpSpPr>
      <p:grpSpPr>
        <a:xfrm>
          <a:off x="0" y="0"/>
          <a:ext cx="0" cy="0"/>
          <a:chOff x="0" y="0"/>
          <a:chExt cx="0" cy="0"/>
        </a:xfrm>
      </p:grpSpPr>
      <p:sp>
        <p:nvSpPr>
          <p:cNvPr id="165" name="Google Shape;165;p24"/>
          <p:cNvSpPr txBox="1"/>
          <p:nvPr>
            <p:ph type="title"/>
          </p:nvPr>
        </p:nvSpPr>
        <p:spPr>
          <a:xfrm>
            <a:off x="0" y="0"/>
            <a:ext cx="9144000" cy="1013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Clr>
                <a:schemeClr val="dk1"/>
              </a:buClr>
              <a:buSzPts val="1100"/>
              <a:buFont typeface="Arial"/>
              <a:buNone/>
            </a:pPr>
            <a:r>
              <a:rPr lang="en-GB"/>
              <a:t>Insights from KS2 survey</a:t>
            </a:r>
            <a:endParaRPr/>
          </a:p>
        </p:txBody>
      </p:sp>
      <p:sp>
        <p:nvSpPr>
          <p:cNvPr id="166" name="Google Shape;166;p24"/>
          <p:cNvSpPr txBox="1"/>
          <p:nvPr>
            <p:ph idx="1" type="body"/>
          </p:nvPr>
        </p:nvSpPr>
        <p:spPr>
          <a:xfrm>
            <a:off x="311700" y="1152475"/>
            <a:ext cx="8520600" cy="3990900"/>
          </a:xfrm>
          <a:prstGeom prst="rect">
            <a:avLst/>
          </a:prstGeom>
        </p:spPr>
        <p:txBody>
          <a:bodyPr anchorCtr="0" anchor="t" bIns="91425" lIns="91425" spcFirstLastPara="1" rIns="91425" wrap="square" tIns="91425">
            <a:normAutofit lnSpcReduction="10000"/>
          </a:bodyPr>
          <a:lstStyle/>
          <a:p>
            <a:pPr indent="-317500" lvl="0" marL="457200" rtl="0" algn="l">
              <a:spcBef>
                <a:spcPts val="300"/>
              </a:spcBef>
              <a:spcAft>
                <a:spcPts val="0"/>
              </a:spcAft>
              <a:buClr>
                <a:schemeClr val="dk1"/>
              </a:buClr>
              <a:buSzPts val="1400"/>
              <a:buFont typeface="Arial"/>
              <a:buChar char="●"/>
            </a:pPr>
            <a:r>
              <a:rPr lang="en-GB" sz="1400">
                <a:solidFill>
                  <a:schemeClr val="dk1"/>
                </a:solidFill>
              </a:rPr>
              <a:t>304 pupils completed this from 2 primaries - Dulwich Hamlet and Loughborough </a:t>
            </a:r>
            <a:endParaRPr sz="1400">
              <a:solidFill>
                <a:schemeClr val="dk1"/>
              </a:solidFill>
            </a:endParaRPr>
          </a:p>
          <a:p>
            <a:pPr indent="0" lvl="0" marL="457200" rtl="0" algn="l">
              <a:spcBef>
                <a:spcPts val="300"/>
              </a:spcBef>
              <a:spcAft>
                <a:spcPts val="0"/>
              </a:spcAft>
              <a:buNone/>
            </a:pPr>
            <a:r>
              <a:t/>
            </a:r>
            <a:endParaRPr sz="1400">
              <a:solidFill>
                <a:schemeClr val="dk1"/>
              </a:solidFill>
            </a:endParaRPr>
          </a:p>
          <a:p>
            <a:pPr indent="-317500" lvl="0" marL="457200" rtl="0" algn="l">
              <a:spcBef>
                <a:spcPts val="300"/>
              </a:spcBef>
              <a:spcAft>
                <a:spcPts val="0"/>
              </a:spcAft>
              <a:buClr>
                <a:schemeClr val="dk1"/>
              </a:buClr>
              <a:buSzPts val="1400"/>
              <a:buFont typeface="Arial"/>
              <a:buChar char="●"/>
            </a:pPr>
            <a:r>
              <a:rPr lang="en-GB" sz="1400">
                <a:solidFill>
                  <a:schemeClr val="dk1"/>
                </a:solidFill>
              </a:rPr>
              <a:t>Students are curious and excited about AI, though many haven't deeply thought about it.</a:t>
            </a:r>
            <a:endParaRPr sz="1400">
              <a:solidFill>
                <a:schemeClr val="dk1"/>
              </a:solidFill>
            </a:endParaRPr>
          </a:p>
          <a:p>
            <a:pPr indent="0" lvl="0" marL="457200" rtl="0" algn="l">
              <a:spcBef>
                <a:spcPts val="300"/>
              </a:spcBef>
              <a:spcAft>
                <a:spcPts val="0"/>
              </a:spcAft>
              <a:buNone/>
            </a:pPr>
            <a:r>
              <a:t/>
            </a:r>
            <a:endParaRPr sz="1400">
              <a:solidFill>
                <a:schemeClr val="dk1"/>
              </a:solidFill>
            </a:endParaRPr>
          </a:p>
          <a:p>
            <a:pPr indent="-317500" lvl="0" marL="457200" rtl="0" algn="l">
              <a:spcBef>
                <a:spcPts val="300"/>
              </a:spcBef>
              <a:spcAft>
                <a:spcPts val="0"/>
              </a:spcAft>
              <a:buClr>
                <a:schemeClr val="dk1"/>
              </a:buClr>
              <a:buSzPts val="1400"/>
              <a:buFont typeface="Arial"/>
              <a:buChar char="●"/>
            </a:pPr>
            <a:r>
              <a:rPr lang="en-GB" sz="1400">
                <a:solidFill>
                  <a:schemeClr val="dk1"/>
                </a:solidFill>
              </a:rPr>
              <a:t>Most students have interacted with AI tools like Alexa or ChatGPT.</a:t>
            </a:r>
            <a:endParaRPr sz="1400">
              <a:solidFill>
                <a:schemeClr val="dk1"/>
              </a:solidFill>
            </a:endParaRPr>
          </a:p>
          <a:p>
            <a:pPr indent="0" lvl="0" marL="457200" rtl="0" algn="l">
              <a:spcBef>
                <a:spcPts val="300"/>
              </a:spcBef>
              <a:spcAft>
                <a:spcPts val="0"/>
              </a:spcAft>
              <a:buNone/>
            </a:pPr>
            <a:r>
              <a:t/>
            </a:r>
            <a:endParaRPr sz="1400">
              <a:solidFill>
                <a:schemeClr val="dk1"/>
              </a:solidFill>
            </a:endParaRPr>
          </a:p>
          <a:p>
            <a:pPr indent="-317500" lvl="0" marL="457200" rtl="0" algn="l">
              <a:spcBef>
                <a:spcPts val="300"/>
              </a:spcBef>
              <a:spcAft>
                <a:spcPts val="0"/>
              </a:spcAft>
              <a:buClr>
                <a:schemeClr val="dk1"/>
              </a:buClr>
              <a:buSzPts val="1400"/>
              <a:buFont typeface="Arial"/>
              <a:buChar char="●"/>
            </a:pPr>
            <a:r>
              <a:rPr lang="en-GB" sz="1400">
                <a:solidFill>
                  <a:schemeClr val="dk1"/>
                </a:solidFill>
              </a:rPr>
              <a:t>AI is commonly associated with phones, tablets, video games, and the internet.</a:t>
            </a:r>
            <a:endParaRPr sz="1400">
              <a:solidFill>
                <a:schemeClr val="dk1"/>
              </a:solidFill>
            </a:endParaRPr>
          </a:p>
          <a:p>
            <a:pPr indent="0" lvl="0" marL="457200" rtl="0" algn="l">
              <a:spcBef>
                <a:spcPts val="300"/>
              </a:spcBef>
              <a:spcAft>
                <a:spcPts val="0"/>
              </a:spcAft>
              <a:buNone/>
            </a:pPr>
            <a:r>
              <a:t/>
            </a:r>
            <a:endParaRPr sz="1400">
              <a:solidFill>
                <a:schemeClr val="dk1"/>
              </a:solidFill>
            </a:endParaRPr>
          </a:p>
          <a:p>
            <a:pPr indent="-317500" lvl="0" marL="457200" rtl="0" algn="l">
              <a:spcBef>
                <a:spcPts val="300"/>
              </a:spcBef>
              <a:spcAft>
                <a:spcPts val="0"/>
              </a:spcAft>
              <a:buClr>
                <a:schemeClr val="dk1"/>
              </a:buClr>
              <a:buSzPts val="1400"/>
              <a:buFont typeface="Arial"/>
              <a:buChar char="●"/>
            </a:pPr>
            <a:r>
              <a:rPr lang="en-GB" sz="1400">
                <a:solidFill>
                  <a:schemeClr val="dk1"/>
                </a:solidFill>
              </a:rPr>
              <a:t>Benefits include quick access to information, help with learning, and fun.</a:t>
            </a:r>
            <a:endParaRPr sz="1400">
              <a:solidFill>
                <a:schemeClr val="dk1"/>
              </a:solidFill>
            </a:endParaRPr>
          </a:p>
          <a:p>
            <a:pPr indent="0" lvl="0" marL="457200" rtl="0" algn="l">
              <a:spcBef>
                <a:spcPts val="300"/>
              </a:spcBef>
              <a:spcAft>
                <a:spcPts val="0"/>
              </a:spcAft>
              <a:buNone/>
            </a:pPr>
            <a:r>
              <a:t/>
            </a:r>
            <a:endParaRPr sz="1400">
              <a:solidFill>
                <a:schemeClr val="dk1"/>
              </a:solidFill>
            </a:endParaRPr>
          </a:p>
          <a:p>
            <a:pPr indent="-317500" lvl="0" marL="457200" rtl="0" algn="l">
              <a:spcBef>
                <a:spcPts val="300"/>
              </a:spcBef>
              <a:spcAft>
                <a:spcPts val="0"/>
              </a:spcAft>
              <a:buClr>
                <a:schemeClr val="dk1"/>
              </a:buClr>
              <a:buSzPts val="1400"/>
              <a:buFont typeface="Arial"/>
              <a:buChar char="●"/>
            </a:pPr>
            <a:r>
              <a:rPr lang="en-GB" sz="1400">
                <a:solidFill>
                  <a:schemeClr val="dk1"/>
                </a:solidFill>
              </a:rPr>
              <a:t>Concerns include misinformation, over-reliance, cheating, and safety/privacy issues.</a:t>
            </a:r>
            <a:endParaRPr sz="1400">
              <a:solidFill>
                <a:schemeClr val="dk1"/>
              </a:solidFill>
            </a:endParaRPr>
          </a:p>
          <a:p>
            <a:pPr indent="0" lvl="0" marL="457200" rtl="0" algn="l">
              <a:spcBef>
                <a:spcPts val="300"/>
              </a:spcBef>
              <a:spcAft>
                <a:spcPts val="0"/>
              </a:spcAft>
              <a:buNone/>
            </a:pPr>
            <a:r>
              <a:t/>
            </a:r>
            <a:endParaRPr sz="1400">
              <a:solidFill>
                <a:schemeClr val="dk1"/>
              </a:solidFill>
            </a:endParaRPr>
          </a:p>
          <a:p>
            <a:pPr indent="-317500" lvl="0" marL="457200" rtl="0" algn="l">
              <a:spcBef>
                <a:spcPts val="300"/>
              </a:spcBef>
              <a:spcAft>
                <a:spcPts val="0"/>
              </a:spcAft>
              <a:buClr>
                <a:schemeClr val="dk1"/>
              </a:buClr>
              <a:buSzPts val="1400"/>
              <a:buFont typeface="Arial"/>
              <a:buChar char="●"/>
            </a:pPr>
            <a:r>
              <a:rPr lang="en-GB" sz="1400">
                <a:solidFill>
                  <a:schemeClr val="dk1"/>
                </a:solidFill>
              </a:rPr>
              <a:t>Many students want to learn more about how AI works.</a:t>
            </a:r>
            <a:endParaRPr sz="1400">
              <a:solidFill>
                <a:schemeClr val="dk1"/>
              </a:solidFill>
            </a:endParaRPr>
          </a:p>
          <a:p>
            <a:pPr indent="0" lvl="0" marL="0" rtl="0" algn="l">
              <a:spcBef>
                <a:spcPts val="300"/>
              </a:spcBef>
              <a:spcAft>
                <a:spcPts val="1200"/>
              </a:spcAft>
              <a:buNone/>
            </a:pPr>
            <a:r>
              <a:t/>
            </a:r>
            <a:endParaRPr/>
          </a:p>
        </p:txBody>
      </p:sp>
      <p:pic>
        <p:nvPicPr>
          <p:cNvPr id="167" name="Google Shape;167;p24" title="thumbnail_Charter ai logo.png"/>
          <p:cNvPicPr preferRelativeResize="0"/>
          <p:nvPr/>
        </p:nvPicPr>
        <p:blipFill>
          <a:blip r:embed="rId3">
            <a:alphaModFix/>
          </a:blip>
          <a:stretch>
            <a:fillRect/>
          </a:stretch>
        </p:blipFill>
        <p:spPr>
          <a:xfrm>
            <a:off x="7506449" y="4759825"/>
            <a:ext cx="1637550" cy="407675"/>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1" name="Shape 171"/>
        <p:cNvGrpSpPr/>
        <p:nvPr/>
      </p:nvGrpSpPr>
      <p:grpSpPr>
        <a:xfrm>
          <a:off x="0" y="0"/>
          <a:ext cx="0" cy="0"/>
          <a:chOff x="0" y="0"/>
          <a:chExt cx="0" cy="0"/>
        </a:xfrm>
      </p:grpSpPr>
      <p:sp>
        <p:nvSpPr>
          <p:cNvPr id="172" name="Google Shape;172;p25"/>
          <p:cNvSpPr txBox="1"/>
          <p:nvPr>
            <p:ph type="title"/>
          </p:nvPr>
        </p:nvSpPr>
        <p:spPr>
          <a:xfrm>
            <a:off x="0" y="0"/>
            <a:ext cx="9144000" cy="1013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GB"/>
              <a:t>Insights </a:t>
            </a:r>
            <a:r>
              <a:rPr lang="en-GB"/>
              <a:t>from secondary survey</a:t>
            </a:r>
            <a:endParaRPr/>
          </a:p>
        </p:txBody>
      </p:sp>
      <p:sp>
        <p:nvSpPr>
          <p:cNvPr id="173" name="Google Shape;173;p25"/>
          <p:cNvSpPr txBox="1"/>
          <p:nvPr>
            <p:ph idx="1" type="body"/>
          </p:nvPr>
        </p:nvSpPr>
        <p:spPr>
          <a:xfrm>
            <a:off x="335700" y="1139025"/>
            <a:ext cx="8572500" cy="4004400"/>
          </a:xfrm>
          <a:prstGeom prst="rect">
            <a:avLst/>
          </a:prstGeom>
        </p:spPr>
        <p:txBody>
          <a:bodyPr anchorCtr="0" anchor="t" bIns="91425" lIns="91425" spcFirstLastPara="1" rIns="91425" wrap="square" tIns="91425">
            <a:noAutofit/>
          </a:bodyPr>
          <a:lstStyle/>
          <a:p>
            <a:pPr indent="0" lvl="0" marL="0" rtl="0" algn="l">
              <a:spcBef>
                <a:spcPts val="1400"/>
              </a:spcBef>
              <a:spcAft>
                <a:spcPts val="0"/>
              </a:spcAft>
              <a:buNone/>
            </a:pPr>
            <a:r>
              <a:rPr b="1" lang="en-GB" sz="1400">
                <a:solidFill>
                  <a:schemeClr val="dk1"/>
                </a:solidFill>
              </a:rPr>
              <a:t>📊 Overview of the Dataset </a:t>
            </a:r>
            <a:r>
              <a:rPr lang="en-GB" sz="1400">
                <a:solidFill>
                  <a:schemeClr val="dk1"/>
                </a:solidFill>
              </a:rPr>
              <a:t>814 students completed it from Charter North and Charter East</a:t>
            </a:r>
            <a:endParaRPr sz="1400">
              <a:solidFill>
                <a:schemeClr val="dk1"/>
              </a:solidFill>
            </a:endParaRPr>
          </a:p>
          <a:p>
            <a:pPr indent="-317500" lvl="0" marL="457200" rtl="0" algn="l">
              <a:spcBef>
                <a:spcPts val="1200"/>
              </a:spcBef>
              <a:spcAft>
                <a:spcPts val="0"/>
              </a:spcAft>
              <a:buClr>
                <a:schemeClr val="dk1"/>
              </a:buClr>
              <a:buSzPts val="1400"/>
              <a:buChar char="●"/>
            </a:pPr>
            <a:r>
              <a:rPr b="1" lang="en-GB" sz="1400">
                <a:solidFill>
                  <a:schemeClr val="dk1"/>
                </a:solidFill>
              </a:rPr>
              <a:t>Topics Covered:</a:t>
            </a:r>
            <a:r>
              <a:rPr lang="en-GB" sz="1400">
                <a:solidFill>
                  <a:schemeClr val="dk1"/>
                </a:solidFill>
              </a:rPr>
              <a:t> Awareness, understanding, usage, attitudes, concerns, and interests related to AI.</a:t>
            </a:r>
            <a:endParaRPr sz="1400">
              <a:solidFill>
                <a:schemeClr val="dk1"/>
              </a:solidFill>
            </a:endParaRPr>
          </a:p>
          <a:p>
            <a:pPr indent="-317500" lvl="0" marL="457200" rtl="0" algn="l">
              <a:spcBef>
                <a:spcPts val="0"/>
              </a:spcBef>
              <a:spcAft>
                <a:spcPts val="0"/>
              </a:spcAft>
              <a:buClr>
                <a:schemeClr val="dk1"/>
              </a:buClr>
              <a:buSzPts val="1400"/>
              <a:buChar char="●"/>
            </a:pPr>
            <a:r>
              <a:rPr b="1" lang="en-GB" sz="1400">
                <a:solidFill>
                  <a:schemeClr val="dk1"/>
                </a:solidFill>
              </a:rPr>
              <a:t>Data Type:</a:t>
            </a:r>
            <a:r>
              <a:rPr lang="en-GB" sz="1400">
                <a:solidFill>
                  <a:schemeClr val="dk1"/>
                </a:solidFill>
              </a:rPr>
              <a:t> Combination of quantitative (Likert scale) and qualitative (free-text) responses.</a:t>
            </a:r>
            <a:endParaRPr sz="1400">
              <a:solidFill>
                <a:schemeClr val="dk1"/>
              </a:solidFill>
            </a:endParaRPr>
          </a:p>
          <a:p>
            <a:pPr indent="0" lvl="0" marL="457200" rtl="0" algn="l">
              <a:spcBef>
                <a:spcPts val="1200"/>
              </a:spcBef>
              <a:spcAft>
                <a:spcPts val="0"/>
              </a:spcAft>
              <a:buNone/>
            </a:pPr>
            <a:r>
              <a:t/>
            </a:r>
            <a:endParaRPr sz="1400">
              <a:solidFill>
                <a:schemeClr val="dk1"/>
              </a:solidFill>
            </a:endParaRPr>
          </a:p>
          <a:p>
            <a:pPr indent="0" lvl="0" marL="0" rtl="0" algn="l">
              <a:spcBef>
                <a:spcPts val="1200"/>
              </a:spcBef>
              <a:spcAft>
                <a:spcPts val="0"/>
              </a:spcAft>
              <a:buNone/>
            </a:pPr>
            <a:r>
              <a:rPr b="1" lang="en-GB" sz="1400">
                <a:solidFill>
                  <a:schemeClr val="dk1"/>
                </a:solidFill>
              </a:rPr>
              <a:t>1. Awareness and Understanding</a:t>
            </a:r>
            <a:endParaRPr b="1" sz="1400">
              <a:solidFill>
                <a:schemeClr val="dk1"/>
              </a:solidFill>
            </a:endParaRPr>
          </a:p>
          <a:p>
            <a:pPr indent="-317500" lvl="0" marL="457200" rtl="0" algn="l">
              <a:spcBef>
                <a:spcPts val="1200"/>
              </a:spcBef>
              <a:spcAft>
                <a:spcPts val="0"/>
              </a:spcAft>
              <a:buClr>
                <a:schemeClr val="dk1"/>
              </a:buClr>
              <a:buSzPts val="1400"/>
              <a:buChar char="●"/>
            </a:pPr>
            <a:r>
              <a:rPr b="1" lang="en-GB" sz="1400">
                <a:solidFill>
                  <a:schemeClr val="dk1"/>
                </a:solidFill>
              </a:rPr>
              <a:t>All respondents</a:t>
            </a:r>
            <a:r>
              <a:rPr lang="en-GB" sz="1400">
                <a:solidFill>
                  <a:schemeClr val="dk1"/>
                </a:solidFill>
              </a:rPr>
              <a:t> appear to have </a:t>
            </a:r>
            <a:r>
              <a:rPr b="1" lang="en-GB" sz="1400">
                <a:solidFill>
                  <a:schemeClr val="dk1"/>
                </a:solidFill>
              </a:rPr>
              <a:t>heard of AI</a:t>
            </a:r>
            <a:r>
              <a:rPr lang="en-GB" sz="1400">
                <a:solidFill>
                  <a:schemeClr val="dk1"/>
                </a:solidFill>
              </a:rPr>
              <a:t>.</a:t>
            </a:r>
            <a:endParaRPr sz="1400">
              <a:solidFill>
                <a:schemeClr val="dk1"/>
              </a:solidFill>
            </a:endParaRPr>
          </a:p>
          <a:p>
            <a:pPr indent="-330200" lvl="0" marL="457200" rtl="0" algn="l">
              <a:spcBef>
                <a:spcPts val="0"/>
              </a:spcBef>
              <a:spcAft>
                <a:spcPts val="0"/>
              </a:spcAft>
              <a:buClr>
                <a:schemeClr val="dk1"/>
              </a:buClr>
              <a:buSzPts val="1600"/>
              <a:buChar char="●"/>
            </a:pPr>
            <a:r>
              <a:rPr lang="en-GB" sz="1400">
                <a:solidFill>
                  <a:schemeClr val="dk1"/>
                </a:solidFill>
              </a:rPr>
              <a:t>Average </a:t>
            </a:r>
            <a:r>
              <a:rPr b="1" lang="en-GB" sz="1400">
                <a:solidFill>
                  <a:schemeClr val="dk1"/>
                </a:solidFill>
              </a:rPr>
              <a:t>self-rated understanding of AI</a:t>
            </a:r>
            <a:r>
              <a:rPr lang="en-GB" sz="1400">
                <a:solidFill>
                  <a:schemeClr val="dk1"/>
                </a:solidFill>
              </a:rPr>
              <a:t> (on a scale of 1–5):  → </a:t>
            </a:r>
            <a:r>
              <a:rPr b="1" lang="en-GB" sz="1400">
                <a:solidFill>
                  <a:schemeClr val="dk1"/>
                </a:solidFill>
              </a:rPr>
              <a:t>Mean score</a:t>
            </a:r>
            <a:r>
              <a:rPr lang="en-GB" sz="1400">
                <a:solidFill>
                  <a:schemeClr val="dk1"/>
                </a:solidFill>
              </a:rPr>
              <a:t>: 3.67</a:t>
            </a:r>
            <a:endParaRPr sz="1400">
              <a:solidFill>
                <a:schemeClr val="dk1"/>
              </a:solidFill>
            </a:endParaRPr>
          </a:p>
          <a:p>
            <a:pPr indent="0" lvl="0" marL="0" rtl="0" algn="l">
              <a:spcBef>
                <a:spcPts val="1200"/>
              </a:spcBef>
              <a:spcAft>
                <a:spcPts val="0"/>
              </a:spcAft>
              <a:buNone/>
            </a:pPr>
            <a:r>
              <a:rPr b="1" lang="en-GB" sz="1400">
                <a:solidFill>
                  <a:schemeClr val="dk1"/>
                </a:solidFill>
              </a:rPr>
              <a:t>2. AI Usage</a:t>
            </a:r>
            <a:endParaRPr b="1" sz="1400">
              <a:solidFill>
                <a:schemeClr val="dk1"/>
              </a:solidFill>
            </a:endParaRPr>
          </a:p>
          <a:p>
            <a:pPr indent="-317500" lvl="0" marL="457200" rtl="0" algn="l">
              <a:spcBef>
                <a:spcPts val="1200"/>
              </a:spcBef>
              <a:spcAft>
                <a:spcPts val="0"/>
              </a:spcAft>
              <a:buClr>
                <a:schemeClr val="dk1"/>
              </a:buClr>
              <a:buSzPts val="1400"/>
              <a:buChar char="●"/>
            </a:pPr>
            <a:r>
              <a:rPr lang="en-GB" sz="1400">
                <a:solidFill>
                  <a:schemeClr val="dk1"/>
                </a:solidFill>
              </a:rPr>
              <a:t>Majority have </a:t>
            </a:r>
            <a:r>
              <a:rPr b="1" lang="en-GB" sz="1400">
                <a:solidFill>
                  <a:schemeClr val="dk1"/>
                </a:solidFill>
              </a:rPr>
              <a:t>used AI tools</a:t>
            </a:r>
            <a:r>
              <a:rPr lang="en-GB" sz="1400">
                <a:solidFill>
                  <a:schemeClr val="dk1"/>
                </a:solidFill>
              </a:rPr>
              <a:t>, such as: ChatGPT (OpenAI), Google Assistant / Bard, Siri</a:t>
            </a:r>
            <a:br>
              <a:rPr lang="en-GB" sz="1400">
                <a:solidFill>
                  <a:schemeClr val="dk1"/>
                </a:solidFill>
              </a:rPr>
            </a:br>
            <a:r>
              <a:rPr lang="en-GB" sz="1400">
                <a:solidFill>
                  <a:schemeClr val="dk1"/>
                </a:solidFill>
              </a:rPr>
              <a:t>Snapchat AI</a:t>
            </a:r>
            <a:endParaRPr sz="1600">
              <a:solidFill>
                <a:schemeClr val="dk1"/>
              </a:solidFill>
            </a:endParaRPr>
          </a:p>
          <a:p>
            <a:pPr indent="-330200" lvl="0" marL="457200" rtl="0" algn="l">
              <a:spcBef>
                <a:spcPts val="0"/>
              </a:spcBef>
              <a:spcAft>
                <a:spcPts val="0"/>
              </a:spcAft>
              <a:buClr>
                <a:schemeClr val="dk1"/>
              </a:buClr>
              <a:buSzPts val="1600"/>
              <a:buChar char="●"/>
            </a:pPr>
            <a:r>
              <a:rPr b="1" lang="en-GB" sz="1400">
                <a:solidFill>
                  <a:schemeClr val="dk1"/>
                </a:solidFill>
              </a:rPr>
              <a:t>Main uses: </a:t>
            </a:r>
            <a:r>
              <a:rPr lang="en-GB" sz="1400">
                <a:solidFill>
                  <a:schemeClr val="dk1"/>
                </a:solidFill>
              </a:rPr>
              <a:t>Homework/studying, Asking general questions, Entertainment/fun</a:t>
            </a:r>
            <a:br>
              <a:rPr lang="en-GB" sz="1600">
                <a:solidFill>
                  <a:schemeClr val="dk1"/>
                </a:solidFill>
              </a:rPr>
            </a:br>
            <a:endParaRPr sz="1600">
              <a:solidFill>
                <a:schemeClr val="dk1"/>
              </a:solidFill>
            </a:endParaRPr>
          </a:p>
          <a:p>
            <a:pPr indent="0" lvl="0" marL="0" rtl="0" algn="l">
              <a:spcBef>
                <a:spcPts val="1200"/>
              </a:spcBef>
              <a:spcAft>
                <a:spcPts val="0"/>
              </a:spcAft>
              <a:buNone/>
            </a:pPr>
            <a:r>
              <a:t/>
            </a:r>
            <a:endParaRPr b="1" sz="1600">
              <a:solidFill>
                <a:schemeClr val="dk1"/>
              </a:solidFill>
            </a:endParaRPr>
          </a:p>
          <a:p>
            <a:pPr indent="0" lvl="0" marL="0" rtl="0" algn="l">
              <a:spcBef>
                <a:spcPts val="1200"/>
              </a:spcBef>
              <a:spcAft>
                <a:spcPts val="1200"/>
              </a:spcAft>
              <a:buNone/>
            </a:pPr>
            <a:r>
              <a:t/>
            </a:r>
            <a:endParaRPr sz="1600"/>
          </a:p>
        </p:txBody>
      </p:sp>
      <p:pic>
        <p:nvPicPr>
          <p:cNvPr id="174" name="Google Shape;174;p25" title="thumbnail_Charter ai logo.png"/>
          <p:cNvPicPr preferRelativeResize="0"/>
          <p:nvPr/>
        </p:nvPicPr>
        <p:blipFill>
          <a:blip r:embed="rId3">
            <a:alphaModFix/>
          </a:blip>
          <a:stretch>
            <a:fillRect/>
          </a:stretch>
        </p:blipFill>
        <p:spPr>
          <a:xfrm>
            <a:off x="7506449" y="4759825"/>
            <a:ext cx="1637550" cy="407675"/>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8" name="Shape 178"/>
        <p:cNvGrpSpPr/>
        <p:nvPr/>
      </p:nvGrpSpPr>
      <p:grpSpPr>
        <a:xfrm>
          <a:off x="0" y="0"/>
          <a:ext cx="0" cy="0"/>
          <a:chOff x="0" y="0"/>
          <a:chExt cx="0" cy="0"/>
        </a:xfrm>
      </p:grpSpPr>
      <p:sp>
        <p:nvSpPr>
          <p:cNvPr id="179" name="Google Shape;179;p26"/>
          <p:cNvSpPr txBox="1"/>
          <p:nvPr>
            <p:ph type="title"/>
          </p:nvPr>
        </p:nvSpPr>
        <p:spPr>
          <a:xfrm>
            <a:off x="0" y="0"/>
            <a:ext cx="9144000" cy="1013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GB"/>
              <a:t>Insights from secondary survey</a:t>
            </a:r>
            <a:endParaRPr/>
          </a:p>
        </p:txBody>
      </p:sp>
      <p:sp>
        <p:nvSpPr>
          <p:cNvPr id="180" name="Google Shape;180;p26"/>
          <p:cNvSpPr txBox="1"/>
          <p:nvPr>
            <p:ph idx="1" type="body"/>
          </p:nvPr>
        </p:nvSpPr>
        <p:spPr>
          <a:xfrm>
            <a:off x="335700" y="1013400"/>
            <a:ext cx="8536500" cy="3555600"/>
          </a:xfrm>
          <a:prstGeom prst="rect">
            <a:avLst/>
          </a:prstGeom>
        </p:spPr>
        <p:txBody>
          <a:bodyPr anchorCtr="0" anchor="t" bIns="91425" lIns="91425" spcFirstLastPara="1" rIns="91425" wrap="square" tIns="91425">
            <a:noAutofit/>
          </a:bodyPr>
          <a:lstStyle/>
          <a:p>
            <a:pPr indent="0" lvl="0" marL="0" rtl="0" algn="l">
              <a:spcBef>
                <a:spcPts val="1200"/>
              </a:spcBef>
              <a:spcAft>
                <a:spcPts val="0"/>
              </a:spcAft>
              <a:buClr>
                <a:schemeClr val="dk1"/>
              </a:buClr>
              <a:buSzPts val="1100"/>
              <a:buFont typeface="Arial"/>
              <a:buNone/>
            </a:pPr>
            <a:r>
              <a:rPr b="1" lang="en-GB" sz="1400">
                <a:solidFill>
                  <a:schemeClr val="dk1"/>
                </a:solidFill>
              </a:rPr>
              <a:t>3. Confidence &amp; Attitudes</a:t>
            </a:r>
            <a:endParaRPr b="1" sz="1400">
              <a:solidFill>
                <a:schemeClr val="dk1"/>
              </a:solidFill>
            </a:endParaRPr>
          </a:p>
          <a:p>
            <a:pPr indent="-317500" lvl="0" marL="457200" rtl="0" algn="l">
              <a:spcBef>
                <a:spcPts val="1200"/>
              </a:spcBef>
              <a:spcAft>
                <a:spcPts val="0"/>
              </a:spcAft>
              <a:buClr>
                <a:schemeClr val="dk1"/>
              </a:buClr>
              <a:buSzPts val="1400"/>
              <a:buChar char="●"/>
            </a:pPr>
            <a:r>
              <a:rPr lang="en-GB" sz="1400">
                <a:solidFill>
                  <a:schemeClr val="dk1"/>
                </a:solidFill>
              </a:rPr>
              <a:t>Most students feel </a:t>
            </a:r>
            <a:r>
              <a:rPr b="1" lang="en-GB" sz="1400">
                <a:solidFill>
                  <a:schemeClr val="dk1"/>
                </a:solidFill>
              </a:rPr>
              <a:t>confident using AI safely</a:t>
            </a:r>
            <a:r>
              <a:rPr lang="en-GB" sz="1400">
                <a:solidFill>
                  <a:schemeClr val="dk1"/>
                </a:solidFill>
              </a:rPr>
              <a:t>.</a:t>
            </a:r>
            <a:br>
              <a:rPr lang="en-GB" sz="1400">
                <a:solidFill>
                  <a:schemeClr val="dk1"/>
                </a:solidFill>
              </a:rPr>
            </a:br>
            <a:endParaRPr sz="1400">
              <a:solidFill>
                <a:schemeClr val="dk1"/>
              </a:solidFill>
            </a:endParaRPr>
          </a:p>
          <a:p>
            <a:pPr indent="-317500" lvl="0" marL="457200" rtl="0" algn="l">
              <a:spcBef>
                <a:spcPts val="0"/>
              </a:spcBef>
              <a:spcAft>
                <a:spcPts val="0"/>
              </a:spcAft>
              <a:buClr>
                <a:schemeClr val="dk1"/>
              </a:buClr>
              <a:buSzPts val="1400"/>
              <a:buChar char="●"/>
            </a:pPr>
            <a:r>
              <a:rPr lang="en-GB" sz="1400">
                <a:solidFill>
                  <a:schemeClr val="dk1"/>
                </a:solidFill>
              </a:rPr>
              <a:t>Agreement levels (out of 5):</a:t>
            </a:r>
            <a:endParaRPr sz="1400">
              <a:solidFill>
                <a:schemeClr val="dk1"/>
              </a:solidFill>
            </a:endParaRPr>
          </a:p>
          <a:p>
            <a:pPr indent="-317500" lvl="1" marL="914400" rtl="0" algn="l">
              <a:spcBef>
                <a:spcPts val="0"/>
              </a:spcBef>
              <a:spcAft>
                <a:spcPts val="0"/>
              </a:spcAft>
              <a:buClr>
                <a:schemeClr val="dk1"/>
              </a:buClr>
              <a:buSzPts val="1400"/>
              <a:buChar char="○"/>
            </a:pPr>
            <a:r>
              <a:rPr b="1" lang="en-GB">
                <a:solidFill>
                  <a:schemeClr val="dk1"/>
                </a:solidFill>
              </a:rPr>
              <a:t>"AI is useful in everyday life"</a:t>
            </a:r>
            <a:r>
              <a:rPr lang="en-GB">
                <a:solidFill>
                  <a:schemeClr val="dk1"/>
                </a:solidFill>
              </a:rPr>
              <a:t>: generally high.</a:t>
            </a:r>
            <a:endParaRPr>
              <a:solidFill>
                <a:schemeClr val="dk1"/>
              </a:solidFill>
            </a:endParaRPr>
          </a:p>
          <a:p>
            <a:pPr indent="-317500" lvl="1" marL="914400" rtl="0" algn="l">
              <a:spcBef>
                <a:spcPts val="0"/>
              </a:spcBef>
              <a:spcAft>
                <a:spcPts val="0"/>
              </a:spcAft>
              <a:buClr>
                <a:schemeClr val="dk1"/>
              </a:buClr>
              <a:buSzPts val="1400"/>
              <a:buChar char="○"/>
            </a:pPr>
            <a:r>
              <a:rPr b="1" lang="en-GB">
                <a:solidFill>
                  <a:schemeClr val="dk1"/>
                </a:solidFill>
              </a:rPr>
              <a:t>"I feel confident using AI tools"</a:t>
            </a:r>
            <a:r>
              <a:rPr lang="en-GB">
                <a:solidFill>
                  <a:schemeClr val="dk1"/>
                </a:solidFill>
              </a:rPr>
              <a:t>: moderate to high.</a:t>
            </a:r>
            <a:endParaRPr>
              <a:solidFill>
                <a:schemeClr val="dk1"/>
              </a:solidFill>
            </a:endParaRPr>
          </a:p>
          <a:p>
            <a:pPr indent="-317500" lvl="1" marL="914400" rtl="0" algn="l">
              <a:spcBef>
                <a:spcPts val="0"/>
              </a:spcBef>
              <a:spcAft>
                <a:spcPts val="0"/>
              </a:spcAft>
              <a:buClr>
                <a:schemeClr val="dk1"/>
              </a:buClr>
              <a:buSzPts val="1400"/>
              <a:buChar char="○"/>
            </a:pPr>
            <a:r>
              <a:rPr b="1" lang="en-GB">
                <a:solidFill>
                  <a:schemeClr val="dk1"/>
                </a:solidFill>
              </a:rPr>
              <a:t>"AI should be used in schools"</a:t>
            </a:r>
            <a:r>
              <a:rPr lang="en-GB">
                <a:solidFill>
                  <a:schemeClr val="dk1"/>
                </a:solidFill>
              </a:rPr>
              <a:t>: mixed opinions.</a:t>
            </a:r>
            <a:endParaRPr>
              <a:solidFill>
                <a:schemeClr val="dk1"/>
              </a:solidFill>
            </a:endParaRPr>
          </a:p>
          <a:p>
            <a:pPr indent="-317500" lvl="1" marL="914400" rtl="0" algn="l">
              <a:spcBef>
                <a:spcPts val="0"/>
              </a:spcBef>
              <a:spcAft>
                <a:spcPts val="0"/>
              </a:spcAft>
              <a:buClr>
                <a:schemeClr val="dk1"/>
              </a:buClr>
              <a:buSzPts val="1400"/>
              <a:buChar char="○"/>
            </a:pPr>
            <a:r>
              <a:rPr b="1" lang="en-GB">
                <a:solidFill>
                  <a:schemeClr val="dk1"/>
                </a:solidFill>
              </a:rPr>
              <a:t>"I am worried about how AI might be used in the future"</a:t>
            </a:r>
            <a:r>
              <a:rPr lang="en-GB">
                <a:solidFill>
                  <a:schemeClr val="dk1"/>
                </a:solidFill>
              </a:rPr>
              <a:t>: increasing concern.</a:t>
            </a:r>
            <a:endParaRPr>
              <a:solidFill>
                <a:schemeClr val="dk1"/>
              </a:solidFill>
            </a:endParaRPr>
          </a:p>
          <a:p>
            <a:pPr indent="0" lvl="0" marL="0" rtl="0" algn="l">
              <a:spcBef>
                <a:spcPts val="1200"/>
              </a:spcBef>
              <a:spcAft>
                <a:spcPts val="0"/>
              </a:spcAft>
              <a:buNone/>
            </a:pPr>
            <a:r>
              <a:rPr b="1" lang="en-GB" sz="1400">
                <a:solidFill>
                  <a:schemeClr val="dk1"/>
                </a:solidFill>
              </a:rPr>
              <a:t>4. Perceived Benefits - </a:t>
            </a:r>
            <a:r>
              <a:rPr lang="en-GB" sz="1400">
                <a:solidFill>
                  <a:schemeClr val="dk1"/>
                </a:solidFill>
              </a:rPr>
              <a:t>Common responses include: Faster work, Easier access to information, Efficiency, Help with learning and studying</a:t>
            </a:r>
            <a:endParaRPr sz="1400">
              <a:solidFill>
                <a:schemeClr val="dk1"/>
              </a:solidFill>
            </a:endParaRPr>
          </a:p>
          <a:p>
            <a:pPr indent="0" lvl="0" marL="0" rtl="0" algn="l">
              <a:spcBef>
                <a:spcPts val="1200"/>
              </a:spcBef>
              <a:spcAft>
                <a:spcPts val="200"/>
              </a:spcAft>
              <a:buNone/>
            </a:pPr>
            <a:r>
              <a:rPr b="1" lang="en-GB" sz="1400">
                <a:solidFill>
                  <a:schemeClr val="dk1"/>
                </a:solidFill>
              </a:rPr>
              <a:t>5. Concerns - </a:t>
            </a:r>
            <a:r>
              <a:rPr lang="en-GB" sz="1400">
                <a:solidFill>
                  <a:schemeClr val="dk1"/>
                </a:solidFill>
              </a:rPr>
              <a:t>Most frequent concerns: Job displacement, AI safety (e.g., hacking, privacy), Over-reliance or lack of human involvement</a:t>
            </a:r>
            <a:br>
              <a:rPr lang="en-GB" sz="1400">
                <a:solidFill>
                  <a:schemeClr val="dk1"/>
                </a:solidFill>
              </a:rPr>
            </a:br>
            <a:endParaRPr sz="1400"/>
          </a:p>
        </p:txBody>
      </p:sp>
      <p:pic>
        <p:nvPicPr>
          <p:cNvPr id="181" name="Google Shape;181;p26" title="thumbnail_Charter ai logo.png"/>
          <p:cNvPicPr preferRelativeResize="0"/>
          <p:nvPr/>
        </p:nvPicPr>
        <p:blipFill>
          <a:blip r:embed="rId3">
            <a:alphaModFix/>
          </a:blip>
          <a:stretch>
            <a:fillRect/>
          </a:stretch>
        </p:blipFill>
        <p:spPr>
          <a:xfrm>
            <a:off x="7506449" y="4759825"/>
            <a:ext cx="1637550" cy="407675"/>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5" name="Shape 185"/>
        <p:cNvGrpSpPr/>
        <p:nvPr/>
      </p:nvGrpSpPr>
      <p:grpSpPr>
        <a:xfrm>
          <a:off x="0" y="0"/>
          <a:ext cx="0" cy="0"/>
          <a:chOff x="0" y="0"/>
          <a:chExt cx="0" cy="0"/>
        </a:xfrm>
      </p:grpSpPr>
      <p:sp>
        <p:nvSpPr>
          <p:cNvPr id="186" name="Google Shape;186;p27"/>
          <p:cNvSpPr txBox="1"/>
          <p:nvPr>
            <p:ph type="title"/>
          </p:nvPr>
        </p:nvSpPr>
        <p:spPr>
          <a:xfrm>
            <a:off x="0" y="0"/>
            <a:ext cx="9144000" cy="1013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a:t>Next steps: Charter AI curriculum</a:t>
            </a:r>
            <a:endParaRPr/>
          </a:p>
        </p:txBody>
      </p:sp>
      <p:sp>
        <p:nvSpPr>
          <p:cNvPr id="187" name="Google Shape;187;p27"/>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1200"/>
              </a:spcBef>
              <a:spcAft>
                <a:spcPts val="0"/>
              </a:spcAft>
              <a:buClr>
                <a:schemeClr val="dk1"/>
              </a:buClr>
              <a:buSzPts val="1100"/>
              <a:buFont typeface="Arial"/>
              <a:buNone/>
            </a:pPr>
            <a:r>
              <a:rPr b="1" lang="en-GB" sz="1600">
                <a:solidFill>
                  <a:schemeClr val="dk1"/>
                </a:solidFill>
              </a:rPr>
              <a:t>The insights from the secondary curriculum showed that </a:t>
            </a:r>
            <a:r>
              <a:rPr b="1" lang="en-GB" sz="1600">
                <a:solidFill>
                  <a:schemeClr val="dk1"/>
                </a:solidFill>
              </a:rPr>
              <a:t>pupils</a:t>
            </a:r>
            <a:r>
              <a:rPr b="1" lang="en-GB" sz="1600">
                <a:solidFill>
                  <a:schemeClr val="dk1"/>
                </a:solidFill>
              </a:rPr>
              <a:t> are interested in learning about:</a:t>
            </a:r>
            <a:r>
              <a:rPr b="1" lang="en-GB" sz="1600">
                <a:solidFill>
                  <a:schemeClr val="dk1"/>
                </a:solidFill>
              </a:rPr>
              <a:t> </a:t>
            </a:r>
            <a:endParaRPr b="1" sz="1600">
              <a:solidFill>
                <a:schemeClr val="dk1"/>
              </a:solidFill>
            </a:endParaRPr>
          </a:p>
          <a:p>
            <a:pPr indent="0" lvl="0" marL="0" rtl="0" algn="l">
              <a:spcBef>
                <a:spcPts val="1200"/>
              </a:spcBef>
              <a:spcAft>
                <a:spcPts val="0"/>
              </a:spcAft>
              <a:buClr>
                <a:schemeClr val="dk1"/>
              </a:buClr>
              <a:buSzPts val="1100"/>
              <a:buFont typeface="Arial"/>
              <a:buNone/>
            </a:pPr>
            <a:r>
              <a:t/>
            </a:r>
            <a:endParaRPr b="1" sz="1600">
              <a:solidFill>
                <a:schemeClr val="dk1"/>
              </a:solidFill>
            </a:endParaRPr>
          </a:p>
          <a:p>
            <a:pPr indent="-330200" lvl="0" marL="457200" rtl="0" algn="l">
              <a:spcBef>
                <a:spcPts val="200"/>
              </a:spcBef>
              <a:spcAft>
                <a:spcPts val="0"/>
              </a:spcAft>
              <a:buClr>
                <a:schemeClr val="dk1"/>
              </a:buClr>
              <a:buSzPts val="1600"/>
              <a:buChar char="●"/>
            </a:pPr>
            <a:r>
              <a:rPr lang="en-GB" sz="1600">
                <a:solidFill>
                  <a:schemeClr val="dk1"/>
                </a:solidFill>
              </a:rPr>
              <a:t>How AI works</a:t>
            </a:r>
            <a:endParaRPr sz="1600">
              <a:solidFill>
                <a:schemeClr val="dk1"/>
              </a:solidFill>
            </a:endParaRPr>
          </a:p>
          <a:p>
            <a:pPr indent="-330200" lvl="0" marL="457200" rtl="0" algn="l">
              <a:spcBef>
                <a:spcPts val="0"/>
              </a:spcBef>
              <a:spcAft>
                <a:spcPts val="0"/>
              </a:spcAft>
              <a:buClr>
                <a:schemeClr val="dk1"/>
              </a:buClr>
              <a:buSzPts val="1600"/>
              <a:buChar char="●"/>
            </a:pPr>
            <a:r>
              <a:rPr lang="en-GB" sz="1600">
                <a:solidFill>
                  <a:schemeClr val="dk1"/>
                </a:solidFill>
              </a:rPr>
              <a:t>Creating or training AI</a:t>
            </a:r>
            <a:endParaRPr sz="1600">
              <a:solidFill>
                <a:schemeClr val="dk1"/>
              </a:solidFill>
            </a:endParaRPr>
          </a:p>
          <a:p>
            <a:pPr indent="-330200" lvl="0" marL="457200" rtl="0" algn="l">
              <a:spcBef>
                <a:spcPts val="0"/>
              </a:spcBef>
              <a:spcAft>
                <a:spcPts val="0"/>
              </a:spcAft>
              <a:buClr>
                <a:schemeClr val="dk1"/>
              </a:buClr>
              <a:buSzPts val="1600"/>
              <a:buChar char="●"/>
            </a:pPr>
            <a:r>
              <a:rPr lang="en-GB" sz="1600">
                <a:solidFill>
                  <a:schemeClr val="dk1"/>
                </a:solidFill>
              </a:rPr>
              <a:t>AI in schoolwork</a:t>
            </a:r>
            <a:endParaRPr sz="1600">
              <a:solidFill>
                <a:schemeClr val="dk1"/>
              </a:solidFill>
            </a:endParaRPr>
          </a:p>
          <a:p>
            <a:pPr indent="-330200" lvl="0" marL="457200" rtl="0" algn="l">
              <a:spcBef>
                <a:spcPts val="0"/>
              </a:spcBef>
              <a:spcAft>
                <a:spcPts val="0"/>
              </a:spcAft>
              <a:buClr>
                <a:schemeClr val="dk1"/>
              </a:buClr>
              <a:buSzPts val="1600"/>
              <a:buChar char="●"/>
            </a:pPr>
            <a:r>
              <a:rPr lang="en-GB" sz="1600">
                <a:solidFill>
                  <a:schemeClr val="dk1"/>
                </a:solidFill>
              </a:rPr>
              <a:t>Responsible AI use</a:t>
            </a:r>
            <a:endParaRPr sz="1600">
              <a:solidFill>
                <a:schemeClr val="dk1"/>
              </a:solidFill>
            </a:endParaRPr>
          </a:p>
          <a:p>
            <a:pPr indent="-330200" lvl="0" marL="457200" rtl="0" algn="l">
              <a:spcBef>
                <a:spcPts val="0"/>
              </a:spcBef>
              <a:spcAft>
                <a:spcPts val="0"/>
              </a:spcAft>
              <a:buClr>
                <a:schemeClr val="dk1"/>
              </a:buClr>
              <a:buSzPts val="1600"/>
              <a:buChar char="●"/>
            </a:pPr>
            <a:r>
              <a:rPr lang="en-GB" sz="1600">
                <a:solidFill>
                  <a:schemeClr val="dk1"/>
                </a:solidFill>
              </a:rPr>
              <a:t>How to spot fake news </a:t>
            </a:r>
            <a:endParaRPr sz="1600">
              <a:solidFill>
                <a:schemeClr val="dk1"/>
              </a:solidFill>
            </a:endParaRPr>
          </a:p>
        </p:txBody>
      </p:sp>
      <p:pic>
        <p:nvPicPr>
          <p:cNvPr id="188" name="Google Shape;188;p27" title="thumbnail_Charter ai logo.png"/>
          <p:cNvPicPr preferRelativeResize="0"/>
          <p:nvPr/>
        </p:nvPicPr>
        <p:blipFill>
          <a:blip r:embed="rId3">
            <a:alphaModFix/>
          </a:blip>
          <a:stretch>
            <a:fillRect/>
          </a:stretch>
        </p:blipFill>
        <p:spPr>
          <a:xfrm>
            <a:off x="7506449" y="4759825"/>
            <a:ext cx="1637550" cy="407675"/>
          </a:xfrm>
          <a:prstGeom prst="rect">
            <a:avLst/>
          </a:prstGeom>
          <a:noFill/>
          <a:ln>
            <a:noFill/>
          </a:ln>
        </p:spPr>
      </p:pic>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2" name="Shape 192"/>
        <p:cNvGrpSpPr/>
        <p:nvPr/>
      </p:nvGrpSpPr>
      <p:grpSpPr>
        <a:xfrm>
          <a:off x="0" y="0"/>
          <a:ext cx="0" cy="0"/>
          <a:chOff x="0" y="0"/>
          <a:chExt cx="0" cy="0"/>
        </a:xfrm>
      </p:grpSpPr>
      <p:sp>
        <p:nvSpPr>
          <p:cNvPr id="193" name="Google Shape;193;p28"/>
          <p:cNvSpPr txBox="1"/>
          <p:nvPr>
            <p:ph type="title"/>
          </p:nvPr>
        </p:nvSpPr>
        <p:spPr>
          <a:xfrm>
            <a:off x="0" y="0"/>
            <a:ext cx="9144000" cy="1013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GB"/>
              <a:t>2025 Guidance documents</a:t>
            </a:r>
            <a:endParaRPr/>
          </a:p>
        </p:txBody>
      </p:sp>
      <p:sp>
        <p:nvSpPr>
          <p:cNvPr id="194" name="Google Shape;194;p28"/>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GB">
                <a:solidFill>
                  <a:schemeClr val="dk1"/>
                </a:solidFill>
              </a:rPr>
              <a:t>Staff</a:t>
            </a:r>
            <a:endParaRPr>
              <a:solidFill>
                <a:schemeClr val="dk1"/>
              </a:solidFill>
            </a:endParaRPr>
          </a:p>
          <a:p>
            <a:pPr indent="0" lvl="0" marL="0" rtl="0" algn="l">
              <a:spcBef>
                <a:spcPts val="1200"/>
              </a:spcBef>
              <a:spcAft>
                <a:spcPts val="0"/>
              </a:spcAft>
              <a:buNone/>
            </a:pPr>
            <a:r>
              <a:t/>
            </a:r>
            <a:endParaRPr>
              <a:solidFill>
                <a:schemeClr val="dk1"/>
              </a:solidFill>
            </a:endParaRPr>
          </a:p>
          <a:p>
            <a:pPr indent="0" lvl="0" marL="0" rtl="0" algn="l">
              <a:spcBef>
                <a:spcPts val="1200"/>
              </a:spcBef>
              <a:spcAft>
                <a:spcPts val="0"/>
              </a:spcAft>
              <a:buNone/>
            </a:pPr>
            <a:r>
              <a:rPr lang="en-GB">
                <a:solidFill>
                  <a:schemeClr val="dk1"/>
                </a:solidFill>
              </a:rPr>
              <a:t>Parent</a:t>
            </a:r>
            <a:endParaRPr>
              <a:solidFill>
                <a:schemeClr val="dk1"/>
              </a:solidFill>
            </a:endParaRPr>
          </a:p>
          <a:p>
            <a:pPr indent="0" lvl="0" marL="0" rtl="0" algn="l">
              <a:spcBef>
                <a:spcPts val="1200"/>
              </a:spcBef>
              <a:spcAft>
                <a:spcPts val="0"/>
              </a:spcAft>
              <a:buNone/>
            </a:pPr>
            <a:r>
              <a:t/>
            </a:r>
            <a:endParaRPr>
              <a:solidFill>
                <a:schemeClr val="dk1"/>
              </a:solidFill>
            </a:endParaRPr>
          </a:p>
          <a:p>
            <a:pPr indent="0" lvl="0" marL="0" rtl="0" algn="l">
              <a:spcBef>
                <a:spcPts val="1200"/>
              </a:spcBef>
              <a:spcAft>
                <a:spcPts val="1200"/>
              </a:spcAft>
              <a:buNone/>
            </a:pPr>
            <a:r>
              <a:rPr lang="en-GB">
                <a:solidFill>
                  <a:schemeClr val="dk1"/>
                </a:solidFill>
              </a:rPr>
              <a:t>Secondary pupil</a:t>
            </a:r>
            <a:endParaRPr>
              <a:solidFill>
                <a:schemeClr val="dk1"/>
              </a:solidFill>
            </a:endParaRPr>
          </a:p>
        </p:txBody>
      </p:sp>
      <p:pic>
        <p:nvPicPr>
          <p:cNvPr id="195" name="Google Shape;195;p28" title="thumbnail_Charter ai logo.png"/>
          <p:cNvPicPr preferRelativeResize="0"/>
          <p:nvPr/>
        </p:nvPicPr>
        <p:blipFill>
          <a:blip r:embed="rId3">
            <a:alphaModFix/>
          </a:blip>
          <a:stretch>
            <a:fillRect/>
          </a:stretch>
        </p:blipFill>
        <p:spPr>
          <a:xfrm>
            <a:off x="7506449" y="4759825"/>
            <a:ext cx="1637550" cy="407675"/>
          </a:xfrm>
          <a:prstGeom prst="rect">
            <a:avLst/>
          </a:prstGeom>
          <a:noFill/>
          <a:ln>
            <a:noFill/>
          </a:ln>
        </p:spPr>
      </p:pic>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9" name="Shape 199"/>
        <p:cNvGrpSpPr/>
        <p:nvPr/>
      </p:nvGrpSpPr>
      <p:grpSpPr>
        <a:xfrm>
          <a:off x="0" y="0"/>
          <a:ext cx="0" cy="0"/>
          <a:chOff x="0" y="0"/>
          <a:chExt cx="0" cy="0"/>
        </a:xfrm>
      </p:grpSpPr>
      <p:sp>
        <p:nvSpPr>
          <p:cNvPr id="200" name="Google Shape;200;p29"/>
          <p:cNvSpPr txBox="1"/>
          <p:nvPr>
            <p:ph type="title"/>
          </p:nvPr>
        </p:nvSpPr>
        <p:spPr>
          <a:xfrm>
            <a:off x="0" y="0"/>
            <a:ext cx="9144000" cy="1013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GB"/>
              <a:t>Digital / AI apprenticeships</a:t>
            </a:r>
            <a:endParaRPr/>
          </a:p>
        </p:txBody>
      </p:sp>
      <p:sp>
        <p:nvSpPr>
          <p:cNvPr id="201" name="Google Shape;201;p29"/>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GB"/>
              <a:t>Sign up from:</a:t>
            </a:r>
            <a:endParaRPr/>
          </a:p>
          <a:p>
            <a:pPr indent="0" lvl="0" marL="0" rtl="0" algn="l">
              <a:spcBef>
                <a:spcPts val="1200"/>
              </a:spcBef>
              <a:spcAft>
                <a:spcPts val="0"/>
              </a:spcAft>
              <a:buNone/>
            </a:pPr>
            <a:r>
              <a:rPr lang="en-GB"/>
              <a:t>East Dulwich</a:t>
            </a:r>
            <a:endParaRPr/>
          </a:p>
          <a:p>
            <a:pPr indent="0" lvl="0" marL="0" rtl="0" algn="l">
              <a:spcBef>
                <a:spcPts val="1200"/>
              </a:spcBef>
              <a:spcAft>
                <a:spcPts val="0"/>
              </a:spcAft>
              <a:buNone/>
            </a:pPr>
            <a:r>
              <a:rPr lang="en-GB"/>
              <a:t>North Dulwich</a:t>
            </a:r>
            <a:endParaRPr/>
          </a:p>
          <a:p>
            <a:pPr indent="0" lvl="0" marL="0" rtl="0" algn="l">
              <a:spcBef>
                <a:spcPts val="1200"/>
              </a:spcBef>
              <a:spcAft>
                <a:spcPts val="1200"/>
              </a:spcAft>
              <a:buNone/>
            </a:pPr>
            <a:r>
              <a:rPr lang="en-GB"/>
              <a:t>Teaching School</a:t>
            </a:r>
            <a:endParaRPr/>
          </a:p>
        </p:txBody>
      </p:sp>
      <p:pic>
        <p:nvPicPr>
          <p:cNvPr id="202" name="Google Shape;202;p29" title="thumbnail_Charter ai logo.png"/>
          <p:cNvPicPr preferRelativeResize="0"/>
          <p:nvPr/>
        </p:nvPicPr>
        <p:blipFill>
          <a:blip r:embed="rId3">
            <a:alphaModFix/>
          </a:blip>
          <a:stretch>
            <a:fillRect/>
          </a:stretch>
        </p:blipFill>
        <p:spPr>
          <a:xfrm>
            <a:off x="7506449" y="4759825"/>
            <a:ext cx="1637550" cy="407675"/>
          </a:xfrm>
          <a:prstGeom prst="rect">
            <a:avLst/>
          </a:prstGeom>
          <a:noFill/>
          <a:ln>
            <a:noFill/>
          </a:ln>
        </p:spPr>
      </p:pic>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6" name="Shape 206"/>
        <p:cNvGrpSpPr/>
        <p:nvPr/>
      </p:nvGrpSpPr>
      <p:grpSpPr>
        <a:xfrm>
          <a:off x="0" y="0"/>
          <a:ext cx="0" cy="0"/>
          <a:chOff x="0" y="0"/>
          <a:chExt cx="0" cy="0"/>
        </a:xfrm>
      </p:grpSpPr>
      <p:sp>
        <p:nvSpPr>
          <p:cNvPr id="207" name="Google Shape;207;p30"/>
          <p:cNvSpPr txBox="1"/>
          <p:nvPr>
            <p:ph type="title"/>
          </p:nvPr>
        </p:nvSpPr>
        <p:spPr>
          <a:xfrm>
            <a:off x="0" y="0"/>
            <a:ext cx="9144000" cy="1013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GB"/>
              <a:t>2026</a:t>
            </a:r>
            <a:endParaRPr/>
          </a:p>
        </p:txBody>
      </p:sp>
      <p:sp>
        <p:nvSpPr>
          <p:cNvPr id="208" name="Google Shape;208;p30"/>
          <p:cNvSpPr txBox="1"/>
          <p:nvPr>
            <p:ph idx="1" type="body"/>
          </p:nvPr>
        </p:nvSpPr>
        <p:spPr>
          <a:xfrm>
            <a:off x="311700" y="1152475"/>
            <a:ext cx="8520600" cy="3799200"/>
          </a:xfrm>
          <a:prstGeom prst="rect">
            <a:avLst/>
          </a:prstGeom>
        </p:spPr>
        <p:txBody>
          <a:bodyPr anchorCtr="0" anchor="t" bIns="91425" lIns="91425" spcFirstLastPara="1" rIns="91425" wrap="square" tIns="91425">
            <a:noAutofit/>
          </a:bodyPr>
          <a:lstStyle/>
          <a:p>
            <a:pPr indent="0" lvl="0" marL="0" rtl="0" algn="l">
              <a:lnSpc>
                <a:spcPct val="95000"/>
              </a:lnSpc>
              <a:spcBef>
                <a:spcPts val="0"/>
              </a:spcBef>
              <a:spcAft>
                <a:spcPts val="0"/>
              </a:spcAft>
              <a:buClr>
                <a:schemeClr val="dk1"/>
              </a:buClr>
              <a:buSzPts val="440"/>
              <a:buFont typeface="Arial"/>
              <a:buNone/>
            </a:pPr>
            <a:r>
              <a:rPr lang="en-GB" sz="1858">
                <a:solidFill>
                  <a:schemeClr val="dk1"/>
                </a:solidFill>
              </a:rPr>
              <a:t>a) Roll out an AI CPD to ensure that all staff understand the basics of AI, its potential, and its limitations.</a:t>
            </a:r>
            <a:endParaRPr sz="1858">
              <a:solidFill>
                <a:schemeClr val="dk1"/>
              </a:solidFill>
            </a:endParaRPr>
          </a:p>
          <a:p>
            <a:pPr indent="0" lvl="0" marL="0" rtl="0" algn="l">
              <a:lnSpc>
                <a:spcPct val="95000"/>
              </a:lnSpc>
              <a:spcBef>
                <a:spcPts val="1200"/>
              </a:spcBef>
              <a:spcAft>
                <a:spcPts val="0"/>
              </a:spcAft>
              <a:buSzPts val="440"/>
              <a:buNone/>
            </a:pPr>
            <a:r>
              <a:rPr lang="en-GB" sz="1858">
                <a:solidFill>
                  <a:schemeClr val="dk1"/>
                </a:solidFill>
              </a:rPr>
              <a:t>b) Pilot AI tools in a controlled environment, focusing on administrative tasks such as scheduling, note-taking, and data analysis. </a:t>
            </a:r>
            <a:r>
              <a:rPr lang="en-GB" sz="1858"/>
              <a:t>‘Test and trial’</a:t>
            </a:r>
            <a:endParaRPr sz="1858">
              <a:solidFill>
                <a:schemeClr val="dk1"/>
              </a:solidFill>
            </a:endParaRPr>
          </a:p>
          <a:p>
            <a:pPr indent="0" lvl="0" marL="0" rtl="0" algn="l">
              <a:lnSpc>
                <a:spcPct val="95000"/>
              </a:lnSpc>
              <a:spcBef>
                <a:spcPts val="1200"/>
              </a:spcBef>
              <a:spcAft>
                <a:spcPts val="0"/>
              </a:spcAft>
              <a:buSzPts val="440"/>
              <a:buNone/>
            </a:pPr>
            <a:r>
              <a:rPr lang="en-GB" sz="1858">
                <a:solidFill>
                  <a:schemeClr val="dk1"/>
                </a:solidFill>
              </a:rPr>
              <a:t>c) </a:t>
            </a:r>
            <a:r>
              <a:rPr lang="en-GB" sz="1858">
                <a:solidFill>
                  <a:schemeClr val="dk1"/>
                </a:solidFill>
              </a:rPr>
              <a:t>Develop a sustainable methodology for safely onboarding and rolling out new AI technology.</a:t>
            </a:r>
            <a:endParaRPr sz="1858">
              <a:solidFill>
                <a:schemeClr val="dk1"/>
              </a:solidFill>
            </a:endParaRPr>
          </a:p>
          <a:p>
            <a:pPr indent="0" lvl="0" marL="0" rtl="0" algn="l">
              <a:lnSpc>
                <a:spcPct val="95000"/>
              </a:lnSpc>
              <a:spcBef>
                <a:spcPts val="1200"/>
              </a:spcBef>
              <a:spcAft>
                <a:spcPts val="0"/>
              </a:spcAft>
              <a:buClr>
                <a:schemeClr val="dk1"/>
              </a:buClr>
              <a:buSzPts val="440"/>
              <a:buFont typeface="Arial"/>
              <a:buNone/>
            </a:pPr>
            <a:r>
              <a:rPr lang="en-GB" sz="1858">
                <a:solidFill>
                  <a:schemeClr val="dk1"/>
                </a:solidFill>
              </a:rPr>
              <a:t>d) Develop a governance framework for ethical and effective AI usage, addressing the need for data privacy and algorithmic transparency.</a:t>
            </a:r>
            <a:endParaRPr sz="1858">
              <a:solidFill>
                <a:schemeClr val="dk1"/>
              </a:solidFill>
            </a:endParaRPr>
          </a:p>
          <a:p>
            <a:pPr indent="0" lvl="0" marL="0" rtl="0" algn="l">
              <a:lnSpc>
                <a:spcPct val="95000"/>
              </a:lnSpc>
              <a:spcBef>
                <a:spcPts val="1200"/>
              </a:spcBef>
              <a:spcAft>
                <a:spcPts val="0"/>
              </a:spcAft>
              <a:buClr>
                <a:schemeClr val="dk1"/>
              </a:buClr>
              <a:buSzPts val="440"/>
              <a:buFont typeface="Arial"/>
              <a:buNone/>
            </a:pPr>
            <a:r>
              <a:rPr lang="en-GB" sz="1858"/>
              <a:t>e) Develop an AI curriculum for pupils</a:t>
            </a:r>
            <a:endParaRPr sz="1858"/>
          </a:p>
          <a:p>
            <a:pPr indent="0" lvl="0" marL="0" rtl="0" algn="l">
              <a:lnSpc>
                <a:spcPct val="95000"/>
              </a:lnSpc>
              <a:spcBef>
                <a:spcPts val="1200"/>
              </a:spcBef>
              <a:spcAft>
                <a:spcPts val="0"/>
              </a:spcAft>
              <a:buClr>
                <a:schemeClr val="dk1"/>
              </a:buClr>
              <a:buSzPts val="440"/>
              <a:buFont typeface="Arial"/>
              <a:buNone/>
            </a:pPr>
            <a:r>
              <a:t/>
            </a:r>
            <a:endParaRPr sz="920"/>
          </a:p>
          <a:p>
            <a:pPr indent="0" lvl="0" marL="0" rtl="0" algn="l">
              <a:lnSpc>
                <a:spcPct val="95000"/>
              </a:lnSpc>
              <a:spcBef>
                <a:spcPts val="1200"/>
              </a:spcBef>
              <a:spcAft>
                <a:spcPts val="0"/>
              </a:spcAft>
              <a:buClr>
                <a:schemeClr val="dk1"/>
              </a:buClr>
              <a:buSzPts val="440"/>
              <a:buFont typeface="Arial"/>
              <a:buNone/>
            </a:pPr>
            <a:r>
              <a:t/>
            </a:r>
            <a:endParaRPr sz="920"/>
          </a:p>
          <a:p>
            <a:pPr indent="0" lvl="0" marL="0" rtl="0" algn="l">
              <a:lnSpc>
                <a:spcPct val="95000"/>
              </a:lnSpc>
              <a:spcBef>
                <a:spcPts val="1200"/>
              </a:spcBef>
              <a:spcAft>
                <a:spcPts val="1200"/>
              </a:spcAft>
              <a:buSzPts val="440"/>
              <a:buNone/>
            </a:pPr>
            <a:r>
              <a:t/>
            </a:r>
            <a:endParaRPr sz="920"/>
          </a:p>
        </p:txBody>
      </p:sp>
      <p:pic>
        <p:nvPicPr>
          <p:cNvPr id="209" name="Google Shape;209;p30" title="thumbnail_Charter ai logo.png"/>
          <p:cNvPicPr preferRelativeResize="0"/>
          <p:nvPr/>
        </p:nvPicPr>
        <p:blipFill>
          <a:blip r:embed="rId3">
            <a:alphaModFix/>
          </a:blip>
          <a:stretch>
            <a:fillRect/>
          </a:stretch>
        </p:blipFill>
        <p:spPr>
          <a:xfrm>
            <a:off x="7506449" y="4759825"/>
            <a:ext cx="1637550" cy="407675"/>
          </a:xfrm>
          <a:prstGeom prst="rect">
            <a:avLst/>
          </a:prstGeom>
          <a:noFill/>
          <a:ln>
            <a:noFill/>
          </a:ln>
        </p:spPr>
      </p:pic>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3" name="Shape 213"/>
        <p:cNvGrpSpPr/>
        <p:nvPr/>
      </p:nvGrpSpPr>
      <p:grpSpPr>
        <a:xfrm>
          <a:off x="0" y="0"/>
          <a:ext cx="0" cy="0"/>
          <a:chOff x="0" y="0"/>
          <a:chExt cx="0" cy="0"/>
        </a:xfrm>
      </p:grpSpPr>
      <p:sp>
        <p:nvSpPr>
          <p:cNvPr id="214" name="Google Shape;214;p31"/>
          <p:cNvSpPr txBox="1"/>
          <p:nvPr>
            <p:ph type="title"/>
          </p:nvPr>
        </p:nvSpPr>
        <p:spPr>
          <a:xfrm>
            <a:off x="0" y="0"/>
            <a:ext cx="9144000" cy="1013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GB"/>
              <a:t>2028 - ?</a:t>
            </a:r>
            <a:endParaRPr/>
          </a:p>
        </p:txBody>
      </p:sp>
      <p:sp>
        <p:nvSpPr>
          <p:cNvPr id="215" name="Google Shape;215;p31"/>
          <p:cNvSpPr txBox="1"/>
          <p:nvPr>
            <p:ph idx="1" type="body"/>
          </p:nvPr>
        </p:nvSpPr>
        <p:spPr>
          <a:xfrm>
            <a:off x="311700" y="1152475"/>
            <a:ext cx="8520600" cy="3990900"/>
          </a:xfrm>
          <a:prstGeom prst="rect">
            <a:avLst/>
          </a:prstGeom>
        </p:spPr>
        <p:txBody>
          <a:bodyPr anchorCtr="0" anchor="t" bIns="91425" lIns="91425" spcFirstLastPara="1" rIns="91425" wrap="square" tIns="91425">
            <a:normAutofit lnSpcReduction="20000"/>
          </a:bodyPr>
          <a:lstStyle/>
          <a:p>
            <a:pPr indent="-342900" lvl="0" marL="457200" rtl="0" algn="l">
              <a:spcBef>
                <a:spcPts val="0"/>
              </a:spcBef>
              <a:spcAft>
                <a:spcPts val="0"/>
              </a:spcAft>
              <a:buClr>
                <a:schemeClr val="dk1"/>
              </a:buClr>
              <a:buSzPts val="1800"/>
              <a:buAutoNum type="alphaLcParenR"/>
            </a:pPr>
            <a:r>
              <a:rPr lang="en-GB">
                <a:solidFill>
                  <a:schemeClr val="dk1"/>
                </a:solidFill>
              </a:rPr>
              <a:t>Deploy AI-driven interventions targeting Key Stage 4 outcomes, ensuring rapid identification and support for at-risk students.</a:t>
            </a:r>
            <a:endParaRPr>
              <a:solidFill>
                <a:schemeClr val="dk1"/>
              </a:solidFill>
            </a:endParaRPr>
          </a:p>
          <a:p>
            <a:pPr indent="-342900" lvl="0" marL="457200" rtl="0" algn="l">
              <a:spcBef>
                <a:spcPts val="0"/>
              </a:spcBef>
              <a:spcAft>
                <a:spcPts val="0"/>
              </a:spcAft>
              <a:buClr>
                <a:schemeClr val="dk1"/>
              </a:buClr>
              <a:buSzPts val="1800"/>
              <a:buAutoNum type="alphaLcParenR"/>
            </a:pPr>
            <a:r>
              <a:rPr lang="en-GB">
                <a:solidFill>
                  <a:schemeClr val="dk1"/>
                </a:solidFill>
              </a:rPr>
              <a:t>Implement AI tools to support cost and workload reduction across administrative and operational processes, mitigating budget pressures.</a:t>
            </a:r>
            <a:endParaRPr>
              <a:solidFill>
                <a:schemeClr val="dk1"/>
              </a:solidFill>
            </a:endParaRPr>
          </a:p>
          <a:p>
            <a:pPr indent="-342900" lvl="0" marL="457200" rtl="0" algn="l">
              <a:spcBef>
                <a:spcPts val="0"/>
              </a:spcBef>
              <a:spcAft>
                <a:spcPts val="0"/>
              </a:spcAft>
              <a:buClr>
                <a:schemeClr val="dk1"/>
              </a:buClr>
              <a:buSzPts val="1800"/>
              <a:buAutoNum type="alphaLcParenR"/>
            </a:pPr>
            <a:r>
              <a:rPr lang="en-GB">
                <a:solidFill>
                  <a:schemeClr val="dk1"/>
                </a:solidFill>
              </a:rPr>
              <a:t>Ensure that we embed consideration for AI into all other strategic initiatives that are in design or live, notably including our approach to assessment as this becomes digitised.</a:t>
            </a:r>
            <a:endParaRPr>
              <a:solidFill>
                <a:schemeClr val="dk1"/>
              </a:solidFill>
            </a:endParaRPr>
          </a:p>
          <a:p>
            <a:pPr indent="-342900" lvl="0" marL="457200" rtl="0" algn="l">
              <a:spcBef>
                <a:spcPts val="0"/>
              </a:spcBef>
              <a:spcAft>
                <a:spcPts val="0"/>
              </a:spcAft>
              <a:buClr>
                <a:schemeClr val="dk1"/>
              </a:buClr>
              <a:buSzPts val="1800"/>
              <a:buAutoNum type="alphaLcParenR"/>
            </a:pPr>
            <a:r>
              <a:rPr lang="en-GB">
                <a:solidFill>
                  <a:schemeClr val="dk1"/>
                </a:solidFill>
              </a:rPr>
              <a:t>Review and restructure our IT service to ensure we are set up to support positive AI usage and respond to upcoming rapid development.</a:t>
            </a:r>
            <a:endParaRPr>
              <a:solidFill>
                <a:schemeClr val="dk1"/>
              </a:solidFill>
            </a:endParaRPr>
          </a:p>
          <a:p>
            <a:pPr indent="-342900" lvl="0" marL="457200" rtl="0" algn="l">
              <a:spcBef>
                <a:spcPts val="0"/>
              </a:spcBef>
              <a:spcAft>
                <a:spcPts val="0"/>
              </a:spcAft>
              <a:buClr>
                <a:schemeClr val="dk1"/>
              </a:buClr>
              <a:buSzPts val="1800"/>
              <a:buAutoNum type="alphaLcParenR"/>
            </a:pPr>
            <a:r>
              <a:rPr lang="en-GB">
                <a:solidFill>
                  <a:schemeClr val="dk1"/>
                </a:solidFill>
              </a:rPr>
              <a:t>Identify AI tools with the potential to enrich curriculum delivery, conduct pilots in specific subjects to assess their effectiveness and scalability and develop guidance for educators on integrating AI their role.</a:t>
            </a:r>
            <a:endParaRPr>
              <a:solidFill>
                <a:schemeClr val="dk1"/>
              </a:solidFill>
            </a:endParaRPr>
          </a:p>
          <a:p>
            <a:pPr indent="0" lvl="0" marL="0" rtl="0" algn="l">
              <a:spcBef>
                <a:spcPts val="1200"/>
              </a:spcBef>
              <a:spcAft>
                <a:spcPts val="1200"/>
              </a:spcAft>
              <a:buNone/>
            </a:pPr>
            <a:r>
              <a:t/>
            </a:r>
            <a:endParaRPr/>
          </a:p>
        </p:txBody>
      </p:sp>
      <p:pic>
        <p:nvPicPr>
          <p:cNvPr id="216" name="Google Shape;216;p31" title="thumbnail_Charter ai logo.png"/>
          <p:cNvPicPr preferRelativeResize="0"/>
          <p:nvPr/>
        </p:nvPicPr>
        <p:blipFill>
          <a:blip r:embed="rId3">
            <a:alphaModFix/>
          </a:blip>
          <a:stretch>
            <a:fillRect/>
          </a:stretch>
        </p:blipFill>
        <p:spPr>
          <a:xfrm>
            <a:off x="7506449" y="4759825"/>
            <a:ext cx="1637550" cy="407675"/>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 name="Shape 59"/>
        <p:cNvGrpSpPr/>
        <p:nvPr/>
      </p:nvGrpSpPr>
      <p:grpSpPr>
        <a:xfrm>
          <a:off x="0" y="0"/>
          <a:ext cx="0" cy="0"/>
          <a:chOff x="0" y="0"/>
          <a:chExt cx="0" cy="0"/>
        </a:xfrm>
      </p:grpSpPr>
      <p:sp>
        <p:nvSpPr>
          <p:cNvPr id="60" name="Google Shape;60;p14"/>
          <p:cNvSpPr txBox="1"/>
          <p:nvPr>
            <p:ph type="title"/>
          </p:nvPr>
        </p:nvSpPr>
        <p:spPr>
          <a:xfrm>
            <a:off x="0" y="0"/>
            <a:ext cx="9144000" cy="1013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GB"/>
              <a:t>Vision</a:t>
            </a:r>
            <a:endParaRPr/>
          </a:p>
        </p:txBody>
      </p:sp>
      <p:sp>
        <p:nvSpPr>
          <p:cNvPr id="61" name="Google Shape;61;p1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lang="en-GB" sz="2200"/>
              <a:t>To create a </a:t>
            </a:r>
            <a:r>
              <a:rPr lang="en-GB" sz="2200"/>
              <a:t>better</a:t>
            </a:r>
            <a:r>
              <a:rPr lang="en-GB" sz="2200"/>
              <a:t> future for children and </a:t>
            </a:r>
            <a:r>
              <a:rPr lang="en-GB" sz="2200"/>
              <a:t>young</a:t>
            </a:r>
            <a:r>
              <a:rPr lang="en-GB" sz="2200"/>
              <a:t> people by equipping teachers, support staff and pupils with the skills and confidence to to use </a:t>
            </a:r>
            <a:r>
              <a:rPr lang="en-GB" sz="2200"/>
              <a:t>technology and AI safely, responsibly and effectively.</a:t>
            </a:r>
            <a:endParaRPr sz="2200"/>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0" name="Shape 220"/>
        <p:cNvGrpSpPr/>
        <p:nvPr/>
      </p:nvGrpSpPr>
      <p:grpSpPr>
        <a:xfrm>
          <a:off x="0" y="0"/>
          <a:ext cx="0" cy="0"/>
          <a:chOff x="0" y="0"/>
          <a:chExt cx="0" cy="0"/>
        </a:xfrm>
      </p:grpSpPr>
      <p:sp>
        <p:nvSpPr>
          <p:cNvPr id="221" name="Google Shape;221;p32"/>
          <p:cNvSpPr txBox="1"/>
          <p:nvPr>
            <p:ph type="title"/>
          </p:nvPr>
        </p:nvSpPr>
        <p:spPr>
          <a:xfrm>
            <a:off x="0" y="0"/>
            <a:ext cx="9144000" cy="1013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GB"/>
              <a:t>20XX</a:t>
            </a:r>
            <a:endParaRPr/>
          </a:p>
        </p:txBody>
      </p:sp>
      <p:sp>
        <p:nvSpPr>
          <p:cNvPr id="222" name="Google Shape;222;p32"/>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Clr>
                <a:schemeClr val="dk1"/>
              </a:buClr>
              <a:buSzPts val="1100"/>
              <a:buFont typeface="Arial"/>
              <a:buNone/>
            </a:pPr>
            <a:r>
              <a:rPr lang="en-GB">
                <a:solidFill>
                  <a:schemeClr val="dk1"/>
                </a:solidFill>
              </a:rPr>
              <a:t>a) Ensure that the initial steps we take and tools we use lead to a joined up data set that will be critical to achieving the long term vision.</a:t>
            </a:r>
            <a:endParaRPr>
              <a:solidFill>
                <a:schemeClr val="dk1"/>
              </a:solidFill>
            </a:endParaRPr>
          </a:p>
          <a:p>
            <a:pPr indent="0" lvl="0" marL="0" rtl="0" algn="l">
              <a:spcBef>
                <a:spcPts val="1200"/>
              </a:spcBef>
              <a:spcAft>
                <a:spcPts val="0"/>
              </a:spcAft>
              <a:buClr>
                <a:schemeClr val="dk1"/>
              </a:buClr>
              <a:buSzPts val="1100"/>
              <a:buFont typeface="Arial"/>
              <a:buNone/>
            </a:pPr>
            <a:r>
              <a:rPr lang="en-GB">
                <a:solidFill>
                  <a:schemeClr val="dk1"/>
                </a:solidFill>
              </a:rPr>
              <a:t>b) Strategically plan for evolution of our workforce in response to emerging AI technologies that reshape roles.</a:t>
            </a:r>
            <a:endParaRPr>
              <a:solidFill>
                <a:schemeClr val="dk1"/>
              </a:solidFill>
            </a:endParaRPr>
          </a:p>
          <a:p>
            <a:pPr indent="0" lvl="0" marL="0" rtl="0" algn="l">
              <a:spcBef>
                <a:spcPts val="1200"/>
              </a:spcBef>
              <a:spcAft>
                <a:spcPts val="0"/>
              </a:spcAft>
              <a:buClr>
                <a:schemeClr val="dk1"/>
              </a:buClr>
              <a:buSzPts val="1100"/>
              <a:buFont typeface="Arial"/>
              <a:buNone/>
            </a:pPr>
            <a:r>
              <a:rPr lang="en-GB">
                <a:solidFill>
                  <a:schemeClr val="dk1"/>
                </a:solidFill>
              </a:rPr>
              <a:t>c) Engage in sector wide and DfE led AI initiatives in order to influence and stay close to emerging AI laws and expectations put upon schools.</a:t>
            </a:r>
            <a:endParaRPr>
              <a:solidFill>
                <a:schemeClr val="dk1"/>
              </a:solidFill>
            </a:endParaRPr>
          </a:p>
          <a:p>
            <a:pPr indent="0" lvl="0" marL="0" rtl="0" algn="l">
              <a:spcBef>
                <a:spcPts val="1200"/>
              </a:spcBef>
              <a:spcAft>
                <a:spcPts val="1200"/>
              </a:spcAft>
              <a:buNone/>
            </a:pPr>
            <a:r>
              <a:t/>
            </a:r>
            <a:endParaRPr/>
          </a:p>
        </p:txBody>
      </p:sp>
      <p:pic>
        <p:nvPicPr>
          <p:cNvPr id="223" name="Google Shape;223;p32" title="thumbnail_Charter ai logo.png"/>
          <p:cNvPicPr preferRelativeResize="0"/>
          <p:nvPr/>
        </p:nvPicPr>
        <p:blipFill>
          <a:blip r:embed="rId3">
            <a:alphaModFix/>
          </a:blip>
          <a:stretch>
            <a:fillRect/>
          </a:stretch>
        </p:blipFill>
        <p:spPr>
          <a:xfrm>
            <a:off x="7506449" y="4759825"/>
            <a:ext cx="1637550" cy="407675"/>
          </a:xfrm>
          <a:prstGeom prst="rect">
            <a:avLst/>
          </a:prstGeom>
          <a:noFill/>
          <a:ln>
            <a:noFill/>
          </a:ln>
        </p:spPr>
      </p:pic>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7" name="Shape 227"/>
        <p:cNvGrpSpPr/>
        <p:nvPr/>
      </p:nvGrpSpPr>
      <p:grpSpPr>
        <a:xfrm>
          <a:off x="0" y="0"/>
          <a:ext cx="0" cy="0"/>
          <a:chOff x="0" y="0"/>
          <a:chExt cx="0" cy="0"/>
        </a:xfrm>
      </p:grpSpPr>
      <p:sp>
        <p:nvSpPr>
          <p:cNvPr id="228" name="Google Shape;228;p33"/>
          <p:cNvSpPr txBox="1"/>
          <p:nvPr>
            <p:ph type="title"/>
          </p:nvPr>
        </p:nvSpPr>
        <p:spPr>
          <a:xfrm>
            <a:off x="0" y="0"/>
            <a:ext cx="9144000" cy="1013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GB"/>
              <a:t>      Use Copilot or Gemini</a:t>
            </a:r>
            <a:endParaRPr/>
          </a:p>
        </p:txBody>
      </p:sp>
      <p:sp>
        <p:nvSpPr>
          <p:cNvPr id="229" name="Google Shape;229;p33"/>
          <p:cNvSpPr txBox="1"/>
          <p:nvPr>
            <p:ph idx="1" type="body"/>
          </p:nvPr>
        </p:nvSpPr>
        <p:spPr>
          <a:xfrm>
            <a:off x="311700" y="1152475"/>
            <a:ext cx="8520600" cy="3854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GB"/>
              <a:t>Our schools are either </a:t>
            </a:r>
            <a:r>
              <a:rPr b="1" lang="en-GB"/>
              <a:t>Microsoft</a:t>
            </a:r>
            <a:r>
              <a:rPr lang="en-GB"/>
              <a:t> or </a:t>
            </a:r>
            <a:r>
              <a:rPr b="1" lang="en-GB"/>
              <a:t>Google</a:t>
            </a:r>
            <a:r>
              <a:rPr lang="en-GB"/>
              <a:t>.</a:t>
            </a:r>
            <a:endParaRPr/>
          </a:p>
          <a:p>
            <a:pPr indent="0" lvl="0" marL="0" rtl="0" algn="l">
              <a:spcBef>
                <a:spcPts val="1200"/>
              </a:spcBef>
              <a:spcAft>
                <a:spcPts val="0"/>
              </a:spcAft>
              <a:buClr>
                <a:schemeClr val="dk1"/>
              </a:buClr>
              <a:buSzPts val="1100"/>
              <a:buFont typeface="Arial"/>
              <a:buNone/>
            </a:pPr>
            <a:r>
              <a:rPr lang="en-GB"/>
              <a:t>We advise you to use Copilot or Gemini on our licenses where possible. But do not put names or personal data in. This does allow you to put lessons / work in because this protects IP because it does not learn from your prompts. Microsoft accounts will soon have A3 licenses which will have even better safeguards for data.</a:t>
            </a:r>
            <a:endParaRPr/>
          </a:p>
          <a:p>
            <a:pPr indent="0" lvl="0" marL="0" rtl="0" algn="l">
              <a:spcBef>
                <a:spcPts val="1200"/>
              </a:spcBef>
              <a:spcAft>
                <a:spcPts val="0"/>
              </a:spcAft>
              <a:buNone/>
            </a:pPr>
            <a:r>
              <a:rPr lang="en-GB"/>
              <a:t>You can also turn learning off in ChatGPT in settings which is useful at home too.</a:t>
            </a:r>
            <a:endParaRPr/>
          </a:p>
          <a:p>
            <a:pPr indent="0" lvl="0" marL="0" rtl="0" algn="l">
              <a:spcBef>
                <a:spcPts val="1200"/>
              </a:spcBef>
              <a:spcAft>
                <a:spcPts val="1200"/>
              </a:spcAft>
              <a:buNone/>
            </a:pPr>
            <a:r>
              <a:t/>
            </a:r>
            <a:endParaRPr/>
          </a:p>
        </p:txBody>
      </p:sp>
      <p:pic>
        <p:nvPicPr>
          <p:cNvPr id="230" name="Google Shape;230;p33"/>
          <p:cNvPicPr preferRelativeResize="0"/>
          <p:nvPr/>
        </p:nvPicPr>
        <p:blipFill rotWithShape="1">
          <a:blip r:embed="rId3">
            <a:alphaModFix/>
          </a:blip>
          <a:srcRect b="19803" l="16830" r="16830" t="14708"/>
          <a:stretch/>
        </p:blipFill>
        <p:spPr>
          <a:xfrm>
            <a:off x="51925" y="45088"/>
            <a:ext cx="935175" cy="923225"/>
          </a:xfrm>
          <a:prstGeom prst="rect">
            <a:avLst/>
          </a:prstGeom>
          <a:noFill/>
          <a:ln>
            <a:noFill/>
          </a:ln>
        </p:spPr>
      </p:pic>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4" name="Shape 234"/>
        <p:cNvGrpSpPr/>
        <p:nvPr/>
      </p:nvGrpSpPr>
      <p:grpSpPr>
        <a:xfrm>
          <a:off x="0" y="0"/>
          <a:ext cx="0" cy="0"/>
          <a:chOff x="0" y="0"/>
          <a:chExt cx="0" cy="0"/>
        </a:xfrm>
      </p:grpSpPr>
      <p:sp>
        <p:nvSpPr>
          <p:cNvPr id="235" name="Google Shape;235;p34"/>
          <p:cNvSpPr txBox="1"/>
          <p:nvPr>
            <p:ph type="title"/>
          </p:nvPr>
        </p:nvSpPr>
        <p:spPr>
          <a:xfrm>
            <a:off x="0" y="0"/>
            <a:ext cx="9144000" cy="1013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GB"/>
              <a:t>How to use… </a:t>
            </a:r>
            <a:r>
              <a:rPr lang="en-GB"/>
              <a:t>Chat GPT</a:t>
            </a:r>
            <a:endParaRPr/>
          </a:p>
        </p:txBody>
      </p:sp>
      <p:cxnSp>
        <p:nvCxnSpPr>
          <p:cNvPr id="236" name="Google Shape;236;p34"/>
          <p:cNvCxnSpPr>
            <a:stCxn id="235" idx="2"/>
          </p:cNvCxnSpPr>
          <p:nvPr/>
        </p:nvCxnSpPr>
        <p:spPr>
          <a:xfrm>
            <a:off x="4572000" y="1013400"/>
            <a:ext cx="20100" cy="4154100"/>
          </a:xfrm>
          <a:prstGeom prst="straightConnector1">
            <a:avLst/>
          </a:prstGeom>
          <a:noFill/>
          <a:ln cap="flat" cmpd="sng" w="19050">
            <a:solidFill>
              <a:srgbClr val="E61B31"/>
            </a:solidFill>
            <a:prstDash val="solid"/>
            <a:round/>
            <a:headEnd len="med" w="med" type="none"/>
            <a:tailEnd len="med" w="med" type="none"/>
          </a:ln>
        </p:spPr>
      </p:cxnSp>
      <p:cxnSp>
        <p:nvCxnSpPr>
          <p:cNvPr id="237" name="Google Shape;237;p34"/>
          <p:cNvCxnSpPr/>
          <p:nvPr/>
        </p:nvCxnSpPr>
        <p:spPr>
          <a:xfrm>
            <a:off x="-18000" y="2961400"/>
            <a:ext cx="4616100" cy="0"/>
          </a:xfrm>
          <a:prstGeom prst="straightConnector1">
            <a:avLst/>
          </a:prstGeom>
          <a:noFill/>
          <a:ln cap="flat" cmpd="sng" w="19050">
            <a:solidFill>
              <a:srgbClr val="E61B31"/>
            </a:solidFill>
            <a:prstDash val="solid"/>
            <a:round/>
            <a:headEnd len="med" w="med" type="none"/>
            <a:tailEnd len="med" w="med" type="none"/>
          </a:ln>
        </p:spPr>
      </p:cxnSp>
      <p:sp>
        <p:nvSpPr>
          <p:cNvPr id="238" name="Google Shape;238;p34"/>
          <p:cNvSpPr txBox="1"/>
          <p:nvPr/>
        </p:nvSpPr>
        <p:spPr>
          <a:xfrm>
            <a:off x="119900" y="1067075"/>
            <a:ext cx="4472100" cy="18942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GB" sz="1800">
                <a:solidFill>
                  <a:schemeClr val="dk1"/>
                </a:solidFill>
              </a:rPr>
              <a:t>What is it?</a:t>
            </a:r>
            <a:endParaRPr b="1" sz="1800">
              <a:solidFill>
                <a:schemeClr val="dk1"/>
              </a:solidFill>
            </a:endParaRPr>
          </a:p>
          <a:p>
            <a:pPr indent="0" lvl="0" marL="0" rtl="0" algn="l">
              <a:spcBef>
                <a:spcPts val="0"/>
              </a:spcBef>
              <a:spcAft>
                <a:spcPts val="0"/>
              </a:spcAft>
              <a:buNone/>
            </a:pPr>
            <a:r>
              <a:rPr b="1" lang="en-GB" sz="1100">
                <a:solidFill>
                  <a:schemeClr val="dk1"/>
                </a:solidFill>
              </a:rPr>
              <a:t>ChatGPT</a:t>
            </a:r>
            <a:r>
              <a:rPr lang="en-GB" sz="1100">
                <a:solidFill>
                  <a:schemeClr val="dk1"/>
                </a:solidFill>
              </a:rPr>
              <a:t> is an artificial intelligence chatbot developed by </a:t>
            </a:r>
            <a:r>
              <a:rPr b="1" lang="en-GB" sz="1100">
                <a:solidFill>
                  <a:schemeClr val="dk1"/>
                </a:solidFill>
              </a:rPr>
              <a:t>OpenAI</a:t>
            </a:r>
            <a:r>
              <a:rPr lang="en-GB" sz="1100">
                <a:solidFill>
                  <a:schemeClr val="dk1"/>
                </a:solidFill>
              </a:rPr>
              <a:t>. It's designed to understand and generate human-like text based on the input it receives. You can think of it as a very advanced </a:t>
            </a:r>
            <a:r>
              <a:rPr lang="en-GB" sz="1100">
                <a:solidFill>
                  <a:schemeClr val="dk1"/>
                </a:solidFill>
              </a:rPr>
              <a:t>virtual </a:t>
            </a:r>
            <a:r>
              <a:rPr lang="en-GB" sz="1100">
                <a:solidFill>
                  <a:schemeClr val="dk1"/>
                </a:solidFill>
              </a:rPr>
              <a:t>assistant</a:t>
            </a:r>
            <a:r>
              <a:rPr lang="en-GB" sz="1100">
                <a:solidFill>
                  <a:schemeClr val="dk2"/>
                </a:solidFill>
              </a:rPr>
              <a:t>.</a:t>
            </a:r>
            <a:r>
              <a:rPr lang="en-GB" sz="1100">
                <a:solidFill>
                  <a:schemeClr val="dk1"/>
                </a:solidFill>
              </a:rPr>
              <a:t>ChatGPT is powered by </a:t>
            </a:r>
            <a:r>
              <a:rPr b="1" lang="en-GB" sz="1100">
                <a:solidFill>
                  <a:schemeClr val="dk1"/>
                </a:solidFill>
              </a:rPr>
              <a:t>large language models (LLMs)</a:t>
            </a:r>
            <a:r>
              <a:rPr lang="en-GB" sz="1100">
                <a:solidFill>
                  <a:schemeClr val="dk1"/>
                </a:solidFill>
              </a:rPr>
              <a:t>, primarily based on the </a:t>
            </a:r>
            <a:r>
              <a:rPr b="1" lang="en-GB" sz="1100">
                <a:solidFill>
                  <a:schemeClr val="dk1"/>
                </a:solidFill>
              </a:rPr>
              <a:t>GPT (Generative Pre-trained Transformer)</a:t>
            </a:r>
            <a:r>
              <a:rPr lang="en-GB" sz="1100">
                <a:solidFill>
                  <a:schemeClr val="dk1"/>
                </a:solidFill>
              </a:rPr>
              <a:t> architecture. These models are trained on vast amounts of text data from books, websites, and other sources to learn patterns in language.</a:t>
            </a:r>
            <a:endParaRPr sz="1100">
              <a:solidFill>
                <a:schemeClr val="dk2"/>
              </a:solidFill>
            </a:endParaRPr>
          </a:p>
        </p:txBody>
      </p:sp>
      <p:sp>
        <p:nvSpPr>
          <p:cNvPr id="239" name="Google Shape;239;p34"/>
          <p:cNvSpPr txBox="1"/>
          <p:nvPr/>
        </p:nvSpPr>
        <p:spPr>
          <a:xfrm>
            <a:off x="179850" y="2889575"/>
            <a:ext cx="4220400" cy="22419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GB" sz="1800">
                <a:solidFill>
                  <a:schemeClr val="dk2"/>
                </a:solidFill>
              </a:rPr>
              <a:t>⚠️</a:t>
            </a:r>
            <a:r>
              <a:rPr lang="en-GB" sz="1800">
                <a:solidFill>
                  <a:schemeClr val="dk1"/>
                </a:solidFill>
              </a:rPr>
              <a:t> </a:t>
            </a:r>
            <a:r>
              <a:rPr b="1" lang="en-GB" sz="1800">
                <a:solidFill>
                  <a:schemeClr val="dk1"/>
                </a:solidFill>
              </a:rPr>
              <a:t>Be careful</a:t>
            </a:r>
            <a:endParaRPr b="1" sz="1800">
              <a:solidFill>
                <a:schemeClr val="dk1"/>
              </a:solidFill>
            </a:endParaRPr>
          </a:p>
          <a:p>
            <a:pPr indent="0" lvl="0" marL="0" rtl="0" algn="l">
              <a:spcBef>
                <a:spcPts val="0"/>
              </a:spcBef>
              <a:spcAft>
                <a:spcPts val="0"/>
              </a:spcAft>
              <a:buNone/>
            </a:pPr>
            <a:r>
              <a:t/>
            </a:r>
            <a:endParaRPr b="1" sz="1100">
              <a:solidFill>
                <a:schemeClr val="dk1"/>
              </a:solidFill>
            </a:endParaRPr>
          </a:p>
          <a:p>
            <a:pPr indent="0" lvl="0" marL="0" rtl="0" algn="l">
              <a:spcBef>
                <a:spcPts val="0"/>
              </a:spcBef>
              <a:spcAft>
                <a:spcPts val="0"/>
              </a:spcAft>
              <a:buClr>
                <a:schemeClr val="dk1"/>
              </a:buClr>
              <a:buSzPts val="1100"/>
              <a:buFont typeface="Arial"/>
              <a:buNone/>
            </a:pPr>
            <a:r>
              <a:rPr b="1" lang="en-GB" sz="1100">
                <a:solidFill>
                  <a:schemeClr val="dk1"/>
                </a:solidFill>
              </a:rPr>
              <a:t>Always review and verify content</a:t>
            </a:r>
            <a:r>
              <a:rPr lang="en-GB" sz="1100">
                <a:solidFill>
                  <a:schemeClr val="dk1"/>
                </a:solidFill>
              </a:rPr>
              <a:t> generated by AI.</a:t>
            </a:r>
            <a:br>
              <a:rPr lang="en-GB" sz="1100">
                <a:solidFill>
                  <a:schemeClr val="dk1"/>
                </a:solidFill>
              </a:rPr>
            </a:br>
            <a:endParaRPr sz="1100">
              <a:solidFill>
                <a:schemeClr val="dk1"/>
              </a:solidFill>
            </a:endParaRPr>
          </a:p>
          <a:p>
            <a:pPr indent="0" lvl="0" marL="0" rtl="0" algn="l">
              <a:spcBef>
                <a:spcPts val="0"/>
              </a:spcBef>
              <a:spcAft>
                <a:spcPts val="0"/>
              </a:spcAft>
              <a:buNone/>
            </a:pPr>
            <a:r>
              <a:rPr b="1" lang="en-GB" sz="1100">
                <a:solidFill>
                  <a:schemeClr val="dk1"/>
                </a:solidFill>
              </a:rPr>
              <a:t>Avoid over-reliance</a:t>
            </a:r>
            <a:r>
              <a:rPr lang="en-GB" sz="1100">
                <a:solidFill>
                  <a:schemeClr val="dk1"/>
                </a:solidFill>
              </a:rPr>
              <a:t>; use it to support—not replace—professional judgment.</a:t>
            </a:r>
            <a:endParaRPr sz="1100">
              <a:solidFill>
                <a:schemeClr val="dk1"/>
              </a:solidFill>
            </a:endParaRPr>
          </a:p>
          <a:p>
            <a:pPr indent="0" lvl="0" marL="0" rtl="0" algn="l">
              <a:spcBef>
                <a:spcPts val="0"/>
              </a:spcBef>
              <a:spcAft>
                <a:spcPts val="0"/>
              </a:spcAft>
              <a:buNone/>
            </a:pPr>
            <a:r>
              <a:t/>
            </a:r>
            <a:endParaRPr sz="1100">
              <a:solidFill>
                <a:schemeClr val="dk1"/>
              </a:solidFill>
            </a:endParaRPr>
          </a:p>
          <a:p>
            <a:pPr indent="0" lvl="0" marL="0" rtl="0" algn="l">
              <a:spcBef>
                <a:spcPts val="0"/>
              </a:spcBef>
              <a:spcAft>
                <a:spcPts val="0"/>
              </a:spcAft>
              <a:buNone/>
            </a:pPr>
            <a:r>
              <a:rPr b="1" lang="en-GB" sz="1100">
                <a:solidFill>
                  <a:schemeClr val="dk1"/>
                </a:solidFill>
              </a:rPr>
              <a:t>Never</a:t>
            </a:r>
            <a:r>
              <a:rPr lang="en-GB" sz="1100">
                <a:solidFill>
                  <a:schemeClr val="dk1"/>
                </a:solidFill>
              </a:rPr>
              <a:t> put </a:t>
            </a:r>
            <a:r>
              <a:rPr lang="en-GB" sz="1100">
                <a:solidFill>
                  <a:schemeClr val="dk1"/>
                </a:solidFill>
              </a:rPr>
              <a:t>personal</a:t>
            </a:r>
            <a:r>
              <a:rPr lang="en-GB" sz="1100">
                <a:solidFill>
                  <a:schemeClr val="dk1"/>
                </a:solidFill>
              </a:rPr>
              <a:t> data into ChatGPT</a:t>
            </a:r>
            <a:endParaRPr sz="1100">
              <a:solidFill>
                <a:schemeClr val="dk1"/>
              </a:solidFill>
            </a:endParaRPr>
          </a:p>
          <a:p>
            <a:pPr indent="0" lvl="0" marL="0" rtl="0" algn="l">
              <a:spcBef>
                <a:spcPts val="0"/>
              </a:spcBef>
              <a:spcAft>
                <a:spcPts val="0"/>
              </a:spcAft>
              <a:buNone/>
            </a:pPr>
            <a:r>
              <a:t/>
            </a:r>
            <a:endParaRPr sz="1100">
              <a:solidFill>
                <a:schemeClr val="dk1"/>
              </a:solidFill>
            </a:endParaRPr>
          </a:p>
          <a:p>
            <a:pPr indent="0" lvl="0" marL="0" rtl="0" algn="l">
              <a:spcBef>
                <a:spcPts val="0"/>
              </a:spcBef>
              <a:spcAft>
                <a:spcPts val="0"/>
              </a:spcAft>
              <a:buClr>
                <a:schemeClr val="dk1"/>
              </a:buClr>
              <a:buSzPts val="1100"/>
              <a:buFont typeface="Arial"/>
              <a:buNone/>
            </a:pPr>
            <a:r>
              <a:rPr b="1" lang="en-GB" sz="1100">
                <a:solidFill>
                  <a:schemeClr val="dk1"/>
                </a:solidFill>
              </a:rPr>
              <a:t>Turn off</a:t>
            </a:r>
            <a:r>
              <a:rPr lang="en-GB" sz="1100">
                <a:solidFill>
                  <a:schemeClr val="dk1"/>
                </a:solidFill>
              </a:rPr>
              <a:t> ‘Improve the model for everyone’ in settings so that you don’t give your data to train the model.</a:t>
            </a:r>
            <a:endParaRPr sz="1100">
              <a:solidFill>
                <a:schemeClr val="dk1"/>
              </a:solidFill>
            </a:endParaRPr>
          </a:p>
          <a:p>
            <a:pPr indent="0" lvl="0" marL="0" rtl="0" algn="l">
              <a:spcBef>
                <a:spcPts val="0"/>
              </a:spcBef>
              <a:spcAft>
                <a:spcPts val="0"/>
              </a:spcAft>
              <a:buNone/>
            </a:pPr>
            <a:r>
              <a:t/>
            </a:r>
            <a:endParaRPr sz="1800">
              <a:solidFill>
                <a:schemeClr val="dk2"/>
              </a:solidFill>
            </a:endParaRPr>
          </a:p>
        </p:txBody>
      </p:sp>
      <p:sp>
        <p:nvSpPr>
          <p:cNvPr id="240" name="Google Shape;240;p34"/>
          <p:cNvSpPr txBox="1"/>
          <p:nvPr/>
        </p:nvSpPr>
        <p:spPr>
          <a:xfrm>
            <a:off x="4711875" y="1198950"/>
            <a:ext cx="4220400" cy="38007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GB" sz="1800">
                <a:solidFill>
                  <a:schemeClr val="dk1"/>
                </a:solidFill>
              </a:rPr>
              <a:t>Tips on how to use:</a:t>
            </a:r>
            <a:endParaRPr b="1" sz="1800">
              <a:solidFill>
                <a:schemeClr val="dk1"/>
              </a:solidFill>
            </a:endParaRPr>
          </a:p>
          <a:p>
            <a:pPr indent="0" lvl="0" marL="0" rtl="0" algn="l">
              <a:spcBef>
                <a:spcPts val="0"/>
              </a:spcBef>
              <a:spcAft>
                <a:spcPts val="0"/>
              </a:spcAft>
              <a:buNone/>
            </a:pPr>
            <a:r>
              <a:t/>
            </a:r>
            <a:endParaRPr b="1" sz="1800">
              <a:solidFill>
                <a:schemeClr val="dk1"/>
              </a:solidFill>
            </a:endParaRPr>
          </a:p>
          <a:p>
            <a:pPr indent="0" lvl="0" marL="0" rtl="0" algn="l">
              <a:spcBef>
                <a:spcPts val="0"/>
              </a:spcBef>
              <a:spcAft>
                <a:spcPts val="0"/>
              </a:spcAft>
              <a:buNone/>
            </a:pPr>
            <a:r>
              <a:rPr lang="en-GB" sz="1700">
                <a:solidFill>
                  <a:schemeClr val="dk1"/>
                </a:solidFill>
              </a:rPr>
              <a:t>Find activity ideas in seconds</a:t>
            </a:r>
            <a:endParaRPr sz="1700">
              <a:solidFill>
                <a:schemeClr val="dk1"/>
              </a:solidFill>
            </a:endParaRPr>
          </a:p>
          <a:p>
            <a:pPr indent="0" lvl="0" marL="0" rtl="0" algn="l">
              <a:spcBef>
                <a:spcPts val="0"/>
              </a:spcBef>
              <a:spcAft>
                <a:spcPts val="0"/>
              </a:spcAft>
              <a:buNone/>
            </a:pPr>
            <a:r>
              <a:rPr lang="en-GB" sz="1700">
                <a:solidFill>
                  <a:schemeClr val="dk1"/>
                </a:solidFill>
              </a:rPr>
              <a:t>Get ready made practice questions</a:t>
            </a:r>
            <a:endParaRPr sz="1700">
              <a:solidFill>
                <a:schemeClr val="dk1"/>
              </a:solidFill>
            </a:endParaRPr>
          </a:p>
          <a:p>
            <a:pPr indent="0" lvl="0" marL="0" rtl="0" algn="l">
              <a:spcBef>
                <a:spcPts val="0"/>
              </a:spcBef>
              <a:spcAft>
                <a:spcPts val="0"/>
              </a:spcAft>
              <a:buNone/>
            </a:pPr>
            <a:r>
              <a:rPr lang="en-GB" sz="1700">
                <a:solidFill>
                  <a:schemeClr val="dk1"/>
                </a:solidFill>
              </a:rPr>
              <a:t>Adapt your materials to work for your group</a:t>
            </a:r>
            <a:endParaRPr sz="1700">
              <a:solidFill>
                <a:schemeClr val="dk1"/>
              </a:solidFill>
            </a:endParaRPr>
          </a:p>
          <a:p>
            <a:pPr indent="0" lvl="0" marL="0" rtl="0" algn="l">
              <a:spcBef>
                <a:spcPts val="0"/>
              </a:spcBef>
              <a:spcAft>
                <a:spcPts val="0"/>
              </a:spcAft>
              <a:buNone/>
            </a:pPr>
            <a:r>
              <a:rPr lang="en-GB" sz="1700">
                <a:solidFill>
                  <a:schemeClr val="dk1"/>
                </a:solidFill>
              </a:rPr>
              <a:t>Craft model answers</a:t>
            </a:r>
            <a:endParaRPr sz="1700">
              <a:solidFill>
                <a:schemeClr val="dk1"/>
              </a:solidFill>
            </a:endParaRPr>
          </a:p>
          <a:p>
            <a:pPr indent="0" lvl="0" marL="0" rtl="0" algn="l">
              <a:spcBef>
                <a:spcPts val="0"/>
              </a:spcBef>
              <a:spcAft>
                <a:spcPts val="0"/>
              </a:spcAft>
              <a:buNone/>
            </a:pPr>
            <a:r>
              <a:rPr lang="en-GB" sz="1700">
                <a:solidFill>
                  <a:schemeClr val="dk1"/>
                </a:solidFill>
              </a:rPr>
              <a:t>Get effective explanations and step by step examples</a:t>
            </a:r>
            <a:endParaRPr sz="1700">
              <a:solidFill>
                <a:schemeClr val="dk1"/>
              </a:solidFill>
            </a:endParaRPr>
          </a:p>
          <a:p>
            <a:pPr indent="0" lvl="0" marL="0" rtl="0" algn="l">
              <a:spcBef>
                <a:spcPts val="0"/>
              </a:spcBef>
              <a:spcAft>
                <a:spcPts val="0"/>
              </a:spcAft>
              <a:buNone/>
            </a:pPr>
            <a:r>
              <a:rPr lang="en-GB" sz="1700">
                <a:solidFill>
                  <a:schemeClr val="dk1"/>
                </a:solidFill>
              </a:rPr>
              <a:t>Test student understanding and avoid misconceptions</a:t>
            </a:r>
            <a:endParaRPr sz="1700">
              <a:solidFill>
                <a:schemeClr val="dk1"/>
              </a:solidFill>
            </a:endParaRPr>
          </a:p>
          <a:p>
            <a:pPr indent="0" lvl="0" marL="0" rtl="0" algn="l">
              <a:spcBef>
                <a:spcPts val="0"/>
              </a:spcBef>
              <a:spcAft>
                <a:spcPts val="0"/>
              </a:spcAft>
              <a:buNone/>
            </a:pPr>
            <a:r>
              <a:t/>
            </a:r>
            <a:endParaRPr sz="1700">
              <a:solidFill>
                <a:schemeClr val="dk1"/>
              </a:solidFill>
            </a:endParaRPr>
          </a:p>
          <a:p>
            <a:pPr indent="0" lvl="0" marL="0" rtl="0" algn="l">
              <a:spcBef>
                <a:spcPts val="0"/>
              </a:spcBef>
              <a:spcAft>
                <a:spcPts val="0"/>
              </a:spcAft>
              <a:buNone/>
            </a:pPr>
            <a:r>
              <a:rPr lang="en-GB" sz="1700" u="sng">
                <a:solidFill>
                  <a:schemeClr val="hlink"/>
                </a:solidFill>
                <a:hlinkClick r:id="rId3"/>
              </a:rPr>
              <a:t>https://teachingwithchatgpt.org.uk/explore</a:t>
            </a:r>
            <a:endParaRPr sz="1700">
              <a:solidFill>
                <a:schemeClr val="dk1"/>
              </a:solidFill>
            </a:endParaRPr>
          </a:p>
          <a:p>
            <a:pPr indent="0" lvl="0" marL="0" rtl="0" algn="l">
              <a:spcBef>
                <a:spcPts val="0"/>
              </a:spcBef>
              <a:spcAft>
                <a:spcPts val="0"/>
              </a:spcAft>
              <a:buNone/>
            </a:pPr>
            <a:r>
              <a:t/>
            </a:r>
            <a:endParaRPr b="1" sz="1800">
              <a:solidFill>
                <a:schemeClr val="dk1"/>
              </a:solidFill>
            </a:endParaRPr>
          </a:p>
        </p:txBody>
      </p:sp>
      <p:pic>
        <p:nvPicPr>
          <p:cNvPr id="241" name="Google Shape;241;p34" title="thumbnail_Charter ai logo.png"/>
          <p:cNvPicPr preferRelativeResize="0"/>
          <p:nvPr/>
        </p:nvPicPr>
        <p:blipFill>
          <a:blip r:embed="rId4">
            <a:alphaModFix/>
          </a:blip>
          <a:stretch>
            <a:fillRect/>
          </a:stretch>
        </p:blipFill>
        <p:spPr>
          <a:xfrm>
            <a:off x="7506449" y="4759825"/>
            <a:ext cx="1637550" cy="407675"/>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 name="Shape 65"/>
        <p:cNvGrpSpPr/>
        <p:nvPr/>
      </p:nvGrpSpPr>
      <p:grpSpPr>
        <a:xfrm>
          <a:off x="0" y="0"/>
          <a:ext cx="0" cy="0"/>
          <a:chOff x="0" y="0"/>
          <a:chExt cx="0" cy="0"/>
        </a:xfrm>
      </p:grpSpPr>
      <p:sp>
        <p:nvSpPr>
          <p:cNvPr id="66" name="Google Shape;66;p15"/>
          <p:cNvSpPr txBox="1"/>
          <p:nvPr>
            <p:ph type="title"/>
          </p:nvPr>
        </p:nvSpPr>
        <p:spPr>
          <a:xfrm>
            <a:off x="0" y="0"/>
            <a:ext cx="9144000" cy="1013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GB"/>
              <a:t>Guiding principles</a:t>
            </a:r>
            <a:endParaRPr/>
          </a:p>
        </p:txBody>
      </p:sp>
      <p:sp>
        <p:nvSpPr>
          <p:cNvPr id="67" name="Google Shape;67;p15"/>
          <p:cNvSpPr txBox="1"/>
          <p:nvPr/>
        </p:nvSpPr>
        <p:spPr>
          <a:xfrm>
            <a:off x="335700" y="1246900"/>
            <a:ext cx="2002200" cy="2325900"/>
          </a:xfrm>
          <a:prstGeom prst="rect">
            <a:avLst/>
          </a:prstGeom>
          <a:noFill/>
          <a:ln cap="flat" cmpd="sng" w="19050">
            <a:solidFill>
              <a:srgbClr val="E61B31"/>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b="1" lang="en-GB" sz="2000">
                <a:solidFill>
                  <a:schemeClr val="dk1"/>
                </a:solidFill>
              </a:rPr>
              <a:t>Personalised learning</a:t>
            </a:r>
            <a:endParaRPr b="1" sz="2000">
              <a:solidFill>
                <a:schemeClr val="dk1"/>
              </a:solidFill>
            </a:endParaRPr>
          </a:p>
          <a:p>
            <a:pPr indent="0" lvl="0" marL="0" rtl="0" algn="l">
              <a:spcBef>
                <a:spcPts val="0"/>
              </a:spcBef>
              <a:spcAft>
                <a:spcPts val="0"/>
              </a:spcAft>
              <a:buNone/>
            </a:pPr>
            <a:r>
              <a:t/>
            </a:r>
            <a:endParaRPr b="1" sz="1800">
              <a:solidFill>
                <a:schemeClr val="dk1"/>
              </a:solidFill>
            </a:endParaRPr>
          </a:p>
          <a:p>
            <a:pPr indent="0" lvl="0" marL="0" rtl="0" algn="l">
              <a:spcBef>
                <a:spcPts val="0"/>
              </a:spcBef>
              <a:spcAft>
                <a:spcPts val="0"/>
              </a:spcAft>
              <a:buNone/>
            </a:pPr>
            <a:r>
              <a:rPr lang="en-GB" sz="1600">
                <a:solidFill>
                  <a:schemeClr val="dk1"/>
                </a:solidFill>
              </a:rPr>
              <a:t>AI can enhance learning through targeted tasks and feedback</a:t>
            </a:r>
            <a:endParaRPr sz="1600">
              <a:solidFill>
                <a:schemeClr val="dk1"/>
              </a:solidFill>
            </a:endParaRPr>
          </a:p>
        </p:txBody>
      </p:sp>
      <p:sp>
        <p:nvSpPr>
          <p:cNvPr id="68" name="Google Shape;68;p15"/>
          <p:cNvSpPr txBox="1"/>
          <p:nvPr/>
        </p:nvSpPr>
        <p:spPr>
          <a:xfrm>
            <a:off x="2514325" y="1246900"/>
            <a:ext cx="2002200" cy="2325900"/>
          </a:xfrm>
          <a:prstGeom prst="rect">
            <a:avLst/>
          </a:prstGeom>
          <a:noFill/>
          <a:ln cap="flat" cmpd="sng" w="19050">
            <a:solidFill>
              <a:srgbClr val="E61B31"/>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b="1" lang="en-GB" sz="2000">
                <a:solidFill>
                  <a:schemeClr val="dk1"/>
                </a:solidFill>
              </a:rPr>
              <a:t>Reduce workload</a:t>
            </a:r>
            <a:endParaRPr b="1" sz="2000">
              <a:solidFill>
                <a:schemeClr val="dk1"/>
              </a:solidFill>
            </a:endParaRPr>
          </a:p>
          <a:p>
            <a:pPr indent="0" lvl="0" marL="0" rtl="0" algn="l">
              <a:spcBef>
                <a:spcPts val="0"/>
              </a:spcBef>
              <a:spcAft>
                <a:spcPts val="0"/>
              </a:spcAft>
              <a:buNone/>
            </a:pPr>
            <a:r>
              <a:t/>
            </a:r>
            <a:endParaRPr b="1" sz="1800">
              <a:solidFill>
                <a:schemeClr val="dk1"/>
              </a:solidFill>
            </a:endParaRPr>
          </a:p>
          <a:p>
            <a:pPr indent="0" lvl="0" marL="0" rtl="0" algn="l">
              <a:spcBef>
                <a:spcPts val="0"/>
              </a:spcBef>
              <a:spcAft>
                <a:spcPts val="0"/>
              </a:spcAft>
              <a:buNone/>
            </a:pPr>
            <a:r>
              <a:rPr lang="en-GB" sz="1600">
                <a:solidFill>
                  <a:schemeClr val="dk1"/>
                </a:solidFill>
              </a:rPr>
              <a:t>AI can reduce workload in aspects such as admin, lesson </a:t>
            </a:r>
            <a:r>
              <a:rPr lang="en-GB" sz="1600">
                <a:solidFill>
                  <a:schemeClr val="dk1"/>
                </a:solidFill>
              </a:rPr>
              <a:t>preparation</a:t>
            </a:r>
            <a:r>
              <a:rPr lang="en-GB" sz="1600">
                <a:solidFill>
                  <a:schemeClr val="dk1"/>
                </a:solidFill>
              </a:rPr>
              <a:t> and marking.</a:t>
            </a:r>
            <a:endParaRPr sz="1600">
              <a:solidFill>
                <a:schemeClr val="dk1"/>
              </a:solidFill>
            </a:endParaRPr>
          </a:p>
        </p:txBody>
      </p:sp>
      <p:sp>
        <p:nvSpPr>
          <p:cNvPr id="69" name="Google Shape;69;p15"/>
          <p:cNvSpPr txBox="1"/>
          <p:nvPr/>
        </p:nvSpPr>
        <p:spPr>
          <a:xfrm>
            <a:off x="4692950" y="1246900"/>
            <a:ext cx="2002200" cy="2325900"/>
          </a:xfrm>
          <a:prstGeom prst="rect">
            <a:avLst/>
          </a:prstGeom>
          <a:noFill/>
          <a:ln cap="flat" cmpd="sng" w="19050">
            <a:solidFill>
              <a:srgbClr val="E61B31"/>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b="1" lang="en-GB" sz="2000">
                <a:solidFill>
                  <a:schemeClr val="dk1"/>
                </a:solidFill>
              </a:rPr>
              <a:t>AI won’t replace everything</a:t>
            </a:r>
            <a:endParaRPr b="1" sz="2000">
              <a:solidFill>
                <a:schemeClr val="dk1"/>
              </a:solidFill>
            </a:endParaRPr>
          </a:p>
          <a:p>
            <a:pPr indent="0" lvl="0" marL="0" rtl="0" algn="l">
              <a:spcBef>
                <a:spcPts val="0"/>
              </a:spcBef>
              <a:spcAft>
                <a:spcPts val="0"/>
              </a:spcAft>
              <a:buNone/>
            </a:pPr>
            <a:r>
              <a:t/>
            </a:r>
            <a:endParaRPr b="1" sz="1800">
              <a:solidFill>
                <a:schemeClr val="dk1"/>
              </a:solidFill>
            </a:endParaRPr>
          </a:p>
          <a:p>
            <a:pPr indent="0" lvl="0" marL="0" rtl="0" algn="l">
              <a:spcBef>
                <a:spcPts val="0"/>
              </a:spcBef>
              <a:spcAft>
                <a:spcPts val="0"/>
              </a:spcAft>
              <a:buNone/>
            </a:pPr>
            <a:r>
              <a:rPr lang="en-GB" sz="1600">
                <a:solidFill>
                  <a:schemeClr val="dk1"/>
                </a:solidFill>
              </a:rPr>
              <a:t>AI should not replace everything such as writing and hands on learning.</a:t>
            </a:r>
            <a:endParaRPr sz="1600">
              <a:solidFill>
                <a:schemeClr val="dk1"/>
              </a:solidFill>
            </a:endParaRPr>
          </a:p>
        </p:txBody>
      </p:sp>
      <p:sp>
        <p:nvSpPr>
          <p:cNvPr id="70" name="Google Shape;70;p15"/>
          <p:cNvSpPr txBox="1"/>
          <p:nvPr/>
        </p:nvSpPr>
        <p:spPr>
          <a:xfrm>
            <a:off x="6871575" y="1246900"/>
            <a:ext cx="2002200" cy="2325900"/>
          </a:xfrm>
          <a:prstGeom prst="rect">
            <a:avLst/>
          </a:prstGeom>
          <a:noFill/>
          <a:ln cap="flat" cmpd="sng" w="19050">
            <a:solidFill>
              <a:srgbClr val="E61B31"/>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b="1" lang="en-GB" sz="2000">
                <a:solidFill>
                  <a:schemeClr val="dk1"/>
                </a:solidFill>
              </a:rPr>
              <a:t>Growth mindset</a:t>
            </a:r>
            <a:endParaRPr b="1" sz="2000">
              <a:solidFill>
                <a:schemeClr val="dk1"/>
              </a:solidFill>
            </a:endParaRPr>
          </a:p>
          <a:p>
            <a:pPr indent="0" lvl="0" marL="0" rtl="0" algn="l">
              <a:spcBef>
                <a:spcPts val="0"/>
              </a:spcBef>
              <a:spcAft>
                <a:spcPts val="0"/>
              </a:spcAft>
              <a:buNone/>
            </a:pPr>
            <a:r>
              <a:t/>
            </a:r>
            <a:endParaRPr b="1" sz="1800">
              <a:solidFill>
                <a:schemeClr val="dk1"/>
              </a:solidFill>
            </a:endParaRPr>
          </a:p>
          <a:p>
            <a:pPr indent="0" lvl="0" marL="0" rtl="0" algn="l">
              <a:spcBef>
                <a:spcPts val="0"/>
              </a:spcBef>
              <a:spcAft>
                <a:spcPts val="0"/>
              </a:spcAft>
              <a:buNone/>
            </a:pPr>
            <a:r>
              <a:rPr lang="en-GB" sz="1600">
                <a:solidFill>
                  <a:schemeClr val="dk1"/>
                </a:solidFill>
              </a:rPr>
              <a:t>AI can help teachers, leaders, pupils to innovate and improve current performance.</a:t>
            </a:r>
            <a:endParaRPr sz="1600">
              <a:solidFill>
                <a:schemeClr val="dk1"/>
              </a:solidFill>
            </a:endParaRPr>
          </a:p>
        </p:txBody>
      </p:sp>
      <p:sp>
        <p:nvSpPr>
          <p:cNvPr id="71" name="Google Shape;71;p15"/>
          <p:cNvSpPr txBox="1"/>
          <p:nvPr/>
        </p:nvSpPr>
        <p:spPr>
          <a:xfrm>
            <a:off x="335700" y="3908575"/>
            <a:ext cx="8538000" cy="731400"/>
          </a:xfrm>
          <a:prstGeom prst="rect">
            <a:avLst/>
          </a:prstGeom>
          <a:solidFill>
            <a:srgbClr val="E61B31"/>
          </a:solid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GB" sz="1800">
                <a:solidFill>
                  <a:schemeClr val="lt1"/>
                </a:solidFill>
              </a:rPr>
              <a:t>AI should support, not replace teachers. It will always take a human connection to teach. The role of AI is to enhance and support.</a:t>
            </a:r>
            <a:endParaRPr sz="1800">
              <a:solidFill>
                <a:schemeClr val="lt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5" name="Shape 75"/>
        <p:cNvGrpSpPr/>
        <p:nvPr/>
      </p:nvGrpSpPr>
      <p:grpSpPr>
        <a:xfrm>
          <a:off x="0" y="0"/>
          <a:ext cx="0" cy="0"/>
          <a:chOff x="0" y="0"/>
          <a:chExt cx="0" cy="0"/>
        </a:xfrm>
      </p:grpSpPr>
      <p:sp>
        <p:nvSpPr>
          <p:cNvPr id="76" name="Google Shape;76;p16"/>
          <p:cNvSpPr txBox="1"/>
          <p:nvPr>
            <p:ph type="title"/>
          </p:nvPr>
        </p:nvSpPr>
        <p:spPr>
          <a:xfrm>
            <a:off x="0" y="0"/>
            <a:ext cx="9144000" cy="1013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GB"/>
              <a:t>Our AI strategy (draft)</a:t>
            </a:r>
            <a:endParaRPr/>
          </a:p>
        </p:txBody>
      </p:sp>
      <p:grpSp>
        <p:nvGrpSpPr>
          <p:cNvPr id="77" name="Google Shape;77;p16"/>
          <p:cNvGrpSpPr/>
          <p:nvPr/>
        </p:nvGrpSpPr>
        <p:grpSpPr>
          <a:xfrm>
            <a:off x="6858000" y="2295575"/>
            <a:ext cx="2286000" cy="2848025"/>
            <a:chOff x="0" y="2295575"/>
            <a:chExt cx="2286000" cy="2848025"/>
          </a:xfrm>
        </p:grpSpPr>
        <p:grpSp>
          <p:nvGrpSpPr>
            <p:cNvPr id="78" name="Google Shape;78;p16"/>
            <p:cNvGrpSpPr/>
            <p:nvPr/>
          </p:nvGrpSpPr>
          <p:grpSpPr>
            <a:xfrm>
              <a:off x="0" y="2295575"/>
              <a:ext cx="2286000" cy="2847950"/>
              <a:chOff x="0" y="2295575"/>
              <a:chExt cx="2286000" cy="2847950"/>
            </a:xfrm>
          </p:grpSpPr>
          <p:sp>
            <p:nvSpPr>
              <p:cNvPr id="79" name="Google Shape;79;p16"/>
              <p:cNvSpPr/>
              <p:nvPr/>
            </p:nvSpPr>
            <p:spPr>
              <a:xfrm>
                <a:off x="0" y="2823925"/>
                <a:ext cx="2286000" cy="2319600"/>
              </a:xfrm>
              <a:prstGeom prst="rect">
                <a:avLst/>
              </a:prstGeom>
              <a:solidFill>
                <a:srgbClr val="EFEFE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0" name="Google Shape;80;p16"/>
              <p:cNvSpPr/>
              <p:nvPr/>
            </p:nvSpPr>
            <p:spPr>
              <a:xfrm>
                <a:off x="0" y="2295575"/>
                <a:ext cx="2286000" cy="53700"/>
              </a:xfrm>
              <a:prstGeom prst="rect">
                <a:avLst/>
              </a:prstGeom>
              <a:solidFill>
                <a:srgbClr val="EFEFE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81" name="Google Shape;81;p16"/>
            <p:cNvSpPr txBox="1"/>
            <p:nvPr/>
          </p:nvSpPr>
          <p:spPr>
            <a:xfrm>
              <a:off x="216291" y="2441107"/>
              <a:ext cx="871200" cy="2604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1600"/>
                </a:spcAft>
                <a:buNone/>
              </a:pPr>
              <a:r>
                <a:rPr b="1" lang="en-GB" sz="1200">
                  <a:solidFill>
                    <a:srgbClr val="5E5E5E"/>
                  </a:solidFill>
                  <a:latin typeface="Roboto"/>
                  <a:ea typeface="Roboto"/>
                  <a:cs typeface="Roboto"/>
                  <a:sym typeface="Roboto"/>
                </a:rPr>
                <a:t>20XX</a:t>
              </a:r>
              <a:endParaRPr b="1" sz="1200">
                <a:solidFill>
                  <a:srgbClr val="5E5E5E"/>
                </a:solidFill>
                <a:latin typeface="Roboto"/>
                <a:ea typeface="Roboto"/>
                <a:cs typeface="Roboto"/>
                <a:sym typeface="Roboto"/>
              </a:endParaRPr>
            </a:p>
          </p:txBody>
        </p:sp>
        <p:sp>
          <p:nvSpPr>
            <p:cNvPr id="82" name="Google Shape;82;p16"/>
            <p:cNvSpPr txBox="1"/>
            <p:nvPr/>
          </p:nvSpPr>
          <p:spPr>
            <a:xfrm>
              <a:off x="156300" y="3038050"/>
              <a:ext cx="2129700" cy="7977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GB" sz="1600">
                  <a:solidFill>
                    <a:srgbClr val="5E5E5E"/>
                  </a:solidFill>
                  <a:latin typeface="Roboto"/>
                  <a:ea typeface="Roboto"/>
                  <a:cs typeface="Roboto"/>
                  <a:sym typeface="Roboto"/>
                </a:rPr>
                <a:t>AI enabled education</a:t>
              </a:r>
              <a:endParaRPr b="1" sz="1600">
                <a:solidFill>
                  <a:srgbClr val="5E5E5E"/>
                </a:solidFill>
                <a:latin typeface="Roboto"/>
                <a:ea typeface="Roboto"/>
                <a:cs typeface="Roboto"/>
                <a:sym typeface="Roboto"/>
              </a:endParaRPr>
            </a:p>
          </p:txBody>
        </p:sp>
        <p:sp>
          <p:nvSpPr>
            <p:cNvPr id="83" name="Google Shape;83;p16"/>
            <p:cNvSpPr txBox="1"/>
            <p:nvPr/>
          </p:nvSpPr>
          <p:spPr>
            <a:xfrm>
              <a:off x="216300" y="3569800"/>
              <a:ext cx="1965900" cy="15738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GB" sz="1200">
                  <a:solidFill>
                    <a:schemeClr val="dk1"/>
                  </a:solidFill>
                  <a:latin typeface="Roboto"/>
                  <a:ea typeface="Roboto"/>
                  <a:cs typeface="Roboto"/>
                  <a:sym typeface="Roboto"/>
                </a:rPr>
                <a:t>Joined up data</a:t>
              </a:r>
              <a:endParaRPr sz="1200">
                <a:solidFill>
                  <a:schemeClr val="dk1"/>
                </a:solidFill>
                <a:latin typeface="Roboto"/>
                <a:ea typeface="Roboto"/>
                <a:cs typeface="Roboto"/>
                <a:sym typeface="Roboto"/>
              </a:endParaRPr>
            </a:p>
            <a:p>
              <a:pPr indent="0" lvl="0" marL="0" rtl="0" algn="l">
                <a:lnSpc>
                  <a:spcPct val="115000"/>
                </a:lnSpc>
                <a:spcBef>
                  <a:spcPts val="1600"/>
                </a:spcBef>
                <a:spcAft>
                  <a:spcPts val="0"/>
                </a:spcAft>
                <a:buNone/>
              </a:pPr>
              <a:r>
                <a:rPr lang="en-GB" sz="1200">
                  <a:solidFill>
                    <a:schemeClr val="dk1"/>
                  </a:solidFill>
                  <a:latin typeface="Roboto"/>
                  <a:ea typeface="Roboto"/>
                  <a:cs typeface="Roboto"/>
                  <a:sym typeface="Roboto"/>
                </a:rPr>
                <a:t>Evolution of workforce</a:t>
              </a:r>
              <a:endParaRPr sz="1200">
                <a:solidFill>
                  <a:schemeClr val="dk1"/>
                </a:solidFill>
                <a:latin typeface="Roboto"/>
                <a:ea typeface="Roboto"/>
                <a:cs typeface="Roboto"/>
                <a:sym typeface="Roboto"/>
              </a:endParaRPr>
            </a:p>
            <a:p>
              <a:pPr indent="0" lvl="0" marL="0" rtl="0" algn="l">
                <a:lnSpc>
                  <a:spcPct val="115000"/>
                </a:lnSpc>
                <a:spcBef>
                  <a:spcPts val="1600"/>
                </a:spcBef>
                <a:spcAft>
                  <a:spcPts val="0"/>
                </a:spcAft>
                <a:buNone/>
              </a:pPr>
              <a:r>
                <a:rPr lang="en-GB" sz="1200">
                  <a:solidFill>
                    <a:schemeClr val="dk1"/>
                  </a:solidFill>
                  <a:latin typeface="Roboto"/>
                  <a:ea typeface="Roboto"/>
                  <a:cs typeface="Roboto"/>
                  <a:sym typeface="Roboto"/>
                </a:rPr>
                <a:t>Engage with sector and DFE led rules and regulations</a:t>
              </a:r>
              <a:endParaRPr sz="1200">
                <a:solidFill>
                  <a:schemeClr val="dk1"/>
                </a:solidFill>
                <a:latin typeface="Roboto"/>
                <a:ea typeface="Roboto"/>
                <a:cs typeface="Roboto"/>
                <a:sym typeface="Roboto"/>
              </a:endParaRPr>
            </a:p>
            <a:p>
              <a:pPr indent="0" lvl="0" marL="0" rtl="0" algn="l">
                <a:lnSpc>
                  <a:spcPct val="115000"/>
                </a:lnSpc>
                <a:spcBef>
                  <a:spcPts val="1600"/>
                </a:spcBef>
                <a:spcAft>
                  <a:spcPts val="1600"/>
                </a:spcAft>
                <a:buNone/>
              </a:pPr>
              <a:r>
                <a:t/>
              </a:r>
              <a:endParaRPr sz="900">
                <a:solidFill>
                  <a:srgbClr val="5E5E5E"/>
                </a:solidFill>
                <a:latin typeface="Roboto"/>
                <a:ea typeface="Roboto"/>
                <a:cs typeface="Roboto"/>
                <a:sym typeface="Roboto"/>
              </a:endParaRPr>
            </a:p>
          </p:txBody>
        </p:sp>
      </p:grpSp>
      <p:grpSp>
        <p:nvGrpSpPr>
          <p:cNvPr id="84" name="Google Shape;84;p16"/>
          <p:cNvGrpSpPr/>
          <p:nvPr/>
        </p:nvGrpSpPr>
        <p:grpSpPr>
          <a:xfrm>
            <a:off x="4572000" y="2295575"/>
            <a:ext cx="2286000" cy="2847950"/>
            <a:chOff x="0" y="2295575"/>
            <a:chExt cx="2286000" cy="2847950"/>
          </a:xfrm>
        </p:grpSpPr>
        <p:grpSp>
          <p:nvGrpSpPr>
            <p:cNvPr id="85" name="Google Shape;85;p16"/>
            <p:cNvGrpSpPr/>
            <p:nvPr/>
          </p:nvGrpSpPr>
          <p:grpSpPr>
            <a:xfrm>
              <a:off x="0" y="2295575"/>
              <a:ext cx="2286000" cy="2847950"/>
              <a:chOff x="0" y="2295575"/>
              <a:chExt cx="2286000" cy="2847950"/>
            </a:xfrm>
          </p:grpSpPr>
          <p:sp>
            <p:nvSpPr>
              <p:cNvPr id="86" name="Google Shape;86;p16"/>
              <p:cNvSpPr/>
              <p:nvPr/>
            </p:nvSpPr>
            <p:spPr>
              <a:xfrm>
                <a:off x="0" y="2823925"/>
                <a:ext cx="2286000" cy="2319600"/>
              </a:xfrm>
              <a:prstGeom prst="rect">
                <a:avLst/>
              </a:prstGeom>
              <a:solidFill>
                <a:srgbClr val="EFEFE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7" name="Google Shape;87;p16"/>
              <p:cNvSpPr/>
              <p:nvPr/>
            </p:nvSpPr>
            <p:spPr>
              <a:xfrm>
                <a:off x="0" y="2295575"/>
                <a:ext cx="2286000" cy="53700"/>
              </a:xfrm>
              <a:prstGeom prst="rect">
                <a:avLst/>
              </a:prstGeom>
              <a:solidFill>
                <a:srgbClr val="EFEFE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88" name="Google Shape;88;p16"/>
            <p:cNvSpPr txBox="1"/>
            <p:nvPr/>
          </p:nvSpPr>
          <p:spPr>
            <a:xfrm>
              <a:off x="216291" y="2441107"/>
              <a:ext cx="871200" cy="2604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1600"/>
                </a:spcAft>
                <a:buNone/>
              </a:pPr>
              <a:r>
                <a:rPr b="1" lang="en-GB" sz="1200">
                  <a:solidFill>
                    <a:srgbClr val="5E5E5E"/>
                  </a:solidFill>
                  <a:latin typeface="Roboto"/>
                  <a:ea typeface="Roboto"/>
                  <a:cs typeface="Roboto"/>
                  <a:sym typeface="Roboto"/>
                </a:rPr>
                <a:t>2028</a:t>
              </a:r>
              <a:endParaRPr b="1" sz="1200">
                <a:solidFill>
                  <a:srgbClr val="5E5E5E"/>
                </a:solidFill>
                <a:latin typeface="Roboto"/>
                <a:ea typeface="Roboto"/>
                <a:cs typeface="Roboto"/>
                <a:sym typeface="Roboto"/>
              </a:endParaRPr>
            </a:p>
          </p:txBody>
        </p:sp>
        <p:sp>
          <p:nvSpPr>
            <p:cNvPr id="89" name="Google Shape;89;p16"/>
            <p:cNvSpPr txBox="1"/>
            <p:nvPr/>
          </p:nvSpPr>
          <p:spPr>
            <a:xfrm>
              <a:off x="216300" y="3050050"/>
              <a:ext cx="1973700" cy="7977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GB" sz="1600">
                  <a:solidFill>
                    <a:srgbClr val="5E5E5E"/>
                  </a:solidFill>
                  <a:latin typeface="Roboto"/>
                  <a:ea typeface="Roboto"/>
                  <a:cs typeface="Roboto"/>
                  <a:sym typeface="Roboto"/>
                </a:rPr>
                <a:t>Rapid development</a:t>
              </a:r>
              <a:endParaRPr b="1" sz="1600">
                <a:solidFill>
                  <a:srgbClr val="5E5E5E"/>
                </a:solidFill>
                <a:latin typeface="Roboto"/>
                <a:ea typeface="Roboto"/>
                <a:cs typeface="Roboto"/>
                <a:sym typeface="Roboto"/>
              </a:endParaRPr>
            </a:p>
          </p:txBody>
        </p:sp>
        <p:sp>
          <p:nvSpPr>
            <p:cNvPr id="90" name="Google Shape;90;p16"/>
            <p:cNvSpPr txBox="1"/>
            <p:nvPr/>
          </p:nvSpPr>
          <p:spPr>
            <a:xfrm>
              <a:off x="216300" y="3896950"/>
              <a:ext cx="1853400" cy="9960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1600"/>
                </a:spcAft>
                <a:buNone/>
              </a:pPr>
              <a:r>
                <a:t/>
              </a:r>
              <a:endParaRPr sz="900">
                <a:solidFill>
                  <a:srgbClr val="5E5E5E"/>
                </a:solidFill>
                <a:latin typeface="Roboto"/>
                <a:ea typeface="Roboto"/>
                <a:cs typeface="Roboto"/>
                <a:sym typeface="Roboto"/>
              </a:endParaRPr>
            </a:p>
          </p:txBody>
        </p:sp>
        <p:cxnSp>
          <p:nvCxnSpPr>
            <p:cNvPr id="91" name="Google Shape;91;p16"/>
            <p:cNvCxnSpPr/>
            <p:nvPr/>
          </p:nvCxnSpPr>
          <p:spPr>
            <a:xfrm>
              <a:off x="2286000" y="2295575"/>
              <a:ext cx="0" cy="2837400"/>
            </a:xfrm>
            <a:prstGeom prst="straightConnector1">
              <a:avLst/>
            </a:prstGeom>
            <a:noFill/>
            <a:ln cap="flat" cmpd="sng" w="9525">
              <a:solidFill>
                <a:srgbClr val="D9D9D9"/>
              </a:solidFill>
              <a:prstDash val="dot"/>
              <a:round/>
              <a:headEnd len="sm" w="sm" type="none"/>
              <a:tailEnd len="sm" w="sm" type="none"/>
            </a:ln>
          </p:spPr>
        </p:cxnSp>
      </p:grpSp>
      <p:grpSp>
        <p:nvGrpSpPr>
          <p:cNvPr id="92" name="Google Shape;92;p16"/>
          <p:cNvGrpSpPr/>
          <p:nvPr/>
        </p:nvGrpSpPr>
        <p:grpSpPr>
          <a:xfrm>
            <a:off x="2286000" y="2295575"/>
            <a:ext cx="2286000" cy="2847950"/>
            <a:chOff x="0" y="2295575"/>
            <a:chExt cx="2286000" cy="2847950"/>
          </a:xfrm>
        </p:grpSpPr>
        <p:grpSp>
          <p:nvGrpSpPr>
            <p:cNvPr id="93" name="Google Shape;93;p16"/>
            <p:cNvGrpSpPr/>
            <p:nvPr/>
          </p:nvGrpSpPr>
          <p:grpSpPr>
            <a:xfrm>
              <a:off x="0" y="2295575"/>
              <a:ext cx="2286000" cy="2847950"/>
              <a:chOff x="0" y="2295575"/>
              <a:chExt cx="2286000" cy="2847950"/>
            </a:xfrm>
          </p:grpSpPr>
          <p:sp>
            <p:nvSpPr>
              <p:cNvPr id="94" name="Google Shape;94;p16"/>
              <p:cNvSpPr/>
              <p:nvPr/>
            </p:nvSpPr>
            <p:spPr>
              <a:xfrm>
                <a:off x="0" y="2823925"/>
                <a:ext cx="2286000" cy="2319600"/>
              </a:xfrm>
              <a:prstGeom prst="rect">
                <a:avLst/>
              </a:prstGeom>
              <a:solidFill>
                <a:srgbClr val="3D3D3D"/>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5" name="Google Shape;95;p16"/>
              <p:cNvSpPr/>
              <p:nvPr/>
            </p:nvSpPr>
            <p:spPr>
              <a:xfrm>
                <a:off x="0" y="2295575"/>
                <a:ext cx="2286000" cy="53700"/>
              </a:xfrm>
              <a:prstGeom prst="rect">
                <a:avLst/>
              </a:prstGeom>
              <a:solidFill>
                <a:srgbClr val="3D3D3D"/>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96" name="Google Shape;96;p16"/>
            <p:cNvSpPr txBox="1"/>
            <p:nvPr/>
          </p:nvSpPr>
          <p:spPr>
            <a:xfrm>
              <a:off x="216291" y="2441107"/>
              <a:ext cx="871200" cy="2604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1600"/>
                </a:spcAft>
                <a:buNone/>
              </a:pPr>
              <a:r>
                <a:rPr b="1" lang="en-GB" sz="1200">
                  <a:solidFill>
                    <a:srgbClr val="3D3D3D"/>
                  </a:solidFill>
                  <a:latin typeface="Roboto"/>
                  <a:ea typeface="Roboto"/>
                  <a:cs typeface="Roboto"/>
                  <a:sym typeface="Roboto"/>
                </a:rPr>
                <a:t>2026</a:t>
              </a:r>
              <a:endParaRPr b="1" sz="1200">
                <a:solidFill>
                  <a:srgbClr val="3D3D3D"/>
                </a:solidFill>
                <a:latin typeface="Roboto"/>
                <a:ea typeface="Roboto"/>
                <a:cs typeface="Roboto"/>
                <a:sym typeface="Roboto"/>
              </a:endParaRPr>
            </a:p>
          </p:txBody>
        </p:sp>
        <p:sp>
          <p:nvSpPr>
            <p:cNvPr id="97" name="Google Shape;97;p16"/>
            <p:cNvSpPr txBox="1"/>
            <p:nvPr/>
          </p:nvSpPr>
          <p:spPr>
            <a:xfrm>
              <a:off x="216300" y="3050050"/>
              <a:ext cx="1853400" cy="7977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GB" sz="1600">
                  <a:solidFill>
                    <a:srgbClr val="FFFFFF"/>
                  </a:solidFill>
                  <a:latin typeface="Roboto"/>
                  <a:ea typeface="Roboto"/>
                  <a:cs typeface="Roboto"/>
                  <a:sym typeface="Roboto"/>
                </a:rPr>
                <a:t>AI Foundations</a:t>
              </a:r>
              <a:endParaRPr b="1" sz="1600">
                <a:solidFill>
                  <a:srgbClr val="FFFFFF"/>
                </a:solidFill>
                <a:latin typeface="Roboto"/>
                <a:ea typeface="Roboto"/>
                <a:cs typeface="Roboto"/>
                <a:sym typeface="Roboto"/>
              </a:endParaRPr>
            </a:p>
          </p:txBody>
        </p:sp>
        <p:sp>
          <p:nvSpPr>
            <p:cNvPr id="98" name="Google Shape;98;p16"/>
            <p:cNvSpPr txBox="1"/>
            <p:nvPr/>
          </p:nvSpPr>
          <p:spPr>
            <a:xfrm>
              <a:off x="216300" y="3561250"/>
              <a:ext cx="2069700" cy="11865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GB" sz="1200">
                  <a:solidFill>
                    <a:srgbClr val="FFFFFF"/>
                  </a:solidFill>
                  <a:latin typeface="Roboto"/>
                  <a:ea typeface="Roboto"/>
                  <a:cs typeface="Roboto"/>
                  <a:sym typeface="Roboto"/>
                </a:rPr>
                <a:t>Staff CPD - some apprenticeships on AI</a:t>
              </a:r>
              <a:endParaRPr sz="1200">
                <a:solidFill>
                  <a:srgbClr val="FFFFFF"/>
                </a:solidFill>
                <a:latin typeface="Roboto"/>
                <a:ea typeface="Roboto"/>
                <a:cs typeface="Roboto"/>
                <a:sym typeface="Roboto"/>
              </a:endParaRPr>
            </a:p>
            <a:p>
              <a:pPr indent="0" lvl="0" marL="0" rtl="0" algn="l">
                <a:lnSpc>
                  <a:spcPct val="115000"/>
                </a:lnSpc>
                <a:spcBef>
                  <a:spcPts val="1600"/>
                </a:spcBef>
                <a:spcAft>
                  <a:spcPts val="0"/>
                </a:spcAft>
                <a:buNone/>
              </a:pPr>
              <a:r>
                <a:rPr lang="en-GB" sz="1200">
                  <a:solidFill>
                    <a:srgbClr val="FFFFFF"/>
                  </a:solidFill>
                  <a:latin typeface="Roboto"/>
                  <a:ea typeface="Roboto"/>
                  <a:cs typeface="Roboto"/>
                  <a:sym typeface="Roboto"/>
                </a:rPr>
                <a:t>Develop AI curriculum for pupils</a:t>
              </a:r>
              <a:endParaRPr sz="1200">
                <a:solidFill>
                  <a:srgbClr val="FFFFFF"/>
                </a:solidFill>
                <a:latin typeface="Roboto"/>
                <a:ea typeface="Roboto"/>
                <a:cs typeface="Roboto"/>
                <a:sym typeface="Roboto"/>
              </a:endParaRPr>
            </a:p>
            <a:p>
              <a:pPr indent="0" lvl="0" marL="0" rtl="0" algn="l">
                <a:lnSpc>
                  <a:spcPct val="115000"/>
                </a:lnSpc>
                <a:spcBef>
                  <a:spcPts val="1600"/>
                </a:spcBef>
                <a:spcAft>
                  <a:spcPts val="1600"/>
                </a:spcAft>
                <a:buNone/>
              </a:pPr>
              <a:r>
                <a:rPr lang="en-GB" sz="1200">
                  <a:solidFill>
                    <a:srgbClr val="FFFFFF"/>
                  </a:solidFill>
                  <a:latin typeface="Roboto"/>
                  <a:ea typeface="Roboto"/>
                  <a:cs typeface="Roboto"/>
                  <a:sym typeface="Roboto"/>
                </a:rPr>
                <a:t>AI test and trial</a:t>
              </a:r>
              <a:endParaRPr sz="1200">
                <a:solidFill>
                  <a:srgbClr val="FFFFFF"/>
                </a:solidFill>
                <a:latin typeface="Roboto"/>
                <a:ea typeface="Roboto"/>
                <a:cs typeface="Roboto"/>
                <a:sym typeface="Roboto"/>
              </a:endParaRPr>
            </a:p>
          </p:txBody>
        </p:sp>
        <p:cxnSp>
          <p:nvCxnSpPr>
            <p:cNvPr id="99" name="Google Shape;99;p16"/>
            <p:cNvCxnSpPr/>
            <p:nvPr/>
          </p:nvCxnSpPr>
          <p:spPr>
            <a:xfrm>
              <a:off x="2286000" y="2295575"/>
              <a:ext cx="0" cy="2837400"/>
            </a:xfrm>
            <a:prstGeom prst="straightConnector1">
              <a:avLst/>
            </a:prstGeom>
            <a:noFill/>
            <a:ln cap="flat" cmpd="sng" w="9525">
              <a:solidFill>
                <a:srgbClr val="AAAAAA"/>
              </a:solidFill>
              <a:prstDash val="dot"/>
              <a:round/>
              <a:headEnd len="sm" w="sm" type="none"/>
              <a:tailEnd len="sm" w="sm" type="none"/>
            </a:ln>
          </p:spPr>
        </p:cxnSp>
      </p:grpSp>
      <p:grpSp>
        <p:nvGrpSpPr>
          <p:cNvPr id="100" name="Google Shape;100;p16"/>
          <p:cNvGrpSpPr/>
          <p:nvPr/>
        </p:nvGrpSpPr>
        <p:grpSpPr>
          <a:xfrm>
            <a:off x="0" y="2295575"/>
            <a:ext cx="2286000" cy="2847950"/>
            <a:chOff x="0" y="2295575"/>
            <a:chExt cx="2286000" cy="2847950"/>
          </a:xfrm>
        </p:grpSpPr>
        <p:grpSp>
          <p:nvGrpSpPr>
            <p:cNvPr id="101" name="Google Shape;101;p16"/>
            <p:cNvGrpSpPr/>
            <p:nvPr/>
          </p:nvGrpSpPr>
          <p:grpSpPr>
            <a:xfrm>
              <a:off x="0" y="2295575"/>
              <a:ext cx="2286000" cy="2847950"/>
              <a:chOff x="0" y="2295575"/>
              <a:chExt cx="2286000" cy="2847950"/>
            </a:xfrm>
          </p:grpSpPr>
          <p:sp>
            <p:nvSpPr>
              <p:cNvPr id="102" name="Google Shape;102;p16"/>
              <p:cNvSpPr/>
              <p:nvPr/>
            </p:nvSpPr>
            <p:spPr>
              <a:xfrm>
                <a:off x="0" y="2823925"/>
                <a:ext cx="2286000" cy="2319600"/>
              </a:xfrm>
              <a:prstGeom prst="rect">
                <a:avLst/>
              </a:prstGeom>
              <a:solidFill>
                <a:srgbClr val="3D3D3D"/>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3" name="Google Shape;103;p16"/>
              <p:cNvSpPr/>
              <p:nvPr/>
            </p:nvSpPr>
            <p:spPr>
              <a:xfrm>
                <a:off x="0" y="2295575"/>
                <a:ext cx="2286000" cy="53700"/>
              </a:xfrm>
              <a:prstGeom prst="rect">
                <a:avLst/>
              </a:prstGeom>
              <a:solidFill>
                <a:srgbClr val="3D3D3D"/>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04" name="Google Shape;104;p16"/>
            <p:cNvSpPr txBox="1"/>
            <p:nvPr/>
          </p:nvSpPr>
          <p:spPr>
            <a:xfrm>
              <a:off x="216291" y="2441107"/>
              <a:ext cx="871200" cy="2604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1600"/>
                </a:spcAft>
                <a:buNone/>
              </a:pPr>
              <a:r>
                <a:rPr b="1" lang="en-GB" sz="1200">
                  <a:solidFill>
                    <a:srgbClr val="3D3D3D"/>
                  </a:solidFill>
                  <a:latin typeface="Roboto"/>
                  <a:ea typeface="Roboto"/>
                  <a:cs typeface="Roboto"/>
                  <a:sym typeface="Roboto"/>
                </a:rPr>
                <a:t>2025</a:t>
              </a:r>
              <a:endParaRPr b="1" sz="1200">
                <a:solidFill>
                  <a:srgbClr val="3D3D3D"/>
                </a:solidFill>
                <a:latin typeface="Roboto"/>
                <a:ea typeface="Roboto"/>
                <a:cs typeface="Roboto"/>
                <a:sym typeface="Roboto"/>
              </a:endParaRPr>
            </a:p>
          </p:txBody>
        </p:sp>
        <p:sp>
          <p:nvSpPr>
            <p:cNvPr id="105" name="Google Shape;105;p16"/>
            <p:cNvSpPr txBox="1"/>
            <p:nvPr/>
          </p:nvSpPr>
          <p:spPr>
            <a:xfrm>
              <a:off x="216300" y="3050050"/>
              <a:ext cx="1853400" cy="7977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GB" sz="1600">
                  <a:solidFill>
                    <a:srgbClr val="FFFFFF"/>
                  </a:solidFill>
                  <a:latin typeface="Roboto"/>
                  <a:ea typeface="Roboto"/>
                  <a:cs typeface="Roboto"/>
                  <a:sym typeface="Roboto"/>
                </a:rPr>
                <a:t>AI Working Party </a:t>
              </a:r>
              <a:endParaRPr b="1" sz="1600">
                <a:solidFill>
                  <a:srgbClr val="FFFFFF"/>
                </a:solidFill>
                <a:latin typeface="Roboto"/>
                <a:ea typeface="Roboto"/>
                <a:cs typeface="Roboto"/>
                <a:sym typeface="Roboto"/>
              </a:endParaRPr>
            </a:p>
          </p:txBody>
        </p:sp>
        <p:sp>
          <p:nvSpPr>
            <p:cNvPr id="106" name="Google Shape;106;p16"/>
            <p:cNvSpPr txBox="1"/>
            <p:nvPr/>
          </p:nvSpPr>
          <p:spPr>
            <a:xfrm>
              <a:off x="216300" y="3631450"/>
              <a:ext cx="1853400" cy="13440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GB" sz="1200">
                  <a:solidFill>
                    <a:srgbClr val="FFFFFF"/>
                  </a:solidFill>
                  <a:latin typeface="Roboto"/>
                  <a:ea typeface="Roboto"/>
                  <a:cs typeface="Roboto"/>
                  <a:sym typeface="Roboto"/>
                </a:rPr>
                <a:t>Policy</a:t>
              </a:r>
              <a:endParaRPr sz="1200">
                <a:solidFill>
                  <a:srgbClr val="FFFFFF"/>
                </a:solidFill>
                <a:latin typeface="Roboto"/>
                <a:ea typeface="Roboto"/>
                <a:cs typeface="Roboto"/>
                <a:sym typeface="Roboto"/>
              </a:endParaRPr>
            </a:p>
            <a:p>
              <a:pPr indent="0" lvl="0" marL="0" rtl="0" algn="l">
                <a:lnSpc>
                  <a:spcPct val="115000"/>
                </a:lnSpc>
                <a:spcBef>
                  <a:spcPts val="1600"/>
                </a:spcBef>
                <a:spcAft>
                  <a:spcPts val="0"/>
                </a:spcAft>
                <a:buNone/>
              </a:pPr>
              <a:r>
                <a:rPr lang="en-GB" sz="1200">
                  <a:solidFill>
                    <a:srgbClr val="FFFFFF"/>
                  </a:solidFill>
                  <a:latin typeface="Roboto"/>
                  <a:ea typeface="Roboto"/>
                  <a:cs typeface="Roboto"/>
                  <a:sym typeface="Roboto"/>
                </a:rPr>
                <a:t>Baseline survey data</a:t>
              </a:r>
              <a:endParaRPr sz="1200">
                <a:solidFill>
                  <a:srgbClr val="FFFFFF"/>
                </a:solidFill>
                <a:latin typeface="Roboto"/>
                <a:ea typeface="Roboto"/>
                <a:cs typeface="Roboto"/>
                <a:sym typeface="Roboto"/>
              </a:endParaRPr>
            </a:p>
            <a:p>
              <a:pPr indent="0" lvl="0" marL="0" rtl="0" algn="l">
                <a:lnSpc>
                  <a:spcPct val="115000"/>
                </a:lnSpc>
                <a:spcBef>
                  <a:spcPts val="1600"/>
                </a:spcBef>
                <a:spcAft>
                  <a:spcPts val="1600"/>
                </a:spcAft>
                <a:buNone/>
              </a:pPr>
              <a:r>
                <a:rPr lang="en-GB" sz="1200">
                  <a:solidFill>
                    <a:srgbClr val="FFFFFF"/>
                  </a:solidFill>
                  <a:latin typeface="Roboto"/>
                  <a:ea typeface="Roboto"/>
                  <a:cs typeface="Roboto"/>
                  <a:sym typeface="Roboto"/>
                </a:rPr>
                <a:t>Brief guidance documents</a:t>
              </a:r>
              <a:endParaRPr sz="1200">
                <a:solidFill>
                  <a:srgbClr val="FFFFFF"/>
                </a:solidFill>
                <a:latin typeface="Roboto"/>
                <a:ea typeface="Roboto"/>
                <a:cs typeface="Roboto"/>
                <a:sym typeface="Roboto"/>
              </a:endParaRPr>
            </a:p>
          </p:txBody>
        </p:sp>
        <p:cxnSp>
          <p:nvCxnSpPr>
            <p:cNvPr id="107" name="Google Shape;107;p16"/>
            <p:cNvCxnSpPr/>
            <p:nvPr/>
          </p:nvCxnSpPr>
          <p:spPr>
            <a:xfrm>
              <a:off x="2286000" y="2295575"/>
              <a:ext cx="0" cy="2837400"/>
            </a:xfrm>
            <a:prstGeom prst="straightConnector1">
              <a:avLst/>
            </a:prstGeom>
            <a:noFill/>
            <a:ln cap="flat" cmpd="sng" w="9525">
              <a:solidFill>
                <a:srgbClr val="AAAAAA"/>
              </a:solidFill>
              <a:prstDash val="dot"/>
              <a:round/>
              <a:headEnd len="sm" w="sm" type="none"/>
              <a:tailEnd len="sm" w="sm" type="none"/>
            </a:ln>
          </p:spPr>
        </p:cxnSp>
      </p:grpSp>
      <p:sp>
        <p:nvSpPr>
          <p:cNvPr id="108" name="Google Shape;108;p16"/>
          <p:cNvSpPr txBox="1"/>
          <p:nvPr/>
        </p:nvSpPr>
        <p:spPr>
          <a:xfrm>
            <a:off x="4788300" y="3569800"/>
            <a:ext cx="2189700" cy="13818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GB" sz="1200">
                <a:solidFill>
                  <a:schemeClr val="dk1"/>
                </a:solidFill>
                <a:latin typeface="Roboto"/>
                <a:ea typeface="Roboto"/>
                <a:cs typeface="Roboto"/>
                <a:sym typeface="Roboto"/>
              </a:rPr>
              <a:t>AI curriculum in schools</a:t>
            </a:r>
            <a:endParaRPr sz="1200">
              <a:solidFill>
                <a:schemeClr val="dk1"/>
              </a:solidFill>
              <a:latin typeface="Roboto"/>
              <a:ea typeface="Roboto"/>
              <a:cs typeface="Roboto"/>
              <a:sym typeface="Roboto"/>
            </a:endParaRPr>
          </a:p>
          <a:p>
            <a:pPr indent="0" lvl="0" marL="0" rtl="0" algn="l">
              <a:lnSpc>
                <a:spcPct val="115000"/>
              </a:lnSpc>
              <a:spcBef>
                <a:spcPts val="1600"/>
              </a:spcBef>
              <a:spcAft>
                <a:spcPts val="0"/>
              </a:spcAft>
              <a:buNone/>
            </a:pPr>
            <a:r>
              <a:rPr lang="en-GB" sz="1200">
                <a:solidFill>
                  <a:schemeClr val="dk1"/>
                </a:solidFill>
                <a:latin typeface="Roboto"/>
                <a:ea typeface="Roboto"/>
                <a:cs typeface="Roboto"/>
                <a:sym typeface="Roboto"/>
              </a:rPr>
              <a:t>Impact of AI apprenticeships </a:t>
            </a:r>
            <a:endParaRPr sz="1200">
              <a:solidFill>
                <a:schemeClr val="dk1"/>
              </a:solidFill>
              <a:latin typeface="Roboto"/>
              <a:ea typeface="Roboto"/>
              <a:cs typeface="Roboto"/>
              <a:sym typeface="Roboto"/>
            </a:endParaRPr>
          </a:p>
          <a:p>
            <a:pPr indent="0" lvl="0" marL="0" rtl="0" algn="l">
              <a:lnSpc>
                <a:spcPct val="115000"/>
              </a:lnSpc>
              <a:spcBef>
                <a:spcPts val="1600"/>
              </a:spcBef>
              <a:spcAft>
                <a:spcPts val="0"/>
              </a:spcAft>
              <a:buNone/>
            </a:pPr>
            <a:r>
              <a:rPr lang="en-GB" sz="1200">
                <a:solidFill>
                  <a:schemeClr val="dk1"/>
                </a:solidFill>
                <a:latin typeface="Roboto"/>
                <a:ea typeface="Roboto"/>
                <a:cs typeface="Roboto"/>
                <a:sym typeface="Roboto"/>
              </a:rPr>
              <a:t>Implement and embed AI into operations and strategy</a:t>
            </a:r>
            <a:r>
              <a:rPr lang="en-GB" sz="1100">
                <a:solidFill>
                  <a:schemeClr val="dk1"/>
                </a:solidFill>
                <a:latin typeface="Roboto"/>
                <a:ea typeface="Roboto"/>
                <a:cs typeface="Roboto"/>
                <a:sym typeface="Roboto"/>
              </a:rPr>
              <a:t> </a:t>
            </a:r>
            <a:endParaRPr sz="1100">
              <a:solidFill>
                <a:schemeClr val="dk1"/>
              </a:solidFill>
              <a:latin typeface="Roboto"/>
              <a:ea typeface="Roboto"/>
              <a:cs typeface="Roboto"/>
              <a:sym typeface="Roboto"/>
            </a:endParaRPr>
          </a:p>
          <a:p>
            <a:pPr indent="0" lvl="0" marL="0" rtl="0" algn="l">
              <a:lnSpc>
                <a:spcPct val="115000"/>
              </a:lnSpc>
              <a:spcBef>
                <a:spcPts val="1600"/>
              </a:spcBef>
              <a:spcAft>
                <a:spcPts val="1600"/>
              </a:spcAft>
              <a:buNone/>
            </a:pPr>
            <a:r>
              <a:t/>
            </a:r>
            <a:endParaRPr sz="900">
              <a:solidFill>
                <a:schemeClr val="dk1"/>
              </a:solidFill>
              <a:latin typeface="Roboto"/>
              <a:ea typeface="Roboto"/>
              <a:cs typeface="Roboto"/>
              <a:sym typeface="Roboto"/>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2" name="Shape 112"/>
        <p:cNvGrpSpPr/>
        <p:nvPr/>
      </p:nvGrpSpPr>
      <p:grpSpPr>
        <a:xfrm>
          <a:off x="0" y="0"/>
          <a:ext cx="0" cy="0"/>
          <a:chOff x="0" y="0"/>
          <a:chExt cx="0" cy="0"/>
        </a:xfrm>
      </p:grpSpPr>
      <p:sp>
        <p:nvSpPr>
          <p:cNvPr id="113" name="Google Shape;113;p17"/>
          <p:cNvSpPr txBox="1"/>
          <p:nvPr>
            <p:ph type="title"/>
          </p:nvPr>
        </p:nvSpPr>
        <p:spPr>
          <a:xfrm>
            <a:off x="0" y="0"/>
            <a:ext cx="9144000" cy="1013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GB"/>
              <a:t>2025 aims</a:t>
            </a:r>
            <a:endParaRPr/>
          </a:p>
        </p:txBody>
      </p:sp>
      <p:sp>
        <p:nvSpPr>
          <p:cNvPr id="114" name="Google Shape;114;p17"/>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Clr>
                <a:schemeClr val="dk1"/>
              </a:buClr>
              <a:buSzPts val="1800"/>
              <a:buAutoNum type="alphaLcParenR"/>
            </a:pPr>
            <a:r>
              <a:rPr lang="en-GB">
                <a:solidFill>
                  <a:schemeClr val="dk1"/>
                </a:solidFill>
              </a:rPr>
              <a:t>Establish a working party</a:t>
            </a:r>
            <a:endParaRPr>
              <a:solidFill>
                <a:schemeClr val="dk1"/>
              </a:solidFill>
            </a:endParaRPr>
          </a:p>
          <a:p>
            <a:pPr indent="-342900" lvl="0" marL="457200" rtl="0" algn="l">
              <a:spcBef>
                <a:spcPts val="0"/>
              </a:spcBef>
              <a:spcAft>
                <a:spcPts val="0"/>
              </a:spcAft>
              <a:buClr>
                <a:schemeClr val="dk1"/>
              </a:buClr>
              <a:buSzPts val="1800"/>
              <a:buAutoNum type="alphaLcParenR"/>
            </a:pPr>
            <a:r>
              <a:rPr lang="en-GB">
                <a:solidFill>
                  <a:schemeClr val="dk1"/>
                </a:solidFill>
              </a:rPr>
              <a:t>Create an AI policy</a:t>
            </a:r>
            <a:endParaRPr>
              <a:solidFill>
                <a:schemeClr val="dk1"/>
              </a:solidFill>
            </a:endParaRPr>
          </a:p>
          <a:p>
            <a:pPr indent="-342900" lvl="0" marL="457200" rtl="0" algn="l">
              <a:spcBef>
                <a:spcPts val="0"/>
              </a:spcBef>
              <a:spcAft>
                <a:spcPts val="0"/>
              </a:spcAft>
              <a:buClr>
                <a:schemeClr val="dk1"/>
              </a:buClr>
              <a:buSzPts val="1800"/>
              <a:buAutoNum type="alphaLcParenR"/>
            </a:pPr>
            <a:r>
              <a:rPr lang="en-GB">
                <a:solidFill>
                  <a:schemeClr val="dk1"/>
                </a:solidFill>
              </a:rPr>
              <a:t>Survey staff and pupils about their understanding of AI</a:t>
            </a:r>
            <a:endParaRPr>
              <a:solidFill>
                <a:schemeClr val="dk1"/>
              </a:solidFill>
            </a:endParaRPr>
          </a:p>
          <a:p>
            <a:pPr indent="-342900" lvl="0" marL="457200" rtl="0" algn="l">
              <a:spcBef>
                <a:spcPts val="0"/>
              </a:spcBef>
              <a:spcAft>
                <a:spcPts val="0"/>
              </a:spcAft>
              <a:buClr>
                <a:schemeClr val="dk1"/>
              </a:buClr>
              <a:buSzPts val="1800"/>
              <a:buAutoNum type="alphaLcParenR"/>
            </a:pPr>
            <a:r>
              <a:rPr lang="en-GB">
                <a:solidFill>
                  <a:schemeClr val="dk1"/>
                </a:solidFill>
              </a:rPr>
              <a:t>Create basic </a:t>
            </a:r>
            <a:r>
              <a:rPr lang="en-GB">
                <a:solidFill>
                  <a:schemeClr val="dk1"/>
                </a:solidFill>
              </a:rPr>
              <a:t>guidance documents for pupils, parents and pupils</a:t>
            </a:r>
            <a:endParaRPr>
              <a:solidFill>
                <a:schemeClr val="dk1"/>
              </a:solidFill>
            </a:endParaRPr>
          </a:p>
          <a:p>
            <a:pPr indent="-342900" lvl="0" marL="457200" rtl="0" algn="l">
              <a:spcBef>
                <a:spcPts val="0"/>
              </a:spcBef>
              <a:spcAft>
                <a:spcPts val="0"/>
              </a:spcAft>
              <a:buClr>
                <a:schemeClr val="dk1"/>
              </a:buClr>
              <a:buSzPts val="1800"/>
              <a:buAutoNum type="alphaLcParenR"/>
            </a:pPr>
            <a:r>
              <a:rPr lang="en-GB">
                <a:solidFill>
                  <a:schemeClr val="dk1"/>
                </a:solidFill>
              </a:rPr>
              <a:t>Enrol staff on Digital or AI apprenticeships</a:t>
            </a:r>
            <a:endParaRPr>
              <a:solidFill>
                <a:schemeClr val="dk1"/>
              </a:solidFill>
            </a:endParaRPr>
          </a:p>
        </p:txBody>
      </p:sp>
      <p:pic>
        <p:nvPicPr>
          <p:cNvPr id="115" name="Google Shape;115;p17" title="thumbnail_Charter ai logo.png"/>
          <p:cNvPicPr preferRelativeResize="0"/>
          <p:nvPr/>
        </p:nvPicPr>
        <p:blipFill>
          <a:blip r:embed="rId3">
            <a:alphaModFix/>
          </a:blip>
          <a:stretch>
            <a:fillRect/>
          </a:stretch>
        </p:blipFill>
        <p:spPr>
          <a:xfrm>
            <a:off x="7506449" y="4759825"/>
            <a:ext cx="1637550" cy="407675"/>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9" name="Shape 119"/>
        <p:cNvGrpSpPr/>
        <p:nvPr/>
      </p:nvGrpSpPr>
      <p:grpSpPr>
        <a:xfrm>
          <a:off x="0" y="0"/>
          <a:ext cx="0" cy="0"/>
          <a:chOff x="0" y="0"/>
          <a:chExt cx="0" cy="0"/>
        </a:xfrm>
      </p:grpSpPr>
      <p:sp>
        <p:nvSpPr>
          <p:cNvPr id="120" name="Google Shape;120;p18"/>
          <p:cNvSpPr txBox="1"/>
          <p:nvPr>
            <p:ph type="title"/>
          </p:nvPr>
        </p:nvSpPr>
        <p:spPr>
          <a:xfrm>
            <a:off x="0" y="0"/>
            <a:ext cx="9144000" cy="1013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GB"/>
              <a:t>2025 Working Party</a:t>
            </a:r>
            <a:endParaRPr/>
          </a:p>
        </p:txBody>
      </p:sp>
      <p:sp>
        <p:nvSpPr>
          <p:cNvPr id="121" name="Google Shape;121;p18"/>
          <p:cNvSpPr txBox="1"/>
          <p:nvPr>
            <p:ph idx="1" type="body"/>
          </p:nvPr>
        </p:nvSpPr>
        <p:spPr>
          <a:xfrm>
            <a:off x="311700" y="1287825"/>
            <a:ext cx="8520600" cy="21537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GB">
                <a:solidFill>
                  <a:schemeClr val="dk1"/>
                </a:solidFill>
              </a:rPr>
              <a:t>28 members </a:t>
            </a:r>
            <a:endParaRPr>
              <a:solidFill>
                <a:schemeClr val="dk1"/>
              </a:solidFill>
            </a:endParaRPr>
          </a:p>
          <a:p>
            <a:pPr indent="0" lvl="0" marL="0" rtl="0" algn="l">
              <a:spcBef>
                <a:spcPts val="1200"/>
              </a:spcBef>
              <a:spcAft>
                <a:spcPts val="0"/>
              </a:spcAft>
              <a:buNone/>
            </a:pPr>
            <a:r>
              <a:rPr lang="en-GB">
                <a:solidFill>
                  <a:schemeClr val="dk1"/>
                </a:solidFill>
              </a:rPr>
              <a:t>All schools and teams.</a:t>
            </a:r>
            <a:endParaRPr>
              <a:solidFill>
                <a:schemeClr val="dk1"/>
              </a:solidFill>
            </a:endParaRPr>
          </a:p>
          <a:p>
            <a:pPr indent="0" lvl="0" marL="0" rtl="0" algn="l">
              <a:spcBef>
                <a:spcPts val="1200"/>
              </a:spcBef>
              <a:spcAft>
                <a:spcPts val="0"/>
              </a:spcAft>
              <a:buNone/>
            </a:pPr>
            <a:r>
              <a:rPr lang="en-GB">
                <a:solidFill>
                  <a:schemeClr val="dk1"/>
                </a:solidFill>
              </a:rPr>
              <a:t>3 meetings</a:t>
            </a:r>
            <a:endParaRPr>
              <a:solidFill>
                <a:schemeClr val="dk1"/>
              </a:solidFill>
            </a:endParaRPr>
          </a:p>
          <a:p>
            <a:pPr indent="0" lvl="0" marL="0" rtl="0" algn="l">
              <a:spcBef>
                <a:spcPts val="1200"/>
              </a:spcBef>
              <a:spcAft>
                <a:spcPts val="1200"/>
              </a:spcAft>
              <a:buNone/>
            </a:pPr>
            <a:r>
              <a:rPr lang="en-GB">
                <a:solidFill>
                  <a:schemeClr val="dk1"/>
                </a:solidFill>
              </a:rPr>
              <a:t>Collaborative work</a:t>
            </a:r>
            <a:endParaRPr>
              <a:solidFill>
                <a:schemeClr val="dk1"/>
              </a:solidFill>
            </a:endParaRPr>
          </a:p>
        </p:txBody>
      </p:sp>
      <p:sp>
        <p:nvSpPr>
          <p:cNvPr id="122" name="Google Shape;122;p18"/>
          <p:cNvSpPr txBox="1"/>
          <p:nvPr/>
        </p:nvSpPr>
        <p:spPr>
          <a:xfrm>
            <a:off x="251775" y="3692775"/>
            <a:ext cx="8428500" cy="935100"/>
          </a:xfrm>
          <a:prstGeom prst="rect">
            <a:avLst/>
          </a:prstGeom>
          <a:solidFill>
            <a:srgbClr val="E61B31"/>
          </a:solid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GB" sz="2000">
                <a:solidFill>
                  <a:schemeClr val="lt1"/>
                </a:solidFill>
              </a:rPr>
              <a:t>Next steps</a:t>
            </a:r>
            <a:r>
              <a:rPr lang="en-GB" sz="1800">
                <a:solidFill>
                  <a:schemeClr val="lt1"/>
                </a:solidFill>
              </a:rPr>
              <a:t> - to be continued in 2025-26 with opt out and relaunch for new members</a:t>
            </a:r>
            <a:endParaRPr sz="1800">
              <a:solidFill>
                <a:schemeClr val="lt1"/>
              </a:solidFill>
            </a:endParaRPr>
          </a:p>
        </p:txBody>
      </p:sp>
      <p:pic>
        <p:nvPicPr>
          <p:cNvPr id="123" name="Google Shape;123;p18" title="thumbnail_Charter ai logo.png"/>
          <p:cNvPicPr preferRelativeResize="0"/>
          <p:nvPr/>
        </p:nvPicPr>
        <p:blipFill>
          <a:blip r:embed="rId3">
            <a:alphaModFix/>
          </a:blip>
          <a:stretch>
            <a:fillRect/>
          </a:stretch>
        </p:blipFill>
        <p:spPr>
          <a:xfrm>
            <a:off x="7506449" y="4759825"/>
            <a:ext cx="1637550" cy="407675"/>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7" name="Shape 127"/>
        <p:cNvGrpSpPr/>
        <p:nvPr/>
      </p:nvGrpSpPr>
      <p:grpSpPr>
        <a:xfrm>
          <a:off x="0" y="0"/>
          <a:ext cx="0" cy="0"/>
          <a:chOff x="0" y="0"/>
          <a:chExt cx="0" cy="0"/>
        </a:xfrm>
      </p:grpSpPr>
      <p:sp>
        <p:nvSpPr>
          <p:cNvPr id="128" name="Google Shape;128;p19"/>
          <p:cNvSpPr txBox="1"/>
          <p:nvPr>
            <p:ph type="title"/>
          </p:nvPr>
        </p:nvSpPr>
        <p:spPr>
          <a:xfrm>
            <a:off x="0" y="0"/>
            <a:ext cx="9144000" cy="1013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GB"/>
              <a:t>2025 AI policy</a:t>
            </a:r>
            <a:endParaRPr/>
          </a:p>
        </p:txBody>
      </p:sp>
      <p:sp>
        <p:nvSpPr>
          <p:cNvPr id="129" name="Google Shape;129;p19"/>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GB">
                <a:solidFill>
                  <a:schemeClr val="dk1"/>
                </a:solidFill>
              </a:rPr>
              <a:t>Draft completed with Working Party</a:t>
            </a:r>
            <a:endParaRPr>
              <a:solidFill>
                <a:schemeClr val="dk1"/>
              </a:solidFill>
            </a:endParaRPr>
          </a:p>
          <a:p>
            <a:pPr indent="0" lvl="0" marL="0" rtl="0" algn="l">
              <a:spcBef>
                <a:spcPts val="1200"/>
              </a:spcBef>
              <a:spcAft>
                <a:spcPts val="1200"/>
              </a:spcAft>
              <a:buNone/>
            </a:pPr>
            <a:r>
              <a:rPr lang="en-GB">
                <a:solidFill>
                  <a:schemeClr val="dk1"/>
                </a:solidFill>
              </a:rPr>
              <a:t>With Shalene for roll out to Headteachers</a:t>
            </a:r>
            <a:endParaRPr>
              <a:solidFill>
                <a:schemeClr val="dk1"/>
              </a:solidFill>
            </a:endParaRPr>
          </a:p>
        </p:txBody>
      </p:sp>
      <p:pic>
        <p:nvPicPr>
          <p:cNvPr id="130" name="Google Shape;130;p19" title="thumbnail_Charter ai logo.png"/>
          <p:cNvPicPr preferRelativeResize="0"/>
          <p:nvPr/>
        </p:nvPicPr>
        <p:blipFill>
          <a:blip r:embed="rId3">
            <a:alphaModFix/>
          </a:blip>
          <a:stretch>
            <a:fillRect/>
          </a:stretch>
        </p:blipFill>
        <p:spPr>
          <a:xfrm>
            <a:off x="7506449" y="4759825"/>
            <a:ext cx="1637550" cy="407675"/>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4" name="Shape 134"/>
        <p:cNvGrpSpPr/>
        <p:nvPr/>
      </p:nvGrpSpPr>
      <p:grpSpPr>
        <a:xfrm>
          <a:off x="0" y="0"/>
          <a:ext cx="0" cy="0"/>
          <a:chOff x="0" y="0"/>
          <a:chExt cx="0" cy="0"/>
        </a:xfrm>
      </p:grpSpPr>
      <p:sp>
        <p:nvSpPr>
          <p:cNvPr id="135" name="Google Shape;135;p20"/>
          <p:cNvSpPr txBox="1"/>
          <p:nvPr>
            <p:ph type="title"/>
          </p:nvPr>
        </p:nvSpPr>
        <p:spPr>
          <a:xfrm>
            <a:off x="0" y="0"/>
            <a:ext cx="9144000" cy="1013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GB"/>
              <a:t>Insights from staff survey</a:t>
            </a:r>
            <a:endParaRPr/>
          </a:p>
        </p:txBody>
      </p:sp>
      <p:sp>
        <p:nvSpPr>
          <p:cNvPr id="136" name="Google Shape;136;p20"/>
          <p:cNvSpPr txBox="1"/>
          <p:nvPr>
            <p:ph idx="1" type="body"/>
          </p:nvPr>
        </p:nvSpPr>
        <p:spPr>
          <a:xfrm>
            <a:off x="311700" y="1152475"/>
            <a:ext cx="8520600" cy="3787200"/>
          </a:xfrm>
          <a:prstGeom prst="rect">
            <a:avLst/>
          </a:prstGeom>
        </p:spPr>
        <p:txBody>
          <a:bodyPr anchorCtr="0" anchor="t" bIns="91425" lIns="91425" spcFirstLastPara="1" rIns="91425" wrap="square" tIns="91425">
            <a:normAutofit fontScale="25000" lnSpcReduction="20000"/>
          </a:bodyPr>
          <a:lstStyle/>
          <a:p>
            <a:pPr indent="0" lvl="0" marL="0" rtl="0" algn="l">
              <a:lnSpc>
                <a:spcPct val="140000"/>
              </a:lnSpc>
              <a:spcBef>
                <a:spcPts val="1000"/>
              </a:spcBef>
              <a:spcAft>
                <a:spcPts val="0"/>
              </a:spcAft>
              <a:buClr>
                <a:schemeClr val="dk1"/>
              </a:buClr>
              <a:buSzPts val="275"/>
              <a:buFont typeface="Arial"/>
              <a:buNone/>
            </a:pPr>
            <a:r>
              <a:rPr b="1" lang="en-GB" sz="5600">
                <a:solidFill>
                  <a:schemeClr val="dk1"/>
                </a:solidFill>
                <a:highlight>
                  <a:schemeClr val="lt1"/>
                </a:highlight>
              </a:rPr>
              <a:t>📊 Key Insights from the Survey Data - 118 completed from all schools</a:t>
            </a:r>
            <a:endParaRPr b="1" sz="5600">
              <a:solidFill>
                <a:schemeClr val="dk1"/>
              </a:solidFill>
              <a:highlight>
                <a:schemeClr val="lt1"/>
              </a:highlight>
            </a:endParaRPr>
          </a:p>
          <a:p>
            <a:pPr indent="0" lvl="0" marL="0" rtl="0" algn="l">
              <a:lnSpc>
                <a:spcPct val="133333"/>
              </a:lnSpc>
              <a:spcBef>
                <a:spcPts val="900"/>
              </a:spcBef>
              <a:spcAft>
                <a:spcPts val="0"/>
              </a:spcAft>
              <a:buClr>
                <a:schemeClr val="dk1"/>
              </a:buClr>
              <a:buSzPts val="275"/>
              <a:buFont typeface="Arial"/>
              <a:buNone/>
            </a:pPr>
            <a:r>
              <a:rPr b="1" lang="en-GB" sz="5600">
                <a:solidFill>
                  <a:schemeClr val="dk1"/>
                </a:solidFill>
                <a:highlight>
                  <a:schemeClr val="lt1"/>
                </a:highlight>
              </a:rPr>
              <a:t>1. Respondent Roles</a:t>
            </a:r>
            <a:endParaRPr b="1" sz="5600">
              <a:solidFill>
                <a:schemeClr val="dk1"/>
              </a:solidFill>
              <a:highlight>
                <a:schemeClr val="lt1"/>
              </a:highlight>
            </a:endParaRPr>
          </a:p>
          <a:p>
            <a:pPr indent="-317500" lvl="0" marL="457200" rtl="0" algn="l">
              <a:spcBef>
                <a:spcPts val="300"/>
              </a:spcBef>
              <a:spcAft>
                <a:spcPts val="0"/>
              </a:spcAft>
              <a:buClr>
                <a:schemeClr val="dk1"/>
              </a:buClr>
              <a:buSzPct val="100000"/>
              <a:buFont typeface="Arial"/>
              <a:buChar char="●"/>
            </a:pPr>
            <a:r>
              <a:rPr lang="en-GB" sz="5600">
                <a:solidFill>
                  <a:schemeClr val="dk1"/>
                </a:solidFill>
                <a:highlight>
                  <a:schemeClr val="lt1"/>
                </a:highlight>
              </a:rPr>
              <a:t>A wide range of roles are represented, including Senior Leaders, Middle Leaders, Teachers, Administrators, Learning Support, and Central Team members.</a:t>
            </a:r>
            <a:endParaRPr sz="5600">
              <a:solidFill>
                <a:schemeClr val="dk1"/>
              </a:solidFill>
              <a:highlight>
                <a:schemeClr val="lt1"/>
              </a:highlight>
            </a:endParaRPr>
          </a:p>
          <a:p>
            <a:pPr indent="-317500" lvl="0" marL="457200" rtl="0" algn="l">
              <a:spcBef>
                <a:spcPts val="0"/>
              </a:spcBef>
              <a:spcAft>
                <a:spcPts val="0"/>
              </a:spcAft>
              <a:buClr>
                <a:schemeClr val="dk1"/>
              </a:buClr>
              <a:buSzPct val="100000"/>
              <a:buFont typeface="Arial"/>
              <a:buChar char="●"/>
            </a:pPr>
            <a:r>
              <a:rPr lang="en-GB" sz="5600">
                <a:solidFill>
                  <a:schemeClr val="dk1"/>
                </a:solidFill>
                <a:highlight>
                  <a:schemeClr val="lt1"/>
                </a:highlight>
              </a:rPr>
              <a:t>The most common roles are Middle Leaders and Teachers.</a:t>
            </a:r>
            <a:endParaRPr sz="5600">
              <a:solidFill>
                <a:schemeClr val="dk1"/>
              </a:solidFill>
              <a:highlight>
                <a:schemeClr val="lt1"/>
              </a:highlight>
            </a:endParaRPr>
          </a:p>
          <a:p>
            <a:pPr indent="0" lvl="0" marL="0" rtl="0" algn="l">
              <a:lnSpc>
                <a:spcPct val="133333"/>
              </a:lnSpc>
              <a:spcBef>
                <a:spcPts val="900"/>
              </a:spcBef>
              <a:spcAft>
                <a:spcPts val="0"/>
              </a:spcAft>
              <a:buClr>
                <a:schemeClr val="dk1"/>
              </a:buClr>
              <a:buSzPts val="275"/>
              <a:buFont typeface="Arial"/>
              <a:buNone/>
            </a:pPr>
            <a:r>
              <a:rPr b="1" lang="en-GB" sz="5600">
                <a:solidFill>
                  <a:schemeClr val="dk1"/>
                </a:solidFill>
                <a:highlight>
                  <a:schemeClr val="lt1"/>
                </a:highlight>
              </a:rPr>
              <a:t>2. Confidence in Understanding AI</a:t>
            </a:r>
            <a:endParaRPr b="1" sz="5600">
              <a:solidFill>
                <a:schemeClr val="dk1"/>
              </a:solidFill>
              <a:highlight>
                <a:schemeClr val="lt1"/>
              </a:highlight>
            </a:endParaRPr>
          </a:p>
          <a:p>
            <a:pPr indent="-317500" lvl="0" marL="457200" rtl="0" algn="l">
              <a:spcBef>
                <a:spcPts val="300"/>
              </a:spcBef>
              <a:spcAft>
                <a:spcPts val="0"/>
              </a:spcAft>
              <a:buClr>
                <a:schemeClr val="dk1"/>
              </a:buClr>
              <a:buSzPct val="100000"/>
              <a:buFont typeface="Arial"/>
              <a:buChar char="●"/>
            </a:pPr>
            <a:r>
              <a:rPr lang="en-GB" sz="5600">
                <a:solidFill>
                  <a:schemeClr val="dk1"/>
                </a:solidFill>
                <a:highlight>
                  <a:schemeClr val="lt1"/>
                </a:highlight>
              </a:rPr>
              <a:t>Confidence levels range from 1 (low) to 5 (high).</a:t>
            </a:r>
            <a:endParaRPr sz="5600">
              <a:solidFill>
                <a:schemeClr val="dk1"/>
              </a:solidFill>
              <a:highlight>
                <a:schemeClr val="lt1"/>
              </a:highlight>
            </a:endParaRPr>
          </a:p>
          <a:p>
            <a:pPr indent="-317500" lvl="0" marL="457200" rtl="0" algn="l">
              <a:spcBef>
                <a:spcPts val="0"/>
              </a:spcBef>
              <a:spcAft>
                <a:spcPts val="0"/>
              </a:spcAft>
              <a:buClr>
                <a:schemeClr val="dk1"/>
              </a:buClr>
              <a:buSzPct val="100000"/>
              <a:buFont typeface="Arial"/>
              <a:buChar char="●"/>
            </a:pPr>
            <a:r>
              <a:rPr lang="en-GB" sz="5600">
                <a:solidFill>
                  <a:schemeClr val="dk1"/>
                </a:solidFill>
                <a:highlight>
                  <a:schemeClr val="lt1"/>
                </a:highlight>
              </a:rPr>
              <a:t>A significant number of respondents rated themselves 4 or 5, indicating strong confidence in understanding AI.</a:t>
            </a:r>
            <a:endParaRPr sz="5600">
              <a:solidFill>
                <a:schemeClr val="dk1"/>
              </a:solidFill>
              <a:highlight>
                <a:schemeClr val="lt1"/>
              </a:highlight>
            </a:endParaRPr>
          </a:p>
          <a:p>
            <a:pPr indent="0" lvl="0" marL="0" rtl="0" algn="l">
              <a:lnSpc>
                <a:spcPct val="133333"/>
              </a:lnSpc>
              <a:spcBef>
                <a:spcPts val="900"/>
              </a:spcBef>
              <a:spcAft>
                <a:spcPts val="0"/>
              </a:spcAft>
              <a:buClr>
                <a:schemeClr val="dk1"/>
              </a:buClr>
              <a:buSzPts val="275"/>
              <a:buFont typeface="Arial"/>
              <a:buNone/>
            </a:pPr>
            <a:r>
              <a:rPr b="1" lang="en-GB" sz="5600">
                <a:solidFill>
                  <a:schemeClr val="dk1"/>
                </a:solidFill>
                <a:highlight>
                  <a:schemeClr val="lt1"/>
                </a:highlight>
              </a:rPr>
              <a:t>3. Knowledge of AI in Education</a:t>
            </a:r>
            <a:endParaRPr b="1" sz="5600">
              <a:solidFill>
                <a:schemeClr val="dk1"/>
              </a:solidFill>
              <a:highlight>
                <a:schemeClr val="lt1"/>
              </a:highlight>
            </a:endParaRPr>
          </a:p>
          <a:p>
            <a:pPr indent="-317500" lvl="0" marL="457200" rtl="0" algn="l">
              <a:spcBef>
                <a:spcPts val="300"/>
              </a:spcBef>
              <a:spcAft>
                <a:spcPts val="0"/>
              </a:spcAft>
              <a:buClr>
                <a:schemeClr val="dk1"/>
              </a:buClr>
              <a:buSzPct val="100000"/>
              <a:buFont typeface="Arial"/>
              <a:buChar char="●"/>
            </a:pPr>
            <a:r>
              <a:rPr lang="en-GB" sz="5600">
                <a:solidFill>
                  <a:schemeClr val="dk1"/>
                </a:solidFill>
                <a:highlight>
                  <a:schemeClr val="lt1"/>
                </a:highlight>
              </a:rPr>
              <a:t>Most respondents describe their knowledge as basic or well-informed.</a:t>
            </a:r>
            <a:endParaRPr sz="5600">
              <a:solidFill>
                <a:schemeClr val="dk1"/>
              </a:solidFill>
              <a:highlight>
                <a:schemeClr val="lt1"/>
              </a:highlight>
            </a:endParaRPr>
          </a:p>
          <a:p>
            <a:pPr indent="-317500" lvl="0" marL="457200" rtl="0" algn="l">
              <a:spcBef>
                <a:spcPts val="0"/>
              </a:spcBef>
              <a:spcAft>
                <a:spcPts val="0"/>
              </a:spcAft>
              <a:buClr>
                <a:schemeClr val="dk1"/>
              </a:buClr>
              <a:buSzPct val="100000"/>
              <a:buFont typeface="Arial"/>
              <a:buChar char="●"/>
            </a:pPr>
            <a:r>
              <a:rPr lang="en-GB" sz="5600">
                <a:solidFill>
                  <a:schemeClr val="dk1"/>
                </a:solidFill>
                <a:highlight>
                  <a:schemeClr val="lt1"/>
                </a:highlight>
              </a:rPr>
              <a:t>A few respondents indicated they could train others on AI.</a:t>
            </a:r>
            <a:endParaRPr sz="5600">
              <a:solidFill>
                <a:schemeClr val="dk1"/>
              </a:solidFill>
              <a:highlight>
                <a:schemeClr val="lt1"/>
              </a:highlight>
            </a:endParaRPr>
          </a:p>
          <a:p>
            <a:pPr indent="0" lvl="0" marL="457200" rtl="0" algn="l">
              <a:spcBef>
                <a:spcPts val="300"/>
              </a:spcBef>
              <a:spcAft>
                <a:spcPts val="0"/>
              </a:spcAft>
              <a:buNone/>
            </a:pPr>
            <a:r>
              <a:t/>
            </a:r>
            <a:endParaRPr sz="5600">
              <a:solidFill>
                <a:srgbClr val="424242"/>
              </a:solidFill>
              <a:highlight>
                <a:srgbClr val="FAFAFA"/>
              </a:highlight>
            </a:endParaRPr>
          </a:p>
          <a:p>
            <a:pPr indent="0" lvl="0" marL="0" rtl="0" algn="l">
              <a:spcBef>
                <a:spcPts val="300"/>
              </a:spcBef>
              <a:spcAft>
                <a:spcPts val="1200"/>
              </a:spcAft>
              <a:buNone/>
            </a:pPr>
            <a:r>
              <a:t/>
            </a:r>
            <a:endParaRPr/>
          </a:p>
        </p:txBody>
      </p:sp>
      <p:pic>
        <p:nvPicPr>
          <p:cNvPr id="137" name="Google Shape;137;p20" title="thumbnail_Charter ai logo.png"/>
          <p:cNvPicPr preferRelativeResize="0"/>
          <p:nvPr/>
        </p:nvPicPr>
        <p:blipFill>
          <a:blip r:embed="rId3">
            <a:alphaModFix/>
          </a:blip>
          <a:stretch>
            <a:fillRect/>
          </a:stretch>
        </p:blipFill>
        <p:spPr>
          <a:xfrm>
            <a:off x="7506449" y="4759825"/>
            <a:ext cx="1637550" cy="407675"/>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1" name="Shape 141"/>
        <p:cNvGrpSpPr/>
        <p:nvPr/>
      </p:nvGrpSpPr>
      <p:grpSpPr>
        <a:xfrm>
          <a:off x="0" y="0"/>
          <a:ext cx="0" cy="0"/>
          <a:chOff x="0" y="0"/>
          <a:chExt cx="0" cy="0"/>
        </a:xfrm>
      </p:grpSpPr>
      <p:sp>
        <p:nvSpPr>
          <p:cNvPr id="142" name="Google Shape;142;p21"/>
          <p:cNvSpPr txBox="1"/>
          <p:nvPr>
            <p:ph type="title"/>
          </p:nvPr>
        </p:nvSpPr>
        <p:spPr>
          <a:xfrm>
            <a:off x="0" y="0"/>
            <a:ext cx="9144000" cy="1013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Clr>
                <a:schemeClr val="dk1"/>
              </a:buClr>
              <a:buSzPts val="1100"/>
              <a:buFont typeface="Arial"/>
              <a:buNone/>
            </a:pPr>
            <a:r>
              <a:rPr lang="en-GB"/>
              <a:t>Insights from staff survey</a:t>
            </a:r>
            <a:endParaRPr/>
          </a:p>
        </p:txBody>
      </p:sp>
      <p:sp>
        <p:nvSpPr>
          <p:cNvPr id="143" name="Google Shape;143;p21"/>
          <p:cNvSpPr txBox="1"/>
          <p:nvPr>
            <p:ph idx="1" type="body"/>
          </p:nvPr>
        </p:nvSpPr>
        <p:spPr>
          <a:xfrm>
            <a:off x="311700" y="1152475"/>
            <a:ext cx="8520600" cy="3416400"/>
          </a:xfrm>
          <a:prstGeom prst="rect">
            <a:avLst/>
          </a:prstGeom>
        </p:spPr>
        <p:txBody>
          <a:bodyPr anchorCtr="0" anchor="t" bIns="91425" lIns="91425" spcFirstLastPara="1" rIns="91425" wrap="square" tIns="91425">
            <a:normAutofit fontScale="25000" lnSpcReduction="20000"/>
          </a:bodyPr>
          <a:lstStyle/>
          <a:p>
            <a:pPr indent="0" lvl="0" marL="0" rtl="0" algn="l">
              <a:lnSpc>
                <a:spcPct val="133333"/>
              </a:lnSpc>
              <a:spcBef>
                <a:spcPts val="900"/>
              </a:spcBef>
              <a:spcAft>
                <a:spcPts val="0"/>
              </a:spcAft>
              <a:buClr>
                <a:schemeClr val="dk1"/>
              </a:buClr>
              <a:buSzPts val="275"/>
              <a:buFont typeface="Arial"/>
              <a:buNone/>
            </a:pPr>
            <a:r>
              <a:rPr b="1" lang="en-GB" sz="5600">
                <a:solidFill>
                  <a:schemeClr val="dk1"/>
                </a:solidFill>
              </a:rPr>
              <a:t>4. AI Tools Mentioned</a:t>
            </a:r>
            <a:endParaRPr b="1" sz="5600">
              <a:solidFill>
                <a:schemeClr val="dk1"/>
              </a:solidFill>
            </a:endParaRPr>
          </a:p>
          <a:p>
            <a:pPr indent="-317500" lvl="0" marL="457200" rtl="0" algn="l">
              <a:spcBef>
                <a:spcPts val="300"/>
              </a:spcBef>
              <a:spcAft>
                <a:spcPts val="0"/>
              </a:spcAft>
              <a:buClr>
                <a:schemeClr val="dk1"/>
              </a:buClr>
              <a:buSzPct val="100000"/>
              <a:buFont typeface="Arial"/>
              <a:buChar char="●"/>
            </a:pPr>
            <a:r>
              <a:rPr lang="en-GB" sz="5600">
                <a:solidFill>
                  <a:schemeClr val="dk1"/>
                </a:solidFill>
              </a:rPr>
              <a:t>The most frequently mentioned tools include:</a:t>
            </a:r>
            <a:endParaRPr sz="5600">
              <a:solidFill>
                <a:schemeClr val="dk1"/>
              </a:solidFill>
            </a:endParaRPr>
          </a:p>
          <a:p>
            <a:pPr indent="-317500" lvl="1" marL="914400" rtl="0" algn="l">
              <a:spcBef>
                <a:spcPts val="0"/>
              </a:spcBef>
              <a:spcAft>
                <a:spcPts val="0"/>
              </a:spcAft>
              <a:buClr>
                <a:schemeClr val="dk1"/>
              </a:buClr>
              <a:buSzPct val="100000"/>
              <a:buFont typeface="Arial"/>
              <a:buChar char="●"/>
            </a:pPr>
            <a:r>
              <a:rPr lang="en-GB" sz="5600">
                <a:solidFill>
                  <a:schemeClr val="dk1"/>
                </a:solidFill>
              </a:rPr>
              <a:t>ChatGPT</a:t>
            </a:r>
            <a:endParaRPr sz="5600">
              <a:solidFill>
                <a:schemeClr val="dk1"/>
              </a:solidFill>
            </a:endParaRPr>
          </a:p>
          <a:p>
            <a:pPr indent="-317500" lvl="1" marL="914400" rtl="0" algn="l">
              <a:spcBef>
                <a:spcPts val="0"/>
              </a:spcBef>
              <a:spcAft>
                <a:spcPts val="0"/>
              </a:spcAft>
              <a:buClr>
                <a:schemeClr val="dk1"/>
              </a:buClr>
              <a:buSzPct val="100000"/>
              <a:buFont typeface="Arial"/>
              <a:buChar char="●"/>
            </a:pPr>
            <a:r>
              <a:rPr lang="en-GB" sz="5600">
                <a:solidFill>
                  <a:schemeClr val="dk1"/>
                </a:solidFill>
              </a:rPr>
              <a:t>Gemini</a:t>
            </a:r>
            <a:endParaRPr sz="5600">
              <a:solidFill>
                <a:schemeClr val="dk1"/>
              </a:solidFill>
            </a:endParaRPr>
          </a:p>
          <a:p>
            <a:pPr indent="-317500" lvl="1" marL="914400" rtl="0" algn="l">
              <a:spcBef>
                <a:spcPts val="0"/>
              </a:spcBef>
              <a:spcAft>
                <a:spcPts val="0"/>
              </a:spcAft>
              <a:buClr>
                <a:schemeClr val="dk1"/>
              </a:buClr>
              <a:buSzPct val="100000"/>
              <a:buFont typeface="Arial"/>
              <a:buChar char="●"/>
            </a:pPr>
            <a:r>
              <a:rPr lang="en-GB" sz="5600">
                <a:solidFill>
                  <a:schemeClr val="dk1"/>
                </a:solidFill>
              </a:rPr>
              <a:t>Oak Academy Aila</a:t>
            </a:r>
            <a:endParaRPr sz="5600">
              <a:solidFill>
                <a:schemeClr val="dk1"/>
              </a:solidFill>
            </a:endParaRPr>
          </a:p>
          <a:p>
            <a:pPr indent="-317500" lvl="1" marL="914400" rtl="0" algn="l">
              <a:spcBef>
                <a:spcPts val="0"/>
              </a:spcBef>
              <a:spcAft>
                <a:spcPts val="0"/>
              </a:spcAft>
              <a:buClr>
                <a:schemeClr val="dk1"/>
              </a:buClr>
              <a:buSzPct val="100000"/>
              <a:buFont typeface="Arial"/>
              <a:buChar char="●"/>
            </a:pPr>
            <a:r>
              <a:rPr lang="en-GB" sz="5600">
                <a:solidFill>
                  <a:schemeClr val="dk1"/>
                </a:solidFill>
              </a:rPr>
              <a:t>TeachmateAI</a:t>
            </a:r>
            <a:endParaRPr sz="5600">
              <a:solidFill>
                <a:schemeClr val="dk1"/>
              </a:solidFill>
            </a:endParaRPr>
          </a:p>
          <a:p>
            <a:pPr indent="-317500" lvl="1" marL="914400" rtl="0" algn="l">
              <a:spcBef>
                <a:spcPts val="0"/>
              </a:spcBef>
              <a:spcAft>
                <a:spcPts val="0"/>
              </a:spcAft>
              <a:buClr>
                <a:schemeClr val="dk1"/>
              </a:buClr>
              <a:buSzPct val="100000"/>
              <a:buFont typeface="Arial"/>
              <a:buChar char="●"/>
            </a:pPr>
            <a:r>
              <a:rPr lang="en-GB" sz="5600">
                <a:solidFill>
                  <a:schemeClr val="dk1"/>
                </a:solidFill>
              </a:rPr>
              <a:t>Microsoft Copilot</a:t>
            </a:r>
            <a:endParaRPr sz="5600">
              <a:solidFill>
                <a:schemeClr val="dk1"/>
              </a:solidFill>
            </a:endParaRPr>
          </a:p>
          <a:p>
            <a:pPr indent="-317500" lvl="1" marL="914400" rtl="0" algn="l">
              <a:spcBef>
                <a:spcPts val="0"/>
              </a:spcBef>
              <a:spcAft>
                <a:spcPts val="0"/>
              </a:spcAft>
              <a:buClr>
                <a:schemeClr val="dk1"/>
              </a:buClr>
              <a:buSzPct val="100000"/>
              <a:buFont typeface="Arial"/>
              <a:buChar char="●"/>
            </a:pPr>
            <a:r>
              <a:rPr lang="en-GB" sz="5600">
                <a:solidFill>
                  <a:schemeClr val="dk1"/>
                </a:solidFill>
              </a:rPr>
              <a:t>Claude</a:t>
            </a:r>
            <a:endParaRPr sz="5600">
              <a:solidFill>
                <a:schemeClr val="dk1"/>
              </a:solidFill>
            </a:endParaRPr>
          </a:p>
          <a:p>
            <a:pPr indent="-317500" lvl="1" marL="914400" rtl="0" algn="l">
              <a:spcBef>
                <a:spcPts val="0"/>
              </a:spcBef>
              <a:spcAft>
                <a:spcPts val="0"/>
              </a:spcAft>
              <a:buClr>
                <a:schemeClr val="dk1"/>
              </a:buClr>
              <a:buSzPct val="100000"/>
              <a:buFont typeface="Arial"/>
              <a:buChar char="●"/>
            </a:pPr>
            <a:r>
              <a:rPr lang="en-GB" sz="5600">
                <a:solidFill>
                  <a:schemeClr val="dk1"/>
                </a:solidFill>
              </a:rPr>
              <a:t>Canva AI</a:t>
            </a:r>
            <a:endParaRPr sz="5600">
              <a:solidFill>
                <a:schemeClr val="dk1"/>
              </a:solidFill>
            </a:endParaRPr>
          </a:p>
          <a:p>
            <a:pPr indent="0" lvl="0" marL="0" rtl="0" algn="l">
              <a:lnSpc>
                <a:spcPct val="133333"/>
              </a:lnSpc>
              <a:spcBef>
                <a:spcPts val="900"/>
              </a:spcBef>
              <a:spcAft>
                <a:spcPts val="0"/>
              </a:spcAft>
              <a:buClr>
                <a:schemeClr val="dk1"/>
              </a:buClr>
              <a:buSzPts val="275"/>
              <a:buFont typeface="Arial"/>
              <a:buNone/>
            </a:pPr>
            <a:r>
              <a:rPr b="1" lang="en-GB" sz="5600">
                <a:solidFill>
                  <a:schemeClr val="dk1"/>
                </a:solidFill>
              </a:rPr>
              <a:t>5. Perceived Benefits of AI in Education</a:t>
            </a:r>
            <a:endParaRPr b="1" sz="5600">
              <a:solidFill>
                <a:schemeClr val="dk1"/>
              </a:solidFill>
            </a:endParaRPr>
          </a:p>
          <a:p>
            <a:pPr indent="-317500" lvl="0" marL="457200" rtl="0" algn="l">
              <a:spcBef>
                <a:spcPts val="300"/>
              </a:spcBef>
              <a:spcAft>
                <a:spcPts val="0"/>
              </a:spcAft>
              <a:buClr>
                <a:schemeClr val="dk1"/>
              </a:buClr>
              <a:buSzPct val="100000"/>
              <a:buFont typeface="Arial"/>
              <a:buChar char="●"/>
            </a:pPr>
            <a:r>
              <a:rPr lang="en-GB" sz="5600">
                <a:solidFill>
                  <a:schemeClr val="dk1"/>
                </a:solidFill>
              </a:rPr>
              <a:t>Commonly cited benefits include:</a:t>
            </a:r>
            <a:endParaRPr sz="5600">
              <a:solidFill>
                <a:schemeClr val="dk1"/>
              </a:solidFill>
            </a:endParaRPr>
          </a:p>
          <a:p>
            <a:pPr indent="-317500" lvl="1" marL="914400" rtl="0" algn="l">
              <a:spcBef>
                <a:spcPts val="0"/>
              </a:spcBef>
              <a:spcAft>
                <a:spcPts val="0"/>
              </a:spcAft>
              <a:buClr>
                <a:schemeClr val="dk1"/>
              </a:buClr>
              <a:buSzPct val="100000"/>
              <a:buFont typeface="Arial"/>
              <a:buChar char="●"/>
            </a:pPr>
            <a:r>
              <a:rPr lang="en-GB" sz="5600">
                <a:solidFill>
                  <a:schemeClr val="dk1"/>
                </a:solidFill>
              </a:rPr>
              <a:t>Generating lesson plans</a:t>
            </a:r>
            <a:endParaRPr sz="5600">
              <a:solidFill>
                <a:schemeClr val="dk1"/>
              </a:solidFill>
            </a:endParaRPr>
          </a:p>
          <a:p>
            <a:pPr indent="-317500" lvl="1" marL="914400" rtl="0" algn="l">
              <a:spcBef>
                <a:spcPts val="0"/>
              </a:spcBef>
              <a:spcAft>
                <a:spcPts val="0"/>
              </a:spcAft>
              <a:buClr>
                <a:schemeClr val="dk1"/>
              </a:buClr>
              <a:buSzPct val="100000"/>
              <a:buFont typeface="Arial"/>
              <a:buChar char="●"/>
            </a:pPr>
            <a:r>
              <a:rPr lang="en-GB" sz="5600">
                <a:solidFill>
                  <a:schemeClr val="dk1"/>
                </a:solidFill>
              </a:rPr>
              <a:t>Marking student work</a:t>
            </a:r>
            <a:endParaRPr sz="5600">
              <a:solidFill>
                <a:schemeClr val="dk1"/>
              </a:solidFill>
            </a:endParaRPr>
          </a:p>
          <a:p>
            <a:pPr indent="-317500" lvl="1" marL="914400" rtl="0" algn="l">
              <a:spcBef>
                <a:spcPts val="0"/>
              </a:spcBef>
              <a:spcAft>
                <a:spcPts val="0"/>
              </a:spcAft>
              <a:buClr>
                <a:schemeClr val="dk1"/>
              </a:buClr>
              <a:buSzPct val="100000"/>
              <a:buFont typeface="Arial"/>
              <a:buChar char="●"/>
            </a:pPr>
            <a:r>
              <a:rPr lang="en-GB" sz="5600">
                <a:solidFill>
                  <a:schemeClr val="dk1"/>
                </a:solidFill>
              </a:rPr>
              <a:t>Analysing data and identifying learning gaps</a:t>
            </a:r>
            <a:endParaRPr sz="5600">
              <a:solidFill>
                <a:schemeClr val="dk1"/>
              </a:solidFill>
            </a:endParaRPr>
          </a:p>
          <a:p>
            <a:pPr indent="-317500" lvl="1" marL="914400" rtl="0" algn="l">
              <a:spcBef>
                <a:spcPts val="0"/>
              </a:spcBef>
              <a:spcAft>
                <a:spcPts val="0"/>
              </a:spcAft>
              <a:buClr>
                <a:schemeClr val="dk1"/>
              </a:buClr>
              <a:buSzPct val="100000"/>
              <a:buFont typeface="Arial"/>
              <a:buChar char="●"/>
            </a:pPr>
            <a:r>
              <a:rPr lang="en-GB" sz="5600">
                <a:solidFill>
                  <a:schemeClr val="dk1"/>
                </a:solidFill>
              </a:rPr>
              <a:t>Personalising learning</a:t>
            </a:r>
            <a:endParaRPr sz="5600">
              <a:solidFill>
                <a:schemeClr val="dk1"/>
              </a:solidFill>
            </a:endParaRPr>
          </a:p>
          <a:p>
            <a:pPr indent="-317500" lvl="1" marL="914400" rtl="0" algn="l">
              <a:spcBef>
                <a:spcPts val="0"/>
              </a:spcBef>
              <a:spcAft>
                <a:spcPts val="0"/>
              </a:spcAft>
              <a:buClr>
                <a:schemeClr val="dk1"/>
              </a:buClr>
              <a:buSzPct val="100000"/>
              <a:buFont typeface="Arial"/>
              <a:buChar char="●"/>
            </a:pPr>
            <a:r>
              <a:rPr lang="en-GB" sz="5600">
                <a:solidFill>
                  <a:schemeClr val="dk1"/>
                </a:solidFill>
              </a:rPr>
              <a:t>Supporting students with SEND</a:t>
            </a:r>
            <a:endParaRPr sz="5600">
              <a:solidFill>
                <a:schemeClr val="dk1"/>
              </a:solidFill>
            </a:endParaRPr>
          </a:p>
          <a:p>
            <a:pPr indent="0" lvl="0" marL="457200" rtl="0" algn="l">
              <a:spcBef>
                <a:spcPts val="300"/>
              </a:spcBef>
              <a:spcAft>
                <a:spcPts val="300"/>
              </a:spcAft>
              <a:buNone/>
            </a:pPr>
            <a:r>
              <a:t/>
            </a:r>
            <a:endParaRPr/>
          </a:p>
        </p:txBody>
      </p:sp>
      <p:pic>
        <p:nvPicPr>
          <p:cNvPr id="144" name="Google Shape;144;p21" title="thumbnail_Charter ai logo.png"/>
          <p:cNvPicPr preferRelativeResize="0"/>
          <p:nvPr/>
        </p:nvPicPr>
        <p:blipFill>
          <a:blip r:embed="rId3">
            <a:alphaModFix/>
          </a:blip>
          <a:stretch>
            <a:fillRect/>
          </a:stretch>
        </p:blipFill>
        <p:spPr>
          <a:xfrm>
            <a:off x="7506449" y="4759825"/>
            <a:ext cx="1637550" cy="407675"/>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