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C7B7B1-B693-4DC0-AEB0-D3043D0026C9}">
  <a:tblStyle styleId="{D9C7B7B1-B693-4DC0-AEB0-D3043D0026C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Adavies@tcset.org.uk"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Adavies@tcset.org.uk"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6d74f789ad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6d74f789ad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d74f789ad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6d74f789a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6ab3e49d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6ab3e49d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Allow staff to discuss this. Any questions can be sent to </a:t>
            </a:r>
            <a:r>
              <a:rPr lang="en-GB" u="sng">
                <a:solidFill>
                  <a:schemeClr val="hlink"/>
                </a:solidFill>
                <a:hlinkClick r:id="rId2"/>
              </a:rPr>
              <a:t>Adavies@tcset.org.uk</a:t>
            </a:r>
            <a:r>
              <a:rPr lang="en-GB">
                <a:solidFill>
                  <a:schemeClr val="dk1"/>
                </a:solidFill>
              </a:rPr>
              <a:t>. This is very much a starting point!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d74f789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d74f789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Contextualise AI within digitisation</a:t>
            </a:r>
            <a:endParaRPr/>
          </a:p>
          <a:p>
            <a:pPr indent="0" lvl="0" marL="0" rtl="0" algn="l">
              <a:spcBef>
                <a:spcPts val="0"/>
              </a:spcBef>
              <a:spcAft>
                <a:spcPts val="0"/>
              </a:spcAft>
              <a:buNone/>
            </a:pPr>
            <a:r>
              <a:rPr lang="en-GB"/>
              <a:t>We can </a:t>
            </a:r>
            <a:r>
              <a:rPr lang="en-GB"/>
              <a:t>only</a:t>
            </a:r>
            <a:r>
              <a:rPr lang="en-GB"/>
              <a:t> predict the impact on schooling.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e7dd86eb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e7dd86eb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6d74f789a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6d74f789a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But AI is here.</a:t>
            </a:r>
            <a:endParaRPr/>
          </a:p>
          <a:p>
            <a:pPr indent="0" lvl="0" marL="0" rtl="0" algn="l">
              <a:spcBef>
                <a:spcPts val="0"/>
              </a:spcBef>
              <a:spcAft>
                <a:spcPts val="0"/>
              </a:spcAft>
              <a:buNone/>
            </a:pPr>
            <a:r>
              <a:rPr lang="en-GB"/>
              <a:t>The next slides are meant to show rapid change</a:t>
            </a:r>
            <a:endParaRPr/>
          </a:p>
          <a:p>
            <a:pPr indent="0" lvl="0" marL="0" rtl="0" algn="l">
              <a:spcBef>
                <a:spcPts val="0"/>
              </a:spcBef>
              <a:spcAft>
                <a:spcPts val="0"/>
              </a:spcAft>
              <a:buNone/>
            </a:pPr>
            <a:r>
              <a:rPr lang="en-GB"/>
              <a:t>Beginning with concern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d74f789ad_0_1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6d74f789ad_0_1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d74f789ad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6d74f789a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And rules based interpretations of this rulw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d74f789ad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6d74f789ad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understanding the benefits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6d74f789a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6d74f789a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And potentially seeing the potential to have an impact on learning and outcomes.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6d74f789ad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g36d74f789ad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These are the objectives of today’s session</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p:txBody>
      </p:sp>
      <p:sp>
        <p:nvSpPr>
          <p:cNvPr id="61" name="Google Shape;61;g36d74f789ad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6d74f789ad_0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6d74f789ad_0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Most recent comment from Ofsted. They have also clarified how they will inspect the use of AI at schools.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6e2a4bc3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6e2a4bc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Implications for the children in our communities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d74f789ad_0_1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6d74f789ad_0_1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6d74f789ad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6d74f789a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6e7dd86eb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6e7dd86eb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6d74f789ad_0_1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6d74f789ad_0_1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6e7dd86eb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6e7dd86eb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6e7dd86eb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6e7dd86eb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laptops if possible in a classroom setting.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6d74f789ad_0_1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6d74f789ad_0_1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laptops if possible in a classroom setting.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d74f789ad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6d74f789ad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6d74f789ad_0_1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g36d74f789ad_0_1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These are the objectives of today’s session</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p:txBody>
      </p:sp>
      <p:sp>
        <p:nvSpPr>
          <p:cNvPr id="69" name="Google Shape;69;g36d74f789ad_0_1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6e7dd86eb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6e7dd86eb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1"/>
                </a:solidFill>
                <a:highlight>
                  <a:srgbClr val="FFFFFF"/>
                </a:highlight>
              </a:rPr>
              <a:t>Bloomberg prompted the text-to-image model to create representations of workers for 14 jobs — 300 images each for seven jobs that are typically considered “high-paying” in the US and seven that are considered “low-paying”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6e7dd86eb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6e7dd86eb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6d74f789ad_0_1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6d74f789ad_0_1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6d74f789ad_0_1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6d74f789ad_0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6d74f789ad_0_1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6d74f789ad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6d74f789ad_0_1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6d74f789ad_0_1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6d74f789ad_0_1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6d74f789ad_0_1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6d74f789ad_0_1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6d74f789ad_0_1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6d74f789a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6d74f789a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6d74f789ad_0_13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36d74f789ad_0_13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These are the objectives of today’s session</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p:txBody>
      </p:sp>
      <p:sp>
        <p:nvSpPr>
          <p:cNvPr id="311" name="Google Shape;311;g36d74f789ad_0_13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d74f789ad_0_1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d74f789ad_0_1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6e7dd86eb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6e7dd86eb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6d74f789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6d74f789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6d74f789ad_0_1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6d74f789ad_0_1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6d74f789ad_0_1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6d74f789ad_0_1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6d74f789ad_0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6d74f789ad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6d74f789ad_0_1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6d74f789ad_0_1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15 mins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6d74f789ad_0_1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6d74f789ad_0_1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d74f789ad_0_1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6d74f789ad_0_1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6d74f789ad_0_1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6d74f789ad_0_1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6d74f789ad_0_1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6d74f789ad_0_1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ion 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6e7dd86eb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6e7dd86eb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6d74f789ad_0_1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6d74f789ad_0_1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6d74f789ad_0_1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6d74f789ad_0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6d74f789ad_0_1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6d74f789ad_0_1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6d74f789ad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36d74f789ad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GB">
                <a:latin typeface="Arial"/>
                <a:ea typeface="Arial"/>
                <a:cs typeface="Arial"/>
                <a:sym typeface="Arial"/>
              </a:rPr>
              <a:t>These are the objectives of today’s session</a:t>
            </a:r>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p:txBody>
      </p:sp>
      <p:sp>
        <p:nvSpPr>
          <p:cNvPr id="399" name="Google Shape;399;g36d74f789ad_0_1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6e7dd86e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6e7dd86e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Allow staff to discuss these principles. Any questions can be sent to </a:t>
            </a:r>
            <a:r>
              <a:rPr lang="en-GB" u="sng">
                <a:solidFill>
                  <a:schemeClr val="hlink"/>
                </a:solidFill>
                <a:hlinkClick r:id="rId2"/>
              </a:rPr>
              <a:t>Adavies@tcset.org.uk</a:t>
            </a:r>
            <a:r>
              <a:rPr lang="en-GB"/>
              <a:t>. This is very much a starting point!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6d74f789ad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6d74f789ad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6eea9330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6eea9330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6d74f789ad_0_1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6d74f789ad_0_1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d74f789ad_0_1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6d74f789ad_0_1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6d74f789ad_0_1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6d74f789ad_0_1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6e7dd86eb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6e7dd86eb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6d74f789a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6d74f789a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6d74f789ad_0_1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6d74f789ad_0_1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6d74f789ad_0_1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6d74f789ad_0_1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6d74f789ad_0_1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6d74f789ad_0_1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6d74f789ad_0_1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6d74f789ad_0_1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6d74f789a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6d74f789a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6d74f789ad_0_1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6d74f789ad_0_1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6d74f789ad_0_1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6d74f789ad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30 mins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6d74f789ad_0_1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6d74f789ad_0_1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6d74f789ad_0_1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6d74f789ad_0_1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e7dd86eb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6e7dd86eb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6e7dd86eb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6e7dd86eb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e7dd86eb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e7dd86eb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0" name="Shape 50"/>
        <p:cNvGrpSpPr/>
        <p:nvPr/>
      </p:nvGrpSpPr>
      <p:grpSpPr>
        <a:xfrm>
          <a:off x="0" y="0"/>
          <a:ext cx="0" cy="0"/>
          <a:chOff x="0" y="0"/>
          <a:chExt cx="0" cy="0"/>
        </a:xfrm>
      </p:grpSpPr>
      <p:sp>
        <p:nvSpPr>
          <p:cNvPr id="51" name="Google Shape;51;p13"/>
          <p:cNvSpPr/>
          <p:nvPr>
            <p:ph idx="2" type="pic"/>
          </p:nvPr>
        </p:nvSpPr>
        <p:spPr>
          <a:xfrm>
            <a:off x="997527" y="800100"/>
            <a:ext cx="3226200" cy="43434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0" y="0"/>
            <a:ext cx="9144000" cy="1013400"/>
          </a:xfrm>
          <a:prstGeom prst="rect">
            <a:avLst/>
          </a:prstGeom>
          <a:solidFill>
            <a:srgbClr val="E61B31"/>
          </a:solidFill>
        </p:spPr>
        <p:txBody>
          <a:bodyPr anchorCtr="0" anchor="t" bIns="91425" lIns="91425" spcFirstLastPara="1" rIns="91425" wrap="square" tIns="91425">
            <a:normAutofit/>
          </a:bodyPr>
          <a:lstStyle>
            <a:lvl1pPr lvl="0">
              <a:spcBef>
                <a:spcPts val="0"/>
              </a:spcBef>
              <a:spcAft>
                <a:spcPts val="0"/>
              </a:spcAft>
              <a:buClr>
                <a:schemeClr val="lt1"/>
              </a:buClr>
              <a:buSzPts val="4600"/>
              <a:buNone/>
              <a:defRPr b="1" sz="4600">
                <a:solidFill>
                  <a:schemeClr val="lt1"/>
                </a:solidFill>
              </a:defRPr>
            </a:lvl1pPr>
            <a:lvl2pPr lvl="1">
              <a:spcBef>
                <a:spcPts val="0"/>
              </a:spcBef>
              <a:spcAft>
                <a:spcPts val="0"/>
              </a:spcAft>
              <a:buSzPts val="4300"/>
              <a:buNone/>
              <a:defRPr sz="4300"/>
            </a:lvl2pPr>
            <a:lvl3pPr lvl="2">
              <a:spcBef>
                <a:spcPts val="0"/>
              </a:spcBef>
              <a:spcAft>
                <a:spcPts val="0"/>
              </a:spcAft>
              <a:buSzPts val="4300"/>
              <a:buNone/>
              <a:defRPr sz="4300"/>
            </a:lvl3pPr>
            <a:lvl4pPr lvl="3">
              <a:spcBef>
                <a:spcPts val="0"/>
              </a:spcBef>
              <a:spcAft>
                <a:spcPts val="0"/>
              </a:spcAft>
              <a:buSzPts val="4300"/>
              <a:buNone/>
              <a:defRPr sz="4300"/>
            </a:lvl4pPr>
            <a:lvl5pPr lvl="4">
              <a:spcBef>
                <a:spcPts val="0"/>
              </a:spcBef>
              <a:spcAft>
                <a:spcPts val="0"/>
              </a:spcAft>
              <a:buSzPts val="4300"/>
              <a:buNone/>
              <a:defRPr sz="4300"/>
            </a:lvl5pPr>
            <a:lvl6pPr lvl="5">
              <a:spcBef>
                <a:spcPts val="0"/>
              </a:spcBef>
              <a:spcAft>
                <a:spcPts val="0"/>
              </a:spcAft>
              <a:buSzPts val="4300"/>
              <a:buNone/>
              <a:defRPr sz="4300"/>
            </a:lvl6pPr>
            <a:lvl7pPr lvl="6">
              <a:spcBef>
                <a:spcPts val="0"/>
              </a:spcBef>
              <a:spcAft>
                <a:spcPts val="0"/>
              </a:spcAft>
              <a:buSzPts val="4300"/>
              <a:buNone/>
              <a:defRPr sz="4300"/>
            </a:lvl7pPr>
            <a:lvl8pPr lvl="7">
              <a:spcBef>
                <a:spcPts val="0"/>
              </a:spcBef>
              <a:spcAft>
                <a:spcPts val="0"/>
              </a:spcAft>
              <a:buSzPts val="4300"/>
              <a:buNone/>
              <a:defRPr sz="4300"/>
            </a:lvl8pPr>
            <a:lvl9pPr lvl="8">
              <a:spcBef>
                <a:spcPts val="0"/>
              </a:spcBef>
              <a:spcAft>
                <a:spcPts val="0"/>
              </a:spcAft>
              <a:buSzPts val="4300"/>
              <a:buNone/>
              <a:defRPr sz="4300"/>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theguardian.com/technology/chatgp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tes.com/magazine/teaching-learning/secondary/how-easy-is-it-to-cheat-with-AI-without-being-detected-in-school"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www.youtube.com/watch?v=sPmfUmmLSB8" TargetMode="Externa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youtube.com/watch?v=N1DVMmIC85k" TargetMode="External"/><Relationship Id="rId4" Type="http://schemas.openxmlformats.org/officeDocument/2006/relationships/image" Target="../media/image2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teachingwithchatgpt.org.uk/explore"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4"/>
          <p:cNvSpPr txBox="1"/>
          <p:nvPr>
            <p:ph idx="1" type="subTitle"/>
          </p:nvPr>
        </p:nvSpPr>
        <p:spPr>
          <a:xfrm>
            <a:off x="311700" y="29300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CPD</a:t>
            </a:r>
            <a:endParaRPr/>
          </a:p>
        </p:txBody>
      </p:sp>
      <p:pic>
        <p:nvPicPr>
          <p:cNvPr id="57" name="Google Shape;57;p14" title="thumbnail_Charter ai logo.png"/>
          <p:cNvPicPr preferRelativeResize="0"/>
          <p:nvPr/>
        </p:nvPicPr>
        <p:blipFill>
          <a:blip r:embed="rId3">
            <a:alphaModFix/>
          </a:blip>
          <a:stretch>
            <a:fillRect/>
          </a:stretch>
        </p:blipFill>
        <p:spPr>
          <a:xfrm>
            <a:off x="449575" y="1217700"/>
            <a:ext cx="8244843" cy="20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Insight from AI staff survey</a:t>
            </a:r>
            <a:endParaRPr/>
          </a:p>
        </p:txBody>
      </p:sp>
      <p:pic>
        <p:nvPicPr>
          <p:cNvPr id="116" name="Google Shape;116;p23" title="thumbnail_Charter ai logo.png"/>
          <p:cNvPicPr preferRelativeResize="0"/>
          <p:nvPr/>
        </p:nvPicPr>
        <p:blipFill>
          <a:blip r:embed="rId3">
            <a:alphaModFix/>
          </a:blip>
          <a:stretch>
            <a:fillRect/>
          </a:stretch>
        </p:blipFill>
        <p:spPr>
          <a:xfrm>
            <a:off x="7506449" y="4759825"/>
            <a:ext cx="1637550" cy="407675"/>
          </a:xfrm>
          <a:prstGeom prst="rect">
            <a:avLst/>
          </a:prstGeom>
          <a:noFill/>
          <a:ln>
            <a:noFill/>
          </a:ln>
        </p:spPr>
      </p:pic>
      <p:sp>
        <p:nvSpPr>
          <p:cNvPr id="117" name="Google Shape;117;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pic>
        <p:nvPicPr>
          <p:cNvPr id="118" name="Google Shape;118;p23" title="Screenshot 2025-07-07 at 21.48.46.png"/>
          <p:cNvPicPr preferRelativeResize="0"/>
          <p:nvPr/>
        </p:nvPicPr>
        <p:blipFill>
          <a:blip r:embed="rId4">
            <a:alphaModFix/>
          </a:blip>
          <a:stretch>
            <a:fillRect/>
          </a:stretch>
        </p:blipFill>
        <p:spPr>
          <a:xfrm>
            <a:off x="152400" y="1165800"/>
            <a:ext cx="7201649" cy="35973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Insights from AI staff survey</a:t>
            </a:r>
            <a:endParaRPr/>
          </a:p>
        </p:txBody>
      </p:sp>
      <p:pic>
        <p:nvPicPr>
          <p:cNvPr id="124" name="Google Shape;124;p24" title="thumbnail_Charter ai logo.png"/>
          <p:cNvPicPr preferRelativeResize="0"/>
          <p:nvPr/>
        </p:nvPicPr>
        <p:blipFill>
          <a:blip r:embed="rId3">
            <a:alphaModFix/>
          </a:blip>
          <a:stretch>
            <a:fillRect/>
          </a:stretch>
        </p:blipFill>
        <p:spPr>
          <a:xfrm>
            <a:off x="7506449" y="4759825"/>
            <a:ext cx="1637550" cy="407675"/>
          </a:xfrm>
          <a:prstGeom prst="rect">
            <a:avLst/>
          </a:prstGeom>
          <a:noFill/>
          <a:ln>
            <a:noFill/>
          </a:ln>
        </p:spPr>
      </p:pic>
      <p:pic>
        <p:nvPicPr>
          <p:cNvPr id="125" name="Google Shape;125;p24" title="Screenshot 2025-07-07 at 21.49.44.png"/>
          <p:cNvPicPr preferRelativeResize="0"/>
          <p:nvPr/>
        </p:nvPicPr>
        <p:blipFill>
          <a:blip r:embed="rId4">
            <a:alphaModFix/>
          </a:blip>
          <a:stretch>
            <a:fillRect/>
          </a:stretch>
        </p:blipFill>
        <p:spPr>
          <a:xfrm>
            <a:off x="152400" y="1165800"/>
            <a:ext cx="8492109" cy="34416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Vision</a:t>
            </a:r>
            <a:endParaRPr/>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200"/>
              <a:t>To equip teachers, support staff and pupils with the skills and confidence to use </a:t>
            </a:r>
            <a:r>
              <a:rPr lang="en-GB" sz="2200"/>
              <a:t>technology and AI safely, responsibly and effectively.</a:t>
            </a:r>
            <a:endParaRPr sz="2200"/>
          </a:p>
        </p:txBody>
      </p:sp>
      <p:pic>
        <p:nvPicPr>
          <p:cNvPr id="132" name="Google Shape;132;p25" title="thumbnail_Charter ai logo.png"/>
          <p:cNvPicPr preferRelativeResize="0"/>
          <p:nvPr/>
        </p:nvPicPr>
        <p:blipFill>
          <a:blip r:embed="rId3">
            <a:alphaModFix/>
          </a:blip>
          <a:stretch>
            <a:fillRect/>
          </a:stretch>
        </p:blipFill>
        <p:spPr>
          <a:xfrm>
            <a:off x="311700" y="2764350"/>
            <a:ext cx="8244843" cy="205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The context</a:t>
            </a:r>
            <a:endParaRPr/>
          </a:p>
        </p:txBody>
      </p:sp>
      <p:sp>
        <p:nvSpPr>
          <p:cNvPr id="138" name="Google Shape;138;p26"/>
          <p:cNvSpPr txBox="1"/>
          <p:nvPr>
            <p:ph idx="1" type="body"/>
          </p:nvPr>
        </p:nvSpPr>
        <p:spPr>
          <a:xfrm>
            <a:off x="311700" y="1152475"/>
            <a:ext cx="4806900" cy="3941400"/>
          </a:xfrm>
          <a:prstGeom prst="rect">
            <a:avLst/>
          </a:prstGeom>
        </p:spPr>
        <p:txBody>
          <a:bodyPr anchorCtr="0" anchor="t" bIns="91425" lIns="91425" spcFirstLastPara="1" rIns="91425" wrap="square" tIns="91425">
            <a:normAutofit fontScale="85000" lnSpcReduction="20000"/>
          </a:bodyPr>
          <a:lstStyle/>
          <a:p>
            <a:pPr indent="-336550" lvl="0" marL="457200" rtl="0" algn="l">
              <a:spcBef>
                <a:spcPts val="0"/>
              </a:spcBef>
              <a:spcAft>
                <a:spcPts val="0"/>
              </a:spcAft>
              <a:buSzPct val="100000"/>
              <a:buChar char="●"/>
            </a:pPr>
            <a:r>
              <a:rPr lang="en-GB" sz="2000">
                <a:highlight>
                  <a:srgbClr val="FFFFFF"/>
                </a:highlight>
              </a:rPr>
              <a:t>Educators and policymakers have talked about the potential of all forms of digital EdTech to revolutionise education for at least 25 years, and UK governments and schools have invested heavily in software and internet connectivity. </a:t>
            </a:r>
            <a:endParaRPr sz="2000">
              <a:highlight>
                <a:srgbClr val="FFFFFF"/>
              </a:highlight>
            </a:endParaRPr>
          </a:p>
          <a:p>
            <a:pPr indent="-336550" lvl="0" marL="457200" rtl="0" algn="l">
              <a:spcBef>
                <a:spcPts val="0"/>
              </a:spcBef>
              <a:spcAft>
                <a:spcPts val="0"/>
              </a:spcAft>
              <a:buSzPct val="100000"/>
              <a:buChar char="●"/>
            </a:pPr>
            <a:r>
              <a:rPr lang="en-GB" sz="2000">
                <a:highlight>
                  <a:srgbClr val="FFFFFF"/>
                </a:highlight>
              </a:rPr>
              <a:t>AI is the most recent form of EdTech.</a:t>
            </a:r>
            <a:endParaRPr sz="2000">
              <a:highlight>
                <a:srgbClr val="FFFFFF"/>
              </a:highlight>
            </a:endParaRPr>
          </a:p>
          <a:p>
            <a:pPr indent="-336550" lvl="0" marL="457200" rtl="0" algn="l">
              <a:spcBef>
                <a:spcPts val="0"/>
              </a:spcBef>
              <a:spcAft>
                <a:spcPts val="0"/>
              </a:spcAft>
              <a:buSzPct val="100000"/>
              <a:buChar char="●"/>
            </a:pPr>
            <a:r>
              <a:rPr lang="en-GB" sz="2000">
                <a:highlight>
                  <a:srgbClr val="FFFFFF"/>
                </a:highlight>
              </a:rPr>
              <a:t>We can only make educated guesses about the general trajectory of new technologies like AI, precise predictions about their impact on schooling remain elusive.</a:t>
            </a:r>
            <a:endParaRPr sz="2000">
              <a:highlight>
                <a:srgbClr val="FFFFFF"/>
              </a:highlight>
            </a:endParaRPr>
          </a:p>
          <a:p>
            <a:pPr indent="-336550" lvl="0" marL="457200" rtl="0" algn="l">
              <a:spcBef>
                <a:spcPts val="0"/>
              </a:spcBef>
              <a:spcAft>
                <a:spcPts val="0"/>
              </a:spcAft>
              <a:buSzPct val="100000"/>
              <a:buChar char="●"/>
            </a:pPr>
            <a:r>
              <a:rPr lang="en-GB" sz="2000">
                <a:highlight>
                  <a:srgbClr val="FFFFFF"/>
                </a:highlight>
              </a:rPr>
              <a:t>As we navigate technological change, our only certainty is that we will be wrong!</a:t>
            </a:r>
            <a:endParaRPr sz="2000">
              <a:highlight>
                <a:srgbClr val="FFFFFF"/>
              </a:highlight>
            </a:endParaRPr>
          </a:p>
        </p:txBody>
      </p:sp>
      <p:pic>
        <p:nvPicPr>
          <p:cNvPr id="139" name="Google Shape;139;p26"/>
          <p:cNvPicPr preferRelativeResize="0"/>
          <p:nvPr/>
        </p:nvPicPr>
        <p:blipFill>
          <a:blip r:embed="rId3">
            <a:alphaModFix/>
          </a:blip>
          <a:stretch>
            <a:fillRect/>
          </a:stretch>
        </p:blipFill>
        <p:spPr>
          <a:xfrm>
            <a:off x="5205625" y="1351175"/>
            <a:ext cx="3661725" cy="2441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Context - AI &amp; Digitisation</a:t>
            </a:r>
            <a:endParaRPr/>
          </a:p>
        </p:txBody>
      </p:sp>
      <p:sp>
        <p:nvSpPr>
          <p:cNvPr id="145" name="Google Shape;14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7" title="Screenshot 2025-07-14 at 12.18.35.png"/>
          <p:cNvPicPr preferRelativeResize="0"/>
          <p:nvPr/>
        </p:nvPicPr>
        <p:blipFill>
          <a:blip r:embed="rId3">
            <a:alphaModFix/>
          </a:blip>
          <a:stretch>
            <a:fillRect/>
          </a:stretch>
        </p:blipFill>
        <p:spPr>
          <a:xfrm>
            <a:off x="0" y="1013401"/>
            <a:ext cx="9144000" cy="41413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Context - Jan 2023</a:t>
            </a:r>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ChatGPT 4 was released</a:t>
            </a:r>
            <a:endParaRPr/>
          </a:p>
        </p:txBody>
      </p:sp>
      <p:pic>
        <p:nvPicPr>
          <p:cNvPr id="153" name="Google Shape;153;p28" title="Screenshot 2025-07-07 at 13.10.29.png"/>
          <p:cNvPicPr preferRelativeResize="0"/>
          <p:nvPr/>
        </p:nvPicPr>
        <p:blipFill>
          <a:blip r:embed="rId3">
            <a:alphaModFix/>
          </a:blip>
          <a:stretch>
            <a:fillRect/>
          </a:stretch>
        </p:blipFill>
        <p:spPr>
          <a:xfrm>
            <a:off x="4761175" y="1061375"/>
            <a:ext cx="4134736" cy="399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Becky Allen, September 2023</a:t>
            </a:r>
            <a:endParaRPr/>
          </a:p>
        </p:txBody>
      </p:sp>
      <p:sp>
        <p:nvSpPr>
          <p:cNvPr id="159" name="Google Shape;159;p29"/>
          <p:cNvSpPr txBox="1"/>
          <p:nvPr>
            <p:ph idx="1" type="body"/>
          </p:nvPr>
        </p:nvSpPr>
        <p:spPr>
          <a:xfrm>
            <a:off x="311700" y="1152475"/>
            <a:ext cx="8520600" cy="3928800"/>
          </a:xfrm>
          <a:prstGeom prst="rect">
            <a:avLst/>
          </a:prstGeom>
        </p:spPr>
        <p:txBody>
          <a:bodyPr anchorCtr="0" anchor="t" bIns="91425" lIns="91425" spcFirstLastPara="1" rIns="91425" wrap="square" tIns="91425">
            <a:normAutofit fontScale="77500" lnSpcReduction="10000"/>
          </a:bodyPr>
          <a:lstStyle/>
          <a:p>
            <a:pPr indent="0" lvl="0" marL="0" rtl="0" algn="l">
              <a:lnSpc>
                <a:spcPct val="100000"/>
              </a:lnSpc>
              <a:spcBef>
                <a:spcPts val="0"/>
              </a:spcBef>
              <a:spcAft>
                <a:spcPts val="0"/>
              </a:spcAft>
              <a:buNone/>
            </a:pPr>
            <a:r>
              <a:rPr lang="en-GB" sz="2200">
                <a:solidFill>
                  <a:srgbClr val="111111"/>
                </a:solidFill>
                <a:highlight>
                  <a:srgbClr val="FFFFFF"/>
                </a:highlight>
              </a:rPr>
              <a:t>AI technologies do display proficiency in understanding subject matter and pedagogical techniques, often generating intriguing lesson ideas. However, according to Teacher Tapp, 72% of teachers craft their own lesson plans as a way to internalise and make sense of the subject matter they’re going to teach. This percentage is even higher among KS2 primary teachers and secondary English and humanities teachers, who often have to cover expansive knowledge domains….</a:t>
            </a:r>
            <a:endParaRPr sz="2200">
              <a:solidFill>
                <a:srgbClr val="111111"/>
              </a:solidFill>
              <a:highlight>
                <a:srgbClr val="FFFFFF"/>
              </a:highlight>
            </a:endParaRPr>
          </a:p>
          <a:p>
            <a:pPr indent="0" lvl="0" marL="0" rtl="0" algn="l">
              <a:lnSpc>
                <a:spcPct val="100000"/>
              </a:lnSpc>
              <a:spcBef>
                <a:spcPts val="1300"/>
              </a:spcBef>
              <a:spcAft>
                <a:spcPts val="0"/>
              </a:spcAft>
              <a:buClr>
                <a:schemeClr val="dk1"/>
              </a:buClr>
              <a:buSzPct val="50000"/>
              <a:buFont typeface="Arial"/>
              <a:buNone/>
            </a:pPr>
            <a:r>
              <a:rPr lang="en-GB" sz="2200">
                <a:solidFill>
                  <a:srgbClr val="111111"/>
                </a:solidFill>
                <a:highlight>
                  <a:srgbClr val="FFFFFF"/>
                </a:highlight>
              </a:rPr>
              <a:t>Furthermore, teachers generally find lesson planning to be the most enjoyable aspect of their non-teaching duties….</a:t>
            </a:r>
            <a:endParaRPr sz="2200">
              <a:solidFill>
                <a:srgbClr val="111111"/>
              </a:solidFill>
              <a:highlight>
                <a:srgbClr val="FFFFFF"/>
              </a:highlight>
            </a:endParaRPr>
          </a:p>
          <a:p>
            <a:pPr indent="0" lvl="0" marL="0" rtl="0" algn="l">
              <a:lnSpc>
                <a:spcPct val="100000"/>
              </a:lnSpc>
              <a:spcBef>
                <a:spcPts val="2000"/>
              </a:spcBef>
              <a:spcAft>
                <a:spcPts val="2000"/>
              </a:spcAft>
              <a:buNone/>
            </a:pPr>
            <a:r>
              <a:rPr lang="en-GB" sz="2200">
                <a:solidFill>
                  <a:srgbClr val="111111"/>
                </a:solidFill>
                <a:highlight>
                  <a:srgbClr val="FFFFFF"/>
                </a:highlight>
              </a:rPr>
              <a:t>So, is there room for AI to streamline the lesson-planning process? Absolutely, and it’s already happening. Teachers are integrating AI tools into their planning, treating them as professional allies. They can seek advice on the challenges students may encounter or collaboratively brainstorm teaching strategies. AI excels at automating mundane tasks like writing instructions or generating sample texts, thereby freeing up teachers for more creative and nuanced work.</a:t>
            </a:r>
            <a:endParaRPr sz="1350">
              <a:solidFill>
                <a:srgbClr val="11111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0" y="0"/>
            <a:ext cx="9144000" cy="101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This has had 3 iterations 2023,24,25</a:t>
            </a:r>
            <a:endParaRPr/>
          </a:p>
        </p:txBody>
      </p:sp>
      <p:sp>
        <p:nvSpPr>
          <p:cNvPr id="165" name="Google Shape;16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6" name="Google Shape;166;p30" title="Screenshot 2025-07-07 at 13.12.46.png"/>
          <p:cNvPicPr preferRelativeResize="0"/>
          <p:nvPr/>
        </p:nvPicPr>
        <p:blipFill>
          <a:blip r:embed="rId3">
            <a:alphaModFix/>
          </a:blip>
          <a:stretch>
            <a:fillRect/>
          </a:stretch>
        </p:blipFill>
        <p:spPr>
          <a:xfrm>
            <a:off x="64174" y="1152475"/>
            <a:ext cx="5209399" cy="3991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2024</a:t>
            </a:r>
            <a:endParaRPr/>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3" name="Google Shape;173;p31" title="Screenshot 2025-07-07 at 13.54.57.png"/>
          <p:cNvPicPr preferRelativeResize="0"/>
          <p:nvPr/>
        </p:nvPicPr>
        <p:blipFill>
          <a:blip r:embed="rId3">
            <a:alphaModFix/>
          </a:blip>
          <a:stretch>
            <a:fillRect/>
          </a:stretch>
        </p:blipFill>
        <p:spPr>
          <a:xfrm>
            <a:off x="839250" y="1095900"/>
            <a:ext cx="5874876" cy="40475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2025</a:t>
            </a:r>
            <a:endParaRPr/>
          </a:p>
        </p:txBody>
      </p:sp>
      <p:sp>
        <p:nvSpPr>
          <p:cNvPr id="179" name="Google Shape;17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0" name="Google Shape;180;p32" title="Screenshot 2025-07-07 at 13.15.23.png"/>
          <p:cNvPicPr preferRelativeResize="0"/>
          <p:nvPr/>
        </p:nvPicPr>
        <p:blipFill>
          <a:blip r:embed="rId3">
            <a:alphaModFix/>
          </a:blip>
          <a:stretch>
            <a:fillRect/>
          </a:stretch>
        </p:blipFill>
        <p:spPr>
          <a:xfrm>
            <a:off x="66752" y="1104500"/>
            <a:ext cx="4851849" cy="3991024"/>
          </a:xfrm>
          <a:prstGeom prst="rect">
            <a:avLst/>
          </a:prstGeom>
          <a:noFill/>
          <a:ln>
            <a:noFill/>
          </a:ln>
        </p:spPr>
      </p:pic>
      <p:pic>
        <p:nvPicPr>
          <p:cNvPr id="181" name="Google Shape;181;p32" title="Screenshot 2025-07-07 at 13.15.41.png"/>
          <p:cNvPicPr preferRelativeResize="0"/>
          <p:nvPr/>
        </p:nvPicPr>
        <p:blipFill rotWithShape="1">
          <a:blip r:embed="rId4">
            <a:alphaModFix/>
          </a:blip>
          <a:srcRect b="0" l="0" r="0" t="10031"/>
          <a:stretch/>
        </p:blipFill>
        <p:spPr>
          <a:xfrm>
            <a:off x="4759875" y="1104500"/>
            <a:ext cx="4246475" cy="399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303C"/>
        </a:solidFill>
      </p:bgPr>
    </p:bg>
    <p:spTree>
      <p:nvGrpSpPr>
        <p:cNvPr id="62" name="Shape 62"/>
        <p:cNvGrpSpPr/>
        <p:nvPr/>
      </p:nvGrpSpPr>
      <p:grpSpPr>
        <a:xfrm>
          <a:off x="0" y="0"/>
          <a:ext cx="0" cy="0"/>
          <a:chOff x="0" y="0"/>
          <a:chExt cx="0" cy="0"/>
        </a:xfrm>
      </p:grpSpPr>
      <p:sp>
        <p:nvSpPr>
          <p:cNvPr id="63" name="Google Shape;63;p15"/>
          <p:cNvSpPr txBox="1"/>
          <p:nvPr/>
        </p:nvSpPr>
        <p:spPr>
          <a:xfrm>
            <a:off x="0" y="288131"/>
            <a:ext cx="91440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GB" sz="6000">
                <a:solidFill>
                  <a:schemeClr val="lt1"/>
                </a:solidFill>
              </a:rPr>
              <a:t>Overview of CPD</a:t>
            </a:r>
            <a:endParaRPr sz="1100"/>
          </a:p>
        </p:txBody>
      </p:sp>
      <p:sp>
        <p:nvSpPr>
          <p:cNvPr id="64" name="Google Shape;64;p15"/>
          <p:cNvSpPr/>
          <p:nvPr/>
        </p:nvSpPr>
        <p:spPr>
          <a:xfrm>
            <a:off x="389418" y="1602544"/>
            <a:ext cx="8281500" cy="2780700"/>
          </a:xfrm>
          <a:prstGeom prst="roundRect">
            <a:avLst>
              <a:gd fmla="val 9962"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900" u="none" cap="none" strike="noStrike">
              <a:solidFill>
                <a:schemeClr val="lt1"/>
              </a:solidFill>
              <a:latin typeface="Arial"/>
              <a:ea typeface="Arial"/>
              <a:cs typeface="Arial"/>
              <a:sym typeface="Arial"/>
            </a:endParaRPr>
          </a:p>
        </p:txBody>
      </p:sp>
      <p:sp>
        <p:nvSpPr>
          <p:cNvPr id="65" name="Google Shape;65;p15"/>
          <p:cNvSpPr txBox="1"/>
          <p:nvPr/>
        </p:nvSpPr>
        <p:spPr>
          <a:xfrm>
            <a:off x="556752" y="1756593"/>
            <a:ext cx="7818900" cy="1085100"/>
          </a:xfrm>
          <a:prstGeom prst="rect">
            <a:avLst/>
          </a:prstGeom>
          <a:noFill/>
          <a:ln>
            <a:noFill/>
          </a:ln>
        </p:spPr>
        <p:txBody>
          <a:bodyPr anchorCtr="0" anchor="t" bIns="34275" lIns="68575" spcFirstLastPara="1" rIns="68575" wrap="square" tIns="34275">
            <a:spAutoFit/>
          </a:bodyPr>
          <a:lstStyle/>
          <a:p>
            <a:pPr indent="-304800" lvl="0" marL="342900" rtl="0" algn="l">
              <a:spcBef>
                <a:spcPts val="900"/>
              </a:spcBef>
              <a:spcAft>
                <a:spcPts val="0"/>
              </a:spcAft>
              <a:buClr>
                <a:schemeClr val="dk1"/>
              </a:buClr>
              <a:buSzPts val="2200"/>
              <a:buAutoNum type="arabicPeriod"/>
            </a:pPr>
            <a:r>
              <a:rPr lang="en-GB" sz="2200">
                <a:solidFill>
                  <a:schemeClr val="dk1"/>
                </a:solidFill>
              </a:rPr>
              <a:t>Session 1 - AI in education, prompts, policy and bias</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Session 2 - Risks</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Session 3 - Principles, benefits and practical strategies</a:t>
            </a:r>
            <a:endParaRPr sz="2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June 2025</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1111"/>
              </a:lnSpc>
              <a:spcBef>
                <a:spcPts val="0"/>
              </a:spcBef>
              <a:spcAft>
                <a:spcPts val="0"/>
              </a:spcAft>
              <a:buNone/>
            </a:pPr>
            <a:r>
              <a:rPr b="1" lang="en-GB" sz="2300"/>
              <a:t>Ofsted</a:t>
            </a:r>
            <a:endParaRPr sz="1100"/>
          </a:p>
          <a:p>
            <a:pPr indent="0" lvl="0" marL="0" rtl="0" algn="l">
              <a:lnSpc>
                <a:spcPct val="111111"/>
              </a:lnSpc>
              <a:spcBef>
                <a:spcPts val="400"/>
              </a:spcBef>
              <a:spcAft>
                <a:spcPts val="0"/>
              </a:spcAft>
              <a:buNone/>
            </a:pPr>
            <a:r>
              <a:t/>
            </a:r>
            <a:endParaRPr sz="1100"/>
          </a:p>
          <a:p>
            <a:pPr indent="0" lvl="0" marL="0" rtl="0" algn="l">
              <a:lnSpc>
                <a:spcPct val="111111"/>
              </a:lnSpc>
              <a:spcBef>
                <a:spcPts val="400"/>
              </a:spcBef>
              <a:spcAft>
                <a:spcPts val="0"/>
              </a:spcAft>
              <a:buClr>
                <a:schemeClr val="dk1"/>
              </a:buClr>
              <a:buSzPts val="1100"/>
              <a:buFont typeface="Arial"/>
              <a:buNone/>
            </a:pPr>
            <a:r>
              <a:rPr lang="en-GB" sz="1100"/>
              <a:t>Research and analysis</a:t>
            </a:r>
            <a:endParaRPr sz="1100"/>
          </a:p>
          <a:p>
            <a:pPr indent="0" lvl="0" marL="0" rtl="0" algn="l">
              <a:lnSpc>
                <a:spcPct val="104167"/>
              </a:lnSpc>
              <a:spcBef>
                <a:spcPts val="400"/>
              </a:spcBef>
              <a:spcAft>
                <a:spcPts val="0"/>
              </a:spcAft>
              <a:buClr>
                <a:schemeClr val="dk1"/>
              </a:buClr>
              <a:buSzPts val="1100"/>
              <a:buFont typeface="Arial"/>
              <a:buNone/>
            </a:pPr>
            <a:r>
              <a:rPr b="1" lang="en-GB" sz="2300"/>
              <a:t>‘The biggest risk is doing nothing’: insights from early adopters of artificial intelligence in schools and further education colleges</a:t>
            </a:r>
            <a:endParaRPr b="1" sz="2300"/>
          </a:p>
          <a:p>
            <a:pPr indent="0" lvl="0" marL="0" rtl="0" algn="l">
              <a:lnSpc>
                <a:spcPct val="150000"/>
              </a:lnSpc>
              <a:spcBef>
                <a:spcPts val="0"/>
              </a:spcBef>
              <a:spcAft>
                <a:spcPts val="0"/>
              </a:spcAft>
              <a:buClr>
                <a:schemeClr val="dk1"/>
              </a:buClr>
              <a:buSzPts val="1100"/>
              <a:buFont typeface="Arial"/>
              <a:buNone/>
            </a:pPr>
            <a:r>
              <a:rPr lang="en-GB" sz="1100"/>
              <a:t>Published 27 June 2025</a:t>
            </a:r>
            <a:endParaRPr sz="1100"/>
          </a:p>
          <a:p>
            <a:pPr indent="0" lvl="0" marL="0" rtl="0" algn="l">
              <a:lnSpc>
                <a:spcPct val="150000"/>
              </a:lnSpc>
              <a:spcBef>
                <a:spcPts val="0"/>
              </a:spcBef>
              <a:spcAft>
                <a:spcPts val="0"/>
              </a:spcAft>
              <a:buClr>
                <a:schemeClr val="dk1"/>
              </a:buClr>
              <a:buSzPts val="1100"/>
              <a:buFont typeface="Arial"/>
              <a:buNone/>
            </a:pPr>
            <a:r>
              <a:t/>
            </a:r>
            <a:endParaRPr sz="1100"/>
          </a:p>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June 2025</a:t>
            </a:r>
            <a:endParaRPr/>
          </a:p>
        </p:txBody>
      </p:sp>
      <p:sp>
        <p:nvSpPr>
          <p:cNvPr id="193" name="Google Shape;193;p34"/>
          <p:cNvSpPr txBox="1"/>
          <p:nvPr>
            <p:ph idx="1" type="body"/>
          </p:nvPr>
        </p:nvSpPr>
        <p:spPr>
          <a:xfrm>
            <a:off x="311700" y="1152475"/>
            <a:ext cx="8520600" cy="36672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935"/>
              <a:buNone/>
            </a:pPr>
            <a:r>
              <a:rPr b="1" i="1" lang="en-GB" sz="1651">
                <a:solidFill>
                  <a:srgbClr val="121212"/>
                </a:solidFill>
                <a:highlight>
                  <a:srgbClr val="FFFFFF"/>
                </a:highlight>
              </a:rPr>
              <a:t>The Guardian</a:t>
            </a:r>
            <a:endParaRPr b="1" i="1" sz="1651">
              <a:solidFill>
                <a:srgbClr val="121212"/>
              </a:solidFill>
              <a:highlight>
                <a:srgbClr val="FFFFFF"/>
              </a:highlight>
            </a:endParaRPr>
          </a:p>
          <a:p>
            <a:pPr indent="0" lvl="0" marL="0" rtl="0" algn="l">
              <a:lnSpc>
                <a:spcPct val="130000"/>
              </a:lnSpc>
              <a:spcBef>
                <a:spcPts val="900"/>
              </a:spcBef>
              <a:spcAft>
                <a:spcPts val="0"/>
              </a:spcAft>
              <a:buSzPts val="935"/>
              <a:buNone/>
            </a:pPr>
            <a:r>
              <a:t/>
            </a:r>
            <a:endParaRPr sz="1651">
              <a:solidFill>
                <a:srgbClr val="121212"/>
              </a:solidFill>
              <a:highlight>
                <a:srgbClr val="FFFFFF"/>
              </a:highlight>
            </a:endParaRPr>
          </a:p>
          <a:p>
            <a:pPr indent="0" lvl="0" marL="0" rtl="0" algn="l">
              <a:lnSpc>
                <a:spcPct val="130000"/>
              </a:lnSpc>
              <a:spcBef>
                <a:spcPts val="900"/>
              </a:spcBef>
              <a:spcAft>
                <a:spcPts val="0"/>
              </a:spcAft>
              <a:buClr>
                <a:schemeClr val="dk1"/>
              </a:buClr>
              <a:buSzPts val="935"/>
              <a:buFont typeface="Arial"/>
              <a:buNone/>
            </a:pPr>
            <a:r>
              <a:rPr lang="en-GB" sz="1651">
                <a:solidFill>
                  <a:srgbClr val="121212"/>
                </a:solidFill>
                <a:highlight>
                  <a:srgbClr val="FFFFFF"/>
                </a:highlight>
              </a:rPr>
              <a:t>The number of new entry-level UK jobs has dropped by almost a third since the launch of </a:t>
            </a:r>
            <a:r>
              <a:rPr lang="en-GB" sz="1651">
                <a:solidFill>
                  <a:srgbClr val="C70000"/>
                </a:solidFill>
                <a:highlight>
                  <a:srgbClr val="FFFFFF"/>
                </a:highlight>
                <a:uFill>
                  <a:noFill/>
                </a:uFill>
                <a:hlinkClick r:id="rId3">
                  <a:extLst>
                    <a:ext uri="{A12FA001-AC4F-418D-AE19-62706E023703}">
                      <ahyp:hlinkClr val="tx"/>
                    </a:ext>
                  </a:extLst>
                </a:hlinkClick>
              </a:rPr>
              <a:t>ChatGPT</a:t>
            </a:r>
            <a:r>
              <a:rPr lang="en-GB" sz="1651">
                <a:solidFill>
                  <a:srgbClr val="121212"/>
                </a:solidFill>
                <a:highlight>
                  <a:srgbClr val="FFFFFF"/>
                </a:highlight>
              </a:rPr>
              <a:t>, figures suggest, as companies use artificial intelligence to cut back the size of their workforces.</a:t>
            </a:r>
            <a:endParaRPr sz="1651">
              <a:solidFill>
                <a:srgbClr val="121212"/>
              </a:solidFill>
              <a:highlight>
                <a:srgbClr val="FFFFFF"/>
              </a:highlight>
            </a:endParaRPr>
          </a:p>
          <a:p>
            <a:pPr indent="0" lvl="0" marL="0" rtl="0" algn="l">
              <a:lnSpc>
                <a:spcPct val="130000"/>
              </a:lnSpc>
              <a:spcBef>
                <a:spcPts val="900"/>
              </a:spcBef>
              <a:spcAft>
                <a:spcPts val="0"/>
              </a:spcAft>
              <a:buClr>
                <a:schemeClr val="dk1"/>
              </a:buClr>
              <a:buSzPts val="935"/>
              <a:buFont typeface="Arial"/>
              <a:buNone/>
            </a:pPr>
            <a:r>
              <a:rPr lang="en-GB" sz="1651">
                <a:solidFill>
                  <a:srgbClr val="121212"/>
                </a:solidFill>
                <a:highlight>
                  <a:srgbClr val="FFFFFF"/>
                </a:highlight>
              </a:rPr>
              <a:t>Vacancies for graduate jobs, apprenticeships, internships and junior jobs with no degree requirement have dropped 32% since the launch of the AI chatbot in November 2022, research by the job search site Adzuna released on Monday has found. These entry-level jobs now account for 25% of the market in the UK, down from 28.9% in 2022.</a:t>
            </a:r>
            <a:endParaRPr sz="1651">
              <a:solidFill>
                <a:srgbClr val="121212"/>
              </a:solidFill>
              <a:highlight>
                <a:srgbClr val="FFFFFF"/>
              </a:highlight>
            </a:endParaRPr>
          </a:p>
          <a:p>
            <a:pPr indent="0" lvl="0" marL="0" rtl="0" algn="l">
              <a:lnSpc>
                <a:spcPct val="105000"/>
              </a:lnSpc>
              <a:spcBef>
                <a:spcPts val="900"/>
              </a:spcBef>
              <a:spcAft>
                <a:spcPts val="1200"/>
              </a:spcAft>
              <a:buSzPts val="935"/>
              <a:buNone/>
            </a:pPr>
            <a:r>
              <a:t/>
            </a:r>
            <a:endParaRPr sz="1629"/>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July 2025</a:t>
            </a:r>
            <a:endParaRPr/>
          </a:p>
        </p:txBody>
      </p:sp>
      <p:sp>
        <p:nvSpPr>
          <p:cNvPr id="199" name="Google Shape;199;p35"/>
          <p:cNvSpPr txBox="1"/>
          <p:nvPr>
            <p:ph idx="1" type="body"/>
          </p:nvPr>
        </p:nvSpPr>
        <p:spPr>
          <a:xfrm>
            <a:off x="111825" y="1152475"/>
            <a:ext cx="8709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900">
                <a:solidFill>
                  <a:srgbClr val="212937"/>
                </a:solidFill>
              </a:rPr>
              <a:t>Alex Quigly:</a:t>
            </a:r>
            <a:endParaRPr sz="1900">
              <a:solidFill>
                <a:srgbClr val="212937"/>
              </a:solidFill>
            </a:endParaRPr>
          </a:p>
          <a:p>
            <a:pPr indent="0" lvl="0" marL="0" rtl="0" algn="l">
              <a:spcBef>
                <a:spcPts val="1200"/>
              </a:spcBef>
              <a:spcAft>
                <a:spcPts val="0"/>
              </a:spcAft>
              <a:buNone/>
            </a:pPr>
            <a:r>
              <a:rPr lang="en-GB" sz="1900">
                <a:solidFill>
                  <a:srgbClr val="212937"/>
                </a:solidFill>
              </a:rPr>
              <a:t>“In my view, it is time to admit that large language models have effectively killed off independent written coursework. Not only have these tools developed at lightning speed, making it </a:t>
            </a:r>
            <a:r>
              <a:rPr b="1" lang="en-GB" sz="1900" u="sng">
                <a:solidFill>
                  <a:srgbClr val="212937"/>
                </a:solidFill>
                <a:hlinkClick r:id="rId3">
                  <a:extLst>
                    <a:ext uri="{A12FA001-AC4F-418D-AE19-62706E023703}">
                      <ahyp:hlinkClr val="tx"/>
                    </a:ext>
                  </a:extLst>
                </a:hlinkClick>
              </a:rPr>
              <a:t>impossible for schools to keep pace</a:t>
            </a:r>
            <a:r>
              <a:rPr lang="en-GB" sz="1900">
                <a:solidFill>
                  <a:srgbClr val="212937"/>
                </a:solidFill>
              </a:rPr>
              <a:t>, their use is also widespread. In 2024, 77 per cent of 13- to 18-year-olds reported using AI, up from 37 per cent in 2023.” </a:t>
            </a:r>
            <a:endParaRPr sz="1900">
              <a:solidFill>
                <a:srgbClr val="212937"/>
              </a:solidFill>
            </a:endParaRPr>
          </a:p>
          <a:p>
            <a:pPr indent="0" lvl="0" marL="0" rtl="0" algn="l">
              <a:spcBef>
                <a:spcPts val="1200"/>
              </a:spcBef>
              <a:spcAft>
                <a:spcPts val="0"/>
              </a:spcAft>
              <a:buNone/>
            </a:pPr>
            <a:r>
              <a:t/>
            </a:r>
            <a:endParaRPr sz="1900">
              <a:solidFill>
                <a:srgbClr val="212937"/>
              </a:solidFill>
            </a:endParaRPr>
          </a:p>
          <a:p>
            <a:pPr indent="0" lvl="0" marL="0" rtl="0" algn="l">
              <a:spcBef>
                <a:spcPts val="1200"/>
              </a:spcBef>
              <a:spcAft>
                <a:spcPts val="1200"/>
              </a:spcAft>
              <a:buNone/>
            </a:pPr>
            <a:r>
              <a:rPr b="1" lang="en-GB" sz="1900">
                <a:solidFill>
                  <a:srgbClr val="212937"/>
                </a:solidFill>
              </a:rPr>
              <a:t>In our secondary schools in 2025, it is higher.</a:t>
            </a:r>
            <a:endParaRPr b="1" sz="2200"/>
          </a:p>
        </p:txBody>
      </p:sp>
      <p:pic>
        <p:nvPicPr>
          <p:cNvPr descr="Forms response chart. Question title: Have you used any AI tools or platforms (e.g., ChatGPT, Snapchat AI, etc.)?. Number of responses: 818 responses." id="200" name="Google Shape;200;p35" title="Have you used any AI tools or platforms (e.g., ChatGPT, Snapchat AI, etc.)?"/>
          <p:cNvPicPr preferRelativeResize="0"/>
          <p:nvPr/>
        </p:nvPicPr>
        <p:blipFill>
          <a:blip r:embed="rId4">
            <a:alphaModFix/>
          </a:blip>
          <a:stretch>
            <a:fillRect/>
          </a:stretch>
        </p:blipFill>
        <p:spPr>
          <a:xfrm>
            <a:off x="34676" y="1249450"/>
            <a:ext cx="9074627" cy="381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LLMs - Prompts and outputs</a:t>
            </a:r>
            <a:endParaRPr/>
          </a:p>
        </p:txBody>
      </p:sp>
      <p:sp>
        <p:nvSpPr>
          <p:cNvPr id="206" name="Google Shape;206;p36"/>
          <p:cNvSpPr txBox="1"/>
          <p:nvPr>
            <p:ph idx="1" type="body"/>
          </p:nvPr>
        </p:nvSpPr>
        <p:spPr>
          <a:xfrm>
            <a:off x="251775" y="2045450"/>
            <a:ext cx="8520600" cy="30141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GB"/>
              <a:t>The better the prompt, the better the output</a:t>
            </a:r>
            <a:endParaRPr sz="1350"/>
          </a:p>
          <a:p>
            <a:pPr indent="0" lvl="0" marL="457200" rtl="0" algn="l">
              <a:spcBef>
                <a:spcPts val="0"/>
              </a:spcBef>
              <a:spcAft>
                <a:spcPts val="0"/>
              </a:spcAft>
              <a:buNone/>
            </a:pPr>
            <a:r>
              <a:t/>
            </a:r>
            <a:endParaRPr sz="1350"/>
          </a:p>
          <a:p>
            <a:pPr indent="-342900" lvl="0" marL="457200" rtl="0" algn="l">
              <a:spcBef>
                <a:spcPts val="1200"/>
              </a:spcBef>
              <a:spcAft>
                <a:spcPts val="0"/>
              </a:spcAft>
              <a:buSzPts val="1800"/>
              <a:buChar char="●"/>
            </a:pPr>
            <a:r>
              <a:rPr lang="en-GB"/>
              <a:t>The LLM breaks down your prompt into a series of keywords and analyses this for patterns. The AI system has previously done lots of machine and deep learning on varied datasets. A response is produced based on predictions made from prior learning. At this point, the AI system will give this to you as an output.</a:t>
            </a:r>
            <a:endParaRPr/>
          </a:p>
        </p:txBody>
      </p:sp>
      <p:sp>
        <p:nvSpPr>
          <p:cNvPr id="207" name="Google Shape;207;p36"/>
          <p:cNvSpPr txBox="1"/>
          <p:nvPr/>
        </p:nvSpPr>
        <p:spPr>
          <a:xfrm>
            <a:off x="251775" y="1152475"/>
            <a:ext cx="1234800" cy="753900"/>
          </a:xfrm>
          <a:prstGeom prst="rect">
            <a:avLst/>
          </a:prstGeom>
          <a:noFill/>
          <a:ln cap="flat" cmpd="sng" w="38100">
            <a:solidFill>
              <a:srgbClr val="EE30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Input</a:t>
            </a:r>
            <a:endParaRPr sz="1800">
              <a:solidFill>
                <a:schemeClr val="dk2"/>
              </a:solidFill>
            </a:endParaRPr>
          </a:p>
          <a:p>
            <a:pPr indent="0" lvl="0" marL="0" rtl="0" algn="l">
              <a:spcBef>
                <a:spcPts val="0"/>
              </a:spcBef>
              <a:spcAft>
                <a:spcPts val="0"/>
              </a:spcAft>
              <a:buNone/>
            </a:pPr>
            <a:r>
              <a:rPr lang="en-GB" sz="1800">
                <a:solidFill>
                  <a:schemeClr val="dk2"/>
                </a:solidFill>
              </a:rPr>
              <a:t>(prompt)</a:t>
            </a:r>
            <a:endParaRPr sz="1800">
              <a:solidFill>
                <a:schemeClr val="dk2"/>
              </a:solidFill>
            </a:endParaRPr>
          </a:p>
        </p:txBody>
      </p:sp>
      <p:sp>
        <p:nvSpPr>
          <p:cNvPr id="208" name="Google Shape;208;p36"/>
          <p:cNvSpPr txBox="1"/>
          <p:nvPr/>
        </p:nvSpPr>
        <p:spPr>
          <a:xfrm>
            <a:off x="2563900" y="1152475"/>
            <a:ext cx="1234800" cy="753900"/>
          </a:xfrm>
          <a:prstGeom prst="rect">
            <a:avLst/>
          </a:prstGeom>
          <a:noFill/>
          <a:ln cap="flat" cmpd="sng" w="38100">
            <a:solidFill>
              <a:srgbClr val="EE30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AI system</a:t>
            </a:r>
            <a:endParaRPr sz="1800">
              <a:solidFill>
                <a:schemeClr val="dk2"/>
              </a:solidFill>
            </a:endParaRPr>
          </a:p>
        </p:txBody>
      </p:sp>
      <p:sp>
        <p:nvSpPr>
          <p:cNvPr id="209" name="Google Shape;209;p36"/>
          <p:cNvSpPr txBox="1"/>
          <p:nvPr/>
        </p:nvSpPr>
        <p:spPr>
          <a:xfrm>
            <a:off x="4876025" y="1122475"/>
            <a:ext cx="1553400" cy="813900"/>
          </a:xfrm>
          <a:prstGeom prst="rect">
            <a:avLst/>
          </a:prstGeom>
          <a:noFill/>
          <a:ln cap="flat" cmpd="sng" w="38100">
            <a:solidFill>
              <a:srgbClr val="EE30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Output (text, image etc)</a:t>
            </a:r>
            <a:endParaRPr sz="1800">
              <a:solidFill>
                <a:schemeClr val="dk2"/>
              </a:solidFill>
            </a:endParaRPr>
          </a:p>
        </p:txBody>
      </p:sp>
      <p:cxnSp>
        <p:nvCxnSpPr>
          <p:cNvPr id="210" name="Google Shape;210;p36"/>
          <p:cNvCxnSpPr>
            <a:stCxn id="207" idx="3"/>
          </p:cNvCxnSpPr>
          <p:nvPr/>
        </p:nvCxnSpPr>
        <p:spPr>
          <a:xfrm flipH="1" rot="10800000">
            <a:off x="1486575" y="1524325"/>
            <a:ext cx="1077300" cy="5100"/>
          </a:xfrm>
          <a:prstGeom prst="straightConnector1">
            <a:avLst/>
          </a:prstGeom>
          <a:noFill/>
          <a:ln cap="flat" cmpd="sng" w="9525">
            <a:solidFill>
              <a:schemeClr val="dk2"/>
            </a:solidFill>
            <a:prstDash val="solid"/>
            <a:round/>
            <a:headEnd len="med" w="med" type="none"/>
            <a:tailEnd len="med" w="med" type="triangle"/>
          </a:ln>
        </p:spPr>
      </p:cxnSp>
      <p:cxnSp>
        <p:nvCxnSpPr>
          <p:cNvPr id="211" name="Google Shape;211;p36"/>
          <p:cNvCxnSpPr>
            <a:stCxn id="208" idx="3"/>
            <a:endCxn id="209" idx="1"/>
          </p:cNvCxnSpPr>
          <p:nvPr/>
        </p:nvCxnSpPr>
        <p:spPr>
          <a:xfrm>
            <a:off x="3798700" y="1529425"/>
            <a:ext cx="10773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7"/>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Or in other words</a:t>
            </a:r>
            <a:endParaRPr/>
          </a:p>
        </p:txBody>
      </p:sp>
      <p:sp>
        <p:nvSpPr>
          <p:cNvPr id="217" name="Google Shape;217;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8" name="Google Shape;218;p37" title="Screenshot 2025-07-14 at 12.20.44.png"/>
          <p:cNvPicPr preferRelativeResize="0"/>
          <p:nvPr/>
        </p:nvPicPr>
        <p:blipFill>
          <a:blip r:embed="rId3">
            <a:alphaModFix/>
          </a:blip>
          <a:stretch>
            <a:fillRect/>
          </a:stretch>
        </p:blipFill>
        <p:spPr>
          <a:xfrm>
            <a:off x="0" y="851409"/>
            <a:ext cx="9144000" cy="42920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0" y="0"/>
            <a:ext cx="9144000" cy="101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 </a:t>
            </a:r>
            <a:r>
              <a:rPr lang="en-GB" sz="3044"/>
              <a:t>Discuss these </a:t>
            </a:r>
            <a:r>
              <a:rPr lang="en-GB" sz="3044"/>
              <a:t>Dos and Don’ts when using LLMs</a:t>
            </a:r>
            <a:endParaRPr sz="3044"/>
          </a:p>
        </p:txBody>
      </p:sp>
      <p:sp>
        <p:nvSpPr>
          <p:cNvPr id="224" name="Google Shape;22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graphicFrame>
        <p:nvGraphicFramePr>
          <p:cNvPr id="225" name="Google Shape;225;p38"/>
          <p:cNvGraphicFramePr/>
          <p:nvPr/>
        </p:nvGraphicFramePr>
        <p:xfrm>
          <a:off x="311700" y="1152475"/>
          <a:ext cx="3000000" cy="3000000"/>
        </p:xfrm>
        <a:graphic>
          <a:graphicData uri="http://schemas.openxmlformats.org/drawingml/2006/table">
            <a:tbl>
              <a:tblPr>
                <a:noFill/>
                <a:tableStyleId>{D9C7B7B1-B693-4DC0-AEB0-D3043D0026C9}</a:tableStyleId>
              </a:tblPr>
              <a:tblGrid>
                <a:gridCol w="4260300"/>
                <a:gridCol w="4260300"/>
              </a:tblGrid>
              <a:tr h="381000">
                <a:tc>
                  <a:txBody>
                    <a:bodyPr/>
                    <a:lstStyle/>
                    <a:p>
                      <a:pPr indent="0" lvl="0" marL="0" rtl="0" algn="l">
                        <a:spcBef>
                          <a:spcPts val="0"/>
                        </a:spcBef>
                        <a:spcAft>
                          <a:spcPts val="0"/>
                        </a:spcAft>
                        <a:buNone/>
                      </a:pPr>
                      <a:r>
                        <a:rPr lang="en-GB" sz="2400"/>
                        <a:t>Dos</a:t>
                      </a:r>
                      <a:endParaRPr sz="2400"/>
                    </a:p>
                  </a:txBody>
                  <a:tcPr marT="91425" marB="91425" marR="91425" marL="91425"/>
                </a:tc>
                <a:tc>
                  <a:txBody>
                    <a:bodyPr/>
                    <a:lstStyle/>
                    <a:p>
                      <a:pPr indent="0" lvl="0" marL="0" rtl="0" algn="l">
                        <a:spcBef>
                          <a:spcPts val="0"/>
                        </a:spcBef>
                        <a:spcAft>
                          <a:spcPts val="0"/>
                        </a:spcAft>
                        <a:buNone/>
                      </a:pPr>
                      <a:r>
                        <a:rPr lang="en-GB" sz="2400"/>
                        <a:t>Don’ts</a:t>
                      </a:r>
                      <a:endParaRPr sz="2400"/>
                    </a:p>
                  </a:txBody>
                  <a:tcPr marT="91425" marB="91425" marR="91425" marL="91425"/>
                </a:tc>
              </a:tr>
              <a:tr h="381000">
                <a:tc>
                  <a:txBody>
                    <a:bodyPr/>
                    <a:lstStyle/>
                    <a:p>
                      <a:pPr indent="0" lvl="0" marL="0" marR="0" rtl="0" algn="l">
                        <a:lnSpc>
                          <a:spcPct val="115000"/>
                        </a:lnSpc>
                        <a:spcBef>
                          <a:spcPts val="0"/>
                        </a:spcBef>
                        <a:spcAft>
                          <a:spcPts val="0"/>
                        </a:spcAft>
                        <a:buNone/>
                      </a:pPr>
                      <a:r>
                        <a:rPr lang="en-GB" sz="1800">
                          <a:solidFill>
                            <a:schemeClr val="dk1"/>
                          </a:solidFill>
                        </a:rPr>
                        <a:t>● Use clear and specific prompts</a:t>
                      </a:r>
                      <a:endParaRPr sz="1800">
                        <a:solidFill>
                          <a:schemeClr val="dk1"/>
                        </a:solidFill>
                      </a:endParaRPr>
                    </a:p>
                    <a:p>
                      <a:pPr indent="0" lvl="0" marL="0" marR="0" rtl="0" algn="l">
                        <a:lnSpc>
                          <a:spcPct val="115000"/>
                        </a:lnSpc>
                        <a:spcBef>
                          <a:spcPts val="1200"/>
                        </a:spcBef>
                        <a:spcAft>
                          <a:spcPts val="0"/>
                        </a:spcAft>
                        <a:buNone/>
                      </a:pPr>
                      <a:r>
                        <a:rPr lang="en-GB" sz="1800">
                          <a:solidFill>
                            <a:schemeClr val="dk1"/>
                          </a:solidFill>
                        </a:rPr>
                        <a:t>● Use for brainstorming and ideas</a:t>
                      </a:r>
                      <a:endParaRPr sz="1800">
                        <a:solidFill>
                          <a:schemeClr val="dk1"/>
                        </a:solidFill>
                      </a:endParaRPr>
                    </a:p>
                    <a:p>
                      <a:pPr indent="0" lvl="0" marL="0" marR="0" rtl="0" algn="l">
                        <a:lnSpc>
                          <a:spcPct val="115000"/>
                        </a:lnSpc>
                        <a:spcBef>
                          <a:spcPts val="1200"/>
                        </a:spcBef>
                        <a:spcAft>
                          <a:spcPts val="0"/>
                        </a:spcAft>
                        <a:buNone/>
                      </a:pPr>
                      <a:r>
                        <a:rPr lang="en-GB" sz="1800">
                          <a:solidFill>
                            <a:schemeClr val="dk1"/>
                          </a:solidFill>
                        </a:rPr>
                        <a:t>● Anonymise data </a:t>
                      </a:r>
                      <a:endParaRPr sz="1800">
                        <a:solidFill>
                          <a:schemeClr val="dk1"/>
                        </a:solidFill>
                      </a:endParaRPr>
                    </a:p>
                    <a:p>
                      <a:pPr indent="0" lvl="0" marL="0" marR="0" rtl="0" algn="l">
                        <a:lnSpc>
                          <a:spcPct val="115000"/>
                        </a:lnSpc>
                        <a:spcBef>
                          <a:spcPts val="1200"/>
                        </a:spcBef>
                        <a:spcAft>
                          <a:spcPts val="0"/>
                        </a:spcAft>
                        <a:buNone/>
                      </a:pPr>
                      <a:r>
                        <a:rPr lang="en-GB" sz="1800">
                          <a:solidFill>
                            <a:schemeClr val="dk1"/>
                          </a:solidFill>
                        </a:rPr>
                        <a:t>● Review and tailor AI outputs</a:t>
                      </a:r>
                      <a:endParaRPr sz="1800">
                        <a:solidFill>
                          <a:schemeClr val="dk1"/>
                        </a:solidFill>
                      </a:endParaRPr>
                    </a:p>
                    <a:p>
                      <a:pPr indent="0" lvl="0" marL="0" marR="0" rtl="0" algn="l">
                        <a:lnSpc>
                          <a:spcPct val="115000"/>
                        </a:lnSpc>
                        <a:spcBef>
                          <a:spcPts val="1200"/>
                        </a:spcBef>
                        <a:spcAft>
                          <a:spcPts val="1200"/>
                        </a:spcAft>
                        <a:buNone/>
                      </a:pPr>
                      <a:r>
                        <a:rPr lang="en-GB" sz="1800">
                          <a:solidFill>
                            <a:schemeClr val="dk1"/>
                          </a:solidFill>
                        </a:rPr>
                        <a:t>● Check sources</a:t>
                      </a:r>
                      <a:endParaRPr sz="1800">
                        <a:solidFill>
                          <a:schemeClr val="dk1"/>
                        </a:solidFill>
                      </a:endParaRPr>
                    </a:p>
                  </a:txBody>
                  <a:tcPr marT="91425" marB="91425" marR="91425" marL="91425"/>
                </a:tc>
                <a:tc>
                  <a:txBody>
                    <a:bodyPr/>
                    <a:lstStyle/>
                    <a:p>
                      <a:pPr indent="0" lvl="0" marL="0" marR="0" rtl="0" algn="l">
                        <a:lnSpc>
                          <a:spcPct val="115000"/>
                        </a:lnSpc>
                        <a:spcBef>
                          <a:spcPts val="0"/>
                        </a:spcBef>
                        <a:spcAft>
                          <a:spcPts val="0"/>
                        </a:spcAft>
                        <a:buNone/>
                      </a:pPr>
                      <a:r>
                        <a:rPr lang="en-GB" sz="1800">
                          <a:solidFill>
                            <a:schemeClr val="dk1"/>
                          </a:solidFill>
                        </a:rPr>
                        <a:t>● Share personal or sensitive data </a:t>
                      </a:r>
                      <a:endParaRPr sz="1800">
                        <a:solidFill>
                          <a:schemeClr val="dk1"/>
                        </a:solidFill>
                      </a:endParaRPr>
                    </a:p>
                    <a:p>
                      <a:pPr indent="0" lvl="0" marL="0" marR="0" rtl="0" algn="l">
                        <a:lnSpc>
                          <a:spcPct val="115000"/>
                        </a:lnSpc>
                        <a:spcBef>
                          <a:spcPts val="1200"/>
                        </a:spcBef>
                        <a:spcAft>
                          <a:spcPts val="0"/>
                        </a:spcAft>
                        <a:buNone/>
                      </a:pPr>
                      <a:r>
                        <a:rPr lang="en-GB" sz="1800">
                          <a:solidFill>
                            <a:schemeClr val="dk1"/>
                          </a:solidFill>
                        </a:rPr>
                        <a:t>● Rely solely on AI</a:t>
                      </a:r>
                      <a:endParaRPr sz="1800">
                        <a:solidFill>
                          <a:schemeClr val="dk1"/>
                        </a:solidFill>
                      </a:endParaRPr>
                    </a:p>
                    <a:p>
                      <a:pPr indent="0" lvl="0" marL="0" marR="0" rtl="0" algn="l">
                        <a:lnSpc>
                          <a:spcPct val="115000"/>
                        </a:lnSpc>
                        <a:spcBef>
                          <a:spcPts val="1200"/>
                        </a:spcBef>
                        <a:spcAft>
                          <a:spcPts val="0"/>
                        </a:spcAft>
                        <a:buNone/>
                      </a:pPr>
                      <a:r>
                        <a:rPr lang="en-GB" sz="1800">
                          <a:solidFill>
                            <a:schemeClr val="dk1"/>
                          </a:solidFill>
                        </a:rPr>
                        <a:t>● Ignore AI limitations (see next session)</a:t>
                      </a:r>
                      <a:endParaRPr sz="1800">
                        <a:solidFill>
                          <a:schemeClr val="dk1"/>
                        </a:solidFill>
                      </a:endParaRPr>
                    </a:p>
                    <a:p>
                      <a:pPr indent="0" lvl="0" marL="0" marR="0" rtl="0" algn="l">
                        <a:lnSpc>
                          <a:spcPct val="115000"/>
                        </a:lnSpc>
                        <a:spcBef>
                          <a:spcPts val="1200"/>
                        </a:spcBef>
                        <a:spcAft>
                          <a:spcPts val="0"/>
                        </a:spcAft>
                        <a:buNone/>
                      </a:pPr>
                      <a:r>
                        <a:rPr lang="en-GB" sz="1800">
                          <a:solidFill>
                            <a:schemeClr val="dk1"/>
                          </a:solidFill>
                        </a:rPr>
                        <a:t>● Overlook stakeholder perceptions</a:t>
                      </a:r>
                      <a:endParaRPr sz="1800">
                        <a:solidFill>
                          <a:schemeClr val="dk1"/>
                        </a:solidFill>
                      </a:endParaRPr>
                    </a:p>
                    <a:p>
                      <a:pPr indent="0" lvl="0" marL="0" marR="0" rtl="0" algn="l">
                        <a:lnSpc>
                          <a:spcPct val="115000"/>
                        </a:lnSpc>
                        <a:spcBef>
                          <a:spcPts val="1200"/>
                        </a:spcBef>
                        <a:spcAft>
                          <a:spcPts val="1200"/>
                        </a:spcAft>
                        <a:buNone/>
                      </a:pPr>
                      <a:r>
                        <a:t/>
                      </a:r>
                      <a:endParaRPr sz="1800">
                        <a:solidFill>
                          <a:schemeClr val="dk1"/>
                        </a:solidFill>
                      </a:endParaRPr>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Use Copilot or Gemini</a:t>
            </a:r>
            <a:endParaRPr/>
          </a:p>
        </p:txBody>
      </p:sp>
      <p:sp>
        <p:nvSpPr>
          <p:cNvPr id="231" name="Google Shape;231;p39"/>
          <p:cNvSpPr txBox="1"/>
          <p:nvPr>
            <p:ph idx="1" type="body"/>
          </p:nvPr>
        </p:nvSpPr>
        <p:spPr>
          <a:xfrm>
            <a:off x="311700" y="1152475"/>
            <a:ext cx="8520600" cy="385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Our schools are either </a:t>
            </a:r>
            <a:r>
              <a:rPr b="1" lang="en-GB"/>
              <a:t>Microsoft</a:t>
            </a:r>
            <a:r>
              <a:rPr lang="en-GB"/>
              <a:t> or </a:t>
            </a:r>
            <a:r>
              <a:rPr b="1" lang="en-GB"/>
              <a:t>Google</a:t>
            </a:r>
            <a:r>
              <a:rPr lang="en-GB"/>
              <a:t>.</a:t>
            </a:r>
            <a:endParaRPr/>
          </a:p>
          <a:p>
            <a:pPr indent="0" lvl="0" marL="0" rtl="0" algn="l">
              <a:spcBef>
                <a:spcPts val="1200"/>
              </a:spcBef>
              <a:spcAft>
                <a:spcPts val="0"/>
              </a:spcAft>
              <a:buClr>
                <a:schemeClr val="dk1"/>
              </a:buClr>
              <a:buSzPts val="1100"/>
              <a:buFont typeface="Arial"/>
              <a:buNone/>
            </a:pPr>
            <a:r>
              <a:rPr lang="en-GB"/>
              <a:t>We advise you to use Copilot or Gemini on our licenses where possible. But do not put names or personal data in. This does allow you to put lessons / work in because this protects IP because it does not learn from your prompts. Microsoft accounts will soon have A3 licenses which will have even better safeguards for data.</a:t>
            </a:r>
            <a:endParaRPr/>
          </a:p>
          <a:p>
            <a:pPr indent="0" lvl="0" marL="0" rtl="0" algn="l">
              <a:spcBef>
                <a:spcPts val="1200"/>
              </a:spcBef>
              <a:spcAft>
                <a:spcPts val="0"/>
              </a:spcAft>
              <a:buNone/>
            </a:pPr>
            <a:r>
              <a:rPr lang="en-GB"/>
              <a:t>You can also turn learning off in ChatGPT in settings which is useful at home too.</a:t>
            </a:r>
            <a:endParaRPr/>
          </a:p>
          <a:p>
            <a:pPr indent="0" lvl="0" marL="0" rtl="0" algn="l">
              <a:spcBef>
                <a:spcPts val="1200"/>
              </a:spcBef>
              <a:spcAft>
                <a:spcPts val="1200"/>
              </a:spcAft>
              <a:buNone/>
            </a:pPr>
            <a:r>
              <a:t/>
            </a:r>
            <a:endParaRPr/>
          </a:p>
        </p:txBody>
      </p:sp>
      <p:pic>
        <p:nvPicPr>
          <p:cNvPr id="232" name="Google Shape;232;p39"/>
          <p:cNvPicPr preferRelativeResize="0"/>
          <p:nvPr/>
        </p:nvPicPr>
        <p:blipFill rotWithShape="1">
          <a:blip r:embed="rId3">
            <a:alphaModFix/>
          </a:blip>
          <a:srcRect b="19803" l="16830" r="16830" t="14708"/>
          <a:stretch/>
        </p:blipFill>
        <p:spPr>
          <a:xfrm>
            <a:off x="51925" y="45088"/>
            <a:ext cx="935175" cy="923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Writing a prompt</a:t>
            </a:r>
            <a:endParaRPr/>
          </a:p>
        </p:txBody>
      </p:sp>
      <p:sp>
        <p:nvSpPr>
          <p:cNvPr id="238" name="Google Shape;238;p40"/>
          <p:cNvSpPr txBox="1"/>
          <p:nvPr>
            <p:ph idx="1" type="body"/>
          </p:nvPr>
        </p:nvSpPr>
        <p:spPr>
          <a:xfrm>
            <a:off x="311700" y="1152475"/>
            <a:ext cx="8520600" cy="3817200"/>
          </a:xfrm>
          <a:prstGeom prst="rect">
            <a:avLst/>
          </a:prstGeom>
        </p:spPr>
        <p:txBody>
          <a:bodyPr anchorCtr="0" anchor="t" bIns="91425" lIns="91425" spcFirstLastPara="1" rIns="91425" wrap="square" tIns="91425">
            <a:noAutofit/>
          </a:bodyPr>
          <a:lstStyle/>
          <a:p>
            <a:pPr indent="-327025" lvl="0" marL="457200" rtl="0" algn="l">
              <a:spcBef>
                <a:spcPts val="0"/>
              </a:spcBef>
              <a:spcAft>
                <a:spcPts val="0"/>
              </a:spcAft>
              <a:buSzPts val="1550"/>
              <a:buChar char="●"/>
            </a:pPr>
            <a:r>
              <a:rPr b="1" lang="en-GB" sz="1550"/>
              <a:t>Specificity </a:t>
            </a:r>
            <a:r>
              <a:rPr lang="en-GB" sz="1550"/>
              <a:t>– be clear about what you want from the AI system. Vague prompts lead to vague answers. Instead of "Tell me about AI," try "Explain how generative AI can help teachers reduce workload, with examples."</a:t>
            </a:r>
            <a:endParaRPr sz="1550"/>
          </a:p>
          <a:p>
            <a:pPr indent="-327025" lvl="0" marL="457200" rtl="0" algn="l">
              <a:spcBef>
                <a:spcPts val="0"/>
              </a:spcBef>
              <a:spcAft>
                <a:spcPts val="0"/>
              </a:spcAft>
              <a:buSzPts val="1550"/>
              <a:buChar char="●"/>
            </a:pPr>
            <a:r>
              <a:rPr b="1" lang="en-GB" sz="1550"/>
              <a:t>Context and constraints </a:t>
            </a:r>
            <a:r>
              <a:rPr lang="en-GB" sz="1550"/>
              <a:t>– provide relevant background information and set boundaries. For example, "Summarise the risks of AI in education in under 100 words, using plain language."</a:t>
            </a:r>
            <a:endParaRPr sz="1550"/>
          </a:p>
          <a:p>
            <a:pPr indent="-327025" lvl="0" marL="457200" rtl="0" algn="l">
              <a:spcBef>
                <a:spcPts val="0"/>
              </a:spcBef>
              <a:spcAft>
                <a:spcPts val="0"/>
              </a:spcAft>
              <a:buSzPts val="1550"/>
              <a:buChar char="●"/>
            </a:pPr>
            <a:r>
              <a:rPr b="1" lang="en-GB" sz="1550"/>
              <a:t>Desired format</a:t>
            </a:r>
            <a:r>
              <a:rPr lang="en-GB" sz="1550"/>
              <a:t> – if you need a list, a paragraph, or a structured response, state it. For example, "List three advantages of AI in teaching, with a brief explanation for each."</a:t>
            </a:r>
            <a:endParaRPr sz="1550"/>
          </a:p>
          <a:p>
            <a:pPr indent="-327025" lvl="0" marL="457200" rtl="0" algn="l">
              <a:spcBef>
                <a:spcPts val="0"/>
              </a:spcBef>
              <a:spcAft>
                <a:spcPts val="0"/>
              </a:spcAft>
              <a:buSzPts val="1550"/>
              <a:buChar char="●"/>
            </a:pPr>
            <a:r>
              <a:rPr b="1" lang="en-GB" sz="1550"/>
              <a:t>Tone and style</a:t>
            </a:r>
            <a:r>
              <a:rPr lang="en-GB" sz="1550"/>
              <a:t> – specify the tone if needed. For example, "Explain AI bias in a way that a non-technical teacher would understand, using an informal and engaging tone."</a:t>
            </a:r>
            <a:endParaRPr sz="1550"/>
          </a:p>
          <a:p>
            <a:pPr indent="-327025" lvl="0" marL="457200" rtl="0" algn="l">
              <a:spcBef>
                <a:spcPts val="0"/>
              </a:spcBef>
              <a:spcAft>
                <a:spcPts val="0"/>
              </a:spcAft>
              <a:buSzPts val="1550"/>
              <a:buChar char="●"/>
            </a:pPr>
            <a:r>
              <a:rPr b="1" lang="en-GB" sz="1550"/>
              <a:t>Iteration and refinement</a:t>
            </a:r>
            <a:r>
              <a:rPr lang="en-GB" sz="1550"/>
              <a:t> – if the first response isn’t quite right, refine your prompt. For instance, if an answer is too broad, you can adjust by adding "Focus on UK schools and recent policy discussions."</a:t>
            </a:r>
            <a:endParaRPr sz="2000"/>
          </a:p>
        </p:txBody>
      </p:sp>
      <p:pic>
        <p:nvPicPr>
          <p:cNvPr id="239" name="Google Shape;239;p40"/>
          <p:cNvPicPr preferRelativeResize="0"/>
          <p:nvPr/>
        </p:nvPicPr>
        <p:blipFill rotWithShape="1">
          <a:blip r:embed="rId3">
            <a:alphaModFix/>
          </a:blip>
          <a:srcRect b="19803" l="16830" r="16830" t="14708"/>
          <a:stretch/>
        </p:blipFill>
        <p:spPr>
          <a:xfrm>
            <a:off x="51925" y="45088"/>
            <a:ext cx="935175" cy="923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Have a go at writing a prompt</a:t>
            </a:r>
            <a:endParaRPr/>
          </a:p>
        </p:txBody>
      </p:sp>
      <p:sp>
        <p:nvSpPr>
          <p:cNvPr id="245" name="Google Shape;245;p41"/>
          <p:cNvSpPr txBox="1"/>
          <p:nvPr>
            <p:ph idx="1" type="body"/>
          </p:nvPr>
        </p:nvSpPr>
        <p:spPr>
          <a:xfrm>
            <a:off x="311700" y="1152475"/>
            <a:ext cx="8520600" cy="3817200"/>
          </a:xfrm>
          <a:prstGeom prst="rect">
            <a:avLst/>
          </a:prstGeom>
        </p:spPr>
        <p:txBody>
          <a:bodyPr anchorCtr="0" anchor="t" bIns="91425" lIns="91425" spcFirstLastPara="1" rIns="91425" wrap="square" tIns="91425">
            <a:noAutofit/>
          </a:bodyPr>
          <a:lstStyle/>
          <a:p>
            <a:pPr indent="-327025" lvl="0" marL="457200" rtl="0" algn="l">
              <a:spcBef>
                <a:spcPts val="0"/>
              </a:spcBef>
              <a:spcAft>
                <a:spcPts val="0"/>
              </a:spcAft>
              <a:buSzPts val="1550"/>
              <a:buChar char="●"/>
            </a:pPr>
            <a:r>
              <a:rPr lang="en-GB" sz="2000"/>
              <a:t>Use this* vocabulary to create a ‘Do now’ / ‘connect’ fill in the gap activity.</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GB" sz="2000"/>
              <a:t>*Choose vocabulary that is subject specific to you, for example the different types of angles in maths, the causes of World War I in History, etc etc</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Bias</a:t>
            </a:r>
            <a:endParaRPr/>
          </a:p>
        </p:txBody>
      </p:sp>
      <p:sp>
        <p:nvSpPr>
          <p:cNvPr id="251" name="Google Shape;251;p42"/>
          <p:cNvSpPr txBox="1"/>
          <p:nvPr>
            <p:ph idx="1" type="body"/>
          </p:nvPr>
        </p:nvSpPr>
        <p:spPr>
          <a:xfrm>
            <a:off x="311700" y="1152475"/>
            <a:ext cx="8520600" cy="3847200"/>
          </a:xfrm>
          <a:prstGeom prst="rect">
            <a:avLst/>
          </a:prstGeom>
        </p:spPr>
        <p:txBody>
          <a:bodyPr anchorCtr="0" anchor="t" bIns="91425" lIns="91425" spcFirstLastPara="1" rIns="91425" wrap="square" tIns="91425">
            <a:normAutofit/>
          </a:bodyPr>
          <a:lstStyle/>
          <a:p>
            <a:pPr indent="-317500" lvl="0" marL="457200" rtl="0" algn="l">
              <a:spcBef>
                <a:spcPts val="1200"/>
              </a:spcBef>
              <a:spcAft>
                <a:spcPts val="0"/>
              </a:spcAft>
              <a:buSzPts val="1400"/>
              <a:buChar char="●"/>
            </a:pPr>
            <a:r>
              <a:rPr b="1" lang="en-GB" sz="1400"/>
              <a:t>AI systems can generate incorrect or misleading information</a:t>
            </a:r>
            <a:r>
              <a:rPr lang="en-GB" sz="1400"/>
              <a:t>, known as "hallucinations". These can be nonsensical or more subtle, such as fabricated facts or non existent links.</a:t>
            </a:r>
            <a:endParaRPr sz="1400"/>
          </a:p>
          <a:p>
            <a:pPr indent="-317500" lvl="0" marL="457200" rtl="0" algn="l">
              <a:spcBef>
                <a:spcPts val="0"/>
              </a:spcBef>
              <a:spcAft>
                <a:spcPts val="0"/>
              </a:spcAft>
              <a:buSzPts val="1400"/>
              <a:buChar char="●"/>
            </a:pPr>
            <a:r>
              <a:rPr b="1" lang="en-GB" sz="1400"/>
              <a:t>Hallucinations occur because AI models make predictions based on patterns in their training data</a:t>
            </a:r>
            <a:r>
              <a:rPr lang="en-GB" sz="1400"/>
              <a:t>. If the training data is incomplete, biased, or flawed, the AI system may learn incorrect patterns.</a:t>
            </a:r>
            <a:endParaRPr sz="1400"/>
          </a:p>
          <a:p>
            <a:pPr indent="-317500" lvl="0" marL="457200" rtl="0" algn="l">
              <a:spcBef>
                <a:spcPts val="0"/>
              </a:spcBef>
              <a:spcAft>
                <a:spcPts val="0"/>
              </a:spcAft>
              <a:buSzPts val="1400"/>
              <a:buChar char="●"/>
            </a:pPr>
            <a:r>
              <a:rPr b="1" lang="en-GB" sz="1400"/>
              <a:t>AI models lack real-world understanding</a:t>
            </a:r>
            <a:r>
              <a:rPr lang="en-GB" sz="1400"/>
              <a:t> and may fill in the gaps incorrectly, leading to errors.</a:t>
            </a:r>
            <a:endParaRPr sz="1400"/>
          </a:p>
          <a:p>
            <a:pPr indent="-317500" lvl="0" marL="457200" rtl="0" algn="l">
              <a:spcBef>
                <a:spcPts val="0"/>
              </a:spcBef>
              <a:spcAft>
                <a:spcPts val="0"/>
              </a:spcAft>
              <a:buSzPts val="1400"/>
              <a:buChar char="●"/>
            </a:pPr>
            <a:r>
              <a:rPr b="1" lang="en-GB" sz="1400"/>
              <a:t>It is essential to check AI outputs and cross-reference information</a:t>
            </a:r>
            <a:r>
              <a:rPr lang="en-GB" sz="1400"/>
              <a:t>. Users are responsible for both the input and output of AI tools.</a:t>
            </a:r>
            <a:endParaRPr sz="1400"/>
          </a:p>
          <a:p>
            <a:pPr indent="-317500" lvl="0" marL="457200" rtl="0" algn="l">
              <a:spcBef>
                <a:spcPts val="0"/>
              </a:spcBef>
              <a:spcAft>
                <a:spcPts val="0"/>
              </a:spcAft>
              <a:buSzPts val="1400"/>
              <a:buChar char="●"/>
            </a:pPr>
            <a:r>
              <a:rPr b="1" lang="en-GB" sz="1400"/>
              <a:t>An AI system can reflect biases</a:t>
            </a:r>
            <a:r>
              <a:rPr lang="en-GB" sz="1400"/>
              <a:t> present in its training data or algorithms, such as racial or gender bias. This can result from flawed training data or developer choices.</a:t>
            </a:r>
            <a:endParaRPr sz="1400"/>
          </a:p>
          <a:p>
            <a:pPr indent="-317500" lvl="0" marL="457200" rtl="0" algn="l">
              <a:spcBef>
                <a:spcPts val="0"/>
              </a:spcBef>
              <a:spcAft>
                <a:spcPts val="0"/>
              </a:spcAft>
              <a:buSzPts val="1400"/>
              <a:buChar char="●"/>
            </a:pPr>
            <a:r>
              <a:rPr b="1" lang="en-GB" sz="1400"/>
              <a:t>AI can sound convincing, even when incorrect</a:t>
            </a:r>
            <a:r>
              <a:rPr lang="en-GB" sz="1400"/>
              <a:t>. It is essential to remember AI is a machine, despite any human-like qualities.</a:t>
            </a:r>
            <a:endParaRPr sz="1400"/>
          </a:p>
          <a:p>
            <a:pPr indent="-317500" lvl="0" marL="457200" rtl="0" algn="l">
              <a:spcBef>
                <a:spcPts val="0"/>
              </a:spcBef>
              <a:spcAft>
                <a:spcPts val="0"/>
              </a:spcAft>
              <a:buSzPts val="1400"/>
              <a:buChar char="●"/>
            </a:pPr>
            <a:r>
              <a:rPr b="1" lang="en-GB" sz="1400"/>
              <a:t>Human oversight is crucial when using AI</a:t>
            </a:r>
            <a:r>
              <a:rPr lang="en-GB" sz="1400"/>
              <a:t>, particularly for educators. Users are accountable and responsible for their use of AI.</a:t>
            </a:r>
            <a:endParaRPr sz="1400"/>
          </a:p>
          <a:p>
            <a:pPr indent="-317500" lvl="0" marL="457200" rtl="0" algn="l">
              <a:spcBef>
                <a:spcPts val="0"/>
              </a:spcBef>
              <a:spcAft>
                <a:spcPts val="0"/>
              </a:spcAft>
              <a:buSzPts val="1400"/>
              <a:buChar char="●"/>
            </a:pPr>
            <a:r>
              <a:rPr b="1" lang="en-GB" sz="1400"/>
              <a:t>Critical thinking is essential</a:t>
            </a:r>
            <a:r>
              <a:rPr lang="en-GB" sz="1400"/>
              <a:t> when using AI and evaluating its outputs.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303C"/>
        </a:solidFill>
      </p:bgPr>
    </p:bg>
    <p:spTree>
      <p:nvGrpSpPr>
        <p:cNvPr id="70" name="Shape 70"/>
        <p:cNvGrpSpPr/>
        <p:nvPr/>
      </p:nvGrpSpPr>
      <p:grpSpPr>
        <a:xfrm>
          <a:off x="0" y="0"/>
          <a:ext cx="0" cy="0"/>
          <a:chOff x="0" y="0"/>
          <a:chExt cx="0" cy="0"/>
        </a:xfrm>
      </p:grpSpPr>
      <p:sp>
        <p:nvSpPr>
          <p:cNvPr id="71" name="Google Shape;71;p16"/>
          <p:cNvSpPr txBox="1"/>
          <p:nvPr/>
        </p:nvSpPr>
        <p:spPr>
          <a:xfrm>
            <a:off x="0" y="288131"/>
            <a:ext cx="91440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GB" sz="6000">
                <a:solidFill>
                  <a:schemeClr val="lt1"/>
                </a:solidFill>
              </a:rPr>
              <a:t>Session Objective:</a:t>
            </a:r>
            <a:endParaRPr sz="1100"/>
          </a:p>
        </p:txBody>
      </p:sp>
      <p:sp>
        <p:nvSpPr>
          <p:cNvPr id="72" name="Google Shape;72;p16"/>
          <p:cNvSpPr/>
          <p:nvPr/>
        </p:nvSpPr>
        <p:spPr>
          <a:xfrm>
            <a:off x="389418" y="1526344"/>
            <a:ext cx="8281500" cy="2780700"/>
          </a:xfrm>
          <a:prstGeom prst="roundRect">
            <a:avLst>
              <a:gd fmla="val 9962"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900" u="none" cap="none" strike="noStrike">
              <a:solidFill>
                <a:schemeClr val="lt1"/>
              </a:solidFill>
              <a:latin typeface="Arial"/>
              <a:ea typeface="Arial"/>
              <a:cs typeface="Arial"/>
              <a:sym typeface="Arial"/>
            </a:endParaRPr>
          </a:p>
        </p:txBody>
      </p:sp>
      <p:sp>
        <p:nvSpPr>
          <p:cNvPr id="73" name="Google Shape;73;p16"/>
          <p:cNvSpPr txBox="1"/>
          <p:nvPr/>
        </p:nvSpPr>
        <p:spPr>
          <a:xfrm>
            <a:off x="556752" y="1756593"/>
            <a:ext cx="7818900" cy="2216400"/>
          </a:xfrm>
          <a:prstGeom prst="rect">
            <a:avLst/>
          </a:prstGeom>
          <a:noFill/>
          <a:ln>
            <a:noFill/>
          </a:ln>
        </p:spPr>
        <p:txBody>
          <a:bodyPr anchorCtr="0" anchor="t" bIns="34275" lIns="68575" spcFirstLastPara="1" rIns="68575" wrap="square" tIns="34275">
            <a:spAutoFit/>
          </a:bodyPr>
          <a:lstStyle/>
          <a:p>
            <a:pPr indent="0" lvl="0" marL="0" rtl="0" algn="l">
              <a:spcBef>
                <a:spcPts val="900"/>
              </a:spcBef>
              <a:spcAft>
                <a:spcPts val="0"/>
              </a:spcAft>
              <a:buClr>
                <a:schemeClr val="dk1"/>
              </a:buClr>
              <a:buSzPts val="800"/>
              <a:buFont typeface="Arial"/>
              <a:buNone/>
            </a:pPr>
            <a:r>
              <a:rPr lang="en-GB" sz="2200">
                <a:solidFill>
                  <a:schemeClr val="dk1"/>
                </a:solidFill>
              </a:rPr>
              <a:t>By the end of this session:</a:t>
            </a:r>
            <a:endParaRPr sz="2200">
              <a:solidFill>
                <a:schemeClr val="dk1"/>
              </a:solidFill>
            </a:endParaRPr>
          </a:p>
          <a:p>
            <a:pPr indent="-304800" lvl="0" marL="342900" rtl="0" algn="l">
              <a:spcBef>
                <a:spcPts val="900"/>
              </a:spcBef>
              <a:spcAft>
                <a:spcPts val="0"/>
              </a:spcAft>
              <a:buClr>
                <a:schemeClr val="dk1"/>
              </a:buClr>
              <a:buSzPts val="2200"/>
              <a:buAutoNum type="arabicPeriod"/>
            </a:pPr>
            <a:r>
              <a:rPr lang="en-GB" sz="2200">
                <a:solidFill>
                  <a:schemeClr val="dk1"/>
                </a:solidFill>
              </a:rPr>
              <a:t>Share insights from staff survey</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Understand AI in education context</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Have a go at a prompt on a LLM</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Understand bias and </a:t>
            </a:r>
            <a:r>
              <a:rPr lang="en-GB" sz="2200">
                <a:solidFill>
                  <a:schemeClr val="dk1"/>
                </a:solidFill>
              </a:rPr>
              <a:t>hallucinations</a:t>
            </a:r>
            <a:r>
              <a:rPr lang="en-GB" sz="2200">
                <a:solidFill>
                  <a:schemeClr val="dk1"/>
                </a:solidFill>
              </a:rPr>
              <a:t> in AI systems</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Received a copy of the policy</a:t>
            </a:r>
            <a:endParaRPr sz="22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0" y="0"/>
            <a:ext cx="9144000" cy="1019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00"/>
              <a:t>Example of bias -</a:t>
            </a:r>
            <a:r>
              <a:rPr lang="en-GB" sz="3000"/>
              <a:t> Bloomberg analysis of image generator </a:t>
            </a:r>
            <a:r>
              <a:rPr i="1" lang="en-GB" sz="3000"/>
              <a:t>Stable Diffuser</a:t>
            </a:r>
            <a:endParaRPr i="1" sz="3000"/>
          </a:p>
        </p:txBody>
      </p:sp>
      <p:sp>
        <p:nvSpPr>
          <p:cNvPr id="257" name="Google Shape;257;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8" name="Google Shape;258;p43" title="Screenshot 2025-07-14 at 12.27.48.png"/>
          <p:cNvPicPr preferRelativeResize="0"/>
          <p:nvPr/>
        </p:nvPicPr>
        <p:blipFill>
          <a:blip r:embed="rId3">
            <a:alphaModFix/>
          </a:blip>
          <a:stretch>
            <a:fillRect/>
          </a:stretch>
        </p:blipFill>
        <p:spPr>
          <a:xfrm>
            <a:off x="0" y="1019101"/>
            <a:ext cx="9144003" cy="4045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Example of </a:t>
            </a:r>
            <a:r>
              <a:rPr lang="en-GB"/>
              <a:t>hallucination</a:t>
            </a:r>
            <a:endParaRPr/>
          </a:p>
        </p:txBody>
      </p:sp>
      <p:sp>
        <p:nvSpPr>
          <p:cNvPr id="264" name="Google Shape;264;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5" name="Google Shape;265;p44"/>
          <p:cNvPicPr preferRelativeResize="0"/>
          <p:nvPr/>
        </p:nvPicPr>
        <p:blipFill>
          <a:blip r:embed="rId3">
            <a:alphaModFix/>
          </a:blip>
          <a:stretch>
            <a:fillRect/>
          </a:stretch>
        </p:blipFill>
        <p:spPr>
          <a:xfrm>
            <a:off x="1085725" y="1152475"/>
            <a:ext cx="7103126" cy="38889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5"/>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a:t>🧠 Knowledge check</a:t>
            </a:r>
            <a:endParaRPr/>
          </a:p>
        </p:txBody>
      </p:sp>
      <p:sp>
        <p:nvSpPr>
          <p:cNvPr id="271" name="Google Shape;271;p45"/>
          <p:cNvSpPr txBox="1"/>
          <p:nvPr>
            <p:ph idx="1" type="body"/>
          </p:nvPr>
        </p:nvSpPr>
        <p:spPr>
          <a:xfrm>
            <a:off x="198775" y="1068450"/>
            <a:ext cx="8808600" cy="4074900"/>
          </a:xfrm>
          <a:prstGeom prst="rect">
            <a:avLst/>
          </a:prstGeom>
        </p:spPr>
        <p:txBody>
          <a:bodyPr anchorCtr="0" anchor="t" bIns="91425" lIns="91425" spcFirstLastPara="1" rIns="91425" wrap="square" tIns="91425">
            <a:normAutofit fontScale="25000" lnSpcReduction="20000"/>
          </a:bodyPr>
          <a:lstStyle/>
          <a:p>
            <a:pPr indent="-317500" lvl="0" marL="457200" rtl="0" algn="l">
              <a:spcBef>
                <a:spcPts val="1200"/>
              </a:spcBef>
              <a:spcAft>
                <a:spcPts val="0"/>
              </a:spcAft>
              <a:buSzPct val="100000"/>
              <a:buAutoNum type="arabicPeriod"/>
            </a:pPr>
            <a:r>
              <a:rPr lang="en-GB" sz="5600"/>
              <a:t>AI systems can generate incorrect or misleading information, known as "</a:t>
            </a:r>
            <a:r>
              <a:rPr b="1" lang="en-GB" sz="5600"/>
              <a:t>__________</a:t>
            </a:r>
            <a:r>
              <a:rPr lang="en-GB" sz="5600"/>
              <a:t>". These might be nonsensical or subtly false, like made-up facts or broken links.</a:t>
            </a:r>
            <a:br>
              <a:rPr lang="en-GB" sz="5600"/>
            </a:br>
            <a:endParaRPr sz="5600"/>
          </a:p>
          <a:p>
            <a:pPr indent="-317500" lvl="0" marL="457200" rtl="0" algn="l">
              <a:spcBef>
                <a:spcPts val="0"/>
              </a:spcBef>
              <a:spcAft>
                <a:spcPts val="0"/>
              </a:spcAft>
              <a:buSzPct val="100000"/>
              <a:buAutoNum type="arabicPeriod"/>
            </a:pPr>
            <a:r>
              <a:rPr lang="en-GB" sz="5600"/>
              <a:t>Hallucinations occur because AI models make predictions based on </a:t>
            </a:r>
            <a:r>
              <a:rPr b="1" lang="en-GB" sz="5600"/>
              <a:t>__________</a:t>
            </a:r>
            <a:r>
              <a:rPr lang="en-GB" sz="5600"/>
              <a:t> in the data they were trained on.</a:t>
            </a:r>
            <a:br>
              <a:rPr lang="en-GB" sz="5600"/>
            </a:br>
            <a:endParaRPr sz="5600"/>
          </a:p>
          <a:p>
            <a:pPr indent="-317500" lvl="0" marL="457200" rtl="0" algn="l">
              <a:spcBef>
                <a:spcPts val="0"/>
              </a:spcBef>
              <a:spcAft>
                <a:spcPts val="0"/>
              </a:spcAft>
              <a:buSzPct val="100000"/>
              <a:buAutoNum type="arabicPeriod"/>
            </a:pPr>
            <a:r>
              <a:rPr lang="en-GB" sz="5600"/>
              <a:t>If the </a:t>
            </a:r>
            <a:r>
              <a:rPr b="1" lang="en-GB" sz="5600"/>
              <a:t>__________</a:t>
            </a:r>
            <a:r>
              <a:rPr lang="en-GB" sz="5600"/>
              <a:t> is incomplete, biased, or flawed, the AI may learn incorrect or misleading behaviors.</a:t>
            </a:r>
            <a:br>
              <a:rPr lang="en-GB" sz="5600"/>
            </a:br>
            <a:endParaRPr sz="5600"/>
          </a:p>
          <a:p>
            <a:pPr indent="-317500" lvl="0" marL="457200" rtl="0" algn="l">
              <a:spcBef>
                <a:spcPts val="0"/>
              </a:spcBef>
              <a:spcAft>
                <a:spcPts val="0"/>
              </a:spcAft>
              <a:buSzPct val="100000"/>
              <a:buAutoNum type="arabicPeriod"/>
            </a:pPr>
            <a:r>
              <a:rPr lang="en-GB" sz="5600"/>
              <a:t>An AI system can reflect </a:t>
            </a:r>
            <a:r>
              <a:rPr b="1" lang="en-GB" sz="5600"/>
              <a:t>__________</a:t>
            </a:r>
            <a:r>
              <a:rPr lang="en-GB" sz="5600"/>
              <a:t> present in its training material or design, such as racial or gender bias.</a:t>
            </a:r>
            <a:br>
              <a:rPr lang="en-GB" sz="5600"/>
            </a:br>
            <a:endParaRPr sz="5600"/>
          </a:p>
          <a:p>
            <a:pPr indent="-317500" lvl="0" marL="457200" rtl="0" algn="l">
              <a:spcBef>
                <a:spcPts val="0"/>
              </a:spcBef>
              <a:spcAft>
                <a:spcPts val="0"/>
              </a:spcAft>
              <a:buSzPct val="100000"/>
              <a:buAutoNum type="arabicPeriod"/>
            </a:pPr>
            <a:r>
              <a:rPr lang="en-GB" sz="5600"/>
              <a:t>AI can sound very </a:t>
            </a:r>
            <a:r>
              <a:rPr b="1" lang="en-GB" sz="5600"/>
              <a:t>__________</a:t>
            </a:r>
            <a:r>
              <a:rPr lang="en-GB" sz="5600"/>
              <a:t>, even when it is wrong or inaccurate.</a:t>
            </a:r>
            <a:br>
              <a:rPr lang="en-GB" sz="5600"/>
            </a:br>
            <a:endParaRPr sz="5600"/>
          </a:p>
          <a:p>
            <a:pPr indent="-317500" lvl="0" marL="457200" rtl="0" algn="l">
              <a:spcBef>
                <a:spcPts val="0"/>
              </a:spcBef>
              <a:spcAft>
                <a:spcPts val="0"/>
              </a:spcAft>
              <a:buSzPct val="100000"/>
              <a:buAutoNum type="arabicPeriod"/>
            </a:pPr>
            <a:r>
              <a:rPr b="1" lang="en-GB" sz="5600"/>
              <a:t>__________</a:t>
            </a:r>
            <a:r>
              <a:rPr lang="en-GB" sz="5600"/>
              <a:t> is essential when using AI to evaluate the quality and truthfulness of its responses.</a:t>
            </a:r>
            <a:br>
              <a:rPr lang="en-GB" sz="5600"/>
            </a:br>
            <a:endParaRPr sz="5600"/>
          </a:p>
          <a:p>
            <a:pPr indent="-317500" lvl="0" marL="457200" rtl="0" algn="l">
              <a:spcBef>
                <a:spcPts val="0"/>
              </a:spcBef>
              <a:spcAft>
                <a:spcPts val="0"/>
              </a:spcAft>
              <a:buSzPct val="100000"/>
              <a:buAutoNum type="arabicPeriod"/>
            </a:pPr>
            <a:r>
              <a:rPr b="1" lang="en-GB" sz="5600"/>
              <a:t>__________</a:t>
            </a:r>
            <a:r>
              <a:rPr lang="en-GB" sz="5600"/>
              <a:t> is vital, especially in educational settings, to monitor how AI is used and what it produces.</a:t>
            </a:r>
            <a:br>
              <a:rPr lang="en-GB" sz="5600"/>
            </a:br>
            <a:endParaRPr sz="5600"/>
          </a:p>
          <a:p>
            <a:pPr indent="-317500" lvl="0" marL="457200" rtl="0" algn="l">
              <a:spcBef>
                <a:spcPts val="0"/>
              </a:spcBef>
              <a:spcAft>
                <a:spcPts val="0"/>
              </a:spcAft>
              <a:buSzPct val="100000"/>
              <a:buAutoNum type="arabicPeriod"/>
            </a:pPr>
            <a:r>
              <a:rPr lang="en-GB" sz="5600"/>
              <a:t>Users are ultimately </a:t>
            </a:r>
            <a:r>
              <a:rPr b="1" lang="en-GB" sz="5600"/>
              <a:t>__________</a:t>
            </a:r>
            <a:r>
              <a:rPr lang="en-GB" sz="5600"/>
              <a:t> for both what they ask of AI systems and how they use the outputs.</a:t>
            </a:r>
            <a:br>
              <a:rPr lang="en-GB" sz="5600"/>
            </a:br>
            <a:endParaRPr sz="5600"/>
          </a:p>
          <a:p>
            <a:pPr indent="0" lvl="0" marL="0" rtl="0" algn="l">
              <a:spcBef>
                <a:spcPts val="1200"/>
              </a:spcBef>
              <a:spcAft>
                <a:spcPts val="12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277" name="Google Shape;277;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What is a significant limitation of AI systems that can lead to incorrect information?</a:t>
            </a:r>
            <a:endParaRPr sz="2100"/>
          </a:p>
          <a:p>
            <a:pPr indent="0" lvl="0" marL="0" rtl="0" algn="l">
              <a:spcBef>
                <a:spcPts val="0"/>
              </a:spcBef>
              <a:spcAft>
                <a:spcPts val="0"/>
              </a:spcAft>
              <a:buClr>
                <a:schemeClr val="dk1"/>
              </a:buClr>
              <a:buSzPts val="1100"/>
              <a:buFont typeface="Arial"/>
              <a:buNone/>
            </a:pPr>
            <a:r>
              <a:rPr lang="en-GB" sz="2100"/>
              <a:t>a) It requires you to give it a prompt or instruction</a:t>
            </a:r>
            <a:endParaRPr sz="2100"/>
          </a:p>
          <a:p>
            <a:pPr indent="0" lvl="0" marL="0" rtl="0" algn="l">
              <a:spcBef>
                <a:spcPts val="0"/>
              </a:spcBef>
              <a:spcAft>
                <a:spcPts val="0"/>
              </a:spcAft>
              <a:buClr>
                <a:schemeClr val="dk1"/>
              </a:buClr>
              <a:buSzPts val="1100"/>
              <a:buFont typeface="Arial"/>
              <a:buNone/>
            </a:pPr>
            <a:r>
              <a:rPr lang="en-GB" sz="2100"/>
              <a:t>b) Hallucinations </a:t>
            </a:r>
            <a:endParaRPr sz="2100"/>
          </a:p>
          <a:p>
            <a:pPr indent="0" lvl="0" marL="0" rtl="0" algn="l">
              <a:spcBef>
                <a:spcPts val="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7"/>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283" name="Google Shape;283;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100"/>
              <a:t>What is a significant limitation of AI systems that can lead to incorrect information?</a:t>
            </a:r>
            <a:endParaRPr sz="2100"/>
          </a:p>
          <a:p>
            <a:pPr indent="0" lvl="0" marL="0" rtl="0" algn="l">
              <a:spcBef>
                <a:spcPts val="0"/>
              </a:spcBef>
              <a:spcAft>
                <a:spcPts val="0"/>
              </a:spcAft>
              <a:buNone/>
            </a:pPr>
            <a:r>
              <a:rPr lang="en-GB" sz="2100"/>
              <a:t>a) It requires you to give it a prompt or instruction</a:t>
            </a:r>
            <a:endParaRPr sz="2100"/>
          </a:p>
          <a:p>
            <a:pPr indent="0" lvl="0" marL="0" rtl="0" algn="l">
              <a:spcBef>
                <a:spcPts val="0"/>
              </a:spcBef>
              <a:spcAft>
                <a:spcPts val="0"/>
              </a:spcAft>
              <a:buNone/>
            </a:pPr>
            <a:r>
              <a:rPr lang="en-GB" sz="2100">
                <a:solidFill>
                  <a:srgbClr val="94D04D"/>
                </a:solidFill>
              </a:rPr>
              <a:t>b) Hallucinations (correct)</a:t>
            </a:r>
            <a:endParaRPr sz="2100">
              <a:solidFill>
                <a:srgbClr val="94D04D"/>
              </a:solidFill>
            </a:endParaRPr>
          </a:p>
          <a:p>
            <a:pPr indent="0" lvl="0" marL="0" rtl="0" algn="l">
              <a:spcBef>
                <a:spcPts val="0"/>
              </a:spcBef>
              <a:spcAft>
                <a:spcPts val="0"/>
              </a:spcAft>
              <a:buNone/>
            </a:pPr>
            <a:r>
              <a:t/>
            </a:r>
            <a:endParaRPr sz="2100"/>
          </a:p>
          <a:p>
            <a:pPr indent="0" lvl="0" marL="0" rtl="0" algn="l">
              <a:spcBef>
                <a:spcPts val="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289" name="Google Shape;28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100"/>
              <a:t>What might cause an AI system to produce misleading or incorrect information?</a:t>
            </a:r>
            <a:endParaRPr sz="2100"/>
          </a:p>
          <a:p>
            <a:pPr indent="0" lvl="0" marL="0" rtl="0" algn="l">
              <a:spcBef>
                <a:spcPts val="0"/>
              </a:spcBef>
              <a:spcAft>
                <a:spcPts val="0"/>
              </a:spcAft>
              <a:buNone/>
            </a:pPr>
            <a:r>
              <a:rPr lang="en-GB" sz="2100"/>
              <a:t>a) Excessive data processing </a:t>
            </a:r>
            <a:endParaRPr sz="2100"/>
          </a:p>
          <a:p>
            <a:pPr indent="0" lvl="0" marL="0" rtl="0" algn="l">
              <a:spcBef>
                <a:spcPts val="0"/>
              </a:spcBef>
              <a:spcAft>
                <a:spcPts val="0"/>
              </a:spcAft>
              <a:buNone/>
            </a:pPr>
            <a:r>
              <a:rPr lang="en-GB" sz="2100"/>
              <a:t>b) Flawed training data </a:t>
            </a:r>
            <a:endParaRPr sz="2100"/>
          </a:p>
          <a:p>
            <a:pPr indent="0" lvl="0" marL="0" rtl="0" algn="l">
              <a:spcBef>
                <a:spcPts val="0"/>
              </a:spcBef>
              <a:spcAft>
                <a:spcPts val="0"/>
              </a:spcAft>
              <a:buNone/>
            </a:pPr>
            <a:r>
              <a:rPr lang="en-GB" sz="2100"/>
              <a:t>c) Over-reliance on algorithms</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t/>
            </a:r>
            <a:endParaRPr sz="2100"/>
          </a:p>
          <a:p>
            <a:pPr indent="0" lvl="0" marL="0" rtl="0" algn="l">
              <a:spcBef>
                <a:spcPts val="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9"/>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295" name="Google Shape;295;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What might cause an AI system to produce misleading or incorrect information?</a:t>
            </a:r>
            <a:endParaRPr sz="2100"/>
          </a:p>
          <a:p>
            <a:pPr indent="0" lvl="0" marL="0" rtl="0" algn="l">
              <a:spcBef>
                <a:spcPts val="0"/>
              </a:spcBef>
              <a:spcAft>
                <a:spcPts val="0"/>
              </a:spcAft>
              <a:buClr>
                <a:schemeClr val="dk1"/>
              </a:buClr>
              <a:buSzPts val="1100"/>
              <a:buFont typeface="Arial"/>
              <a:buNone/>
            </a:pPr>
            <a:r>
              <a:rPr lang="en-GB" sz="2100"/>
              <a:t>a) Excessive data processing </a:t>
            </a:r>
            <a:endParaRPr sz="2100"/>
          </a:p>
          <a:p>
            <a:pPr indent="0" lvl="0" marL="0" rtl="0" algn="l">
              <a:spcBef>
                <a:spcPts val="0"/>
              </a:spcBef>
              <a:spcAft>
                <a:spcPts val="0"/>
              </a:spcAft>
              <a:buClr>
                <a:schemeClr val="dk1"/>
              </a:buClr>
              <a:buSzPts val="1100"/>
              <a:buFont typeface="Arial"/>
              <a:buNone/>
            </a:pPr>
            <a:r>
              <a:rPr lang="en-GB" sz="2100">
                <a:solidFill>
                  <a:srgbClr val="94D04D"/>
                </a:solidFill>
              </a:rPr>
              <a:t>b) Flawed training data (correct)</a:t>
            </a:r>
            <a:endParaRPr sz="2100">
              <a:solidFill>
                <a:srgbClr val="94D04D"/>
              </a:solidFill>
            </a:endParaRPr>
          </a:p>
          <a:p>
            <a:pPr indent="0" lvl="0" marL="0" rtl="0" algn="l">
              <a:spcBef>
                <a:spcPts val="0"/>
              </a:spcBef>
              <a:spcAft>
                <a:spcPts val="0"/>
              </a:spcAft>
              <a:buClr>
                <a:schemeClr val="dk1"/>
              </a:buClr>
              <a:buSzPts val="1100"/>
              <a:buFont typeface="Arial"/>
              <a:buNone/>
            </a:pPr>
            <a:r>
              <a:rPr lang="en-GB" sz="2100"/>
              <a:t>c) Over-reliance on algorithms</a:t>
            </a:r>
            <a:endParaRPr sz="2100"/>
          </a:p>
          <a:p>
            <a:pPr indent="0" lvl="0" marL="0" rtl="0" algn="l">
              <a:spcBef>
                <a:spcPts val="0"/>
              </a:spcBef>
              <a:spcAft>
                <a:spcPts val="12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0"/>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Review</a:t>
            </a:r>
            <a:endParaRPr/>
          </a:p>
        </p:txBody>
      </p:sp>
      <p:sp>
        <p:nvSpPr>
          <p:cNvPr id="301" name="Google Shape;301;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GB" sz="2600"/>
              <a:t>Guiding principles</a:t>
            </a:r>
            <a:endParaRPr sz="2600"/>
          </a:p>
          <a:p>
            <a:pPr indent="-393700" lvl="0" marL="457200" rtl="0" algn="l">
              <a:spcBef>
                <a:spcPts val="0"/>
              </a:spcBef>
              <a:spcAft>
                <a:spcPts val="0"/>
              </a:spcAft>
              <a:buSzPts val="2600"/>
              <a:buChar char="●"/>
            </a:pPr>
            <a:r>
              <a:rPr lang="en-GB" sz="2600"/>
              <a:t>Rapidly changing context</a:t>
            </a:r>
            <a:endParaRPr sz="2600"/>
          </a:p>
          <a:p>
            <a:pPr indent="-393700" lvl="0" marL="457200" rtl="0" algn="l">
              <a:spcBef>
                <a:spcPts val="0"/>
              </a:spcBef>
              <a:spcAft>
                <a:spcPts val="0"/>
              </a:spcAft>
              <a:buSzPts val="2600"/>
              <a:buChar char="●"/>
            </a:pPr>
            <a:r>
              <a:rPr lang="en-GB" sz="2600"/>
              <a:t>Use Copilot or Gemini, not ChatGPT</a:t>
            </a:r>
            <a:endParaRPr sz="2600"/>
          </a:p>
          <a:p>
            <a:pPr indent="-393700" lvl="0" marL="457200" rtl="0" algn="l">
              <a:spcBef>
                <a:spcPts val="0"/>
              </a:spcBef>
              <a:spcAft>
                <a:spcPts val="0"/>
              </a:spcAft>
              <a:buSzPts val="2600"/>
              <a:buChar char="●"/>
            </a:pPr>
            <a:r>
              <a:rPr lang="en-GB" sz="2600"/>
              <a:t>Prompts</a:t>
            </a:r>
            <a:endParaRPr sz="2600"/>
          </a:p>
          <a:p>
            <a:pPr indent="-393700" lvl="0" marL="457200" rtl="0" algn="l">
              <a:spcBef>
                <a:spcPts val="0"/>
              </a:spcBef>
              <a:spcAft>
                <a:spcPts val="0"/>
              </a:spcAft>
              <a:buSzPts val="2600"/>
              <a:buChar char="●"/>
            </a:pPr>
            <a:r>
              <a:rPr lang="en-GB" sz="2600"/>
              <a:t>Dos and don’ts</a:t>
            </a:r>
            <a:endParaRPr sz="2600"/>
          </a:p>
          <a:p>
            <a:pPr indent="-393700" lvl="0" marL="457200" rtl="0" algn="l">
              <a:spcBef>
                <a:spcPts val="0"/>
              </a:spcBef>
              <a:spcAft>
                <a:spcPts val="0"/>
              </a:spcAft>
              <a:buSzPts val="2600"/>
              <a:buChar char="●"/>
            </a:pPr>
            <a:r>
              <a:rPr lang="en-GB" sz="2600"/>
              <a:t>Bias</a:t>
            </a:r>
            <a:endParaRPr sz="2600"/>
          </a:p>
          <a:p>
            <a:pPr indent="-393700" lvl="0" marL="457200" rtl="0" algn="l">
              <a:spcBef>
                <a:spcPts val="0"/>
              </a:spcBef>
              <a:spcAft>
                <a:spcPts val="0"/>
              </a:spcAft>
              <a:buSzPts val="2600"/>
              <a:buChar char="●"/>
            </a:pPr>
            <a:r>
              <a:rPr lang="en-GB" sz="2600"/>
              <a:t>Policy</a:t>
            </a:r>
            <a:endParaRPr sz="2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Policy</a:t>
            </a:r>
            <a:endParaRPr/>
          </a:p>
        </p:txBody>
      </p:sp>
      <p:sp>
        <p:nvSpPr>
          <p:cNvPr id="307" name="Google Shape;307;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Give staff a copy </a:t>
            </a:r>
            <a:r>
              <a:rPr lang="en-GB"/>
              <a:t>when</a:t>
            </a:r>
            <a:r>
              <a:rPr lang="en-GB"/>
              <a:t> available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303C"/>
        </a:solidFill>
      </p:bgPr>
    </p:bg>
    <p:spTree>
      <p:nvGrpSpPr>
        <p:cNvPr id="312" name="Shape 312"/>
        <p:cNvGrpSpPr/>
        <p:nvPr/>
      </p:nvGrpSpPr>
      <p:grpSpPr>
        <a:xfrm>
          <a:off x="0" y="0"/>
          <a:ext cx="0" cy="0"/>
          <a:chOff x="0" y="0"/>
          <a:chExt cx="0" cy="0"/>
        </a:xfrm>
      </p:grpSpPr>
      <p:sp>
        <p:nvSpPr>
          <p:cNvPr id="313" name="Google Shape;313;p52"/>
          <p:cNvSpPr txBox="1"/>
          <p:nvPr/>
        </p:nvSpPr>
        <p:spPr>
          <a:xfrm>
            <a:off x="0" y="288131"/>
            <a:ext cx="91440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GB" sz="6000">
                <a:solidFill>
                  <a:schemeClr val="lt1"/>
                </a:solidFill>
              </a:rPr>
              <a:t>Session Objective:</a:t>
            </a:r>
            <a:endParaRPr sz="1100"/>
          </a:p>
        </p:txBody>
      </p:sp>
      <p:sp>
        <p:nvSpPr>
          <p:cNvPr id="314" name="Google Shape;314;p52"/>
          <p:cNvSpPr/>
          <p:nvPr/>
        </p:nvSpPr>
        <p:spPr>
          <a:xfrm>
            <a:off x="389418" y="1526344"/>
            <a:ext cx="8281500" cy="2780700"/>
          </a:xfrm>
          <a:prstGeom prst="roundRect">
            <a:avLst>
              <a:gd fmla="val 9962"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900" u="none" cap="none" strike="noStrike">
              <a:solidFill>
                <a:schemeClr val="lt1"/>
              </a:solidFill>
              <a:latin typeface="Arial"/>
              <a:ea typeface="Arial"/>
              <a:cs typeface="Arial"/>
              <a:sym typeface="Arial"/>
            </a:endParaRPr>
          </a:p>
        </p:txBody>
      </p:sp>
      <p:sp>
        <p:nvSpPr>
          <p:cNvPr id="315" name="Google Shape;315;p52"/>
          <p:cNvSpPr txBox="1"/>
          <p:nvPr/>
        </p:nvSpPr>
        <p:spPr>
          <a:xfrm>
            <a:off x="556752" y="1756593"/>
            <a:ext cx="7818900" cy="861900"/>
          </a:xfrm>
          <a:prstGeom prst="rect">
            <a:avLst/>
          </a:prstGeom>
          <a:noFill/>
          <a:ln>
            <a:noFill/>
          </a:ln>
        </p:spPr>
        <p:txBody>
          <a:bodyPr anchorCtr="0" anchor="t" bIns="34275" lIns="68575" spcFirstLastPara="1" rIns="68575" wrap="square" tIns="34275">
            <a:spAutoFit/>
          </a:bodyPr>
          <a:lstStyle/>
          <a:p>
            <a:pPr indent="0" lvl="0" marL="0" rtl="0" algn="l">
              <a:spcBef>
                <a:spcPts val="900"/>
              </a:spcBef>
              <a:spcAft>
                <a:spcPts val="0"/>
              </a:spcAft>
              <a:buClr>
                <a:schemeClr val="dk1"/>
              </a:buClr>
              <a:buSzPts val="800"/>
              <a:buFont typeface="Arial"/>
              <a:buNone/>
            </a:pPr>
            <a:r>
              <a:rPr lang="en-GB" sz="2200">
                <a:solidFill>
                  <a:schemeClr val="dk1"/>
                </a:solidFill>
              </a:rPr>
              <a:t>By the end of this session, participants will be able to:</a:t>
            </a:r>
            <a:endParaRPr sz="2200">
              <a:solidFill>
                <a:schemeClr val="dk1"/>
              </a:solidFill>
            </a:endParaRPr>
          </a:p>
          <a:p>
            <a:pPr indent="-304800" lvl="0" marL="342900" rtl="0" algn="l">
              <a:spcBef>
                <a:spcPts val="900"/>
              </a:spcBef>
              <a:spcAft>
                <a:spcPts val="0"/>
              </a:spcAft>
              <a:buClr>
                <a:schemeClr val="dk1"/>
              </a:buClr>
              <a:buSzPts val="2200"/>
              <a:buAutoNum type="arabicPeriod"/>
            </a:pPr>
            <a:r>
              <a:rPr lang="en-GB" sz="2200">
                <a:solidFill>
                  <a:schemeClr val="dk1"/>
                </a:solidFill>
              </a:rPr>
              <a:t>Understand risks with AI</a:t>
            </a:r>
            <a:endParaRPr sz="2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0" y="0"/>
            <a:ext cx="9144000" cy="101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 Do Now - Knowledge check</a:t>
            </a:r>
            <a:endParaRPr/>
          </a:p>
          <a:p>
            <a:pPr indent="0" lvl="0" marL="0" rtl="0" algn="l">
              <a:spcBef>
                <a:spcPts val="0"/>
              </a:spcBef>
              <a:spcAft>
                <a:spcPts val="0"/>
              </a:spcAft>
              <a:buNone/>
            </a:pPr>
            <a:r>
              <a:rPr lang="en-GB" sz="1300"/>
              <a:t>Use these key words - prompt, </a:t>
            </a:r>
            <a:r>
              <a:rPr lang="en-GB" sz="1300"/>
              <a:t>artificial</a:t>
            </a:r>
            <a:r>
              <a:rPr lang="en-GB" sz="1300"/>
              <a:t> intelligence, generative AI, machine learning, deep learning, large language model</a:t>
            </a:r>
            <a:endParaRPr sz="1300"/>
          </a:p>
        </p:txBody>
      </p:sp>
      <p:sp>
        <p:nvSpPr>
          <p:cNvPr id="79" name="Google Shape;79;p17"/>
          <p:cNvSpPr txBox="1"/>
          <p:nvPr>
            <p:ph idx="1" type="body"/>
          </p:nvPr>
        </p:nvSpPr>
        <p:spPr>
          <a:xfrm>
            <a:off x="118050" y="1077925"/>
            <a:ext cx="9025800" cy="4065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GB" sz="5600"/>
              <a:t>__________ is a term used to describe computer programs that can perform tasks typically requiring human intelligence, such as problem-solving and understanding language.</a:t>
            </a:r>
            <a:br>
              <a:rPr lang="en-GB" sz="5600"/>
            </a:br>
            <a:endParaRPr sz="5600"/>
          </a:p>
          <a:p>
            <a:pPr indent="0" lvl="0" marL="0" rtl="0" algn="l">
              <a:spcBef>
                <a:spcPts val="1200"/>
              </a:spcBef>
              <a:spcAft>
                <a:spcPts val="0"/>
              </a:spcAft>
              <a:buClr>
                <a:schemeClr val="dk1"/>
              </a:buClr>
              <a:buSzPts val="275"/>
              <a:buFont typeface="Arial"/>
              <a:buNone/>
            </a:pPr>
            <a:r>
              <a:rPr lang="en-GB" sz="5600"/>
              <a:t>When you give an AI system an instruction or input to carry out a task, that instruction is called a __________.</a:t>
            </a:r>
            <a:br>
              <a:rPr lang="en-GB" sz="5600"/>
            </a:br>
            <a:endParaRPr sz="5600"/>
          </a:p>
          <a:p>
            <a:pPr indent="0" lvl="0" marL="0" rtl="0" algn="l">
              <a:spcBef>
                <a:spcPts val="1200"/>
              </a:spcBef>
              <a:spcAft>
                <a:spcPts val="0"/>
              </a:spcAft>
              <a:buClr>
                <a:schemeClr val="dk1"/>
              </a:buClr>
              <a:buSzPts val="275"/>
              <a:buFont typeface="Arial"/>
              <a:buNone/>
            </a:pPr>
            <a:r>
              <a:rPr lang="en-GB" sz="5600"/>
              <a:t>__________ refers to the process of teaching computers to learn from data using algorithms and previous examples.</a:t>
            </a:r>
            <a:br>
              <a:rPr lang="en-GB" sz="5600"/>
            </a:br>
            <a:endParaRPr sz="5600"/>
          </a:p>
          <a:p>
            <a:pPr indent="0" lvl="0" marL="0" rtl="0" algn="l">
              <a:spcBef>
                <a:spcPts val="1200"/>
              </a:spcBef>
              <a:spcAft>
                <a:spcPts val="0"/>
              </a:spcAft>
              <a:buClr>
                <a:schemeClr val="dk1"/>
              </a:buClr>
              <a:buSzPts val="275"/>
              <a:buFont typeface="Arial"/>
              <a:buNone/>
            </a:pPr>
            <a:r>
              <a:rPr lang="en-GB" sz="5600"/>
              <a:t>__________ is a more advanced form of machine learning that uses complex layers to help systems learn patterns and make decisions on their own.</a:t>
            </a:r>
            <a:br>
              <a:rPr lang="en-GB" sz="5600"/>
            </a:br>
            <a:endParaRPr sz="5600"/>
          </a:p>
          <a:p>
            <a:pPr indent="0" lvl="0" marL="0" rtl="0" algn="l">
              <a:spcBef>
                <a:spcPts val="1200"/>
              </a:spcBef>
              <a:spcAft>
                <a:spcPts val="0"/>
              </a:spcAft>
              <a:buClr>
                <a:schemeClr val="dk1"/>
              </a:buClr>
              <a:buSzPts val="275"/>
              <a:buFont typeface="Arial"/>
              <a:buNone/>
            </a:pPr>
            <a:r>
              <a:rPr lang="en-GB" sz="5600"/>
              <a:t>__________ is a type of AI that can create new content like images, music, code, or writing based on patterns it has learned.</a:t>
            </a:r>
            <a:endParaRPr sz="5600"/>
          </a:p>
          <a:p>
            <a:pPr indent="0" lvl="0" marL="0" rtl="0" algn="l">
              <a:spcBef>
                <a:spcPts val="1200"/>
              </a:spcBef>
              <a:spcAft>
                <a:spcPts val="0"/>
              </a:spcAft>
              <a:buClr>
                <a:schemeClr val="dk1"/>
              </a:buClr>
              <a:buSzPts val="275"/>
              <a:buFont typeface="Arial"/>
              <a:buNone/>
            </a:pPr>
            <a:r>
              <a:rPr lang="en-GB" sz="5600"/>
              <a:t>A(n) __________ is a special kind of AI that can read, understand, and generate human language, often trained on vast amounts of text.</a:t>
            </a:r>
            <a:endParaRPr sz="5600"/>
          </a:p>
          <a:p>
            <a:pPr indent="0" lvl="0" marL="0" rtl="0" algn="l">
              <a:spcBef>
                <a:spcPts val="1200"/>
              </a:spcBef>
              <a:spcAft>
                <a:spcPts val="12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3"/>
          <p:cNvSpPr txBox="1"/>
          <p:nvPr>
            <p:ph type="title"/>
          </p:nvPr>
        </p:nvSpPr>
        <p:spPr>
          <a:xfrm>
            <a:off x="0" y="0"/>
            <a:ext cx="9144000" cy="101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 Knowledge check</a:t>
            </a:r>
            <a:endParaRPr/>
          </a:p>
          <a:p>
            <a:pPr indent="0" lvl="0" marL="0" rtl="0" algn="l">
              <a:spcBef>
                <a:spcPts val="0"/>
              </a:spcBef>
              <a:spcAft>
                <a:spcPts val="0"/>
              </a:spcAft>
              <a:buClr>
                <a:schemeClr val="dk1"/>
              </a:buClr>
              <a:buSzPct val="84615"/>
              <a:buFont typeface="Arial"/>
              <a:buNone/>
            </a:pPr>
            <a:r>
              <a:rPr lang="en-GB" sz="1300"/>
              <a:t>Use these key words - prompt, convincing, flaws, generative AI. </a:t>
            </a:r>
            <a:endParaRPr/>
          </a:p>
        </p:txBody>
      </p:sp>
      <p:sp>
        <p:nvSpPr>
          <p:cNvPr id="321" name="Google Shape;321;p53"/>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en-GB" sz="5600"/>
              <a:t>__________ is a type of AI that can create new content like images, music, code, or writing based on patterns it has learned.</a:t>
            </a:r>
            <a:endParaRPr sz="5600"/>
          </a:p>
          <a:p>
            <a:pPr indent="0" lvl="0" marL="0" rtl="0" algn="l">
              <a:spcBef>
                <a:spcPts val="1200"/>
              </a:spcBef>
              <a:spcAft>
                <a:spcPts val="0"/>
              </a:spcAft>
              <a:buNone/>
            </a:pPr>
            <a:r>
              <a:t/>
            </a:r>
            <a:endParaRPr sz="5600"/>
          </a:p>
          <a:p>
            <a:pPr indent="0" lvl="0" marL="0" rtl="0" algn="l">
              <a:spcBef>
                <a:spcPts val="1200"/>
              </a:spcBef>
              <a:spcAft>
                <a:spcPts val="0"/>
              </a:spcAft>
              <a:buNone/>
            </a:pPr>
            <a:r>
              <a:rPr lang="en-GB" sz="5600"/>
              <a:t>When you give an AI system an instruction or input to carry out a task, that instruction is called a __________.</a:t>
            </a:r>
            <a:endParaRPr sz="5600"/>
          </a:p>
          <a:p>
            <a:pPr indent="0" lvl="0" marL="0" rtl="0" algn="l">
              <a:spcBef>
                <a:spcPts val="1200"/>
              </a:spcBef>
              <a:spcAft>
                <a:spcPts val="0"/>
              </a:spcAft>
              <a:buNone/>
            </a:pPr>
            <a:br>
              <a:rPr lang="en-GB" sz="5600"/>
            </a:br>
            <a:r>
              <a:rPr lang="en-GB" sz="5600"/>
              <a:t>Hallucinations occur because AI models make predictions based on </a:t>
            </a:r>
            <a:r>
              <a:rPr b="1" lang="en-GB" sz="5600"/>
              <a:t>__________</a:t>
            </a:r>
            <a:r>
              <a:rPr lang="en-GB" sz="5600"/>
              <a:t> in the data they were trained on.</a:t>
            </a:r>
            <a:endParaRPr sz="5600"/>
          </a:p>
          <a:p>
            <a:pPr indent="0" lvl="0" marL="0" rtl="0" algn="l">
              <a:spcBef>
                <a:spcPts val="1200"/>
              </a:spcBef>
              <a:spcAft>
                <a:spcPts val="0"/>
              </a:spcAft>
              <a:buNone/>
            </a:pPr>
            <a:r>
              <a:t/>
            </a:r>
            <a:endParaRPr sz="5600"/>
          </a:p>
          <a:p>
            <a:pPr indent="0" lvl="0" marL="0" rtl="0" algn="l">
              <a:spcBef>
                <a:spcPts val="1200"/>
              </a:spcBef>
              <a:spcAft>
                <a:spcPts val="0"/>
              </a:spcAft>
              <a:buNone/>
            </a:pPr>
            <a:r>
              <a:rPr lang="en-GB" sz="5600"/>
              <a:t>AI can sound very </a:t>
            </a:r>
            <a:r>
              <a:rPr b="1" lang="en-GB" sz="5600"/>
              <a:t>__________</a:t>
            </a:r>
            <a:r>
              <a:rPr lang="en-GB" sz="5600"/>
              <a:t>, even when it is wrong or inaccurate.</a:t>
            </a:r>
            <a:endParaRPr sz="5600"/>
          </a:p>
          <a:p>
            <a:pPr indent="0" lvl="0" marL="0" rtl="0" algn="l">
              <a:spcBef>
                <a:spcPts val="1200"/>
              </a:spcBef>
              <a:spcAft>
                <a:spcPts val="12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0" y="0"/>
            <a:ext cx="9144000" cy="1013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400"/>
              </a:spcBef>
              <a:spcAft>
                <a:spcPts val="400"/>
              </a:spcAft>
              <a:buClr>
                <a:schemeClr val="dk1"/>
              </a:buClr>
              <a:buSzPts val="990"/>
              <a:buFont typeface="Arial"/>
              <a:buNone/>
            </a:pPr>
            <a:r>
              <a:rPr lang="en-GB"/>
              <a:t>🚨 Caution: AI is not a silver bullet</a:t>
            </a:r>
            <a:endParaRPr/>
          </a:p>
        </p:txBody>
      </p:sp>
      <p:sp>
        <p:nvSpPr>
          <p:cNvPr id="327" name="Google Shape;327;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a:t>It's important to recognise:</a:t>
            </a:r>
            <a:endParaRPr/>
          </a:p>
          <a:p>
            <a:pPr indent="-342900" lvl="0" marL="457200" rtl="0" algn="l">
              <a:spcBef>
                <a:spcPts val="1200"/>
              </a:spcBef>
              <a:spcAft>
                <a:spcPts val="0"/>
              </a:spcAft>
              <a:buSzPts val="1800"/>
              <a:buChar char="●"/>
            </a:pPr>
            <a:r>
              <a:rPr lang="en-GB"/>
              <a:t>AI should </a:t>
            </a:r>
            <a:r>
              <a:rPr b="1" lang="en-GB"/>
              <a:t>support, not replace</a:t>
            </a:r>
            <a:r>
              <a:rPr lang="en-GB"/>
              <a:t> teachers.</a:t>
            </a:r>
            <a:endParaRPr/>
          </a:p>
          <a:p>
            <a:pPr indent="-342900" lvl="0" marL="457200" rtl="0" algn="l">
              <a:spcBef>
                <a:spcPts val="0"/>
              </a:spcBef>
              <a:spcAft>
                <a:spcPts val="0"/>
              </a:spcAft>
              <a:buSzPts val="1800"/>
              <a:buChar char="●"/>
            </a:pPr>
            <a:r>
              <a:rPr b="1" lang="en-GB"/>
              <a:t>Ethical and responsible</a:t>
            </a:r>
            <a:r>
              <a:rPr lang="en-GB"/>
              <a:t> use must be taught.</a:t>
            </a:r>
            <a:endParaRPr/>
          </a:p>
          <a:p>
            <a:pPr indent="-342900" lvl="0" marL="457200" rtl="0" algn="l">
              <a:spcBef>
                <a:spcPts val="0"/>
              </a:spcBef>
              <a:spcAft>
                <a:spcPts val="0"/>
              </a:spcAft>
              <a:buSzPts val="1800"/>
              <a:buFont typeface="Jost"/>
              <a:buChar char="●"/>
            </a:pPr>
            <a:r>
              <a:rPr b="1" lang="en-GB"/>
              <a:t>Bias and inaccuracy</a:t>
            </a:r>
            <a:r>
              <a:rPr lang="en-GB"/>
              <a:t>: AI can reproduce social biases or provide incorrect information.</a:t>
            </a:r>
            <a:endParaRPr/>
          </a:p>
          <a:p>
            <a:pPr indent="-342900" lvl="0" marL="457200" rtl="0" algn="l">
              <a:spcBef>
                <a:spcPts val="0"/>
              </a:spcBef>
              <a:spcAft>
                <a:spcPts val="0"/>
              </a:spcAft>
              <a:buSzPts val="1800"/>
              <a:buFont typeface="Jost"/>
              <a:buChar char="●"/>
            </a:pPr>
            <a:r>
              <a:rPr b="1" lang="en-GB"/>
              <a:t>Privacy and data protection</a:t>
            </a:r>
            <a:r>
              <a:rPr lang="en-GB"/>
              <a:t>: Some tools collect and store user data.</a:t>
            </a:r>
            <a:endParaRPr/>
          </a:p>
          <a:p>
            <a:pPr indent="-342900" lvl="0" marL="457200" rtl="0" algn="l">
              <a:spcBef>
                <a:spcPts val="0"/>
              </a:spcBef>
              <a:spcAft>
                <a:spcPts val="0"/>
              </a:spcAft>
              <a:buSzPts val="1800"/>
              <a:buFont typeface="Jost"/>
              <a:buChar char="●"/>
            </a:pPr>
            <a:r>
              <a:rPr b="1" lang="en-GB"/>
              <a:t>Overreliance</a:t>
            </a:r>
            <a:r>
              <a:rPr lang="en-GB"/>
              <a:t>: Excessive dependence may weaken students’ critical thinking.</a:t>
            </a:r>
            <a:endParaRPr/>
          </a:p>
          <a:p>
            <a:pPr indent="-342900" lvl="0" marL="457200" rtl="0" algn="l">
              <a:spcBef>
                <a:spcPts val="0"/>
              </a:spcBef>
              <a:spcAft>
                <a:spcPts val="0"/>
              </a:spcAft>
              <a:buSzPts val="1800"/>
              <a:buFont typeface="Jost"/>
              <a:buChar char="●"/>
            </a:pPr>
            <a:r>
              <a:rPr b="1" lang="en-GB"/>
              <a:t>Academic integrity</a:t>
            </a:r>
            <a:r>
              <a:rPr lang="en-GB"/>
              <a:t>: AI misuse can blur lines between student work and machine-generated content.</a:t>
            </a:r>
            <a:endParaRPr/>
          </a:p>
          <a:p>
            <a:pPr indent="-342900" lvl="0" marL="457200" rtl="0" algn="l">
              <a:spcBef>
                <a:spcPts val="0"/>
              </a:spcBef>
              <a:spcAft>
                <a:spcPts val="0"/>
              </a:spcAft>
              <a:buSzPts val="1800"/>
              <a:buFont typeface="Jost"/>
              <a:buChar char="●"/>
            </a:pPr>
            <a:r>
              <a:rPr b="1" lang="en-GB"/>
              <a:t>Environmental Impact </a:t>
            </a:r>
            <a:r>
              <a:rPr lang="en-GB"/>
              <a:t>(AI uses much more energy than other online tools.)</a:t>
            </a:r>
            <a:endParaRPr sz="25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5"/>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lang="en-GB"/>
              <a:t>🚨 Environmental impact</a:t>
            </a:r>
            <a:endParaRPr/>
          </a:p>
        </p:txBody>
      </p:sp>
      <p:sp>
        <p:nvSpPr>
          <p:cNvPr id="333" name="Google Shape;333;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6075" lvl="0" marL="457200" rtl="0" algn="l">
              <a:spcBef>
                <a:spcPts val="1200"/>
              </a:spcBef>
              <a:spcAft>
                <a:spcPts val="0"/>
              </a:spcAft>
              <a:buSzPts val="1850"/>
              <a:buChar char="●"/>
            </a:pPr>
            <a:r>
              <a:rPr b="1" lang="en-GB" sz="1850"/>
              <a:t>High energy demands</a:t>
            </a:r>
            <a:r>
              <a:rPr lang="en-GB" sz="1850"/>
              <a:t> - the physical hardware used by AI systems is resource intensive, both in maintaining and training these systems.</a:t>
            </a:r>
            <a:endParaRPr sz="1850"/>
          </a:p>
          <a:p>
            <a:pPr indent="-346075" lvl="0" marL="457200" rtl="0" algn="l">
              <a:spcBef>
                <a:spcPts val="0"/>
              </a:spcBef>
              <a:spcAft>
                <a:spcPts val="0"/>
              </a:spcAft>
              <a:buSzPts val="1850"/>
              <a:buChar char="●"/>
            </a:pPr>
            <a:r>
              <a:rPr b="1" lang="en-GB" sz="1850"/>
              <a:t>Inefficient energy use</a:t>
            </a:r>
            <a:r>
              <a:rPr lang="en-GB" sz="1850"/>
              <a:t> - AI systems can consume as much as 10 times more energy than a traditional search engine.</a:t>
            </a:r>
            <a:endParaRPr sz="1850"/>
          </a:p>
          <a:p>
            <a:pPr indent="-346075" lvl="0" marL="457200" rtl="0" algn="l">
              <a:spcBef>
                <a:spcPts val="0"/>
              </a:spcBef>
              <a:spcAft>
                <a:spcPts val="0"/>
              </a:spcAft>
              <a:buSzPts val="1850"/>
              <a:buChar char="●"/>
            </a:pPr>
            <a:r>
              <a:rPr b="1" lang="en-GB" sz="1850"/>
              <a:t>Mindful usage</a:t>
            </a:r>
            <a:r>
              <a:rPr lang="en-GB" sz="1850"/>
              <a:t> - consider whether or not the use of generative AI is always appropriate or required for a given task.</a:t>
            </a:r>
            <a:endParaRPr sz="1850"/>
          </a:p>
          <a:p>
            <a:pPr indent="-346075" lvl="0" marL="457200" rtl="0" algn="l">
              <a:spcBef>
                <a:spcPts val="0"/>
              </a:spcBef>
              <a:spcAft>
                <a:spcPts val="0"/>
              </a:spcAft>
              <a:buSzPts val="1850"/>
              <a:buChar char="●"/>
            </a:pPr>
            <a:r>
              <a:rPr b="1" lang="en-GB" sz="1850"/>
              <a:t>Potential benefits </a:t>
            </a:r>
            <a:r>
              <a:rPr lang="en-GB" sz="1850"/>
              <a:t>- large tech companies often invest in renewable energies and technologies to advance their energy practices in order to offset some of the negative impacts.</a:t>
            </a:r>
            <a:endParaRPr sz="1850"/>
          </a:p>
          <a:p>
            <a:pPr indent="0" lvl="0" marL="0" rtl="0" algn="l">
              <a:spcBef>
                <a:spcPts val="2000"/>
              </a:spcBef>
              <a:spcAft>
                <a:spcPts val="12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6"/>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339" name="Google Shape;339;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What is a significant concern about generative AI in the area of sustainability?</a:t>
            </a:r>
            <a:endParaRPr sz="2100"/>
          </a:p>
          <a:p>
            <a:pPr indent="0" lvl="0" marL="0" rtl="0" algn="l">
              <a:spcBef>
                <a:spcPts val="0"/>
              </a:spcBef>
              <a:spcAft>
                <a:spcPts val="0"/>
              </a:spcAft>
              <a:buClr>
                <a:schemeClr val="dk1"/>
              </a:buClr>
              <a:buSzPts val="1100"/>
              <a:buFont typeface="Arial"/>
              <a:buNone/>
            </a:pPr>
            <a:r>
              <a:rPr lang="en-GB" sz="2100"/>
              <a:t>a) It requires very little energy </a:t>
            </a:r>
            <a:endParaRPr sz="2100"/>
          </a:p>
          <a:p>
            <a:pPr indent="0" lvl="0" marL="0" rtl="0" algn="l">
              <a:spcBef>
                <a:spcPts val="0"/>
              </a:spcBef>
              <a:spcAft>
                <a:spcPts val="0"/>
              </a:spcAft>
              <a:buClr>
                <a:schemeClr val="dk1"/>
              </a:buClr>
              <a:buSzPts val="1100"/>
              <a:buFont typeface="Arial"/>
              <a:buNone/>
            </a:pPr>
            <a:r>
              <a:rPr lang="en-GB" sz="2100"/>
              <a:t>b) It helps reduce the need for data centres </a:t>
            </a:r>
            <a:endParaRPr sz="2100"/>
          </a:p>
          <a:p>
            <a:pPr indent="0" lvl="0" marL="0" rtl="0" algn="l">
              <a:spcBef>
                <a:spcPts val="0"/>
              </a:spcBef>
              <a:spcAft>
                <a:spcPts val="0"/>
              </a:spcAft>
              <a:buClr>
                <a:schemeClr val="dk1"/>
              </a:buClr>
              <a:buSzPts val="1100"/>
              <a:buFont typeface="Arial"/>
              <a:buNone/>
            </a:pPr>
            <a:r>
              <a:rPr lang="en-GB" sz="2100"/>
              <a:t>c) It requires large amounts of energy to power data centres</a:t>
            </a:r>
            <a:endParaRPr sz="2100"/>
          </a:p>
          <a:p>
            <a:pPr indent="0" lvl="0" marL="0" rtl="0" algn="l">
              <a:spcBef>
                <a:spcPts val="0"/>
              </a:spcBef>
              <a:spcAft>
                <a:spcPts val="12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7"/>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345" name="Google Shape;345;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What is a significant concern about generative AI in the area of sustainability?</a:t>
            </a:r>
            <a:endParaRPr sz="2100"/>
          </a:p>
          <a:p>
            <a:pPr indent="0" lvl="0" marL="0" rtl="0" algn="l">
              <a:spcBef>
                <a:spcPts val="0"/>
              </a:spcBef>
              <a:spcAft>
                <a:spcPts val="0"/>
              </a:spcAft>
              <a:buClr>
                <a:schemeClr val="dk1"/>
              </a:buClr>
              <a:buSzPts val="1100"/>
              <a:buFont typeface="Arial"/>
              <a:buNone/>
            </a:pPr>
            <a:r>
              <a:rPr lang="en-GB" sz="2100"/>
              <a:t>a) It requires very little energy </a:t>
            </a:r>
            <a:endParaRPr sz="2100"/>
          </a:p>
          <a:p>
            <a:pPr indent="0" lvl="0" marL="0" rtl="0" algn="l">
              <a:spcBef>
                <a:spcPts val="0"/>
              </a:spcBef>
              <a:spcAft>
                <a:spcPts val="0"/>
              </a:spcAft>
              <a:buClr>
                <a:schemeClr val="dk1"/>
              </a:buClr>
              <a:buSzPts val="1100"/>
              <a:buFont typeface="Arial"/>
              <a:buNone/>
            </a:pPr>
            <a:r>
              <a:rPr lang="en-GB" sz="2100"/>
              <a:t>b) It helps reduce the need for data centres </a:t>
            </a:r>
            <a:endParaRPr sz="2100"/>
          </a:p>
          <a:p>
            <a:pPr indent="0" lvl="0" marL="0" rtl="0" algn="l">
              <a:spcBef>
                <a:spcPts val="0"/>
              </a:spcBef>
              <a:spcAft>
                <a:spcPts val="0"/>
              </a:spcAft>
              <a:buClr>
                <a:schemeClr val="dk1"/>
              </a:buClr>
              <a:buSzPts val="1100"/>
              <a:buFont typeface="Arial"/>
              <a:buNone/>
            </a:pPr>
            <a:r>
              <a:rPr lang="en-GB" sz="2100">
                <a:solidFill>
                  <a:srgbClr val="94D04D"/>
                </a:solidFill>
              </a:rPr>
              <a:t>c) It requires large amounts of energy to power data centres (correct)</a:t>
            </a:r>
            <a:endParaRPr sz="2100">
              <a:solidFill>
                <a:srgbClr val="94D04D"/>
              </a:solidFill>
            </a:endParaRPr>
          </a:p>
          <a:p>
            <a:pPr indent="0" lvl="0" marL="0" rtl="0" algn="l">
              <a:spcBef>
                <a:spcPts val="0"/>
              </a:spcBef>
              <a:spcAft>
                <a:spcPts val="12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8"/>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Risks of AI</a:t>
            </a:r>
            <a:endParaRPr/>
          </a:p>
        </p:txBody>
      </p:sp>
      <p:pic>
        <p:nvPicPr>
          <p:cNvPr descr="This video explores the key risks associated with AI use in education in more detail.&#10;&#10;This video is part of the safe and effective use of AI in education online resources, developed by the Chiltern Learning Trust and the Chartered College of Teaching- https://www.gov.uk/government/collections/using-ai-in-education-settings-support-materials. &#10;These free support materials are for all staff in schools and colleges to support the safe and effective use of generative AI in education." id="351" name="Google Shape;351;p58" title="Module 3 Video 2: Developing the safe use of generative AI in education">
            <a:hlinkClick r:id="rId3"/>
          </p:cNvPr>
          <p:cNvPicPr preferRelativeResize="0"/>
          <p:nvPr/>
        </p:nvPicPr>
        <p:blipFill>
          <a:blip r:embed="rId4">
            <a:alphaModFix/>
          </a:blip>
          <a:stretch>
            <a:fillRect/>
          </a:stretch>
        </p:blipFill>
        <p:spPr>
          <a:xfrm>
            <a:off x="887225" y="1068550"/>
            <a:ext cx="7041850" cy="396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9"/>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357" name="Google Shape;357;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Can you remember 5 risks of using AI?</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0"/>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Knowledge check</a:t>
            </a:r>
            <a:endParaRPr/>
          </a:p>
        </p:txBody>
      </p:sp>
      <p:sp>
        <p:nvSpPr>
          <p:cNvPr id="363" name="Google Shape;363;p60"/>
          <p:cNvSpPr txBox="1"/>
          <p:nvPr>
            <p:ph idx="1" type="body"/>
          </p:nvPr>
        </p:nvSpPr>
        <p:spPr>
          <a:xfrm>
            <a:off x="311700" y="1152475"/>
            <a:ext cx="8520600" cy="376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Can you remember 5 risks of using AI?</a:t>
            </a:r>
            <a:endParaRPr/>
          </a:p>
          <a:p>
            <a:pPr indent="0" lvl="0" marL="0" rtl="0" algn="l">
              <a:spcBef>
                <a:spcPts val="700"/>
              </a:spcBef>
              <a:spcAft>
                <a:spcPts val="0"/>
              </a:spcAft>
              <a:buNone/>
            </a:pPr>
            <a:r>
              <a:t/>
            </a:r>
            <a:endParaRPr b="1" sz="1350"/>
          </a:p>
          <a:p>
            <a:pPr indent="0" lvl="0" marL="0" rtl="0" algn="l">
              <a:spcBef>
                <a:spcPts val="700"/>
              </a:spcBef>
              <a:spcAft>
                <a:spcPts val="0"/>
              </a:spcAft>
              <a:buClr>
                <a:schemeClr val="dk1"/>
              </a:buClr>
              <a:buSzPts val="1100"/>
              <a:buFont typeface="Arial"/>
              <a:buNone/>
            </a:pPr>
            <a:r>
              <a:rPr b="1" lang="en-GB" sz="1650">
                <a:solidFill>
                  <a:srgbClr val="94D04D"/>
                </a:solidFill>
              </a:rPr>
              <a:t>Risk 1: </a:t>
            </a:r>
            <a:r>
              <a:rPr lang="en-GB" sz="1650">
                <a:solidFill>
                  <a:srgbClr val="94D04D"/>
                </a:solidFill>
              </a:rPr>
              <a:t>pupil/student exposure to inappropriate or harmful content</a:t>
            </a:r>
            <a:endParaRPr sz="1650">
              <a:solidFill>
                <a:srgbClr val="94D04D"/>
              </a:solidFill>
            </a:endParaRPr>
          </a:p>
          <a:p>
            <a:pPr indent="0" lvl="0" marL="0" rtl="0" algn="l">
              <a:spcBef>
                <a:spcPts val="700"/>
              </a:spcBef>
              <a:spcAft>
                <a:spcPts val="0"/>
              </a:spcAft>
              <a:buClr>
                <a:schemeClr val="dk1"/>
              </a:buClr>
              <a:buSzPts val="1100"/>
              <a:buFont typeface="Arial"/>
              <a:buNone/>
            </a:pPr>
            <a:r>
              <a:rPr b="1" lang="en-GB" sz="1650">
                <a:solidFill>
                  <a:srgbClr val="94D04D"/>
                </a:solidFill>
              </a:rPr>
              <a:t>Risk 2: </a:t>
            </a:r>
            <a:r>
              <a:rPr lang="en-GB" sz="1650">
                <a:solidFill>
                  <a:srgbClr val="94D04D"/>
                </a:solidFill>
              </a:rPr>
              <a:t>pupil/student exposure to inaccurate, misleading or biased content</a:t>
            </a:r>
            <a:endParaRPr sz="1650">
              <a:solidFill>
                <a:srgbClr val="94D04D"/>
              </a:solidFill>
            </a:endParaRPr>
          </a:p>
          <a:p>
            <a:pPr indent="0" lvl="0" marL="0" rtl="0" algn="l">
              <a:spcBef>
                <a:spcPts val="700"/>
              </a:spcBef>
              <a:spcAft>
                <a:spcPts val="0"/>
              </a:spcAft>
              <a:buClr>
                <a:schemeClr val="dk1"/>
              </a:buClr>
              <a:buSzPts val="1100"/>
              <a:buFont typeface="Arial"/>
              <a:buNone/>
            </a:pPr>
            <a:r>
              <a:rPr b="1" lang="en-GB" sz="1650">
                <a:solidFill>
                  <a:srgbClr val="94D04D"/>
                </a:solidFill>
              </a:rPr>
              <a:t>Risk 3: </a:t>
            </a:r>
            <a:r>
              <a:rPr lang="en-GB" sz="1650">
                <a:solidFill>
                  <a:srgbClr val="94D04D"/>
                </a:solidFill>
              </a:rPr>
              <a:t>data protection breaches</a:t>
            </a:r>
            <a:endParaRPr sz="1650">
              <a:solidFill>
                <a:srgbClr val="94D04D"/>
              </a:solidFill>
            </a:endParaRPr>
          </a:p>
          <a:p>
            <a:pPr indent="0" lvl="0" marL="0" rtl="0" algn="l">
              <a:spcBef>
                <a:spcPts val="700"/>
              </a:spcBef>
              <a:spcAft>
                <a:spcPts val="0"/>
              </a:spcAft>
              <a:buClr>
                <a:schemeClr val="dk1"/>
              </a:buClr>
              <a:buSzPts val="1100"/>
              <a:buFont typeface="Arial"/>
              <a:buNone/>
            </a:pPr>
            <a:r>
              <a:rPr b="1" lang="en-GB" sz="1650">
                <a:solidFill>
                  <a:srgbClr val="94D04D"/>
                </a:solidFill>
              </a:rPr>
              <a:t>Risk 4: </a:t>
            </a:r>
            <a:r>
              <a:rPr lang="en-GB" sz="1650">
                <a:solidFill>
                  <a:srgbClr val="94D04D"/>
                </a:solidFill>
              </a:rPr>
              <a:t>intellectual property infringements</a:t>
            </a:r>
            <a:endParaRPr sz="1650">
              <a:solidFill>
                <a:srgbClr val="94D04D"/>
              </a:solidFill>
            </a:endParaRPr>
          </a:p>
          <a:p>
            <a:pPr indent="0" lvl="0" marL="0" rtl="0" algn="l">
              <a:spcBef>
                <a:spcPts val="700"/>
              </a:spcBef>
              <a:spcAft>
                <a:spcPts val="0"/>
              </a:spcAft>
              <a:buNone/>
            </a:pPr>
            <a:r>
              <a:rPr b="1" lang="en-GB" sz="1650">
                <a:solidFill>
                  <a:srgbClr val="94D04D"/>
                </a:solidFill>
              </a:rPr>
              <a:t>Risk 5: </a:t>
            </a:r>
            <a:r>
              <a:rPr lang="en-GB" sz="1650">
                <a:solidFill>
                  <a:srgbClr val="94D04D"/>
                </a:solidFill>
              </a:rPr>
              <a:t>academic integrity challenges</a:t>
            </a:r>
            <a:endParaRPr sz="1650">
              <a:solidFill>
                <a:srgbClr val="94D04D"/>
              </a:solidFill>
            </a:endParaRPr>
          </a:p>
          <a:p>
            <a:pPr indent="0" lvl="0" marL="0" rtl="0" algn="l">
              <a:spcBef>
                <a:spcPts val="700"/>
              </a:spcBef>
              <a:spcAft>
                <a:spcPts val="0"/>
              </a:spcAft>
              <a:buClr>
                <a:schemeClr val="dk1"/>
              </a:buClr>
              <a:buSzPts val="1100"/>
              <a:buFont typeface="Arial"/>
              <a:buNone/>
            </a:pPr>
            <a:r>
              <a:t/>
            </a:r>
            <a:endParaRPr sz="1650">
              <a:solidFill>
                <a:srgbClr val="94D04D"/>
              </a:solidFill>
            </a:endParaRPr>
          </a:p>
          <a:p>
            <a:pPr indent="0" lvl="0" marL="0" rtl="0" algn="l">
              <a:spcBef>
                <a:spcPts val="700"/>
              </a:spcBef>
              <a:spcAft>
                <a:spcPts val="0"/>
              </a:spcAft>
              <a:buClr>
                <a:schemeClr val="dk1"/>
              </a:buClr>
              <a:buSzPts val="1100"/>
              <a:buFont typeface="Arial"/>
              <a:buNone/>
            </a:pPr>
            <a:r>
              <a:rPr lang="en-GB" sz="1650"/>
              <a:t>You may have identified other risks, and that doesn’t mean they aren’t important. You may want to note these additional risks. </a:t>
            </a:r>
            <a:endParaRPr sz="1650"/>
          </a:p>
          <a:p>
            <a:pPr indent="0" lvl="0" marL="0" rtl="0" algn="l">
              <a:spcBef>
                <a:spcPts val="0"/>
              </a:spcBef>
              <a:spcAft>
                <a:spcPts val="12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a:t>
            </a:r>
            <a:r>
              <a:rPr lang="en-GB"/>
              <a:t>Academic integrity</a:t>
            </a:r>
            <a:endParaRPr/>
          </a:p>
        </p:txBody>
      </p:sp>
      <p:sp>
        <p:nvSpPr>
          <p:cNvPr id="369" name="Google Shape;369;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This video covers academic integrity and generative AI.&#10;&#10;This video is part of the safe and effective use of AI in education online resources, developed by the Chiltern Learning Trust and the Chartered College of Teaching- https://www.gov.uk/government/collections/using-ai-in-education-settings-support-materials. &#10;These free support materials are for all staff in schools and colleges to support the safe and effective use of generative AI in education." id="370" name="Google Shape;370;p61" title="Module 3 Video 5: Developing the safe use of generative AI in education">
            <a:hlinkClick r:id="rId3"/>
          </p:cNvPr>
          <p:cNvPicPr preferRelativeResize="0"/>
          <p:nvPr/>
        </p:nvPicPr>
        <p:blipFill>
          <a:blip r:embed="rId4">
            <a:alphaModFix/>
          </a:blip>
          <a:stretch>
            <a:fillRect/>
          </a:stretch>
        </p:blipFill>
        <p:spPr>
          <a:xfrm>
            <a:off x="897650" y="1082675"/>
            <a:ext cx="7219275" cy="406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2"/>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a:t>👥</a:t>
            </a:r>
            <a:r>
              <a:rPr lang="en-GB"/>
              <a:t> Discuss</a:t>
            </a:r>
            <a:endParaRPr/>
          </a:p>
        </p:txBody>
      </p:sp>
      <p:sp>
        <p:nvSpPr>
          <p:cNvPr id="376" name="Google Shape;376;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7" name="Google Shape;377;p62"/>
          <p:cNvPicPr preferRelativeResize="0"/>
          <p:nvPr/>
        </p:nvPicPr>
        <p:blipFill rotWithShape="1">
          <a:blip r:embed="rId3">
            <a:alphaModFix/>
          </a:blip>
          <a:srcRect b="15459" l="1223" r="7477" t="36470"/>
          <a:stretch/>
        </p:blipFill>
        <p:spPr>
          <a:xfrm>
            <a:off x="0" y="1230000"/>
            <a:ext cx="9144000" cy="28299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Vocabulary Answers</a:t>
            </a:r>
            <a:endParaRPr/>
          </a:p>
        </p:txBody>
      </p:sp>
      <p:sp>
        <p:nvSpPr>
          <p:cNvPr id="85" name="Google Shape;85;p18"/>
          <p:cNvSpPr txBox="1"/>
          <p:nvPr>
            <p:ph idx="1" type="body"/>
          </p:nvPr>
        </p:nvSpPr>
        <p:spPr>
          <a:xfrm>
            <a:off x="311700" y="1152475"/>
            <a:ext cx="8520600" cy="3895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56176"/>
              <a:buFont typeface="Arial"/>
              <a:buNone/>
            </a:pPr>
            <a:r>
              <a:rPr b="1" lang="en-GB" sz="1958"/>
              <a:t>Prompt </a:t>
            </a:r>
            <a:r>
              <a:rPr lang="en-GB" sz="1958"/>
              <a:t>- the input or instruction you give to an AI system.</a:t>
            </a:r>
            <a:endParaRPr sz="1958"/>
          </a:p>
          <a:p>
            <a:pPr indent="0" lvl="0" marL="0" rtl="0" algn="l">
              <a:spcBef>
                <a:spcPts val="500"/>
              </a:spcBef>
              <a:spcAft>
                <a:spcPts val="0"/>
              </a:spcAft>
              <a:buClr>
                <a:schemeClr val="dk1"/>
              </a:buClr>
              <a:buSzPct val="56176"/>
              <a:buFont typeface="Arial"/>
              <a:buNone/>
            </a:pPr>
            <a:r>
              <a:rPr b="1" lang="en-GB" sz="1958"/>
              <a:t>Artificial intelligence (AI)</a:t>
            </a:r>
            <a:r>
              <a:rPr lang="en-GB" sz="1958"/>
              <a:t> - computer programs that are designed to complete tasks like a human such as problem solving, learning and understanding language.</a:t>
            </a:r>
            <a:endParaRPr sz="1958"/>
          </a:p>
          <a:p>
            <a:pPr indent="0" lvl="0" marL="0" rtl="0" algn="l">
              <a:spcBef>
                <a:spcPts val="500"/>
              </a:spcBef>
              <a:spcAft>
                <a:spcPts val="0"/>
              </a:spcAft>
              <a:buClr>
                <a:schemeClr val="dk1"/>
              </a:buClr>
              <a:buSzPct val="56176"/>
              <a:buFont typeface="Arial"/>
              <a:buNone/>
            </a:pPr>
            <a:r>
              <a:rPr b="1" lang="en-GB" sz="1958"/>
              <a:t>Generative AI</a:t>
            </a:r>
            <a:r>
              <a:rPr lang="en-GB" sz="1958"/>
              <a:t> - a type of AI that can create new content such as images, text, video, audio and code based on its prior learning.</a:t>
            </a:r>
            <a:endParaRPr sz="1958"/>
          </a:p>
          <a:p>
            <a:pPr indent="0" lvl="0" marL="0" rtl="0" algn="l">
              <a:spcBef>
                <a:spcPts val="500"/>
              </a:spcBef>
              <a:spcAft>
                <a:spcPts val="0"/>
              </a:spcAft>
              <a:buClr>
                <a:schemeClr val="dk1"/>
              </a:buClr>
              <a:buSzPct val="56176"/>
              <a:buFont typeface="Arial"/>
              <a:buNone/>
            </a:pPr>
            <a:r>
              <a:rPr b="1" lang="en-GB" sz="1958"/>
              <a:t>Machine learning</a:t>
            </a:r>
            <a:r>
              <a:rPr lang="en-GB" sz="1958"/>
              <a:t> - the way we teach programs to learn based on rules and prior knowledge.</a:t>
            </a:r>
            <a:endParaRPr sz="1958"/>
          </a:p>
          <a:p>
            <a:pPr indent="0" lvl="0" marL="0" rtl="0" algn="l">
              <a:spcBef>
                <a:spcPts val="500"/>
              </a:spcBef>
              <a:spcAft>
                <a:spcPts val="0"/>
              </a:spcAft>
              <a:buClr>
                <a:schemeClr val="dk1"/>
              </a:buClr>
              <a:buSzPct val="56176"/>
              <a:buFont typeface="Arial"/>
              <a:buNone/>
            </a:pPr>
            <a:r>
              <a:rPr b="1" lang="en-GB" sz="1958"/>
              <a:t>Deep learning</a:t>
            </a:r>
            <a:r>
              <a:rPr lang="en-GB" sz="1958"/>
              <a:t> - a more sophisticated type of machine learning that is layered in complexity and can self-learn the rules.</a:t>
            </a:r>
            <a:endParaRPr sz="1958"/>
          </a:p>
          <a:p>
            <a:pPr indent="0" lvl="0" marL="0" rtl="0" algn="l">
              <a:spcBef>
                <a:spcPts val="500"/>
              </a:spcBef>
              <a:spcAft>
                <a:spcPts val="0"/>
              </a:spcAft>
              <a:buClr>
                <a:schemeClr val="dk1"/>
              </a:buClr>
              <a:buSzPct val="56176"/>
              <a:buFont typeface="Arial"/>
              <a:buNone/>
            </a:pPr>
            <a:r>
              <a:rPr b="1" lang="en-GB" sz="1958"/>
              <a:t>Large language model (LLM)</a:t>
            </a:r>
            <a:r>
              <a:rPr lang="en-GB" sz="1958"/>
              <a:t> - an AI program that specialises in understanding and working with the human language. E.g. ChatGTP, copilot, Gemini</a:t>
            </a:r>
            <a:endParaRPr sz="1958"/>
          </a:p>
          <a:p>
            <a:pPr indent="0" lvl="0" marL="0" rtl="0" algn="l">
              <a:spcBef>
                <a:spcPts val="0"/>
              </a:spcBef>
              <a:spcAft>
                <a:spcPts val="1200"/>
              </a:spcAft>
              <a:buNone/>
            </a:pPr>
            <a:r>
              <a:t/>
            </a:r>
            <a:endParaRPr/>
          </a:p>
        </p:txBody>
      </p:sp>
      <p:pic>
        <p:nvPicPr>
          <p:cNvPr id="86" name="Google Shape;86;p18"/>
          <p:cNvPicPr preferRelativeResize="0"/>
          <p:nvPr/>
        </p:nvPicPr>
        <p:blipFill>
          <a:blip r:embed="rId3">
            <a:alphaModFix/>
          </a:blip>
          <a:stretch>
            <a:fillRect/>
          </a:stretch>
        </p:blipFill>
        <p:spPr>
          <a:xfrm>
            <a:off x="107900" y="90338"/>
            <a:ext cx="832725" cy="8327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3"/>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a:t>🧠 Knowledge check</a:t>
            </a:r>
            <a:endParaRPr/>
          </a:p>
        </p:txBody>
      </p:sp>
      <p:sp>
        <p:nvSpPr>
          <p:cNvPr id="383" name="Google Shape;383;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sz="2100"/>
              <a:t>What is meant by 'critical thinking' in the context of using generative AI?</a:t>
            </a:r>
            <a:endParaRPr sz="2100"/>
          </a:p>
          <a:p>
            <a:pPr indent="0" lvl="0" marL="0" rtl="0" algn="l">
              <a:spcBef>
                <a:spcPts val="700"/>
              </a:spcBef>
              <a:spcAft>
                <a:spcPts val="0"/>
              </a:spcAft>
              <a:buNone/>
            </a:pPr>
            <a:r>
              <a:rPr lang="en-GB" sz="2100"/>
              <a:t>a) Accepting all AI outputs without question</a:t>
            </a:r>
            <a:endParaRPr sz="2100"/>
          </a:p>
          <a:p>
            <a:pPr indent="0" lvl="0" marL="0" rtl="0" algn="l">
              <a:spcBef>
                <a:spcPts val="700"/>
              </a:spcBef>
              <a:spcAft>
                <a:spcPts val="0"/>
              </a:spcAft>
              <a:buNone/>
            </a:pPr>
            <a:r>
              <a:rPr lang="en-GB" sz="2100"/>
              <a:t>b) Ignoring the potential for bias and inaccuracies</a:t>
            </a:r>
            <a:endParaRPr sz="2100"/>
          </a:p>
          <a:p>
            <a:pPr indent="0" lvl="0" marL="0" rtl="0" algn="l">
              <a:spcBef>
                <a:spcPts val="700"/>
              </a:spcBef>
              <a:spcAft>
                <a:spcPts val="0"/>
              </a:spcAft>
              <a:buNone/>
            </a:pPr>
            <a:r>
              <a:rPr lang="en-GB" sz="2100"/>
              <a:t>c) Questioning, analysing and evaluating AI outputs to ensure they are appropriate, accurate and free of bias</a:t>
            </a:r>
            <a:endParaRPr sz="2100"/>
          </a:p>
          <a:p>
            <a:pPr indent="0" lvl="0" marL="0" rtl="0" algn="l">
              <a:spcBef>
                <a:spcPts val="700"/>
              </a:spcBef>
              <a:spcAft>
                <a:spcPts val="0"/>
              </a:spcAft>
              <a:buNone/>
            </a:pPr>
            <a:r>
              <a:rPr lang="en-GB" sz="2100"/>
              <a:t>d) Only using AI for simple tasks to avoid problems</a:t>
            </a:r>
            <a:endParaRPr sz="2100"/>
          </a:p>
          <a:p>
            <a:pPr indent="0" lvl="0" marL="0" rtl="0" algn="l">
              <a:spcBef>
                <a:spcPts val="0"/>
              </a:spcBef>
              <a:spcAft>
                <a:spcPts val="0"/>
              </a:spcAft>
              <a:buClr>
                <a:schemeClr val="dk1"/>
              </a:buClr>
              <a:buSzPts val="1100"/>
              <a:buFont typeface="Arial"/>
              <a:buNone/>
            </a:pPr>
            <a:r>
              <a:t/>
            </a:r>
            <a:endParaRPr sz="2100"/>
          </a:p>
          <a:p>
            <a:pPr indent="0" lvl="0" marL="0" rtl="0" algn="l">
              <a:spcBef>
                <a:spcPts val="0"/>
              </a:spcBef>
              <a:spcAft>
                <a:spcPts val="12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4"/>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Knowledge check</a:t>
            </a:r>
            <a:endParaRPr/>
          </a:p>
        </p:txBody>
      </p:sp>
      <p:sp>
        <p:nvSpPr>
          <p:cNvPr id="389" name="Google Shape;389;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sz="2100"/>
              <a:t>What is meant by 'critical thinking' in the context of using generative AI?</a:t>
            </a:r>
            <a:endParaRPr sz="2100"/>
          </a:p>
          <a:p>
            <a:pPr indent="0" lvl="0" marL="0" rtl="0" algn="l">
              <a:spcBef>
                <a:spcPts val="700"/>
              </a:spcBef>
              <a:spcAft>
                <a:spcPts val="0"/>
              </a:spcAft>
              <a:buNone/>
            </a:pPr>
            <a:r>
              <a:rPr lang="en-GB" sz="2100"/>
              <a:t>a) Accepting all AI outputs without question</a:t>
            </a:r>
            <a:endParaRPr sz="2100"/>
          </a:p>
          <a:p>
            <a:pPr indent="0" lvl="0" marL="0" rtl="0" algn="l">
              <a:spcBef>
                <a:spcPts val="700"/>
              </a:spcBef>
              <a:spcAft>
                <a:spcPts val="0"/>
              </a:spcAft>
              <a:buNone/>
            </a:pPr>
            <a:r>
              <a:rPr lang="en-GB" sz="2100"/>
              <a:t>b) Ignoring the potential for bias and inaccuracies</a:t>
            </a:r>
            <a:endParaRPr sz="2100"/>
          </a:p>
          <a:p>
            <a:pPr indent="0" lvl="0" marL="0" rtl="0" algn="l">
              <a:spcBef>
                <a:spcPts val="700"/>
              </a:spcBef>
              <a:spcAft>
                <a:spcPts val="0"/>
              </a:spcAft>
              <a:buNone/>
            </a:pPr>
            <a:r>
              <a:rPr lang="en-GB" sz="2100">
                <a:solidFill>
                  <a:srgbClr val="94D04D"/>
                </a:solidFill>
              </a:rPr>
              <a:t>c) Questioning, analysing and evaluating AI outputs to ensure they are appropriate, accurate and free of bias (correct)</a:t>
            </a:r>
            <a:endParaRPr sz="2100">
              <a:solidFill>
                <a:srgbClr val="94D04D"/>
              </a:solidFill>
            </a:endParaRPr>
          </a:p>
          <a:p>
            <a:pPr indent="0" lvl="0" marL="0" rtl="0" algn="l">
              <a:spcBef>
                <a:spcPts val="700"/>
              </a:spcBef>
              <a:spcAft>
                <a:spcPts val="0"/>
              </a:spcAft>
              <a:buNone/>
            </a:pPr>
            <a:r>
              <a:rPr lang="en-GB" sz="2100"/>
              <a:t>d) Only using AI for simple tasks to avoid problems</a:t>
            </a:r>
            <a:endParaRPr sz="2100"/>
          </a:p>
          <a:p>
            <a:pPr indent="0" lvl="0" marL="0" rtl="0" algn="l">
              <a:spcBef>
                <a:spcPts val="0"/>
              </a:spcBef>
              <a:spcAft>
                <a:spcPts val="0"/>
              </a:spcAft>
              <a:buNone/>
            </a:pPr>
            <a:r>
              <a:t/>
            </a:r>
            <a:endParaRPr sz="2100"/>
          </a:p>
          <a:p>
            <a:pPr indent="0" lvl="0" marL="0" rtl="0" algn="l">
              <a:spcBef>
                <a:spcPts val="0"/>
              </a:spcBef>
              <a:spcAft>
                <a:spcPts val="12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5"/>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Review</a:t>
            </a:r>
            <a:endParaRPr/>
          </a:p>
        </p:txBody>
      </p:sp>
      <p:sp>
        <p:nvSpPr>
          <p:cNvPr id="395" name="Google Shape;395;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GB" sz="2600"/>
              <a:t>Environmental impact</a:t>
            </a:r>
            <a:endParaRPr sz="2600"/>
          </a:p>
          <a:p>
            <a:pPr indent="-393700" lvl="0" marL="457200" rtl="0" algn="l">
              <a:spcBef>
                <a:spcPts val="0"/>
              </a:spcBef>
              <a:spcAft>
                <a:spcPts val="0"/>
              </a:spcAft>
              <a:buSzPts val="2600"/>
              <a:buChar char="●"/>
            </a:pPr>
            <a:r>
              <a:rPr lang="en-GB" sz="2600"/>
              <a:t>Risks of AI</a:t>
            </a:r>
            <a:endParaRPr sz="2600"/>
          </a:p>
          <a:p>
            <a:pPr indent="-393700" lvl="0" marL="457200" rtl="0" algn="l">
              <a:spcBef>
                <a:spcPts val="0"/>
              </a:spcBef>
              <a:spcAft>
                <a:spcPts val="0"/>
              </a:spcAft>
              <a:buSzPts val="2600"/>
              <a:buChar char="●"/>
            </a:pPr>
            <a:r>
              <a:rPr lang="en-GB" sz="2600"/>
              <a:t>Academic integrity</a:t>
            </a:r>
            <a:endParaRPr sz="2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303C"/>
        </a:solidFill>
      </p:bgPr>
    </p:bg>
    <p:spTree>
      <p:nvGrpSpPr>
        <p:cNvPr id="400" name="Shape 400"/>
        <p:cNvGrpSpPr/>
        <p:nvPr/>
      </p:nvGrpSpPr>
      <p:grpSpPr>
        <a:xfrm>
          <a:off x="0" y="0"/>
          <a:ext cx="0" cy="0"/>
          <a:chOff x="0" y="0"/>
          <a:chExt cx="0" cy="0"/>
        </a:xfrm>
      </p:grpSpPr>
      <p:sp>
        <p:nvSpPr>
          <p:cNvPr id="401" name="Google Shape;401;p66"/>
          <p:cNvSpPr txBox="1"/>
          <p:nvPr/>
        </p:nvSpPr>
        <p:spPr>
          <a:xfrm>
            <a:off x="0" y="288131"/>
            <a:ext cx="9144000" cy="992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GB" sz="6000">
                <a:solidFill>
                  <a:schemeClr val="lt1"/>
                </a:solidFill>
              </a:rPr>
              <a:t>Session</a:t>
            </a:r>
            <a:r>
              <a:rPr b="1" lang="en-GB" sz="6000">
                <a:solidFill>
                  <a:schemeClr val="lt1"/>
                </a:solidFill>
              </a:rPr>
              <a:t> Objective:</a:t>
            </a:r>
            <a:endParaRPr sz="1100"/>
          </a:p>
        </p:txBody>
      </p:sp>
      <p:sp>
        <p:nvSpPr>
          <p:cNvPr id="402" name="Google Shape;402;p66"/>
          <p:cNvSpPr/>
          <p:nvPr/>
        </p:nvSpPr>
        <p:spPr>
          <a:xfrm>
            <a:off x="389418" y="1526344"/>
            <a:ext cx="8281500" cy="2780700"/>
          </a:xfrm>
          <a:prstGeom prst="roundRect">
            <a:avLst>
              <a:gd fmla="val 9962"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900" u="none" cap="none" strike="noStrike">
              <a:solidFill>
                <a:schemeClr val="lt1"/>
              </a:solidFill>
              <a:latin typeface="Arial"/>
              <a:ea typeface="Arial"/>
              <a:cs typeface="Arial"/>
              <a:sym typeface="Arial"/>
            </a:endParaRPr>
          </a:p>
        </p:txBody>
      </p:sp>
      <p:sp>
        <p:nvSpPr>
          <p:cNvPr id="403" name="Google Shape;403;p66"/>
          <p:cNvSpPr txBox="1"/>
          <p:nvPr/>
        </p:nvSpPr>
        <p:spPr>
          <a:xfrm>
            <a:off x="556752" y="1756593"/>
            <a:ext cx="7818900" cy="1539300"/>
          </a:xfrm>
          <a:prstGeom prst="rect">
            <a:avLst/>
          </a:prstGeom>
          <a:noFill/>
          <a:ln>
            <a:noFill/>
          </a:ln>
        </p:spPr>
        <p:txBody>
          <a:bodyPr anchorCtr="0" anchor="t" bIns="34275" lIns="68575" spcFirstLastPara="1" rIns="68575" wrap="square" tIns="34275">
            <a:spAutoFit/>
          </a:bodyPr>
          <a:lstStyle/>
          <a:p>
            <a:pPr indent="0" lvl="0" marL="0" rtl="0" algn="l">
              <a:spcBef>
                <a:spcPts val="900"/>
              </a:spcBef>
              <a:spcAft>
                <a:spcPts val="0"/>
              </a:spcAft>
              <a:buClr>
                <a:schemeClr val="dk1"/>
              </a:buClr>
              <a:buSzPts val="800"/>
              <a:buFont typeface="Arial"/>
              <a:buNone/>
            </a:pPr>
            <a:r>
              <a:rPr lang="en-GB" sz="2200">
                <a:solidFill>
                  <a:schemeClr val="dk1"/>
                </a:solidFill>
              </a:rPr>
              <a:t>By the end of this session:</a:t>
            </a:r>
            <a:endParaRPr sz="2200">
              <a:solidFill>
                <a:schemeClr val="dk1"/>
              </a:solidFill>
            </a:endParaRPr>
          </a:p>
          <a:p>
            <a:pPr indent="-304800" lvl="0" marL="342900" rtl="0" algn="l">
              <a:spcBef>
                <a:spcPts val="900"/>
              </a:spcBef>
              <a:spcAft>
                <a:spcPts val="0"/>
              </a:spcAft>
              <a:buClr>
                <a:schemeClr val="dk1"/>
              </a:buClr>
              <a:buSzPts val="2200"/>
              <a:buAutoNum type="arabicPeriod"/>
            </a:pPr>
            <a:r>
              <a:rPr lang="en-GB" sz="2200">
                <a:solidFill>
                  <a:schemeClr val="dk1"/>
                </a:solidFill>
              </a:rPr>
              <a:t>Guiding principles</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Benefits of AI in education</a:t>
            </a:r>
            <a:endParaRPr sz="2200">
              <a:solidFill>
                <a:schemeClr val="dk1"/>
              </a:solidFill>
            </a:endParaRPr>
          </a:p>
          <a:p>
            <a:pPr indent="-304800" lvl="0" marL="342900" rtl="0" algn="l">
              <a:spcBef>
                <a:spcPts val="0"/>
              </a:spcBef>
              <a:spcAft>
                <a:spcPts val="0"/>
              </a:spcAft>
              <a:buClr>
                <a:schemeClr val="dk1"/>
              </a:buClr>
              <a:buSzPts val="2200"/>
              <a:buAutoNum type="arabicPeriod"/>
            </a:pPr>
            <a:r>
              <a:rPr lang="en-GB" sz="2200">
                <a:solidFill>
                  <a:schemeClr val="dk1"/>
                </a:solidFill>
              </a:rPr>
              <a:t>Examples of activities</a:t>
            </a:r>
            <a:endParaRPr sz="22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7"/>
          <p:cNvSpPr txBox="1"/>
          <p:nvPr>
            <p:ph type="title"/>
          </p:nvPr>
        </p:nvSpPr>
        <p:spPr>
          <a:xfrm>
            <a:off x="0" y="0"/>
            <a:ext cx="9144000" cy="101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 Discuss these guiding principles</a:t>
            </a:r>
            <a:endParaRPr/>
          </a:p>
        </p:txBody>
      </p:sp>
      <p:sp>
        <p:nvSpPr>
          <p:cNvPr id="409" name="Google Shape;409;p67"/>
          <p:cNvSpPr txBox="1"/>
          <p:nvPr/>
        </p:nvSpPr>
        <p:spPr>
          <a:xfrm>
            <a:off x="335700" y="1246900"/>
            <a:ext cx="2002200" cy="2325900"/>
          </a:xfrm>
          <a:prstGeom prst="rect">
            <a:avLst/>
          </a:prstGeom>
          <a:noFill/>
          <a:ln cap="flat" cmpd="sng" w="19050">
            <a:solidFill>
              <a:srgbClr val="E61B3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rPr>
              <a:t>Personalised learning</a:t>
            </a:r>
            <a:endParaRPr b="1" sz="20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lang="en-GB" sz="1600">
                <a:solidFill>
                  <a:schemeClr val="dk1"/>
                </a:solidFill>
              </a:rPr>
              <a:t>AI can enhance learning through targeted tasks and feedback</a:t>
            </a:r>
            <a:endParaRPr sz="1600">
              <a:solidFill>
                <a:schemeClr val="dk1"/>
              </a:solidFill>
            </a:endParaRPr>
          </a:p>
        </p:txBody>
      </p:sp>
      <p:sp>
        <p:nvSpPr>
          <p:cNvPr id="410" name="Google Shape;410;p67"/>
          <p:cNvSpPr txBox="1"/>
          <p:nvPr/>
        </p:nvSpPr>
        <p:spPr>
          <a:xfrm>
            <a:off x="2514325" y="1246900"/>
            <a:ext cx="2002200" cy="2325900"/>
          </a:xfrm>
          <a:prstGeom prst="rect">
            <a:avLst/>
          </a:prstGeom>
          <a:noFill/>
          <a:ln cap="flat" cmpd="sng" w="19050">
            <a:solidFill>
              <a:srgbClr val="E61B3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rPr>
              <a:t>Reduce workload</a:t>
            </a:r>
            <a:endParaRPr b="1" sz="20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lang="en-GB" sz="1600">
                <a:solidFill>
                  <a:schemeClr val="dk1"/>
                </a:solidFill>
              </a:rPr>
              <a:t>AI can reduce workload in aspects such as admin, lesson preparation and marking.</a:t>
            </a:r>
            <a:endParaRPr sz="1600">
              <a:solidFill>
                <a:schemeClr val="dk1"/>
              </a:solidFill>
            </a:endParaRPr>
          </a:p>
        </p:txBody>
      </p:sp>
      <p:sp>
        <p:nvSpPr>
          <p:cNvPr id="411" name="Google Shape;411;p67"/>
          <p:cNvSpPr txBox="1"/>
          <p:nvPr/>
        </p:nvSpPr>
        <p:spPr>
          <a:xfrm>
            <a:off x="4692950" y="1246900"/>
            <a:ext cx="2002200" cy="2325900"/>
          </a:xfrm>
          <a:prstGeom prst="rect">
            <a:avLst/>
          </a:prstGeom>
          <a:noFill/>
          <a:ln cap="flat" cmpd="sng" w="19050">
            <a:solidFill>
              <a:srgbClr val="E61B3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rPr>
              <a:t>AI can’t &amp; won’t replace everything</a:t>
            </a:r>
            <a:endParaRPr b="1" sz="20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lang="en-GB" sz="1600">
                <a:solidFill>
                  <a:schemeClr val="dk1"/>
                </a:solidFill>
              </a:rPr>
              <a:t>AI should not replace everything such as writing and hands on learning.</a:t>
            </a:r>
            <a:endParaRPr sz="1600">
              <a:solidFill>
                <a:schemeClr val="dk1"/>
              </a:solidFill>
            </a:endParaRPr>
          </a:p>
        </p:txBody>
      </p:sp>
      <p:sp>
        <p:nvSpPr>
          <p:cNvPr id="412" name="Google Shape;412;p67"/>
          <p:cNvSpPr txBox="1"/>
          <p:nvPr/>
        </p:nvSpPr>
        <p:spPr>
          <a:xfrm>
            <a:off x="6871575" y="1246900"/>
            <a:ext cx="2002200" cy="2325900"/>
          </a:xfrm>
          <a:prstGeom prst="rect">
            <a:avLst/>
          </a:prstGeom>
          <a:noFill/>
          <a:ln cap="flat" cmpd="sng" w="19050">
            <a:solidFill>
              <a:srgbClr val="E61B3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rPr>
              <a:t>Growth mindset</a:t>
            </a:r>
            <a:endParaRPr b="1" sz="20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lang="en-GB" sz="1600">
                <a:solidFill>
                  <a:schemeClr val="dk1"/>
                </a:solidFill>
              </a:rPr>
              <a:t>AI can help teachers, leaders, pupils to innovate and improve current performance.</a:t>
            </a:r>
            <a:endParaRPr sz="1600">
              <a:solidFill>
                <a:schemeClr val="dk1"/>
              </a:solidFill>
            </a:endParaRPr>
          </a:p>
        </p:txBody>
      </p:sp>
      <p:sp>
        <p:nvSpPr>
          <p:cNvPr id="413" name="Google Shape;413;p67"/>
          <p:cNvSpPr txBox="1"/>
          <p:nvPr/>
        </p:nvSpPr>
        <p:spPr>
          <a:xfrm>
            <a:off x="335700" y="3908575"/>
            <a:ext cx="8538000" cy="731400"/>
          </a:xfrm>
          <a:prstGeom prst="rect">
            <a:avLst/>
          </a:prstGeom>
          <a:solidFill>
            <a:srgbClr val="E61B3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lt1"/>
                </a:solidFill>
              </a:rPr>
              <a:t>AI should support, not replace teachers. It will always take a human connection to teach. The role of AI is to enhance and support.</a:t>
            </a:r>
            <a:endParaRPr sz="1800">
              <a:solidFill>
                <a:schemeClr val="lt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8"/>
          <p:cNvSpPr txBox="1"/>
          <p:nvPr>
            <p:ph type="title"/>
          </p:nvPr>
        </p:nvSpPr>
        <p:spPr>
          <a:xfrm>
            <a:off x="0" y="0"/>
            <a:ext cx="9144000" cy="10134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400"/>
              </a:spcAft>
              <a:buClr>
                <a:schemeClr val="dk1"/>
              </a:buClr>
              <a:buSzPts val="990"/>
              <a:buFont typeface="Arial"/>
              <a:buNone/>
            </a:pPr>
            <a:r>
              <a:rPr lang="en-GB" sz="4900"/>
              <a:t>✅ Benefits of AI in education</a:t>
            </a:r>
            <a:endParaRPr sz="3640"/>
          </a:p>
        </p:txBody>
      </p:sp>
      <p:sp>
        <p:nvSpPr>
          <p:cNvPr id="419" name="Google Shape;419;p68"/>
          <p:cNvSpPr/>
          <p:nvPr/>
        </p:nvSpPr>
        <p:spPr>
          <a:xfrm>
            <a:off x="619475" y="1950550"/>
            <a:ext cx="2062500" cy="2025000"/>
          </a:xfrm>
          <a:prstGeom prst="ellipse">
            <a:avLst/>
          </a:prstGeom>
          <a:solidFill>
            <a:srgbClr val="EE30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chemeClr val="lt1"/>
                </a:solidFill>
              </a:rPr>
              <a:t>Teaching and Learning</a:t>
            </a:r>
            <a:endParaRPr sz="2300">
              <a:solidFill>
                <a:schemeClr val="lt1"/>
              </a:solidFill>
            </a:endParaRPr>
          </a:p>
        </p:txBody>
      </p:sp>
      <p:sp>
        <p:nvSpPr>
          <p:cNvPr id="420" name="Google Shape;420;p68"/>
          <p:cNvSpPr/>
          <p:nvPr/>
        </p:nvSpPr>
        <p:spPr>
          <a:xfrm>
            <a:off x="3474938" y="1950550"/>
            <a:ext cx="2062500" cy="2025000"/>
          </a:xfrm>
          <a:prstGeom prst="ellipse">
            <a:avLst/>
          </a:prstGeom>
          <a:solidFill>
            <a:srgbClr val="EE30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solidFill>
                  <a:schemeClr val="lt1"/>
                </a:solidFill>
              </a:rPr>
              <a:t>Personalised </a:t>
            </a:r>
            <a:r>
              <a:rPr lang="en-GB" sz="2300">
                <a:solidFill>
                  <a:schemeClr val="lt1"/>
                </a:solidFill>
              </a:rPr>
              <a:t>learning</a:t>
            </a:r>
            <a:endParaRPr sz="2300">
              <a:solidFill>
                <a:schemeClr val="lt1"/>
              </a:solidFill>
            </a:endParaRPr>
          </a:p>
        </p:txBody>
      </p:sp>
      <p:sp>
        <p:nvSpPr>
          <p:cNvPr id="421" name="Google Shape;421;p68"/>
          <p:cNvSpPr/>
          <p:nvPr/>
        </p:nvSpPr>
        <p:spPr>
          <a:xfrm>
            <a:off x="6330425" y="1950550"/>
            <a:ext cx="2062500" cy="2025000"/>
          </a:xfrm>
          <a:prstGeom prst="ellipse">
            <a:avLst/>
          </a:prstGeom>
          <a:solidFill>
            <a:srgbClr val="EE30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chemeClr val="lt1"/>
                </a:solidFill>
              </a:rPr>
              <a:t>Admin</a:t>
            </a:r>
            <a:endParaRPr sz="230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9"/>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990"/>
              <a:buFont typeface="Arial"/>
              <a:buNone/>
            </a:pPr>
            <a:r>
              <a:rPr lang="en-GB" sz="4900"/>
              <a:t>✅ Benefits of AI in education</a:t>
            </a:r>
            <a:endParaRPr/>
          </a:p>
        </p:txBody>
      </p:sp>
      <p:sp>
        <p:nvSpPr>
          <p:cNvPr id="427" name="Google Shape;427;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GB"/>
              <a:t>Teaching</a:t>
            </a:r>
            <a:r>
              <a:rPr b="1" lang="en-GB"/>
              <a:t> and Learning</a:t>
            </a:r>
            <a:endParaRPr b="1"/>
          </a:p>
          <a:p>
            <a:pPr indent="-342900" lvl="0" marL="457200" rtl="0" algn="l">
              <a:lnSpc>
                <a:spcPct val="95000"/>
              </a:lnSpc>
              <a:spcBef>
                <a:spcPts val="0"/>
              </a:spcBef>
              <a:spcAft>
                <a:spcPts val="0"/>
              </a:spcAft>
              <a:buSzPts val="1800"/>
              <a:buChar char="●"/>
            </a:pPr>
            <a:r>
              <a:rPr lang="en-GB"/>
              <a:t>Adapting materials for your group</a:t>
            </a:r>
            <a:endParaRPr/>
          </a:p>
          <a:p>
            <a:pPr indent="-342900" lvl="0" marL="457200" rtl="0" algn="l">
              <a:lnSpc>
                <a:spcPct val="95000"/>
              </a:lnSpc>
              <a:spcBef>
                <a:spcPts val="0"/>
              </a:spcBef>
              <a:spcAft>
                <a:spcPts val="0"/>
              </a:spcAft>
              <a:buSzPts val="1800"/>
              <a:buChar char="●"/>
            </a:pPr>
            <a:r>
              <a:rPr lang="en-GB"/>
              <a:t>Creating ready made practice questions</a:t>
            </a:r>
            <a:endParaRPr/>
          </a:p>
          <a:p>
            <a:pPr indent="-342900" lvl="0" marL="457200" rtl="0" algn="l">
              <a:lnSpc>
                <a:spcPct val="95000"/>
              </a:lnSpc>
              <a:spcBef>
                <a:spcPts val="0"/>
              </a:spcBef>
              <a:spcAft>
                <a:spcPts val="0"/>
              </a:spcAft>
              <a:buSzPts val="1800"/>
              <a:buChar char="●"/>
            </a:pPr>
            <a:r>
              <a:rPr lang="en-GB"/>
              <a:t>Crafting model answers</a:t>
            </a:r>
            <a:endParaRPr/>
          </a:p>
          <a:p>
            <a:pPr indent="-342900" lvl="0" marL="457200" rtl="0" algn="l">
              <a:lnSpc>
                <a:spcPct val="95000"/>
              </a:lnSpc>
              <a:spcBef>
                <a:spcPts val="0"/>
              </a:spcBef>
              <a:spcAft>
                <a:spcPts val="0"/>
              </a:spcAft>
              <a:buSzPts val="1800"/>
              <a:buChar char="●"/>
            </a:pPr>
            <a:r>
              <a:rPr lang="en-GB"/>
              <a:t>Generating effective explanations and step-by-step examples</a:t>
            </a:r>
            <a:endParaRPr/>
          </a:p>
          <a:p>
            <a:pPr indent="-342900" lvl="0" marL="457200" rtl="0" algn="l">
              <a:lnSpc>
                <a:spcPct val="95000"/>
              </a:lnSpc>
              <a:spcBef>
                <a:spcPts val="0"/>
              </a:spcBef>
              <a:spcAft>
                <a:spcPts val="0"/>
              </a:spcAft>
              <a:buSzPts val="1800"/>
              <a:buChar char="●"/>
            </a:pPr>
            <a:r>
              <a:rPr lang="en-GB"/>
              <a:t>Marking quizzes</a:t>
            </a:r>
            <a:endParaRPr/>
          </a:p>
          <a:p>
            <a:pPr indent="-342900" lvl="0" marL="457200" rtl="0" algn="l">
              <a:lnSpc>
                <a:spcPct val="95000"/>
              </a:lnSpc>
              <a:spcBef>
                <a:spcPts val="0"/>
              </a:spcBef>
              <a:spcAft>
                <a:spcPts val="0"/>
              </a:spcAft>
              <a:buSzPts val="1800"/>
              <a:buChar char="●"/>
            </a:pPr>
            <a:r>
              <a:rPr lang="en-GB"/>
              <a:t>Generating lesson plans</a:t>
            </a:r>
            <a:endParaRPr/>
          </a:p>
          <a:p>
            <a:pPr indent="-342900" lvl="0" marL="457200" rtl="0" algn="l">
              <a:lnSpc>
                <a:spcPct val="95000"/>
              </a:lnSpc>
              <a:spcBef>
                <a:spcPts val="0"/>
              </a:spcBef>
              <a:spcAft>
                <a:spcPts val="0"/>
              </a:spcAft>
              <a:buSzPts val="1800"/>
              <a:buChar char="●"/>
            </a:pPr>
            <a:r>
              <a:rPr lang="en-GB"/>
              <a:t>Providing instant feedback</a:t>
            </a:r>
            <a:endParaRPr/>
          </a:p>
          <a:p>
            <a:pPr indent="-342900" lvl="0" marL="457200" rtl="0" algn="l">
              <a:lnSpc>
                <a:spcPct val="95000"/>
              </a:lnSpc>
              <a:spcBef>
                <a:spcPts val="0"/>
              </a:spcBef>
              <a:spcAft>
                <a:spcPts val="0"/>
              </a:spcAft>
              <a:buSzPts val="1800"/>
              <a:buChar char="●"/>
            </a:pPr>
            <a:r>
              <a:rPr lang="en-GB"/>
              <a:t>Stimulating ideas</a:t>
            </a:r>
            <a:endParaRPr/>
          </a:p>
          <a:p>
            <a:pPr indent="-342900" lvl="0" marL="457200" rtl="0" algn="l">
              <a:lnSpc>
                <a:spcPct val="95000"/>
              </a:lnSpc>
              <a:spcBef>
                <a:spcPts val="0"/>
              </a:spcBef>
              <a:spcAft>
                <a:spcPts val="0"/>
              </a:spcAft>
              <a:buSzPts val="1800"/>
              <a:buChar char="●"/>
            </a:pPr>
            <a:r>
              <a:rPr lang="en-GB"/>
              <a:t>More inclusive classrooms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0"/>
          <p:cNvSpPr txBox="1"/>
          <p:nvPr>
            <p:ph type="title"/>
          </p:nvPr>
        </p:nvSpPr>
        <p:spPr>
          <a:xfrm>
            <a:off x="0" y="0"/>
            <a:ext cx="9144000" cy="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40"/>
              <a:t>Example</a:t>
            </a:r>
            <a:endParaRPr sz="2640"/>
          </a:p>
        </p:txBody>
      </p:sp>
      <p:sp>
        <p:nvSpPr>
          <p:cNvPr id="433" name="Google Shape;433;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34" name="Google Shape;434;p70"/>
          <p:cNvPicPr preferRelativeResize="0"/>
          <p:nvPr/>
        </p:nvPicPr>
        <p:blipFill>
          <a:blip r:embed="rId3">
            <a:alphaModFix/>
          </a:blip>
          <a:stretch>
            <a:fillRect/>
          </a:stretch>
        </p:blipFill>
        <p:spPr>
          <a:xfrm>
            <a:off x="0" y="506700"/>
            <a:ext cx="8243198" cy="46368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440" name="Google Shape;440;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1" name="Google Shape;441;p7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2"/>
          <p:cNvSpPr txBox="1"/>
          <p:nvPr>
            <p:ph type="title"/>
          </p:nvPr>
        </p:nvSpPr>
        <p:spPr>
          <a:xfrm>
            <a:off x="0" y="0"/>
            <a:ext cx="9144000" cy="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40"/>
              <a:t>Example</a:t>
            </a:r>
            <a:endParaRPr sz="2640"/>
          </a:p>
        </p:txBody>
      </p:sp>
      <p:sp>
        <p:nvSpPr>
          <p:cNvPr id="447" name="Google Shape;447;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8" name="Google Shape;448;p72"/>
          <p:cNvPicPr preferRelativeResize="0"/>
          <p:nvPr/>
        </p:nvPicPr>
        <p:blipFill>
          <a:blip r:embed="rId3">
            <a:alphaModFix/>
          </a:blip>
          <a:stretch>
            <a:fillRect/>
          </a:stretch>
        </p:blipFill>
        <p:spPr>
          <a:xfrm>
            <a:off x="0" y="506700"/>
            <a:ext cx="8243201" cy="463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Knowledge check</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Which of the following best describes generative AI?</a:t>
            </a:r>
            <a:endParaRPr sz="2100"/>
          </a:p>
          <a:p>
            <a:pPr indent="0" lvl="0" marL="0" rtl="0" algn="l">
              <a:spcBef>
                <a:spcPts val="700"/>
              </a:spcBef>
              <a:spcAft>
                <a:spcPts val="0"/>
              </a:spcAft>
              <a:buClr>
                <a:schemeClr val="dk1"/>
              </a:buClr>
              <a:buSzPts val="1100"/>
              <a:buFont typeface="Arial"/>
              <a:buNone/>
            </a:pPr>
            <a:r>
              <a:rPr lang="en-GB" sz="2100"/>
              <a:t>a) AI that recognises your face to unlock your phone</a:t>
            </a:r>
            <a:endParaRPr sz="2100"/>
          </a:p>
          <a:p>
            <a:pPr indent="0" lvl="0" marL="0" rtl="0" algn="l">
              <a:spcBef>
                <a:spcPts val="700"/>
              </a:spcBef>
              <a:spcAft>
                <a:spcPts val="0"/>
              </a:spcAft>
              <a:buClr>
                <a:schemeClr val="dk1"/>
              </a:buClr>
              <a:buSzPts val="1100"/>
              <a:buFont typeface="Arial"/>
              <a:buNone/>
            </a:pPr>
            <a:r>
              <a:rPr lang="en-GB" sz="2100"/>
              <a:t>b) AI that creates new content such as text, images, or audio based on a user prompt</a:t>
            </a:r>
            <a:endParaRPr sz="2100"/>
          </a:p>
          <a:p>
            <a:pPr indent="0" lvl="0" marL="0" rtl="0" algn="l">
              <a:spcBef>
                <a:spcPts val="0"/>
              </a:spcBef>
              <a:spcAft>
                <a:spcPts val="12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3"/>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990"/>
              <a:buFont typeface="Arial"/>
              <a:buNone/>
            </a:pPr>
            <a:r>
              <a:rPr lang="en-GB" sz="4900"/>
              <a:t>✅ Benefits of AI in education</a:t>
            </a:r>
            <a:endParaRPr/>
          </a:p>
        </p:txBody>
      </p:sp>
      <p:sp>
        <p:nvSpPr>
          <p:cNvPr id="454" name="Google Shape;454;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GB"/>
              <a:t>Students could also use AI for:</a:t>
            </a:r>
            <a:endParaRPr/>
          </a:p>
          <a:p>
            <a:pPr indent="-342900" lvl="0" marL="457200" rtl="0" algn="l">
              <a:spcBef>
                <a:spcPts val="1200"/>
              </a:spcBef>
              <a:spcAft>
                <a:spcPts val="0"/>
              </a:spcAft>
              <a:buSzPts val="1800"/>
              <a:buChar char="●"/>
            </a:pPr>
            <a:r>
              <a:rPr lang="en-GB"/>
              <a:t>Essay help and feedback</a:t>
            </a:r>
            <a:endParaRPr/>
          </a:p>
          <a:p>
            <a:pPr indent="-342900" lvl="0" marL="457200" rtl="0" algn="l">
              <a:spcBef>
                <a:spcPts val="0"/>
              </a:spcBef>
              <a:spcAft>
                <a:spcPts val="0"/>
              </a:spcAft>
              <a:buSzPts val="1800"/>
              <a:buChar char="●"/>
            </a:pPr>
            <a:r>
              <a:rPr lang="en-GB"/>
              <a:t>Creative inspiration (e.g., music, art, writing)</a:t>
            </a:r>
            <a:endParaRPr/>
          </a:p>
          <a:p>
            <a:pPr indent="-342900" lvl="0" marL="457200" rtl="0" algn="l">
              <a:spcBef>
                <a:spcPts val="0"/>
              </a:spcBef>
              <a:spcAft>
                <a:spcPts val="0"/>
              </a:spcAft>
              <a:buSzPts val="1800"/>
              <a:buChar char="●"/>
            </a:pPr>
            <a:r>
              <a:rPr lang="en-GB"/>
              <a:t>Research support (summarising, explaining)</a:t>
            </a:r>
            <a:endParaRPr/>
          </a:p>
          <a:p>
            <a:pPr indent="0" lvl="0" marL="0" rtl="0" algn="l">
              <a:spcBef>
                <a:spcPts val="1200"/>
              </a:spcBef>
              <a:spcAft>
                <a:spcPts val="0"/>
              </a:spcAft>
              <a:buClr>
                <a:schemeClr val="dk1"/>
              </a:buClr>
              <a:buSzPts val="1100"/>
              <a:buFont typeface="Arial"/>
              <a:buNone/>
            </a:pPr>
            <a:r>
              <a:rPr lang="en-GB"/>
              <a:t>➡️ Result: Empowered, independent learners.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rPr lang="en-GB"/>
              <a:t>NB Almost 90% of our students at secondary school are already using AI at home.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4"/>
          <p:cNvSpPr txBox="1"/>
          <p:nvPr>
            <p:ph type="title"/>
          </p:nvPr>
        </p:nvSpPr>
        <p:spPr>
          <a:xfrm>
            <a:off x="0" y="0"/>
            <a:ext cx="9144000" cy="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40"/>
              <a:t>Example</a:t>
            </a:r>
            <a:endParaRPr sz="2640"/>
          </a:p>
        </p:txBody>
      </p:sp>
      <p:sp>
        <p:nvSpPr>
          <p:cNvPr id="460" name="Google Shape;460;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61" name="Google Shape;461;p74"/>
          <p:cNvPicPr preferRelativeResize="0"/>
          <p:nvPr/>
        </p:nvPicPr>
        <p:blipFill>
          <a:blip r:embed="rId3">
            <a:alphaModFix/>
          </a:blip>
          <a:stretch>
            <a:fillRect/>
          </a:stretch>
        </p:blipFill>
        <p:spPr>
          <a:xfrm>
            <a:off x="0" y="506700"/>
            <a:ext cx="8243201" cy="46368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5"/>
          <p:cNvSpPr txBox="1"/>
          <p:nvPr>
            <p:ph type="title"/>
          </p:nvPr>
        </p:nvSpPr>
        <p:spPr>
          <a:xfrm>
            <a:off x="0" y="0"/>
            <a:ext cx="9144000" cy="10134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400"/>
              </a:spcAft>
              <a:buSzPts val="990"/>
              <a:buNone/>
            </a:pPr>
            <a:r>
              <a:rPr lang="en-GB" sz="4900"/>
              <a:t>✅ Benefits of AI in education</a:t>
            </a:r>
            <a:endParaRPr sz="3640"/>
          </a:p>
        </p:txBody>
      </p:sp>
      <p:sp>
        <p:nvSpPr>
          <p:cNvPr id="467" name="Google Shape;467;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n-GB"/>
              <a:t>2</a:t>
            </a:r>
            <a:r>
              <a:rPr b="1" lang="en-GB"/>
              <a:t>. Personalised Learning</a:t>
            </a:r>
            <a:endParaRPr b="1"/>
          </a:p>
          <a:p>
            <a:pPr indent="0" lvl="0" marL="0" rtl="0" algn="l">
              <a:spcBef>
                <a:spcPts val="1200"/>
              </a:spcBef>
              <a:spcAft>
                <a:spcPts val="0"/>
              </a:spcAft>
              <a:buNone/>
            </a:pPr>
            <a:r>
              <a:rPr lang="en-GB"/>
              <a:t>AI can adapt content, pace, and feedback to suit individual student needs, helping:</a:t>
            </a:r>
            <a:endParaRPr/>
          </a:p>
          <a:p>
            <a:pPr indent="-342900" lvl="0" marL="457200" rtl="0" algn="l">
              <a:spcBef>
                <a:spcPts val="1200"/>
              </a:spcBef>
              <a:spcAft>
                <a:spcPts val="0"/>
              </a:spcAft>
              <a:buSzPts val="1800"/>
              <a:buChar char="●"/>
            </a:pPr>
            <a:r>
              <a:rPr lang="en-GB"/>
              <a:t>Struggling learners catch up</a:t>
            </a:r>
            <a:endParaRPr/>
          </a:p>
          <a:p>
            <a:pPr indent="-342900" lvl="0" marL="457200" rtl="0" algn="l">
              <a:spcBef>
                <a:spcPts val="0"/>
              </a:spcBef>
              <a:spcAft>
                <a:spcPts val="0"/>
              </a:spcAft>
              <a:buSzPts val="1800"/>
              <a:buChar char="●"/>
            </a:pPr>
            <a:r>
              <a:rPr lang="en-GB"/>
              <a:t>Advanced learners move ahead</a:t>
            </a:r>
            <a:endParaRPr/>
          </a:p>
          <a:p>
            <a:pPr indent="-342900" lvl="0" marL="457200" rtl="0" algn="l">
              <a:spcBef>
                <a:spcPts val="0"/>
              </a:spcBef>
              <a:spcAft>
                <a:spcPts val="0"/>
              </a:spcAft>
              <a:buSzPts val="1800"/>
              <a:buChar char="●"/>
            </a:pPr>
            <a:r>
              <a:rPr lang="en-GB"/>
              <a:t>All learners stay engaged</a:t>
            </a:r>
            <a:endParaRPr/>
          </a:p>
          <a:p>
            <a:pPr indent="0" lvl="0" marL="0" rtl="0" algn="l">
              <a:spcBef>
                <a:spcPts val="1200"/>
              </a:spcBef>
              <a:spcAft>
                <a:spcPts val="0"/>
              </a:spcAft>
              <a:buNone/>
            </a:pPr>
            <a:r>
              <a:rPr lang="en-GB"/>
              <a:t>➡️ Example: AI-powered platforms like adaptive learning systems (e.g., Sparx, Century, Khan Academy) tailor lessons based on a student’s performance.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6"/>
          <p:cNvSpPr txBox="1"/>
          <p:nvPr>
            <p:ph type="title"/>
          </p:nvPr>
        </p:nvSpPr>
        <p:spPr>
          <a:xfrm>
            <a:off x="0" y="0"/>
            <a:ext cx="9144000" cy="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40"/>
              <a:t>Example</a:t>
            </a:r>
            <a:endParaRPr sz="2640"/>
          </a:p>
        </p:txBody>
      </p:sp>
      <p:sp>
        <p:nvSpPr>
          <p:cNvPr id="473" name="Google Shape;473;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74" name="Google Shape;474;p76"/>
          <p:cNvPicPr preferRelativeResize="0"/>
          <p:nvPr/>
        </p:nvPicPr>
        <p:blipFill>
          <a:blip r:embed="rId3">
            <a:alphaModFix/>
          </a:blip>
          <a:stretch>
            <a:fillRect/>
          </a:stretch>
        </p:blipFill>
        <p:spPr>
          <a:xfrm>
            <a:off x="0" y="506700"/>
            <a:ext cx="8243182" cy="46368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7"/>
          <p:cNvSpPr txBox="1"/>
          <p:nvPr>
            <p:ph type="title"/>
          </p:nvPr>
        </p:nvSpPr>
        <p:spPr>
          <a:xfrm>
            <a:off x="0" y="0"/>
            <a:ext cx="9144000" cy="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40"/>
              <a:t>Example</a:t>
            </a:r>
            <a:endParaRPr sz="2640"/>
          </a:p>
        </p:txBody>
      </p:sp>
      <p:sp>
        <p:nvSpPr>
          <p:cNvPr id="480" name="Google Shape;480;p7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81" name="Google Shape;481;p77"/>
          <p:cNvPicPr preferRelativeResize="0"/>
          <p:nvPr/>
        </p:nvPicPr>
        <p:blipFill>
          <a:blip r:embed="rId3">
            <a:alphaModFix/>
          </a:blip>
          <a:stretch>
            <a:fillRect/>
          </a:stretch>
        </p:blipFill>
        <p:spPr>
          <a:xfrm>
            <a:off x="0" y="506700"/>
            <a:ext cx="8243215" cy="46368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8"/>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lnSpc>
                <a:spcPct val="115000"/>
              </a:lnSpc>
              <a:spcBef>
                <a:spcPts val="1800"/>
              </a:spcBef>
              <a:spcAft>
                <a:spcPts val="400"/>
              </a:spcAft>
              <a:buClr>
                <a:schemeClr val="dk1"/>
              </a:buClr>
              <a:buSzPts val="990"/>
              <a:buFont typeface="Arial"/>
              <a:buNone/>
            </a:pPr>
            <a:r>
              <a:rPr lang="en-GB" sz="4900"/>
              <a:t>✅ Benefits of AI in education</a:t>
            </a:r>
            <a:endParaRPr/>
          </a:p>
        </p:txBody>
      </p:sp>
      <p:sp>
        <p:nvSpPr>
          <p:cNvPr id="487" name="Google Shape;487;p78"/>
          <p:cNvSpPr txBox="1"/>
          <p:nvPr>
            <p:ph idx="1" type="body"/>
          </p:nvPr>
        </p:nvSpPr>
        <p:spPr>
          <a:xfrm>
            <a:off x="311700" y="1068575"/>
            <a:ext cx="8520600" cy="3823200"/>
          </a:xfrm>
          <a:prstGeom prst="rect">
            <a:avLst/>
          </a:prstGeom>
        </p:spPr>
        <p:txBody>
          <a:bodyPr anchorCtr="0" anchor="t" bIns="91425" lIns="91425" spcFirstLastPara="1" rIns="91425" wrap="square" tIns="91425">
            <a:noAutofit/>
          </a:bodyPr>
          <a:lstStyle/>
          <a:p>
            <a:pPr indent="0" lvl="0" marL="0" rtl="0" algn="l">
              <a:lnSpc>
                <a:spcPct val="95000"/>
              </a:lnSpc>
              <a:spcBef>
                <a:spcPts val="1400"/>
              </a:spcBef>
              <a:spcAft>
                <a:spcPts val="0"/>
              </a:spcAft>
              <a:buClr>
                <a:schemeClr val="dk1"/>
              </a:buClr>
              <a:buSzPts val="688"/>
              <a:buFont typeface="Arial"/>
              <a:buNone/>
            </a:pPr>
            <a:r>
              <a:rPr b="1" lang="en-GB" sz="1825"/>
              <a:t>⏱️ Admin</a:t>
            </a:r>
            <a:endParaRPr b="1" sz="1825"/>
          </a:p>
          <a:p>
            <a:pPr indent="0" lvl="0" marL="0" rtl="0" algn="l">
              <a:lnSpc>
                <a:spcPct val="95000"/>
              </a:lnSpc>
              <a:spcBef>
                <a:spcPts val="1200"/>
              </a:spcBef>
              <a:spcAft>
                <a:spcPts val="0"/>
              </a:spcAft>
              <a:buClr>
                <a:schemeClr val="dk1"/>
              </a:buClr>
              <a:buSzPts val="688"/>
              <a:buFont typeface="Arial"/>
              <a:buNone/>
            </a:pPr>
            <a:r>
              <a:rPr lang="en-GB" sz="1825"/>
              <a:t>AI tools can handle repetitive tasks such as:</a:t>
            </a:r>
            <a:endParaRPr sz="1825"/>
          </a:p>
          <a:p>
            <a:pPr indent="-344487" lvl="0" marL="457200" rtl="0" algn="l">
              <a:lnSpc>
                <a:spcPct val="95000"/>
              </a:lnSpc>
              <a:spcBef>
                <a:spcPts val="1200"/>
              </a:spcBef>
              <a:spcAft>
                <a:spcPts val="0"/>
              </a:spcAft>
              <a:buSzPts val="1825"/>
              <a:buChar char="●"/>
            </a:pPr>
            <a:r>
              <a:rPr lang="en-GB" sz="1825"/>
              <a:t>Supporting with grammar, spelling and tone</a:t>
            </a:r>
            <a:endParaRPr sz="1825"/>
          </a:p>
          <a:p>
            <a:pPr indent="-344487" lvl="0" marL="457200" rtl="0" algn="l">
              <a:lnSpc>
                <a:spcPct val="95000"/>
              </a:lnSpc>
              <a:spcBef>
                <a:spcPts val="0"/>
              </a:spcBef>
              <a:spcAft>
                <a:spcPts val="0"/>
              </a:spcAft>
              <a:buSzPts val="1825"/>
              <a:buChar char="●"/>
            </a:pPr>
            <a:r>
              <a:rPr lang="en-GB" sz="1825"/>
              <a:t>Supporting with report and letter writing</a:t>
            </a:r>
            <a:endParaRPr sz="1825"/>
          </a:p>
          <a:p>
            <a:pPr indent="-344487" lvl="0" marL="457200" rtl="0" algn="l">
              <a:lnSpc>
                <a:spcPct val="95000"/>
              </a:lnSpc>
              <a:spcBef>
                <a:spcPts val="0"/>
              </a:spcBef>
              <a:spcAft>
                <a:spcPts val="0"/>
              </a:spcAft>
              <a:buSzPts val="1825"/>
              <a:buChar char="●"/>
            </a:pPr>
            <a:r>
              <a:rPr lang="en-GB" sz="1825"/>
              <a:t>Supporting with newsletter and other communications</a:t>
            </a:r>
            <a:endParaRPr sz="1825"/>
          </a:p>
          <a:p>
            <a:pPr indent="-344487" lvl="0" marL="457200" rtl="0" algn="l">
              <a:lnSpc>
                <a:spcPct val="95000"/>
              </a:lnSpc>
              <a:spcBef>
                <a:spcPts val="0"/>
              </a:spcBef>
              <a:spcAft>
                <a:spcPts val="0"/>
              </a:spcAft>
              <a:buSzPts val="1825"/>
              <a:buChar char="●"/>
            </a:pPr>
            <a:r>
              <a:rPr lang="en-GB" sz="1825"/>
              <a:t>Completing data analysis</a:t>
            </a:r>
            <a:endParaRPr sz="1825"/>
          </a:p>
          <a:p>
            <a:pPr indent="-344487" lvl="0" marL="457200" rtl="0" algn="l">
              <a:lnSpc>
                <a:spcPct val="95000"/>
              </a:lnSpc>
              <a:spcBef>
                <a:spcPts val="0"/>
              </a:spcBef>
              <a:spcAft>
                <a:spcPts val="0"/>
              </a:spcAft>
              <a:buSzPts val="1825"/>
              <a:buChar char="●"/>
            </a:pPr>
            <a:r>
              <a:rPr lang="en-GB" sz="1825"/>
              <a:t>Agenda writing and strategic planning</a:t>
            </a:r>
            <a:endParaRPr sz="1825"/>
          </a:p>
          <a:p>
            <a:pPr indent="-344487" lvl="0" marL="457200" rtl="0" algn="l">
              <a:spcBef>
                <a:spcPts val="0"/>
              </a:spcBef>
              <a:spcAft>
                <a:spcPts val="0"/>
              </a:spcAft>
              <a:buSzPts val="1825"/>
              <a:buChar char="●"/>
            </a:pPr>
            <a:r>
              <a:rPr lang="en-GB" sz="1825"/>
              <a:t>Marking quizzes</a:t>
            </a:r>
            <a:endParaRPr sz="1825"/>
          </a:p>
          <a:p>
            <a:pPr indent="0" lvl="0" marL="457200" rtl="0" algn="l">
              <a:lnSpc>
                <a:spcPct val="95000"/>
              </a:lnSpc>
              <a:spcBef>
                <a:spcPts val="1200"/>
              </a:spcBef>
              <a:spcAft>
                <a:spcPts val="0"/>
              </a:spcAft>
              <a:buNone/>
            </a:pPr>
            <a:r>
              <a:t/>
            </a:r>
            <a:endParaRPr sz="1825"/>
          </a:p>
          <a:p>
            <a:pPr indent="0" lvl="0" marL="0" rtl="0" algn="l">
              <a:lnSpc>
                <a:spcPct val="95000"/>
              </a:lnSpc>
              <a:spcBef>
                <a:spcPts val="1200"/>
              </a:spcBef>
              <a:spcAft>
                <a:spcPts val="1200"/>
              </a:spcAft>
              <a:buSzPts val="688"/>
              <a:buNone/>
            </a:pPr>
            <a:r>
              <a:rPr lang="en-GB" sz="1825"/>
              <a:t>➡️ Result: Teachers have more time to focus on creative instruction and student relationships.</a:t>
            </a:r>
            <a:endParaRPr sz="1825"/>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9"/>
          <p:cNvSpPr txBox="1"/>
          <p:nvPr>
            <p:ph type="title"/>
          </p:nvPr>
        </p:nvSpPr>
        <p:spPr>
          <a:xfrm>
            <a:off x="0" y="0"/>
            <a:ext cx="9144000" cy="5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40"/>
              <a:t>Example</a:t>
            </a:r>
            <a:endParaRPr sz="2640"/>
          </a:p>
        </p:txBody>
      </p:sp>
      <p:sp>
        <p:nvSpPr>
          <p:cNvPr id="493" name="Google Shape;493;p7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94" name="Google Shape;494;p79"/>
          <p:cNvPicPr preferRelativeResize="0"/>
          <p:nvPr/>
        </p:nvPicPr>
        <p:blipFill>
          <a:blip r:embed="rId3">
            <a:alphaModFix/>
          </a:blip>
          <a:stretch>
            <a:fillRect/>
          </a:stretch>
        </p:blipFill>
        <p:spPr>
          <a:xfrm>
            <a:off x="0" y="506700"/>
            <a:ext cx="8243201" cy="46368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0"/>
          <p:cNvSpPr txBox="1"/>
          <p:nvPr>
            <p:ph type="title"/>
          </p:nvPr>
        </p:nvSpPr>
        <p:spPr>
          <a:xfrm>
            <a:off x="0" y="0"/>
            <a:ext cx="9144000" cy="101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a:t>🕹️ </a:t>
            </a:r>
            <a:r>
              <a:rPr lang="en-GB" sz="3300"/>
              <a:t>Teaching with Copilot and Gemini</a:t>
            </a:r>
            <a:endParaRPr sz="3300"/>
          </a:p>
        </p:txBody>
      </p:sp>
      <p:sp>
        <p:nvSpPr>
          <p:cNvPr id="500" name="Google Shape;500;p80"/>
          <p:cNvSpPr txBox="1"/>
          <p:nvPr>
            <p:ph idx="1" type="body"/>
          </p:nvPr>
        </p:nvSpPr>
        <p:spPr>
          <a:xfrm>
            <a:off x="311700" y="1152475"/>
            <a:ext cx="8520600" cy="3919200"/>
          </a:xfrm>
          <a:prstGeom prst="rect">
            <a:avLst/>
          </a:prstGeom>
        </p:spPr>
        <p:txBody>
          <a:bodyPr anchorCtr="0" anchor="t" bIns="91425" lIns="91425" spcFirstLastPara="1" rIns="91425" wrap="square" tIns="91425">
            <a:normAutofit lnSpcReduction="10000"/>
          </a:bodyPr>
          <a:lstStyle/>
          <a:p>
            <a:pPr indent="0" lvl="0" marL="0" marR="101600" rtl="0" algn="l">
              <a:spcBef>
                <a:spcPts val="1400"/>
              </a:spcBef>
              <a:spcAft>
                <a:spcPts val="0"/>
              </a:spcAft>
              <a:buNone/>
            </a:pPr>
            <a:r>
              <a:rPr lang="en-GB"/>
              <a:t>Go to </a:t>
            </a:r>
            <a:r>
              <a:rPr lang="en-GB" u="sng">
                <a:solidFill>
                  <a:schemeClr val="hlink"/>
                </a:solidFill>
                <a:hlinkClick r:id="rId3"/>
              </a:rPr>
              <a:t>Teaching with ChatGTP</a:t>
            </a:r>
            <a:r>
              <a:rPr lang="en-GB"/>
              <a:t>. This was the </a:t>
            </a:r>
            <a:r>
              <a:rPr lang="en-GB"/>
              <a:t>website used to train teachers on the EEF trial.</a:t>
            </a:r>
            <a:r>
              <a:rPr lang="en-GB"/>
              <a:t> </a:t>
            </a:r>
            <a:endParaRPr/>
          </a:p>
          <a:p>
            <a:pPr indent="0" lvl="0" marL="0" rtl="0" algn="l">
              <a:spcBef>
                <a:spcPts val="1400"/>
              </a:spcBef>
              <a:spcAft>
                <a:spcPts val="0"/>
              </a:spcAft>
              <a:buNone/>
            </a:pPr>
            <a:r>
              <a:rPr lang="en-GB"/>
              <a:t>Watch the videos on the website and have a go yourself at</a:t>
            </a:r>
            <a:endParaRPr/>
          </a:p>
          <a:p>
            <a:pPr indent="-342900" lvl="0" marL="457200" rtl="0" algn="l">
              <a:spcBef>
                <a:spcPts val="1200"/>
              </a:spcBef>
              <a:spcAft>
                <a:spcPts val="0"/>
              </a:spcAft>
              <a:buSzPts val="1800"/>
              <a:buChar char="●"/>
            </a:pPr>
            <a:r>
              <a:rPr lang="en-GB"/>
              <a:t>Find activity ideas in seconds</a:t>
            </a:r>
            <a:endParaRPr/>
          </a:p>
          <a:p>
            <a:pPr indent="-342900" lvl="0" marL="457200" rtl="0" algn="l">
              <a:spcBef>
                <a:spcPts val="0"/>
              </a:spcBef>
              <a:spcAft>
                <a:spcPts val="0"/>
              </a:spcAft>
              <a:buSzPts val="1800"/>
              <a:buChar char="●"/>
            </a:pPr>
            <a:r>
              <a:rPr lang="en-GB"/>
              <a:t>Get ready made practice questions</a:t>
            </a:r>
            <a:endParaRPr/>
          </a:p>
          <a:p>
            <a:pPr indent="-342900" lvl="0" marL="457200" rtl="0" algn="l">
              <a:spcBef>
                <a:spcPts val="0"/>
              </a:spcBef>
              <a:spcAft>
                <a:spcPts val="0"/>
              </a:spcAft>
              <a:buSzPts val="1800"/>
              <a:buChar char="●"/>
            </a:pPr>
            <a:r>
              <a:rPr lang="en-GB"/>
              <a:t>Adapt your materials for your group</a:t>
            </a:r>
            <a:endParaRPr/>
          </a:p>
          <a:p>
            <a:pPr indent="-342900" lvl="0" marL="457200" rtl="0" algn="l">
              <a:spcBef>
                <a:spcPts val="0"/>
              </a:spcBef>
              <a:spcAft>
                <a:spcPts val="0"/>
              </a:spcAft>
              <a:buSzPts val="1800"/>
              <a:buChar char="●"/>
            </a:pPr>
            <a:r>
              <a:rPr lang="en-GB"/>
              <a:t>Get </a:t>
            </a:r>
            <a:r>
              <a:rPr lang="en-GB"/>
              <a:t>effective</a:t>
            </a:r>
            <a:r>
              <a:rPr lang="en-GB"/>
              <a:t> explanations and step by step examples</a:t>
            </a:r>
            <a:endParaRPr/>
          </a:p>
          <a:p>
            <a:pPr indent="-342900" lvl="0" marL="457200" rtl="0" algn="l">
              <a:spcBef>
                <a:spcPts val="0"/>
              </a:spcBef>
              <a:spcAft>
                <a:spcPts val="0"/>
              </a:spcAft>
              <a:buSzPts val="1800"/>
              <a:buChar char="●"/>
            </a:pPr>
            <a:r>
              <a:rPr lang="en-GB"/>
              <a:t>Craft </a:t>
            </a:r>
            <a:r>
              <a:rPr lang="en-GB"/>
              <a:t>model</a:t>
            </a:r>
            <a:r>
              <a:rPr lang="en-GB"/>
              <a:t> answers</a:t>
            </a:r>
            <a:endParaRPr/>
          </a:p>
          <a:p>
            <a:pPr indent="-342900" lvl="0" marL="457200" rtl="0" algn="l">
              <a:spcBef>
                <a:spcPts val="0"/>
              </a:spcBef>
              <a:spcAft>
                <a:spcPts val="0"/>
              </a:spcAft>
              <a:buSzPts val="1800"/>
              <a:buChar char="●"/>
            </a:pPr>
            <a:r>
              <a:rPr lang="en-GB"/>
              <a:t>Test student misconceptions and avoid misconceptions</a:t>
            </a:r>
            <a:endParaRPr/>
          </a:p>
          <a:p>
            <a:pPr indent="0" lvl="0" marL="0" marR="101600" rtl="0" algn="l">
              <a:spcBef>
                <a:spcPts val="1400"/>
              </a:spcBef>
              <a:spcAft>
                <a:spcPts val="1400"/>
              </a:spcAft>
              <a:buClr>
                <a:schemeClr val="dk1"/>
              </a:buClr>
              <a:buSzPts val="1100"/>
              <a:buFont typeface="Arial"/>
              <a:buNone/>
            </a:pPr>
            <a:r>
              <a:rPr lang="en-GB"/>
              <a:t>We recommend using Copilot or Gemini (not ChatGPT) because they have stronger data protections.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506" name="Google Shape;506;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07" name="Google Shape;507;p81"/>
          <p:cNvPicPr preferRelativeResize="0"/>
          <p:nvPr/>
        </p:nvPicPr>
        <p:blipFill>
          <a:blip r:embed="rId3">
            <a:alphaModFix/>
          </a:blip>
          <a:stretch>
            <a:fillRect/>
          </a:stretch>
        </p:blipFill>
        <p:spPr>
          <a:xfrm>
            <a:off x="0" y="0"/>
            <a:ext cx="9144000" cy="5143500"/>
          </a:xfrm>
          <a:prstGeom prst="rect">
            <a:avLst/>
          </a:prstGeom>
          <a:noFill/>
          <a:ln>
            <a:noFill/>
          </a:ln>
        </p:spPr>
      </p:pic>
      <p:sp>
        <p:nvSpPr>
          <p:cNvPr id="508" name="Google Shape;508;p81"/>
          <p:cNvSpPr txBox="1"/>
          <p:nvPr/>
        </p:nvSpPr>
        <p:spPr>
          <a:xfrm>
            <a:off x="-86975" y="60300"/>
            <a:ext cx="30000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600">
                <a:solidFill>
                  <a:schemeClr val="lt1"/>
                </a:solidFill>
              </a:rPr>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2"/>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Review</a:t>
            </a:r>
            <a:endParaRPr/>
          </a:p>
        </p:txBody>
      </p:sp>
      <p:sp>
        <p:nvSpPr>
          <p:cNvPr id="514" name="Google Shape;514;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GB" sz="2600"/>
              <a:t>Use Copilot or Gemini over ChatGPT</a:t>
            </a:r>
            <a:endParaRPr sz="2600"/>
          </a:p>
          <a:p>
            <a:pPr indent="-393700" lvl="0" marL="457200" rtl="0" algn="l">
              <a:spcBef>
                <a:spcPts val="0"/>
              </a:spcBef>
              <a:spcAft>
                <a:spcPts val="0"/>
              </a:spcAft>
              <a:buSzPts val="2600"/>
              <a:buChar char="●"/>
            </a:pPr>
            <a:r>
              <a:rPr lang="en-GB" sz="2600"/>
              <a:t>Benefits for teaching and learning, personalised learning and admin</a:t>
            </a:r>
            <a:endParaRPr sz="2600"/>
          </a:p>
          <a:p>
            <a:pPr indent="-393700" lvl="0" marL="457200" rtl="0" algn="l">
              <a:spcBef>
                <a:spcPts val="0"/>
              </a:spcBef>
              <a:spcAft>
                <a:spcPts val="0"/>
              </a:spcAft>
              <a:buSzPts val="2600"/>
              <a:buChar char="●"/>
            </a:pPr>
            <a:r>
              <a:rPr lang="en-GB" sz="2600"/>
              <a:t>Commit to having go</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Knowledge check</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Which of the following best describes generative AI?</a:t>
            </a:r>
            <a:endParaRPr sz="2100"/>
          </a:p>
          <a:p>
            <a:pPr indent="0" lvl="0" marL="0" rtl="0" algn="l">
              <a:spcBef>
                <a:spcPts val="700"/>
              </a:spcBef>
              <a:spcAft>
                <a:spcPts val="0"/>
              </a:spcAft>
              <a:buClr>
                <a:schemeClr val="dk1"/>
              </a:buClr>
              <a:buSzPts val="1100"/>
              <a:buFont typeface="Arial"/>
              <a:buNone/>
            </a:pPr>
            <a:r>
              <a:rPr lang="en-GB" sz="2100"/>
              <a:t>a) AI that recognises your face to unlock your phone</a:t>
            </a:r>
            <a:endParaRPr sz="2100"/>
          </a:p>
          <a:p>
            <a:pPr indent="0" lvl="0" marL="0" rtl="0" algn="l">
              <a:spcBef>
                <a:spcPts val="700"/>
              </a:spcBef>
              <a:spcAft>
                <a:spcPts val="0"/>
              </a:spcAft>
              <a:buClr>
                <a:schemeClr val="dk1"/>
              </a:buClr>
              <a:buSzPts val="1100"/>
              <a:buFont typeface="Arial"/>
              <a:buNone/>
            </a:pPr>
            <a:r>
              <a:rPr lang="en-GB" sz="2100">
                <a:solidFill>
                  <a:srgbClr val="94D04D"/>
                </a:solidFill>
              </a:rPr>
              <a:t>b) AI that creates new content such as text, images, or audio based on a user prompt (correct)</a:t>
            </a:r>
            <a:endParaRPr sz="2100">
              <a:solidFill>
                <a:srgbClr val="94D04D"/>
              </a:solidFil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Knowledge check</a:t>
            </a:r>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What is a 'prompt' in the context of generative AI?</a:t>
            </a:r>
            <a:endParaRPr sz="2100"/>
          </a:p>
          <a:p>
            <a:pPr indent="0" lvl="0" marL="0" rtl="0" algn="l">
              <a:spcBef>
                <a:spcPts val="700"/>
              </a:spcBef>
              <a:spcAft>
                <a:spcPts val="0"/>
              </a:spcAft>
              <a:buClr>
                <a:schemeClr val="dk1"/>
              </a:buClr>
              <a:buSzPts val="1100"/>
              <a:buFont typeface="Arial"/>
              <a:buNone/>
            </a:pPr>
            <a:r>
              <a:rPr lang="en-GB" sz="2100"/>
              <a:t>a) An instruction given by the user to generate content</a:t>
            </a:r>
            <a:endParaRPr sz="2100"/>
          </a:p>
          <a:p>
            <a:pPr indent="0" lvl="0" marL="0" rtl="0" algn="l">
              <a:spcBef>
                <a:spcPts val="700"/>
              </a:spcBef>
              <a:spcAft>
                <a:spcPts val="0"/>
              </a:spcAft>
              <a:buClr>
                <a:schemeClr val="dk1"/>
              </a:buClr>
              <a:buSzPts val="1100"/>
              <a:buFont typeface="Arial"/>
              <a:buNone/>
            </a:pPr>
            <a:r>
              <a:rPr lang="en-GB" sz="2100"/>
              <a:t>b) A form of AI that creates personalised learning</a:t>
            </a:r>
            <a:endParaRPr sz="2100"/>
          </a:p>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0" y="0"/>
            <a:ext cx="9144000" cy="101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 Knowledge check</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100"/>
              <a:t>What is a 'prompt' in the context of generative AI?</a:t>
            </a:r>
            <a:endParaRPr sz="2100"/>
          </a:p>
          <a:p>
            <a:pPr indent="0" lvl="0" marL="0" rtl="0" algn="l">
              <a:spcBef>
                <a:spcPts val="700"/>
              </a:spcBef>
              <a:spcAft>
                <a:spcPts val="0"/>
              </a:spcAft>
              <a:buClr>
                <a:schemeClr val="dk1"/>
              </a:buClr>
              <a:buSzPts val="1100"/>
              <a:buFont typeface="Arial"/>
              <a:buNone/>
            </a:pPr>
            <a:r>
              <a:rPr lang="en-GB" sz="2100">
                <a:solidFill>
                  <a:srgbClr val="94D04D"/>
                </a:solidFill>
              </a:rPr>
              <a:t>a) An instruction given by the user to generate content (correct)</a:t>
            </a:r>
            <a:endParaRPr sz="2100">
              <a:solidFill>
                <a:srgbClr val="94D04D"/>
              </a:solidFill>
            </a:endParaRPr>
          </a:p>
          <a:p>
            <a:pPr indent="0" lvl="0" marL="0" rtl="0" algn="l">
              <a:spcBef>
                <a:spcPts val="700"/>
              </a:spcBef>
              <a:spcAft>
                <a:spcPts val="0"/>
              </a:spcAft>
              <a:buClr>
                <a:schemeClr val="dk1"/>
              </a:buClr>
              <a:buSzPts val="1100"/>
              <a:buFont typeface="Arial"/>
              <a:buNone/>
            </a:pPr>
            <a:r>
              <a:rPr lang="en-GB" sz="2100"/>
              <a:t>b) A form of AI that creates personalised learning</a:t>
            </a:r>
            <a:endParaRPr sz="2100"/>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