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2"/>
    <p:sldId id="261" r:id="rId13"/>
    <p:sldId id="262" r:id="rId14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This is the template filled in for the regional public university of about 12,000 students in our 5-year strategic plan template. The October 2026 analysis covers first-year retention, the operating margin, research funding and the six-year graduation rate. Readings come from the fall census, the finance office, sponsored programs and IPEDS, and the president's cabinet reviews them.</a:t>
            </a:r>
          </a:p>
          <a:p/>
          <a:p>
            <a:r>
              <a:t>• IPEDS sets the clock. Retention and graduation rates move once a year, so the monthly readings watch the supporting measures, and the full analysis runs each term.</a:t>
            </a:r>
          </a:p>
          <a:p>
            <a:r>
              <a:t>• The research row re-baselines in the open. The board sees which grant ended and what the new target assumes.</a:t>
            </a:r>
          </a:p>
          <a:p>
            <a:r>
              <a:t>• The graduation row is the strategy gap. The first-year work succeeded, and the six-year rate still sits at 52%. The effort moves to the third year.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31520" y="2103120"/>
            <a:ext cx="10698480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4000" b="1" i="0">
                <a:solidFill>
                  <a:srgbClr val="27245E"/>
                </a:solidFill>
                <a:latin typeface="Arial"/>
              </a:rPr>
              <a:t>Free Gap Analysis Template — University example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3474720"/>
            <a:ext cx="1069848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800" b="0" i="0">
                <a:solidFill>
                  <a:srgbClr val="2B3445"/>
                </a:solidFill>
                <a:latin typeface="Arial"/>
              </a:rPr>
              <a:t>Current state, target state, gap, gap type, root cause, action, owner and due date, with worked examples.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4754880"/>
            <a:ext cx="1069848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00" b="0" i="1">
                <a:solidFill>
                  <a:srgbClr val="5B6478"/>
                </a:solidFill>
                <a:latin typeface="Arial"/>
              </a:rPr>
              <a:t>Built from 20,000+ strategic plans analyzed (2017–2024).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6217920"/>
            <a:ext cx="1069848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000" b="0" i="0">
                <a:solidFill>
                  <a:srgbClr val="5B6478"/>
                </a:solidFill>
                <a:latin typeface="Arial"/>
              </a:rPr>
              <a:t>ClearPoint Strategy · Free Gap Analysis Template · https://www.clearpointstrategy.com/blog/gap-analysis-template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320040"/>
            <a:ext cx="1124712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600" b="1" i="0">
                <a:solidFill>
                  <a:srgbClr val="27245E"/>
                </a:solidFill>
                <a:latin typeface="Arial"/>
              </a:rPr>
              <a:t>How to use this gap analysis template in 7 steps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024128"/>
            <a:ext cx="1097280" cy="54864"/>
          </a:xfrm>
          <a:prstGeom prst="rect">
            <a:avLst/>
          </a:prstGeom>
          <a:solidFill>
            <a:srgbClr val="FF64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6446520"/>
            <a:ext cx="1124712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0" i="0">
                <a:solidFill>
                  <a:srgbClr val="5B6478"/>
                </a:solidFill>
                <a:latin typeface="Arial"/>
              </a:rPr>
              <a:t>ClearPoint Strategy · Free Gap Analysis Template · https://www.clearpointstrategy.com/blog/gap-analysis-template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7200" y="1280160"/>
            <a:ext cx="11247120" cy="502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</a:pPr>
            <a:r>
              <a:rPr b="1" sz="1400">
                <a:solidFill>
                  <a:srgbClr val="27245E"/>
                </a:solidFill>
                <a:latin typeface="Arial"/>
              </a:rPr>
              <a:t>1. Pick one goal and one measure per row. </a:t>
            </a:r>
            <a:r>
              <a:rPr sz="1300">
                <a:solidFill>
                  <a:srgbClr val="2B3445"/>
                </a:solidFill>
                <a:latin typeface="Arial"/>
              </a:rPr>
              <a:t>Use a measure someone updates at least monthly, owned by a person who controls its inputs. If nobody can say what would move it by 10%, it's a placeholder, not a measure.</a:t>
            </a:r>
          </a:p>
          <a:p>
            <a:pPr>
              <a:spcAft>
                <a:spcPts val="700"/>
              </a:spcAft>
            </a:pPr>
            <a:r>
              <a:rPr b="1" sz="1400">
                <a:solidFill>
                  <a:srgbClr val="27245E"/>
                </a:solidFill>
                <a:latin typeface="Arial"/>
              </a:rPr>
              <a:t>2. Write the current state with its date and source. </a:t>
            </a:r>
            <a:r>
              <a:rPr sz="1300">
                <a:solidFill>
                  <a:srgbClr val="2B3445"/>
                </a:solidFill>
                <a:latin typeface="Arial"/>
              </a:rPr>
              <a:t>For example: 7.5 minutes, September 2026, CAD export pulled October 3. A number without a date starts arguments, not decisions.</a:t>
            </a:r>
          </a:p>
          <a:p>
            <a:pPr>
              <a:spcAft>
                <a:spcPts val="700"/>
              </a:spcAft>
            </a:pPr>
            <a:r>
              <a:rPr b="1" sz="1400">
                <a:solidFill>
                  <a:srgbClr val="27245E"/>
                </a:solidFill>
                <a:latin typeface="Arial"/>
              </a:rPr>
              <a:t>3. Write the target state with its deadline and assumption. </a:t>
            </a:r>
            <a:r>
              <a:rPr sz="1300">
                <a:solidFill>
                  <a:srgbClr val="2B3445"/>
                </a:solidFill>
                <a:latin typeface="Arial"/>
              </a:rPr>
              <a:t>“7.2 minutes by June 30, 2027, assuming all patrol positions are filled” tells you what to check first when the gap opens.</a:t>
            </a:r>
          </a:p>
          <a:p>
            <a:pPr>
              <a:spcAft>
                <a:spcPts val="700"/>
              </a:spcAft>
            </a:pPr>
            <a:r>
              <a:rPr b="1" sz="1400">
                <a:solidFill>
                  <a:srgbClr val="27245E"/>
                </a:solidFill>
                <a:latin typeface="Arial"/>
              </a:rPr>
              <a:t>4. Measure the gap and name its type. </a:t>
            </a:r>
            <a:r>
              <a:rPr sz="1300">
                <a:solidFill>
                  <a:srgbClr val="2B3445"/>
                </a:solidFill>
                <a:latin typeface="Arial"/>
              </a:rPr>
              <a:t>Write the difference and its direction over the last three readings. Then pick one of the four gap types: performance, tracking, definition or strategy.</a:t>
            </a:r>
          </a:p>
          <a:p>
            <a:pPr>
              <a:spcAft>
                <a:spcPts val="700"/>
              </a:spcAft>
            </a:pPr>
            <a:r>
              <a:rPr b="1" sz="1400">
                <a:solidFill>
                  <a:srgbClr val="27245E"/>
                </a:solidFill>
                <a:latin typeface="Arial"/>
              </a:rPr>
              <a:t>5. Run five whys once. </a:t>
            </a:r>
            <a:r>
              <a:rPr sz="1300">
                <a:solidFill>
                  <a:srgbClr val="2B3445"/>
                </a:solidFill>
                <a:latin typeface="Arial"/>
              </a:rPr>
              <a:t>Ask why the gap exists, then why again, until you reach something your organization can change this year. That answer goes in the root cause column.</a:t>
            </a:r>
          </a:p>
          <a:p>
            <a:pPr>
              <a:spcAft>
                <a:spcPts val="700"/>
              </a:spcAft>
            </a:pPr>
            <a:r>
              <a:rPr b="1" sz="1400">
                <a:solidFill>
                  <a:srgbClr val="27245E"/>
                </a:solidFill>
                <a:latin typeface="Arial"/>
              </a:rPr>
              <a:t>6. Write one action, one owner and one due date. </a:t>
            </a:r>
            <a:r>
              <a:rPr sz="1300">
                <a:solidFill>
                  <a:srgbClr val="2B3445"/>
                </a:solidFill>
                <a:latin typeface="Arial"/>
              </a:rPr>
              <a:t>Name a person, with a title, who controls the inputs. In ClearPoint plan data, initiatives with a named owner are completed 2.5× as often (21.5% vs 8.7%).</a:t>
            </a:r>
          </a:p>
          <a:p>
            <a:pPr>
              <a:spcAft>
                <a:spcPts val="700"/>
              </a:spcAft>
            </a:pPr>
            <a:r>
              <a:rPr b="1" sz="1400">
                <a:solidFill>
                  <a:srgbClr val="27245E"/>
                </a:solidFill>
                <a:latin typeface="Arial"/>
              </a:rPr>
              <a:t>7. Review the grid on a fixed day. </a:t>
            </a:r>
            <a:r>
              <a:rPr sz="1300">
                <a:solidFill>
                  <a:srgbClr val="2B3445"/>
                </a:solidFill>
                <a:latin typeface="Arial"/>
              </a:rPr>
              <a:t>Re-read every row on the monthly update day. Close a row when the reading meets its target line. Re-baseline a target when its assumption breaks, and write down why.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320040"/>
            <a:ext cx="1124712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600" b="1" i="0">
                <a:solidFill>
                  <a:srgbClr val="27245E"/>
                </a:solidFill>
                <a:latin typeface="Arial"/>
              </a:rPr>
              <a:t>The four types of gap, and the first fix for each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024128"/>
            <a:ext cx="1097280" cy="54864"/>
          </a:xfrm>
          <a:prstGeom prst="rect">
            <a:avLst/>
          </a:prstGeom>
          <a:solidFill>
            <a:srgbClr val="FF64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6446520"/>
            <a:ext cx="1124712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0" i="0">
                <a:solidFill>
                  <a:srgbClr val="5B6478"/>
                </a:solidFill>
                <a:latin typeface="Arial"/>
              </a:rPr>
              <a:t>ClearPoint Strategy · Free Gap Analysis Template · https://www.clearpointstrategy.com/blog/gap-analysis-template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457200" y="1371600"/>
          <a:ext cx="1124712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4480"/>
                <a:gridCol w="2560320"/>
                <a:gridCol w="2377440"/>
                <a:gridCol w="2651760"/>
                <a:gridCol w="2103120"/>
              </a:tblGrid>
              <a:tr h="365760">
                <a:tc>
                  <a:txBody>
                    <a:bodyPr wrap="square"/>
                    <a:lstStyle/>
                    <a:p>
                      <a:r>
                        <a:rPr sz="1200" b="1" i="0">
                          <a:solidFill>
                            <a:srgbClr val="FFFFFF"/>
                          </a:solidFill>
                          <a:latin typeface="Arial"/>
                        </a:rPr>
                        <a:t>Gap type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1" i="0">
                          <a:solidFill>
                            <a:srgbClr val="FFFFFF"/>
                          </a:solidFill>
                          <a:latin typeface="Arial"/>
                        </a:rPr>
                        <a:t>What you see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1" i="0">
                          <a:solidFill>
                            <a:srgbClr val="FFFFFF"/>
                          </a:solidFill>
                          <a:latin typeface="Arial"/>
                        </a:rPr>
                        <a:t>What it usually means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1" i="0">
                          <a:solidFill>
                            <a:srgbClr val="FFFFFF"/>
                          </a:solidFill>
                          <a:latin typeface="Arial"/>
                        </a:rPr>
                        <a:t>First fix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1" i="0">
                          <a:solidFill>
                            <a:srgbClr val="FFFFFF"/>
                          </a:solidFill>
                          <a:latin typeface="Arial"/>
                        </a:rPr>
                        <a:t>In the examples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200" b="1" i="0">
                          <a:solidFill>
                            <a:srgbClr val="9B2A21"/>
                          </a:solidFill>
                          <a:latin typeface="Arial"/>
                        </a:rPr>
                        <a:t>Performance</a:t>
                      </a:r>
                    </a:p>
                  </a:txBody>
                  <a:tcPr>
                    <a:solidFill>
                      <a:srgbClr val="FDE2D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A fresh reading, worse than the target line.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The work isn't producing the result.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Change or add one action. Check in within 90 days.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City 2.1 · Hospital 1.1 · University 1.1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200" b="1" i="0">
                          <a:solidFill>
                            <a:srgbClr val="A8431C"/>
                          </a:solidFill>
                          <a:latin typeface="Arial"/>
                        </a:rPr>
                        <a:t>Tracking</a:t>
                      </a:r>
                    </a:p>
                  </a:txBody>
                  <a:tcPr>
                    <a:solidFill>
                      <a:srgbClr val="FFE6D9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No reading on the update day, or the same value for months.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Nobody owns the reading.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Name an owner for the data before you add any work.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City 4.2 · Hospital 4.1 · University 4.1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200" b="1" i="0">
                          <a:solidFill>
                            <a:srgbClr val="155F8F"/>
                          </a:solidFill>
                          <a:latin typeface="Arial"/>
                        </a:rPr>
                        <a:t>Definition</a:t>
                      </a:r>
                    </a:p>
                  </a:txBody>
                  <a:tcPr>
                    <a:solidFill>
                      <a:srgbClr val="DCEEFA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The measure moved, but the target no longer makes sense.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An assumption behind the target broke.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Re-baseline the target and write down which assumption changed.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City 3.1 · Hospital 3.1 · University 2.2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200" b="1" i="0">
                          <a:solidFill>
                            <a:srgbClr val="27245E"/>
                          </a:solidFill>
                          <a:latin typeface="Arial"/>
                        </a:rPr>
                        <a:t>Strategy</a:t>
                      </a:r>
                    </a:p>
                  </a:txBody>
                  <a:tcPr>
                    <a:solidFill>
                      <a:srgbClr val="E4E3F1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Projects finish on time, and the measure still misses.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The plan is working on the wrong cause.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Pause the projects. Run a strategy review on that goal.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200" b="0" i="0">
                          <a:solidFill>
                            <a:srgbClr val="2B3445"/>
                          </a:solidFill>
                          <a:latin typeface="Arial"/>
                        </a:rPr>
                        <a:t>City 1.1 · Hospital 1.2 · University 1.2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320040"/>
            <a:ext cx="1124712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600" b="1" i="0">
                <a:solidFill>
                  <a:srgbClr val="27245E"/>
                </a:solidFill>
                <a:latin typeface="Arial"/>
              </a:rPr>
              <a:t>Example 3: gap analysis for a regional public university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024128"/>
            <a:ext cx="1097280" cy="54864"/>
          </a:xfrm>
          <a:prstGeom prst="rect">
            <a:avLst/>
          </a:prstGeom>
          <a:solidFill>
            <a:srgbClr val="FF64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143000"/>
            <a:ext cx="1124712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00" b="0" i="1">
                <a:solidFill>
                  <a:srgbClr val="5B6478"/>
                </a:solidFill>
                <a:latin typeface="Arial"/>
              </a:rPr>
              <a:t>Illustrative example. Owner names are ClearPoint demo personas.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7200" y="6446520"/>
            <a:ext cx="1124712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0" i="0">
                <a:solidFill>
                  <a:srgbClr val="5B6478"/>
                </a:solidFill>
                <a:latin typeface="Arial"/>
              </a:rPr>
              <a:t>ClearPoint Strategy · Free Gap Analysis Template · https://www.clearpointstrategy.com/blog/gap-analysis-template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57200" y="1737360"/>
          <a:ext cx="11247120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7440"/>
                <a:gridCol w="8869680"/>
              </a:tblGrid>
              <a:tr h="365760">
                <a:tc>
                  <a:txBody>
                    <a:bodyPr wrap="square"/>
                    <a:lstStyle/>
                    <a:p>
                      <a:r>
                        <a:rPr sz="1100" b="1" i="0">
                          <a:solidFill>
                            <a:srgbClr val="FFFFFF"/>
                          </a:solidFill>
                          <a:latin typeface="Arial"/>
                        </a:rPr>
                        <a:t>Field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100" b="1" i="0">
                          <a:solidFill>
                            <a:srgbClr val="FFFFFF"/>
                          </a:solidFill>
                          <a:latin typeface="Arial"/>
                        </a:rPr>
                        <a:t>University example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100" b="1" i="0">
                          <a:solidFill>
                            <a:srgbClr val="2B3445"/>
                          </a:solidFill>
                          <a:latin typeface="Arial"/>
                        </a:rPr>
                        <a:t>Organization and plan</a:t>
                      </a:r>
                    </a:p>
                  </a:txBody>
                  <a:tcPr>
                    <a:solidFill>
                      <a:srgbClr val="F4F4F6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100" b="0" i="0">
                          <a:solidFill>
                            <a:srgbClr val="2B3445"/>
                          </a:solidFill>
                          <a:latin typeface="Arial"/>
                        </a:rPr>
                        <a:t>University strategic plan FY2027–FY2031, regional public university of about 12,000 students.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100" b="1" i="0">
                          <a:solidFill>
                            <a:srgbClr val="2B3445"/>
                          </a:solidFill>
                          <a:latin typeface="Arial"/>
                        </a:rPr>
                        <a:t>Analysis date</a:t>
                      </a:r>
                    </a:p>
                  </a:txBody>
                  <a:tcPr>
                    <a:solidFill>
                      <a:srgbClr val="F4F4F6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100" b="0" i="0">
                          <a:solidFill>
                            <a:srgbClr val="2B3445"/>
                          </a:solidFill>
                          <a:latin typeface="Arial"/>
                        </a:rPr>
                        <a:t>October 15, 2026 (the monthly update day)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100" b="1" i="0">
                          <a:solidFill>
                            <a:srgbClr val="2B3445"/>
                          </a:solidFill>
                          <a:latin typeface="Arial"/>
                        </a:rPr>
                        <a:t>Period covered</a:t>
                      </a:r>
                    </a:p>
                  </a:txBody>
                  <a:tcPr>
                    <a:solidFill>
                      <a:srgbClr val="F4F4F6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100" b="0" i="0">
                          <a:solidFill>
                            <a:srgbClr val="2B3445"/>
                          </a:solidFill>
                          <a:latin typeface="Arial"/>
                        </a:rPr>
                        <a:t>Fall 2026 term, first quarter of FY2027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100" b="1" i="0">
                          <a:solidFill>
                            <a:srgbClr val="2B3445"/>
                          </a:solidFill>
                          <a:latin typeface="Arial"/>
                        </a:rPr>
                        <a:t>Data sources</a:t>
                      </a:r>
                    </a:p>
                  </a:txBody>
                  <a:tcPr>
                    <a:solidFill>
                      <a:srgbClr val="F4F4F6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100" b="0" i="0">
                          <a:solidFill>
                            <a:srgbClr val="2B3445"/>
                          </a:solidFill>
                          <a:latin typeface="Arial"/>
                        </a:rPr>
                        <a:t>Fall census file · finance office ledger · sponsored programs ledger · IPEDS graduation rates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100" b="1" i="0">
                          <a:solidFill>
                            <a:srgbClr val="2B3445"/>
                          </a:solidFill>
                          <a:latin typeface="Arial"/>
                        </a:rPr>
                        <a:t>Prepared by</a:t>
                      </a:r>
                    </a:p>
                  </a:txBody>
                  <a:tcPr>
                    <a:solidFill>
                      <a:srgbClr val="F4F4F6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100" b="0" i="0">
                          <a:solidFill>
                            <a:srgbClr val="2B3445"/>
                          </a:solidFill>
                          <a:latin typeface="Arial"/>
                        </a:rPr>
                        <a:t>Clarice W., Provost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100" b="1" i="0">
                          <a:solidFill>
                            <a:srgbClr val="2B3445"/>
                          </a:solidFill>
                          <a:latin typeface="Arial"/>
                        </a:rPr>
                        <a:t>Reviewed at</a:t>
                      </a:r>
                    </a:p>
                  </a:txBody>
                  <a:tcPr>
                    <a:solidFill>
                      <a:srgbClr val="F4F4F6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100" b="0" i="0">
                          <a:solidFill>
                            <a:srgbClr val="2B3445"/>
                          </a:solidFill>
                          <a:latin typeface="Arial"/>
                        </a:rPr>
                        <a:t>President's cabinet, November 3, 2026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100" b="1" i="0">
                          <a:solidFill>
                            <a:srgbClr val="2B3445"/>
                          </a:solidFill>
                          <a:latin typeface="Arial"/>
                        </a:rPr>
                        <a:t>Gap rule</a:t>
                      </a:r>
                    </a:p>
                  </a:txBody>
                  <a:tcPr>
                    <a:solidFill>
                      <a:srgbClr val="F4F4F6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100" b="0" i="0">
                          <a:solidFill>
                            <a:srgbClr val="2B3445"/>
                          </a:solidFill>
                          <a:latin typeface="Arial"/>
                        </a:rPr>
                        <a:t>A row is a gap when the latest reading misses the target line for the period, or when no reading arrives on the update day.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100" b="1" i="0">
                          <a:solidFill>
                            <a:srgbClr val="2B3445"/>
                          </a:solidFill>
                          <a:latin typeface="Arial"/>
                        </a:rPr>
                        <a:t>Next review</a:t>
                      </a:r>
                    </a:p>
                  </a:txBody>
                  <a:tcPr>
                    <a:solidFill>
                      <a:srgbClr val="F4F4F6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100" b="0" i="0">
                          <a:solidFill>
                            <a:srgbClr val="2B3445"/>
                          </a:solidFill>
                          <a:latin typeface="Arial"/>
                        </a:rPr>
                        <a:t>November 16, 2026 update day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320040"/>
            <a:ext cx="1124712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600" b="1" i="0">
                <a:solidFill>
                  <a:srgbClr val="27245E"/>
                </a:solidFill>
                <a:latin typeface="Arial"/>
              </a:rPr>
              <a:t>University example: the grid (1 of 2)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024128"/>
            <a:ext cx="1097280" cy="54864"/>
          </a:xfrm>
          <a:prstGeom prst="rect">
            <a:avLst/>
          </a:prstGeom>
          <a:solidFill>
            <a:srgbClr val="FF64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6446520"/>
            <a:ext cx="1124712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0" i="0">
                <a:solidFill>
                  <a:srgbClr val="5B6478"/>
                </a:solidFill>
                <a:latin typeface="Arial"/>
              </a:rPr>
              <a:t>ClearPoint Strategy · Free Gap Analysis Template · https://www.clearpointstrategy.com/blog/gap-analysis-template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457200" y="1371600"/>
          <a:ext cx="11247120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320"/>
                <a:gridCol w="1188720"/>
                <a:gridCol w="1280160"/>
                <a:gridCol w="1143000"/>
                <a:gridCol w="1097280"/>
                <a:gridCol w="1463040"/>
                <a:gridCol w="1417320"/>
                <a:gridCol w="1143000"/>
                <a:gridCol w="1097280"/>
              </a:tblGrid>
              <a:tr h="365760"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Goal and measure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Current state (value, date, source)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Target state (value, deadline, assumption)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Gap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Gap type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Root cause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Action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Owner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Due date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1.1 Keep more first-year students · Fall-to-fall retention, first-time full-time students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74.6% (fall 2026 census)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75% for FY2027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0.4 points below; up from 74% at baseline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9B2A21"/>
                          </a:solidFill>
                          <a:latin typeface="Arial"/>
                        </a:rPr>
                        <a:t>Performance</a:t>
                      </a:r>
                    </a:p>
                  </a:txBody>
                  <a:tcPr>
                    <a:solidFill>
                      <a:srgbClr val="FDE2D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Early alerts run in 4 of 10 gateway courses. Students in the other 6 get no flag before midterm.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Turn on early alerts in all gateway courses for the spring term.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Maggie S., Vice President for Student Affairs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Jan. 12, 2027 (spring term start)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4.1 Balance the operating budget · Operating margin, % of revenues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No reading on the Oct. 15 update day (last entry Sept. 15)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-0.5% for FY2027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Unknown: one update day missed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A8431C"/>
                          </a:solidFill>
                          <a:latin typeface="Arial"/>
                        </a:rPr>
                        <a:t>Tracking</a:t>
                      </a:r>
                    </a:p>
                  </a:txBody>
                  <a:tcPr>
                    <a:solidFill>
                      <a:srgbClr val="FFE6D9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Fall tuition revenue posts after the census audit. The finance office waits for it and skips the entry.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Log a dated estimate on each update day, then replace it when the audit closes.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Ron T., Vice President for Finance and Administration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Nov. 16, 2026 update day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320040"/>
            <a:ext cx="1124712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600" b="1" i="0">
                <a:solidFill>
                  <a:srgbClr val="27245E"/>
                </a:solidFill>
                <a:latin typeface="Arial"/>
              </a:rPr>
              <a:t>University example: the grid (2 of 2)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024128"/>
            <a:ext cx="1097280" cy="54864"/>
          </a:xfrm>
          <a:prstGeom prst="rect">
            <a:avLst/>
          </a:prstGeom>
          <a:solidFill>
            <a:srgbClr val="FF64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6446520"/>
            <a:ext cx="1124712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0" i="0">
                <a:solidFill>
                  <a:srgbClr val="5B6478"/>
                </a:solidFill>
                <a:latin typeface="Arial"/>
              </a:rPr>
              <a:t>ClearPoint Strategy · Free Gap Analysis Template · https://www.clearpointstrategy.com/blog/gap-analysis-template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457200" y="1371600"/>
          <a:ext cx="11247120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320"/>
                <a:gridCol w="1188720"/>
                <a:gridCol w="1280160"/>
                <a:gridCol w="1143000"/>
                <a:gridCol w="1097280"/>
                <a:gridCol w="1463040"/>
                <a:gridCol w="1417320"/>
                <a:gridCol w="1143000"/>
                <a:gridCol w="1097280"/>
              </a:tblGrid>
              <a:tr h="365760"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Goal and measure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Current state (value, date, source)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Target state (value, deadline, assumption)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Gap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Gap type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Root cause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Action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Owner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Due date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2.2 Grow sponsored research · Research expenditures, $ millions (NSF HERD survey)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18.6 projected for FY2027 (sponsored programs ledger, September 2026)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19.5 for FY2027, set assuming both federal center grants renewed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0.9 below the FY2027 target, projected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155F8F"/>
                          </a:solidFill>
                          <a:latin typeface="Arial"/>
                        </a:rPr>
                        <a:t>Definition</a:t>
                      </a:r>
                    </a:p>
                  </a:txBody>
                  <a:tcPr>
                    <a:solidFill>
                      <a:srgbClr val="DCEEFA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One of the two federal center grants was not renewed in August. The target counted on it.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Re-baseline the FY2027–FY2031 targets with the board. Keep the proposal development office on schedule.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Jimmy O., Vice President for Research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December 2026 board of trustees meeting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1.2 Graduate more students on time · Six-year graduation rate (IPEDS)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52% (latest IPEDS cohort)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53% for FY2027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1 point below; flat at 52% for three cohorts while more first-year students earn 30 credits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27245E"/>
                          </a:solidFill>
                          <a:latin typeface="Arial"/>
                        </a:rPr>
                        <a:t>Strategy</a:t>
                      </a:r>
                    </a:p>
                  </a:txBody>
                  <a:tcPr>
                    <a:solidFill>
                      <a:srgbClr val="E4E3F1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Students now clear the first year, then stall after 60 credits. No initiative in the plan works on the third year.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Pause phase 2 of the gateway course redesign. Run a completion review on students past 60 credits.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Clarice W., Provost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>Feb. 15, 2027 cabinet review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320040"/>
            <a:ext cx="1124712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600" b="1" i="0">
                <a:solidFill>
                  <a:srgbClr val="27245E"/>
                </a:solidFill>
                <a:latin typeface="Arial"/>
              </a:rPr>
              <a:t>Your gap analysis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024128"/>
            <a:ext cx="1097280" cy="54864"/>
          </a:xfrm>
          <a:prstGeom prst="rect">
            <a:avLst/>
          </a:prstGeom>
          <a:solidFill>
            <a:srgbClr val="FF64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143000"/>
            <a:ext cx="1124712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00" b="0" i="1">
                <a:solidFill>
                  <a:srgbClr val="5B6478"/>
                </a:solidFill>
                <a:latin typeface="Arial"/>
              </a:rPr>
              <a:t>One row per measure. The first row shows what to write.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7200" y="6446520"/>
            <a:ext cx="1124712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0" i="0">
                <a:solidFill>
                  <a:srgbClr val="5B6478"/>
                </a:solidFill>
                <a:latin typeface="Arial"/>
              </a:rPr>
              <a:t>ClearPoint Strategy · Free Gap Analysis Template · https://www.clearpointstrategy.com/blog/gap-analysis-template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57200" y="1737360"/>
          <a:ext cx="1124712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320"/>
                <a:gridCol w="1188720"/>
                <a:gridCol w="1280160"/>
                <a:gridCol w="1143000"/>
                <a:gridCol w="1097280"/>
                <a:gridCol w="1463040"/>
                <a:gridCol w="1417320"/>
                <a:gridCol w="1143000"/>
                <a:gridCol w="1097280"/>
              </a:tblGrid>
              <a:tr h="365760"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Goal and measure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Current state (value, date, source)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Target state (value, deadline, assumption)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Gap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Gap type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Root cause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Action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Owner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1" i="0">
                          <a:solidFill>
                            <a:srgbClr val="FFFFFF"/>
                          </a:solidFill>
                          <a:latin typeface="Arial"/>
                        </a:rPr>
                        <a:t>Due date</a:t>
                      </a:r>
                    </a:p>
                  </a:txBody>
                  <a:tcPr>
                    <a:solidFill>
                      <a:srgbClr val="27245E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000" b="0" i="1">
                          <a:solidFill>
                            <a:srgbClr val="5B6478"/>
                          </a:solidFill>
                          <a:latin typeface="Arial"/>
                        </a:rPr>
                        <a:t>[Goal number and name] · [the one measure that shows progress]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1">
                          <a:solidFill>
                            <a:srgbClr val="5B6478"/>
                          </a:solidFill>
                          <a:latin typeface="Arial"/>
                        </a:rPr>
                        <a:t>[Value] ([date of the reading], [source])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1">
                          <a:solidFill>
                            <a:srgbClr val="5B6478"/>
                          </a:solidFill>
                          <a:latin typeface="Arial"/>
                        </a:rPr>
                        <a:t>[Value] by [deadline], assuming [the assumption behind the target]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1">
                          <a:solidFill>
                            <a:srgbClr val="5B6478"/>
                          </a:solidFill>
                          <a:latin typeface="Arial"/>
                        </a:rPr>
                        <a:t>[Difference and direction], [trend over the last three readings]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1">
                          <a:solidFill>
                            <a:srgbClr val="5B6478"/>
                          </a:solidFill>
                          <a:latin typeface="Arial"/>
                        </a:rPr>
                        <a:t>[Performance / Tracking / Definition / Strategy]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1">
                          <a:solidFill>
                            <a:srgbClr val="5B6478"/>
                          </a:solidFill>
                          <a:latin typeface="Arial"/>
                        </a:rPr>
                        <a:t>[What the fifth 'why' points to]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1">
                          <a:solidFill>
                            <a:srgbClr val="5B6478"/>
                          </a:solidFill>
                          <a:latin typeface="Arial"/>
                        </a:rPr>
                        <a:t>[One action that removes the root cause]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1">
                          <a:solidFill>
                            <a:srgbClr val="5B6478"/>
                          </a:solidFill>
                          <a:latin typeface="Arial"/>
                        </a:rPr>
                        <a:t>[Name, title]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1">
                          <a:solidFill>
                            <a:srgbClr val="5B6478"/>
                          </a:solidFill>
                          <a:latin typeface="Arial"/>
                        </a:rPr>
                        <a:t>[Date the action is done] · next reading [date]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sz="1000" b="0" i="0">
                          <a:solidFill>
                            <a:srgbClr val="2B3445"/>
                          </a:solidFill>
                          <a:latin typeface="Arial"/>
                        </a:rPr>
                        <a:t/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57200" y="5943600"/>
            <a:ext cx="1124712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00" b="1" i="0">
                <a:solidFill>
                  <a:srgbClr val="27245E"/>
                </a:solidFill>
                <a:latin typeface="Arial"/>
              </a:rPr>
              <a:t>See how ClearPoint keeps every gap, owner and due date current: www.clearpointstrategy.com/get-a-demo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Free Gap Analysis Template — University example</dc:title>
  <dc:subject/>
  <dc:creator>ClearPoint Strategy</dc:creator>
  <cp:keywords/>
  <dc:description>generated using python-pptx</dc:description>
  <cp:lastModifiedBy>ClearPoint Strategy</cp:lastModifiedBy>
  <cp:revision>1</cp:revision>
  <dcterms:created xsi:type="dcterms:W3CDTF">2013-01-27T09:14:16Z</dcterms:created>
  <dcterms:modified xsi:type="dcterms:W3CDTF">2013-01-27T09:15:58Z</dcterms:modified>
  <cp:category/>
</cp:coreProperties>
</file>