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8"/>
    <p:sldId id="258" r:id="rId9"/>
    <p:sldId id="259" r:id="rId10"/>
    <p:sldId id="260" r:id="rId12"/>
    <p:sldId id="261" r:id="rId13"/>
    <p:sldId id="262" r:id="rId14"/>
  </p:sldIdLst>
  <p:sldSz cx="12191695"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slide" Target="slides/slide2.xml"/><Relationship Id="rId9" Type="http://schemas.openxmlformats.org/officeDocument/2006/relationships/slide" Target="slides/slide3.xml"/><Relationship Id="rId10" Type="http://schemas.openxmlformats.org/officeDocument/2006/relationships/slide" Target="slides/slide4.xml"/><Relationship Id="rId11" Type="http://schemas.openxmlformats.org/officeDocument/2006/relationships/notesMaster" Target="notesMasters/notesMaster1.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This is the template filled in for the council-manager city of our 5-year strategic plan template, one quarter into its plan. Four measures show four different gaps: performance, tracking, definition and strategy. The analysis is dated October 10, 2026, covers the first quarter of FY2027, and goes to the November council work session.</a:t>
            </a:r>
          </a:p>
          <a:p/>
          <a:p>
            <a:r>
              <a:t>• Every reading carries a date and a source. The council debates the fix, not the number.</a:t>
            </a:r>
          </a:p>
          <a:p>
            <a:r>
              <a:t>• The tracking row has no value, on purpose. A missing reading is a gap of its own, and it gets an owner before it gets an action.</a:t>
            </a:r>
          </a:p>
          <a:p>
            <a:r>
              <a:t>• The strategy row is the uncomfortable one. Every resurfacing contract finished on time, and the index didn't move. That's the signal to change the mix of work, not to add more of it.</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731520" y="2103120"/>
            <a:ext cx="10698480" cy="1280160"/>
          </a:xfrm>
          <a:prstGeom prst="rect">
            <a:avLst/>
          </a:prstGeom>
          <a:noFill/>
        </p:spPr>
        <p:txBody>
          <a:bodyPr wrap="square">
            <a:spAutoFit/>
          </a:bodyPr>
          <a:lstStyle/>
          <a:p>
            <a:r>
              <a:rPr sz="4000" b="1" i="0">
                <a:solidFill>
                  <a:srgbClr val="27245E"/>
                </a:solidFill>
                <a:latin typeface="Arial"/>
              </a:rPr>
              <a:t>Free Gap Analysis Template — City example</a:t>
            </a:r>
          </a:p>
        </p:txBody>
      </p:sp>
      <p:sp>
        <p:nvSpPr>
          <p:cNvPr id="3" name="TextBox 2"/>
          <p:cNvSpPr txBox="1"/>
          <p:nvPr/>
        </p:nvSpPr>
        <p:spPr>
          <a:xfrm>
            <a:off x="731520" y="3474720"/>
            <a:ext cx="10698480" cy="1097280"/>
          </a:xfrm>
          <a:prstGeom prst="rect">
            <a:avLst/>
          </a:prstGeom>
          <a:noFill/>
        </p:spPr>
        <p:txBody>
          <a:bodyPr wrap="square">
            <a:spAutoFit/>
          </a:bodyPr>
          <a:lstStyle/>
          <a:p>
            <a:r>
              <a:rPr sz="1800" b="0" i="0">
                <a:solidFill>
                  <a:srgbClr val="2B3445"/>
                </a:solidFill>
                <a:latin typeface="Arial"/>
              </a:rPr>
              <a:t>Current state, target state, gap, gap type, root cause, action, owner and due date, with worked examples.</a:t>
            </a:r>
          </a:p>
        </p:txBody>
      </p:sp>
      <p:sp>
        <p:nvSpPr>
          <p:cNvPr id="4" name="TextBox 3"/>
          <p:cNvSpPr txBox="1"/>
          <p:nvPr/>
        </p:nvSpPr>
        <p:spPr>
          <a:xfrm>
            <a:off x="731520" y="4754880"/>
            <a:ext cx="10698480" cy="548640"/>
          </a:xfrm>
          <a:prstGeom prst="rect">
            <a:avLst/>
          </a:prstGeom>
          <a:noFill/>
        </p:spPr>
        <p:txBody>
          <a:bodyPr wrap="square">
            <a:spAutoFit/>
          </a:bodyPr>
          <a:lstStyle/>
          <a:p>
            <a:r>
              <a:rPr sz="1200" b="0" i="1">
                <a:solidFill>
                  <a:srgbClr val="5B6478"/>
                </a:solidFill>
                <a:latin typeface="Arial"/>
              </a:rPr>
              <a:t>Built from 20,000+ strategic plans analyzed (2017–2024).</a:t>
            </a:r>
          </a:p>
        </p:txBody>
      </p:sp>
      <p:sp>
        <p:nvSpPr>
          <p:cNvPr id="5" name="TextBox 4"/>
          <p:cNvSpPr txBox="1"/>
          <p:nvPr/>
        </p:nvSpPr>
        <p:spPr>
          <a:xfrm>
            <a:off x="731520" y="6217920"/>
            <a:ext cx="10698480" cy="365760"/>
          </a:xfrm>
          <a:prstGeom prst="rect">
            <a:avLst/>
          </a:prstGeom>
          <a:noFill/>
        </p:spPr>
        <p:txBody>
          <a:bodyPr wrap="square">
            <a:spAutoFit/>
          </a:bodyPr>
          <a:lstStyle/>
          <a:p>
            <a:r>
              <a:rPr sz="1000" b="0" i="0">
                <a:solidFill>
                  <a:srgbClr val="5B6478"/>
                </a:solidFill>
                <a:latin typeface="Arial"/>
              </a:rPr>
              <a:t>ClearPoint Strategy · Free Gap Analysis Template · https://www.clearpointstrategy.com/blog/gap-analysis-template</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How to use this gap analysis template in 7 steps</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sp>
        <p:nvSpPr>
          <p:cNvPr id="5" name="TextBox 4"/>
          <p:cNvSpPr txBox="1"/>
          <p:nvPr/>
        </p:nvSpPr>
        <p:spPr>
          <a:xfrm>
            <a:off x="457200" y="1280160"/>
            <a:ext cx="11247120" cy="5029200"/>
          </a:xfrm>
          <a:prstGeom prst="rect">
            <a:avLst/>
          </a:prstGeom>
          <a:noFill/>
        </p:spPr>
        <p:txBody>
          <a:bodyPr wrap="square">
            <a:spAutoFit/>
          </a:bodyPr>
          <a:lstStyle/>
          <a:p>
            <a:pPr>
              <a:spcAft>
                <a:spcPts val="700"/>
              </a:spcAft>
            </a:pPr>
            <a:r>
              <a:rPr b="1" sz="1400">
                <a:solidFill>
                  <a:srgbClr val="27245E"/>
                </a:solidFill>
                <a:latin typeface="Arial"/>
              </a:rPr>
              <a:t>1. Pick one goal and one measure per row. </a:t>
            </a:r>
            <a:r>
              <a:rPr sz="1300">
                <a:solidFill>
                  <a:srgbClr val="2B3445"/>
                </a:solidFill>
                <a:latin typeface="Arial"/>
              </a:rPr>
              <a:t>Use a measure someone updates at least monthly, owned by a person who controls its inputs. If nobody can say what would move it by 10%, it's a placeholder, not a measure.</a:t>
            </a:r>
          </a:p>
          <a:p>
            <a:pPr>
              <a:spcAft>
                <a:spcPts val="700"/>
              </a:spcAft>
            </a:pPr>
            <a:r>
              <a:rPr b="1" sz="1400">
                <a:solidFill>
                  <a:srgbClr val="27245E"/>
                </a:solidFill>
                <a:latin typeface="Arial"/>
              </a:rPr>
              <a:t>2. Write the current state with its date and source. </a:t>
            </a:r>
            <a:r>
              <a:rPr sz="1300">
                <a:solidFill>
                  <a:srgbClr val="2B3445"/>
                </a:solidFill>
                <a:latin typeface="Arial"/>
              </a:rPr>
              <a:t>For example: 7.5 minutes, September 2026, CAD export pulled October 3. A number without a date starts arguments, not decisions.</a:t>
            </a:r>
          </a:p>
          <a:p>
            <a:pPr>
              <a:spcAft>
                <a:spcPts val="700"/>
              </a:spcAft>
            </a:pPr>
            <a:r>
              <a:rPr b="1" sz="1400">
                <a:solidFill>
                  <a:srgbClr val="27245E"/>
                </a:solidFill>
                <a:latin typeface="Arial"/>
              </a:rPr>
              <a:t>3. Write the target state with its deadline and assumption. </a:t>
            </a:r>
            <a:r>
              <a:rPr sz="1300">
                <a:solidFill>
                  <a:srgbClr val="2B3445"/>
                </a:solidFill>
                <a:latin typeface="Arial"/>
              </a:rPr>
              <a:t>“7.2 minutes by June 30, 2027, assuming all patrol positions are filled” tells you what to check first when the gap opens.</a:t>
            </a:r>
          </a:p>
          <a:p>
            <a:pPr>
              <a:spcAft>
                <a:spcPts val="700"/>
              </a:spcAft>
            </a:pPr>
            <a:r>
              <a:rPr b="1" sz="1400">
                <a:solidFill>
                  <a:srgbClr val="27245E"/>
                </a:solidFill>
                <a:latin typeface="Arial"/>
              </a:rPr>
              <a:t>4. Measure the gap and name its type. </a:t>
            </a:r>
            <a:r>
              <a:rPr sz="1300">
                <a:solidFill>
                  <a:srgbClr val="2B3445"/>
                </a:solidFill>
                <a:latin typeface="Arial"/>
              </a:rPr>
              <a:t>Write the difference and its direction over the last three readings. Then pick one of the four gap types: performance, tracking, definition or strategy.</a:t>
            </a:r>
          </a:p>
          <a:p>
            <a:pPr>
              <a:spcAft>
                <a:spcPts val="700"/>
              </a:spcAft>
            </a:pPr>
            <a:r>
              <a:rPr b="1" sz="1400">
                <a:solidFill>
                  <a:srgbClr val="27245E"/>
                </a:solidFill>
                <a:latin typeface="Arial"/>
              </a:rPr>
              <a:t>5. Run five whys once. </a:t>
            </a:r>
            <a:r>
              <a:rPr sz="1300">
                <a:solidFill>
                  <a:srgbClr val="2B3445"/>
                </a:solidFill>
                <a:latin typeface="Arial"/>
              </a:rPr>
              <a:t>Ask why the gap exists, then why again, until you reach something your organization can change this year. That answer goes in the root cause column.</a:t>
            </a:r>
          </a:p>
          <a:p>
            <a:pPr>
              <a:spcAft>
                <a:spcPts val="700"/>
              </a:spcAft>
            </a:pPr>
            <a:r>
              <a:rPr b="1" sz="1400">
                <a:solidFill>
                  <a:srgbClr val="27245E"/>
                </a:solidFill>
                <a:latin typeface="Arial"/>
              </a:rPr>
              <a:t>6. Write one action, one owner and one due date. </a:t>
            </a:r>
            <a:r>
              <a:rPr sz="1300">
                <a:solidFill>
                  <a:srgbClr val="2B3445"/>
                </a:solidFill>
                <a:latin typeface="Arial"/>
              </a:rPr>
              <a:t>Name a person, with a title, who controls the inputs. In ClearPoint plan data, initiatives with a named owner are completed 2.5× as often (21.5% vs 8.7%).</a:t>
            </a:r>
          </a:p>
          <a:p>
            <a:pPr>
              <a:spcAft>
                <a:spcPts val="700"/>
              </a:spcAft>
            </a:pPr>
            <a:r>
              <a:rPr b="1" sz="1400">
                <a:solidFill>
                  <a:srgbClr val="27245E"/>
                </a:solidFill>
                <a:latin typeface="Arial"/>
              </a:rPr>
              <a:t>7. Review the grid on a fixed day. </a:t>
            </a:r>
            <a:r>
              <a:rPr sz="1300">
                <a:solidFill>
                  <a:srgbClr val="2B3445"/>
                </a:solidFill>
                <a:latin typeface="Arial"/>
              </a:rPr>
              <a:t>Re-read every row on the monthly update day. Close a row when the reading meets its target line. Re-baseline a target when its assumption breaks, and write down why.</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The four types of gap, and the first fix for each</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graphicFrame>
        <p:nvGraphicFramePr>
          <p:cNvPr id="5" name="Table 4"/>
          <p:cNvGraphicFramePr>
            <a:graphicFrameLocks noGrp="1"/>
          </p:cNvGraphicFramePr>
          <p:nvPr/>
        </p:nvGraphicFramePr>
        <p:xfrm>
          <a:off x="457200" y="1371600"/>
          <a:ext cx="11247120" cy="1828800"/>
        </p:xfrm>
        <a:graphic>
          <a:graphicData uri="http://schemas.openxmlformats.org/drawingml/2006/table">
            <a:tbl>
              <a:tblPr firstRow="1" bandRow="1">
                <a:tableStyleId>{5C22544A-7EE6-4342-B048-85BDC9FD1C3A}</a:tableStyleId>
              </a:tblPr>
              <a:tblGrid>
                <a:gridCol w="1554480"/>
                <a:gridCol w="2560320"/>
                <a:gridCol w="2377440"/>
                <a:gridCol w="2651760"/>
                <a:gridCol w="2103120"/>
              </a:tblGrid>
              <a:tr h="365760">
                <a:tc>
                  <a:txBody>
                    <a:bodyPr wrap="square"/>
                    <a:lstStyle/>
                    <a:p>
                      <a:r>
                        <a:rPr sz="1200" b="1" i="0">
                          <a:solidFill>
                            <a:srgbClr val="FFFFFF"/>
                          </a:solidFill>
                          <a:latin typeface="Arial"/>
                        </a:rPr>
                        <a:t>Gap type</a:t>
                      </a:r>
                    </a:p>
                  </a:txBody>
                  <a:tcPr>
                    <a:solidFill>
                      <a:srgbClr val="27245E"/>
                    </a:solidFill>
                  </a:tcPr>
                </a:tc>
                <a:tc>
                  <a:txBody>
                    <a:bodyPr wrap="square"/>
                    <a:lstStyle/>
                    <a:p>
                      <a:r>
                        <a:rPr sz="1200" b="1" i="0">
                          <a:solidFill>
                            <a:srgbClr val="FFFFFF"/>
                          </a:solidFill>
                          <a:latin typeface="Arial"/>
                        </a:rPr>
                        <a:t>What you see</a:t>
                      </a:r>
                    </a:p>
                  </a:txBody>
                  <a:tcPr>
                    <a:solidFill>
                      <a:srgbClr val="27245E"/>
                    </a:solidFill>
                  </a:tcPr>
                </a:tc>
                <a:tc>
                  <a:txBody>
                    <a:bodyPr wrap="square"/>
                    <a:lstStyle/>
                    <a:p>
                      <a:r>
                        <a:rPr sz="1200" b="1" i="0">
                          <a:solidFill>
                            <a:srgbClr val="FFFFFF"/>
                          </a:solidFill>
                          <a:latin typeface="Arial"/>
                        </a:rPr>
                        <a:t>What it usually means</a:t>
                      </a:r>
                    </a:p>
                  </a:txBody>
                  <a:tcPr>
                    <a:solidFill>
                      <a:srgbClr val="27245E"/>
                    </a:solidFill>
                  </a:tcPr>
                </a:tc>
                <a:tc>
                  <a:txBody>
                    <a:bodyPr wrap="square"/>
                    <a:lstStyle/>
                    <a:p>
                      <a:r>
                        <a:rPr sz="1200" b="1" i="0">
                          <a:solidFill>
                            <a:srgbClr val="FFFFFF"/>
                          </a:solidFill>
                          <a:latin typeface="Arial"/>
                        </a:rPr>
                        <a:t>First fix</a:t>
                      </a:r>
                    </a:p>
                  </a:txBody>
                  <a:tcPr>
                    <a:solidFill>
                      <a:srgbClr val="27245E"/>
                    </a:solidFill>
                  </a:tcPr>
                </a:tc>
                <a:tc>
                  <a:txBody>
                    <a:bodyPr wrap="square"/>
                    <a:lstStyle/>
                    <a:p>
                      <a:r>
                        <a:rPr sz="1200" b="1" i="0">
                          <a:solidFill>
                            <a:srgbClr val="FFFFFF"/>
                          </a:solidFill>
                          <a:latin typeface="Arial"/>
                        </a:rPr>
                        <a:t>In the examples</a:t>
                      </a:r>
                    </a:p>
                  </a:txBody>
                  <a:tcPr>
                    <a:solidFill>
                      <a:srgbClr val="27245E"/>
                    </a:solidFill>
                  </a:tcPr>
                </a:tc>
              </a:tr>
              <a:tr h="365760">
                <a:tc>
                  <a:txBody>
                    <a:bodyPr wrap="square"/>
                    <a:lstStyle/>
                    <a:p>
                      <a:r>
                        <a:rPr sz="1200" b="1" i="0">
                          <a:solidFill>
                            <a:srgbClr val="9B2A21"/>
                          </a:solidFill>
                          <a:latin typeface="Arial"/>
                        </a:rPr>
                        <a:t>Performance</a:t>
                      </a:r>
                    </a:p>
                  </a:txBody>
                  <a:tcPr>
                    <a:solidFill>
                      <a:srgbClr val="FDE2DF"/>
                    </a:solidFill>
                  </a:tcPr>
                </a:tc>
                <a:tc>
                  <a:txBody>
                    <a:bodyPr wrap="square"/>
                    <a:lstStyle/>
                    <a:p>
                      <a:r>
                        <a:rPr sz="1200" b="0" i="0">
                          <a:solidFill>
                            <a:srgbClr val="2B3445"/>
                          </a:solidFill>
                          <a:latin typeface="Arial"/>
                        </a:rPr>
                        <a:t>A fresh reading, worse than the target line.</a:t>
                      </a:r>
                    </a:p>
                  </a:txBody>
                  <a:tcPr>
                    <a:solidFill>
                      <a:srgbClr val="FFFFFF"/>
                    </a:solidFill>
                  </a:tcPr>
                </a:tc>
                <a:tc>
                  <a:txBody>
                    <a:bodyPr wrap="square"/>
                    <a:lstStyle/>
                    <a:p>
                      <a:r>
                        <a:rPr sz="1200" b="0" i="0">
                          <a:solidFill>
                            <a:srgbClr val="2B3445"/>
                          </a:solidFill>
                          <a:latin typeface="Arial"/>
                        </a:rPr>
                        <a:t>The work isn't producing the result.</a:t>
                      </a:r>
                    </a:p>
                  </a:txBody>
                  <a:tcPr>
                    <a:solidFill>
                      <a:srgbClr val="FFFFFF"/>
                    </a:solidFill>
                  </a:tcPr>
                </a:tc>
                <a:tc>
                  <a:txBody>
                    <a:bodyPr wrap="square"/>
                    <a:lstStyle/>
                    <a:p>
                      <a:r>
                        <a:rPr sz="1200" b="0" i="0">
                          <a:solidFill>
                            <a:srgbClr val="2B3445"/>
                          </a:solidFill>
                          <a:latin typeface="Arial"/>
                        </a:rPr>
                        <a:t>Change or add one action. Check in within 90 days.</a:t>
                      </a:r>
                    </a:p>
                  </a:txBody>
                  <a:tcPr>
                    <a:solidFill>
                      <a:srgbClr val="FFFFFF"/>
                    </a:solidFill>
                  </a:tcPr>
                </a:tc>
                <a:tc>
                  <a:txBody>
                    <a:bodyPr wrap="square"/>
                    <a:lstStyle/>
                    <a:p>
                      <a:r>
                        <a:rPr sz="1200" b="0" i="0">
                          <a:solidFill>
                            <a:srgbClr val="2B3445"/>
                          </a:solidFill>
                          <a:latin typeface="Arial"/>
                        </a:rPr>
                        <a:t>City 2.1 · Hospital 1.1 · University 1.1</a:t>
                      </a:r>
                    </a:p>
                  </a:txBody>
                  <a:tcPr>
                    <a:solidFill>
                      <a:srgbClr val="FFFFFF"/>
                    </a:solidFill>
                  </a:tcPr>
                </a:tc>
              </a:tr>
              <a:tr h="365760">
                <a:tc>
                  <a:txBody>
                    <a:bodyPr wrap="square"/>
                    <a:lstStyle/>
                    <a:p>
                      <a:r>
                        <a:rPr sz="1200" b="1" i="0">
                          <a:solidFill>
                            <a:srgbClr val="A8431C"/>
                          </a:solidFill>
                          <a:latin typeface="Arial"/>
                        </a:rPr>
                        <a:t>Tracking</a:t>
                      </a:r>
                    </a:p>
                  </a:txBody>
                  <a:tcPr>
                    <a:solidFill>
                      <a:srgbClr val="FFE6D9"/>
                    </a:solidFill>
                  </a:tcPr>
                </a:tc>
                <a:tc>
                  <a:txBody>
                    <a:bodyPr wrap="square"/>
                    <a:lstStyle/>
                    <a:p>
                      <a:r>
                        <a:rPr sz="1200" b="0" i="0">
                          <a:solidFill>
                            <a:srgbClr val="2B3445"/>
                          </a:solidFill>
                          <a:latin typeface="Arial"/>
                        </a:rPr>
                        <a:t>No reading on the update day, or the same value for months.</a:t>
                      </a:r>
                    </a:p>
                  </a:txBody>
                  <a:tcPr>
                    <a:solidFill>
                      <a:srgbClr val="FFFFFF"/>
                    </a:solidFill>
                  </a:tcPr>
                </a:tc>
                <a:tc>
                  <a:txBody>
                    <a:bodyPr wrap="square"/>
                    <a:lstStyle/>
                    <a:p>
                      <a:r>
                        <a:rPr sz="1200" b="0" i="0">
                          <a:solidFill>
                            <a:srgbClr val="2B3445"/>
                          </a:solidFill>
                          <a:latin typeface="Arial"/>
                        </a:rPr>
                        <a:t>Nobody owns the reading.</a:t>
                      </a:r>
                    </a:p>
                  </a:txBody>
                  <a:tcPr>
                    <a:solidFill>
                      <a:srgbClr val="FFFFFF"/>
                    </a:solidFill>
                  </a:tcPr>
                </a:tc>
                <a:tc>
                  <a:txBody>
                    <a:bodyPr wrap="square"/>
                    <a:lstStyle/>
                    <a:p>
                      <a:r>
                        <a:rPr sz="1200" b="0" i="0">
                          <a:solidFill>
                            <a:srgbClr val="2B3445"/>
                          </a:solidFill>
                          <a:latin typeface="Arial"/>
                        </a:rPr>
                        <a:t>Name an owner for the data before you add any work.</a:t>
                      </a:r>
                    </a:p>
                  </a:txBody>
                  <a:tcPr>
                    <a:solidFill>
                      <a:srgbClr val="FFFFFF"/>
                    </a:solidFill>
                  </a:tcPr>
                </a:tc>
                <a:tc>
                  <a:txBody>
                    <a:bodyPr wrap="square"/>
                    <a:lstStyle/>
                    <a:p>
                      <a:r>
                        <a:rPr sz="1200" b="0" i="0">
                          <a:solidFill>
                            <a:srgbClr val="2B3445"/>
                          </a:solidFill>
                          <a:latin typeface="Arial"/>
                        </a:rPr>
                        <a:t>City 4.2 · Hospital 4.1 · University 4.1</a:t>
                      </a:r>
                    </a:p>
                  </a:txBody>
                  <a:tcPr>
                    <a:solidFill>
                      <a:srgbClr val="FFFFFF"/>
                    </a:solidFill>
                  </a:tcPr>
                </a:tc>
              </a:tr>
              <a:tr h="365760">
                <a:tc>
                  <a:txBody>
                    <a:bodyPr wrap="square"/>
                    <a:lstStyle/>
                    <a:p>
                      <a:r>
                        <a:rPr sz="1200" b="1" i="0">
                          <a:solidFill>
                            <a:srgbClr val="155F8F"/>
                          </a:solidFill>
                          <a:latin typeface="Arial"/>
                        </a:rPr>
                        <a:t>Definition</a:t>
                      </a:r>
                    </a:p>
                  </a:txBody>
                  <a:tcPr>
                    <a:solidFill>
                      <a:srgbClr val="DCEEFA"/>
                    </a:solidFill>
                  </a:tcPr>
                </a:tc>
                <a:tc>
                  <a:txBody>
                    <a:bodyPr wrap="square"/>
                    <a:lstStyle/>
                    <a:p>
                      <a:r>
                        <a:rPr sz="1200" b="0" i="0">
                          <a:solidFill>
                            <a:srgbClr val="2B3445"/>
                          </a:solidFill>
                          <a:latin typeface="Arial"/>
                        </a:rPr>
                        <a:t>The measure moved, but the target no longer makes sense.</a:t>
                      </a:r>
                    </a:p>
                  </a:txBody>
                  <a:tcPr>
                    <a:solidFill>
                      <a:srgbClr val="FFFFFF"/>
                    </a:solidFill>
                  </a:tcPr>
                </a:tc>
                <a:tc>
                  <a:txBody>
                    <a:bodyPr wrap="square"/>
                    <a:lstStyle/>
                    <a:p>
                      <a:r>
                        <a:rPr sz="1200" b="0" i="0">
                          <a:solidFill>
                            <a:srgbClr val="2B3445"/>
                          </a:solidFill>
                          <a:latin typeface="Arial"/>
                        </a:rPr>
                        <a:t>An assumption behind the target broke.</a:t>
                      </a:r>
                    </a:p>
                  </a:txBody>
                  <a:tcPr>
                    <a:solidFill>
                      <a:srgbClr val="FFFFFF"/>
                    </a:solidFill>
                  </a:tcPr>
                </a:tc>
                <a:tc>
                  <a:txBody>
                    <a:bodyPr wrap="square"/>
                    <a:lstStyle/>
                    <a:p>
                      <a:r>
                        <a:rPr sz="1200" b="0" i="0">
                          <a:solidFill>
                            <a:srgbClr val="2B3445"/>
                          </a:solidFill>
                          <a:latin typeface="Arial"/>
                        </a:rPr>
                        <a:t>Re-baseline the target and write down which assumption changed.</a:t>
                      </a:r>
                    </a:p>
                  </a:txBody>
                  <a:tcPr>
                    <a:solidFill>
                      <a:srgbClr val="FFFFFF"/>
                    </a:solidFill>
                  </a:tcPr>
                </a:tc>
                <a:tc>
                  <a:txBody>
                    <a:bodyPr wrap="square"/>
                    <a:lstStyle/>
                    <a:p>
                      <a:r>
                        <a:rPr sz="1200" b="0" i="0">
                          <a:solidFill>
                            <a:srgbClr val="2B3445"/>
                          </a:solidFill>
                          <a:latin typeface="Arial"/>
                        </a:rPr>
                        <a:t>City 3.1 · Hospital 3.1 · University 2.2</a:t>
                      </a:r>
                    </a:p>
                  </a:txBody>
                  <a:tcPr>
                    <a:solidFill>
                      <a:srgbClr val="FFFFFF"/>
                    </a:solidFill>
                  </a:tcPr>
                </a:tc>
              </a:tr>
              <a:tr h="365760">
                <a:tc>
                  <a:txBody>
                    <a:bodyPr wrap="square"/>
                    <a:lstStyle/>
                    <a:p>
                      <a:r>
                        <a:rPr sz="1200" b="1" i="0">
                          <a:solidFill>
                            <a:srgbClr val="27245E"/>
                          </a:solidFill>
                          <a:latin typeface="Arial"/>
                        </a:rPr>
                        <a:t>Strategy</a:t>
                      </a:r>
                    </a:p>
                  </a:txBody>
                  <a:tcPr>
                    <a:solidFill>
                      <a:srgbClr val="E4E3F1"/>
                    </a:solidFill>
                  </a:tcPr>
                </a:tc>
                <a:tc>
                  <a:txBody>
                    <a:bodyPr wrap="square"/>
                    <a:lstStyle/>
                    <a:p>
                      <a:r>
                        <a:rPr sz="1200" b="0" i="0">
                          <a:solidFill>
                            <a:srgbClr val="2B3445"/>
                          </a:solidFill>
                          <a:latin typeface="Arial"/>
                        </a:rPr>
                        <a:t>Projects finish on time, and the measure still misses.</a:t>
                      </a:r>
                    </a:p>
                  </a:txBody>
                  <a:tcPr>
                    <a:solidFill>
                      <a:srgbClr val="FFFFFF"/>
                    </a:solidFill>
                  </a:tcPr>
                </a:tc>
                <a:tc>
                  <a:txBody>
                    <a:bodyPr wrap="square"/>
                    <a:lstStyle/>
                    <a:p>
                      <a:r>
                        <a:rPr sz="1200" b="0" i="0">
                          <a:solidFill>
                            <a:srgbClr val="2B3445"/>
                          </a:solidFill>
                          <a:latin typeface="Arial"/>
                        </a:rPr>
                        <a:t>The plan is working on the wrong cause.</a:t>
                      </a:r>
                    </a:p>
                  </a:txBody>
                  <a:tcPr>
                    <a:solidFill>
                      <a:srgbClr val="FFFFFF"/>
                    </a:solidFill>
                  </a:tcPr>
                </a:tc>
                <a:tc>
                  <a:txBody>
                    <a:bodyPr wrap="square"/>
                    <a:lstStyle/>
                    <a:p>
                      <a:r>
                        <a:rPr sz="1200" b="0" i="0">
                          <a:solidFill>
                            <a:srgbClr val="2B3445"/>
                          </a:solidFill>
                          <a:latin typeface="Arial"/>
                        </a:rPr>
                        <a:t>Pause the projects. Run a strategy review on that goal.</a:t>
                      </a:r>
                    </a:p>
                  </a:txBody>
                  <a:tcPr>
                    <a:solidFill>
                      <a:srgbClr val="FFFFFF"/>
                    </a:solidFill>
                  </a:tcPr>
                </a:tc>
                <a:tc>
                  <a:txBody>
                    <a:bodyPr wrap="square"/>
                    <a:lstStyle/>
                    <a:p>
                      <a:r>
                        <a:rPr sz="1200" b="0" i="0">
                          <a:solidFill>
                            <a:srgbClr val="2B3445"/>
                          </a:solidFill>
                          <a:latin typeface="Arial"/>
                        </a:rPr>
                        <a:t>City 1.1 · Hospital 1.2 · University 1.2</a:t>
                      </a:r>
                    </a:p>
                  </a:txBody>
                  <a:tcPr>
                    <a:solidFill>
                      <a:srgbClr val="FFFFFF"/>
                    </a:solidFill>
                  </a:tcPr>
                </a:tc>
              </a:tr>
            </a:tbl>
          </a:graphicData>
        </a:graphic>
      </p:graphicFrame>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Example 1: gap analysis for a city of 38,000 residents</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143000"/>
            <a:ext cx="11247120" cy="548640"/>
          </a:xfrm>
          <a:prstGeom prst="rect">
            <a:avLst/>
          </a:prstGeom>
          <a:noFill/>
        </p:spPr>
        <p:txBody>
          <a:bodyPr wrap="square">
            <a:spAutoFit/>
          </a:bodyPr>
          <a:lstStyle/>
          <a:p>
            <a:r>
              <a:rPr sz="1200" b="0" i="1">
                <a:solidFill>
                  <a:srgbClr val="5B6478"/>
                </a:solidFill>
                <a:latin typeface="Arial"/>
              </a:rPr>
              <a:t>Illustrative example. Owner names are ClearPoint demo personas.</a:t>
            </a:r>
          </a:p>
        </p:txBody>
      </p:sp>
      <p:sp>
        <p:nvSpPr>
          <p:cNvPr id="5" name="TextBox 4"/>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graphicFrame>
        <p:nvGraphicFramePr>
          <p:cNvPr id="6" name="Table 5"/>
          <p:cNvGraphicFramePr>
            <a:graphicFrameLocks noGrp="1"/>
          </p:cNvGraphicFramePr>
          <p:nvPr/>
        </p:nvGraphicFramePr>
        <p:xfrm>
          <a:off x="457200" y="1737360"/>
          <a:ext cx="11247120" cy="3291840"/>
        </p:xfrm>
        <a:graphic>
          <a:graphicData uri="http://schemas.openxmlformats.org/drawingml/2006/table">
            <a:tbl>
              <a:tblPr firstRow="1" bandRow="1">
                <a:tableStyleId>{5C22544A-7EE6-4342-B048-85BDC9FD1C3A}</a:tableStyleId>
              </a:tblPr>
              <a:tblGrid>
                <a:gridCol w="2377440"/>
                <a:gridCol w="8869680"/>
              </a:tblGrid>
              <a:tr h="365760">
                <a:tc>
                  <a:txBody>
                    <a:bodyPr wrap="square"/>
                    <a:lstStyle/>
                    <a:p>
                      <a:r>
                        <a:rPr sz="1100" b="1" i="0">
                          <a:solidFill>
                            <a:srgbClr val="FFFFFF"/>
                          </a:solidFill>
                          <a:latin typeface="Arial"/>
                        </a:rPr>
                        <a:t>Field</a:t>
                      </a:r>
                    </a:p>
                  </a:txBody>
                  <a:tcPr>
                    <a:solidFill>
                      <a:srgbClr val="27245E"/>
                    </a:solidFill>
                  </a:tcPr>
                </a:tc>
                <a:tc>
                  <a:txBody>
                    <a:bodyPr wrap="square"/>
                    <a:lstStyle/>
                    <a:p>
                      <a:r>
                        <a:rPr sz="1100" b="1" i="0">
                          <a:solidFill>
                            <a:srgbClr val="FFFFFF"/>
                          </a:solidFill>
                          <a:latin typeface="Arial"/>
                        </a:rPr>
                        <a:t>City example</a:t>
                      </a:r>
                    </a:p>
                  </a:txBody>
                  <a:tcPr>
                    <a:solidFill>
                      <a:srgbClr val="27245E"/>
                    </a:solidFill>
                  </a:tcPr>
                </a:tc>
              </a:tr>
              <a:tr h="365760">
                <a:tc>
                  <a:txBody>
                    <a:bodyPr wrap="square"/>
                    <a:lstStyle/>
                    <a:p>
                      <a:r>
                        <a:rPr sz="1100" b="1" i="0">
                          <a:solidFill>
                            <a:srgbClr val="2B3445"/>
                          </a:solidFill>
                          <a:latin typeface="Arial"/>
                        </a:rPr>
                        <a:t>Organization and plan</a:t>
                      </a:r>
                    </a:p>
                  </a:txBody>
                  <a:tcPr>
                    <a:solidFill>
                      <a:srgbClr val="F4F4F6"/>
                    </a:solidFill>
                  </a:tcPr>
                </a:tc>
                <a:tc>
                  <a:txBody>
                    <a:bodyPr wrap="square"/>
                    <a:lstStyle/>
                    <a:p>
                      <a:r>
                        <a:rPr sz="1100" b="0" i="0">
                          <a:solidFill>
                            <a:srgbClr val="2B3445"/>
                          </a:solidFill>
                          <a:latin typeface="Arial"/>
                        </a:rPr>
                        <a:t>City strategic plan FY2027–FY2031, council-manager city of about 38,000 residents. All four goals.</a:t>
                      </a:r>
                    </a:p>
                  </a:txBody>
                  <a:tcPr>
                    <a:solidFill>
                      <a:srgbClr val="FFFFFF"/>
                    </a:solidFill>
                  </a:tcPr>
                </a:tc>
              </a:tr>
              <a:tr h="365760">
                <a:tc>
                  <a:txBody>
                    <a:bodyPr wrap="square"/>
                    <a:lstStyle/>
                    <a:p>
                      <a:r>
                        <a:rPr sz="1100" b="1" i="0">
                          <a:solidFill>
                            <a:srgbClr val="2B3445"/>
                          </a:solidFill>
                          <a:latin typeface="Arial"/>
                        </a:rPr>
                        <a:t>Analysis date</a:t>
                      </a:r>
                    </a:p>
                  </a:txBody>
                  <a:tcPr>
                    <a:solidFill>
                      <a:srgbClr val="F4F4F6"/>
                    </a:solidFill>
                  </a:tcPr>
                </a:tc>
                <a:tc>
                  <a:txBody>
                    <a:bodyPr wrap="square"/>
                    <a:lstStyle/>
                    <a:p>
                      <a:r>
                        <a:rPr sz="1100" b="0" i="0">
                          <a:solidFill>
                            <a:srgbClr val="2B3445"/>
                          </a:solidFill>
                          <a:latin typeface="Arial"/>
                        </a:rPr>
                        <a:t>October 10, 2026 (the monthly update day)</a:t>
                      </a:r>
                    </a:p>
                  </a:txBody>
                  <a:tcPr>
                    <a:solidFill>
                      <a:srgbClr val="FFFFFF"/>
                    </a:solidFill>
                  </a:tcPr>
                </a:tc>
              </a:tr>
              <a:tr h="365760">
                <a:tc>
                  <a:txBody>
                    <a:bodyPr wrap="square"/>
                    <a:lstStyle/>
                    <a:p>
                      <a:r>
                        <a:rPr sz="1100" b="1" i="0">
                          <a:solidFill>
                            <a:srgbClr val="2B3445"/>
                          </a:solidFill>
                          <a:latin typeface="Arial"/>
                        </a:rPr>
                        <a:t>Period covered</a:t>
                      </a:r>
                    </a:p>
                  </a:txBody>
                  <a:tcPr>
                    <a:solidFill>
                      <a:srgbClr val="F4F4F6"/>
                    </a:solidFill>
                  </a:tcPr>
                </a:tc>
                <a:tc>
                  <a:txBody>
                    <a:bodyPr wrap="square"/>
                    <a:lstStyle/>
                    <a:p>
                      <a:r>
                        <a:rPr sz="1100" b="0" i="0">
                          <a:solidFill>
                            <a:srgbClr val="2B3445"/>
                          </a:solidFill>
                          <a:latin typeface="Arial"/>
                        </a:rPr>
                        <a:t>Q1 FY2027: July to September 2026</a:t>
                      </a:r>
                    </a:p>
                  </a:txBody>
                  <a:tcPr>
                    <a:solidFill>
                      <a:srgbClr val="FFFFFF"/>
                    </a:solidFill>
                  </a:tcPr>
                </a:tc>
              </a:tr>
              <a:tr h="365760">
                <a:tc>
                  <a:txBody>
                    <a:bodyPr wrap="square"/>
                    <a:lstStyle/>
                    <a:p>
                      <a:r>
                        <a:rPr sz="1100" b="1" i="0">
                          <a:solidFill>
                            <a:srgbClr val="2B3445"/>
                          </a:solidFill>
                          <a:latin typeface="Arial"/>
                        </a:rPr>
                        <a:t>Data sources</a:t>
                      </a:r>
                    </a:p>
                  </a:txBody>
                  <a:tcPr>
                    <a:solidFill>
                      <a:srgbClr val="F4F4F6"/>
                    </a:solidFill>
                  </a:tcPr>
                </a:tc>
                <a:tc>
                  <a:txBody>
                    <a:bodyPr wrap="square"/>
                    <a:lstStyle/>
                    <a:p>
                      <a:r>
                        <a:rPr sz="1100" b="0" i="0">
                          <a:solidFill>
                            <a:srgbClr val="2B3445"/>
                          </a:solidFill>
                          <a:latin typeface="Arial"/>
                        </a:rPr>
                        <a:t>Police CAD export · work-order system · downtown storefront walk survey · 2026 pavement condition survey</a:t>
                      </a:r>
                    </a:p>
                  </a:txBody>
                  <a:tcPr>
                    <a:solidFill>
                      <a:srgbClr val="FFFFFF"/>
                    </a:solidFill>
                  </a:tcPr>
                </a:tc>
              </a:tr>
              <a:tr h="365760">
                <a:tc>
                  <a:txBody>
                    <a:bodyPr wrap="square"/>
                    <a:lstStyle/>
                    <a:p>
                      <a:r>
                        <a:rPr sz="1100" b="1" i="0">
                          <a:solidFill>
                            <a:srgbClr val="2B3445"/>
                          </a:solidFill>
                          <a:latin typeface="Arial"/>
                        </a:rPr>
                        <a:t>Prepared by</a:t>
                      </a:r>
                    </a:p>
                  </a:txBody>
                  <a:tcPr>
                    <a:solidFill>
                      <a:srgbClr val="F4F4F6"/>
                    </a:solidFill>
                  </a:tcPr>
                </a:tc>
                <a:tc>
                  <a:txBody>
                    <a:bodyPr wrap="square"/>
                    <a:lstStyle/>
                    <a:p>
                      <a:r>
                        <a:rPr sz="1100" b="0" i="0">
                          <a:solidFill>
                            <a:srgbClr val="2B3445"/>
                          </a:solidFill>
                          <a:latin typeface="Arial"/>
                        </a:rPr>
                        <a:t>Clarice W., City Manager</a:t>
                      </a:r>
                    </a:p>
                  </a:txBody>
                  <a:tcPr>
                    <a:solidFill>
                      <a:srgbClr val="FFFFFF"/>
                    </a:solidFill>
                  </a:tcPr>
                </a:tc>
              </a:tr>
              <a:tr h="365760">
                <a:tc>
                  <a:txBody>
                    <a:bodyPr wrap="square"/>
                    <a:lstStyle/>
                    <a:p>
                      <a:r>
                        <a:rPr sz="1100" b="1" i="0">
                          <a:solidFill>
                            <a:srgbClr val="2B3445"/>
                          </a:solidFill>
                          <a:latin typeface="Arial"/>
                        </a:rPr>
                        <a:t>Reviewed at</a:t>
                      </a:r>
                    </a:p>
                  </a:txBody>
                  <a:tcPr>
                    <a:solidFill>
                      <a:srgbClr val="F4F4F6"/>
                    </a:solidFill>
                  </a:tcPr>
                </a:tc>
                <a:tc>
                  <a:txBody>
                    <a:bodyPr wrap="square"/>
                    <a:lstStyle/>
                    <a:p>
                      <a:r>
                        <a:rPr sz="1100" b="0" i="0">
                          <a:solidFill>
                            <a:srgbClr val="2B3445"/>
                          </a:solidFill>
                          <a:latin typeface="Arial"/>
                        </a:rPr>
                        <a:t>Council work session, November 18, 2026</a:t>
                      </a:r>
                    </a:p>
                  </a:txBody>
                  <a:tcPr>
                    <a:solidFill>
                      <a:srgbClr val="FFFFFF"/>
                    </a:solidFill>
                  </a:tcPr>
                </a:tc>
              </a:tr>
              <a:tr h="365760">
                <a:tc>
                  <a:txBody>
                    <a:bodyPr wrap="square"/>
                    <a:lstStyle/>
                    <a:p>
                      <a:r>
                        <a:rPr sz="1100" b="1" i="0">
                          <a:solidFill>
                            <a:srgbClr val="2B3445"/>
                          </a:solidFill>
                          <a:latin typeface="Arial"/>
                        </a:rPr>
                        <a:t>Gap rule</a:t>
                      </a:r>
                    </a:p>
                  </a:txBody>
                  <a:tcPr>
                    <a:solidFill>
                      <a:srgbClr val="F4F4F6"/>
                    </a:solidFill>
                  </a:tcPr>
                </a:tc>
                <a:tc>
                  <a:txBody>
                    <a:bodyPr wrap="square"/>
                    <a:lstStyle/>
                    <a:p>
                      <a:r>
                        <a:rPr sz="1100" b="0" i="0">
                          <a:solidFill>
                            <a:srgbClr val="2B3445"/>
                          </a:solidFill>
                          <a:latin typeface="Arial"/>
                        </a:rPr>
                        <a:t>A row is a gap when the latest reading misses the target line for the period, or when no reading arrives on the update day.</a:t>
                      </a:r>
                    </a:p>
                  </a:txBody>
                  <a:tcPr>
                    <a:solidFill>
                      <a:srgbClr val="FFFFFF"/>
                    </a:solidFill>
                  </a:tcPr>
                </a:tc>
              </a:tr>
              <a:tr h="365760">
                <a:tc>
                  <a:txBody>
                    <a:bodyPr wrap="square"/>
                    <a:lstStyle/>
                    <a:p>
                      <a:r>
                        <a:rPr sz="1100" b="1" i="0">
                          <a:solidFill>
                            <a:srgbClr val="2B3445"/>
                          </a:solidFill>
                          <a:latin typeface="Arial"/>
                        </a:rPr>
                        <a:t>Next review</a:t>
                      </a:r>
                    </a:p>
                  </a:txBody>
                  <a:tcPr>
                    <a:solidFill>
                      <a:srgbClr val="F4F4F6"/>
                    </a:solidFill>
                  </a:tcPr>
                </a:tc>
                <a:tc>
                  <a:txBody>
                    <a:bodyPr wrap="square"/>
                    <a:lstStyle/>
                    <a:p>
                      <a:r>
                        <a:rPr sz="1100" b="0" i="0">
                          <a:solidFill>
                            <a:srgbClr val="2B3445"/>
                          </a:solidFill>
                          <a:latin typeface="Arial"/>
                        </a:rPr>
                        <a:t>November 10, 2026 update day</a:t>
                      </a:r>
                    </a:p>
                  </a:txBody>
                  <a:tcPr>
                    <a:solidFill>
                      <a:srgbClr val="FFFFFF"/>
                    </a:solidFill>
                  </a:tcPr>
                </a:tc>
              </a:tr>
            </a:tbl>
          </a:graphicData>
        </a:graphic>
      </p:graphicFrame>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City example: the grid (1 of 2)</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graphicFrame>
        <p:nvGraphicFramePr>
          <p:cNvPr id="5" name="Table 4"/>
          <p:cNvGraphicFramePr>
            <a:graphicFrameLocks noGrp="1"/>
          </p:cNvGraphicFramePr>
          <p:nvPr/>
        </p:nvGraphicFramePr>
        <p:xfrm>
          <a:off x="457200" y="1371600"/>
          <a:ext cx="11247120" cy="1097280"/>
        </p:xfrm>
        <a:graphic>
          <a:graphicData uri="http://schemas.openxmlformats.org/drawingml/2006/table">
            <a:tbl>
              <a:tblPr firstRow="1" bandRow="1">
                <a:tableStyleId>{5C22544A-7EE6-4342-B048-85BDC9FD1C3A}</a:tableStyleId>
              </a:tblPr>
              <a:tblGrid>
                <a:gridCol w="1417320"/>
                <a:gridCol w="1188720"/>
                <a:gridCol w="1280160"/>
                <a:gridCol w="1143000"/>
                <a:gridCol w="1097280"/>
                <a:gridCol w="1463040"/>
                <a:gridCol w="1417320"/>
                <a:gridCol w="1143000"/>
                <a:gridCol w="1097280"/>
              </a:tblGrid>
              <a:tr h="365760">
                <a:tc>
                  <a:txBody>
                    <a:bodyPr wrap="square"/>
                    <a:lstStyle/>
                    <a:p>
                      <a:r>
                        <a:rPr sz="1000" b="1" i="0">
                          <a:solidFill>
                            <a:srgbClr val="FFFFFF"/>
                          </a:solidFill>
                          <a:latin typeface="Arial"/>
                        </a:rPr>
                        <a:t>Goal and measure</a:t>
                      </a:r>
                    </a:p>
                  </a:txBody>
                  <a:tcPr>
                    <a:solidFill>
                      <a:srgbClr val="27245E"/>
                    </a:solidFill>
                  </a:tcPr>
                </a:tc>
                <a:tc>
                  <a:txBody>
                    <a:bodyPr wrap="square"/>
                    <a:lstStyle/>
                    <a:p>
                      <a:r>
                        <a:rPr sz="1000" b="1" i="0">
                          <a:solidFill>
                            <a:srgbClr val="FFFFFF"/>
                          </a:solidFill>
                          <a:latin typeface="Arial"/>
                        </a:rPr>
                        <a:t>Current state (value, date, source)</a:t>
                      </a:r>
                    </a:p>
                  </a:txBody>
                  <a:tcPr>
                    <a:solidFill>
                      <a:srgbClr val="27245E"/>
                    </a:solidFill>
                  </a:tcPr>
                </a:tc>
                <a:tc>
                  <a:txBody>
                    <a:bodyPr wrap="square"/>
                    <a:lstStyle/>
                    <a:p>
                      <a:r>
                        <a:rPr sz="1000" b="1" i="0">
                          <a:solidFill>
                            <a:srgbClr val="FFFFFF"/>
                          </a:solidFill>
                          <a:latin typeface="Arial"/>
                        </a:rPr>
                        <a:t>Target state (value, deadline, assumption)</a:t>
                      </a:r>
                    </a:p>
                  </a:txBody>
                  <a:tcPr>
                    <a:solidFill>
                      <a:srgbClr val="27245E"/>
                    </a:solidFill>
                  </a:tcPr>
                </a:tc>
                <a:tc>
                  <a:txBody>
                    <a:bodyPr wrap="square"/>
                    <a:lstStyle/>
                    <a:p>
                      <a:r>
                        <a:rPr sz="1000" b="1" i="0">
                          <a:solidFill>
                            <a:srgbClr val="FFFFFF"/>
                          </a:solidFill>
                          <a:latin typeface="Arial"/>
                        </a:rPr>
                        <a:t>Gap</a:t>
                      </a:r>
                    </a:p>
                  </a:txBody>
                  <a:tcPr>
                    <a:solidFill>
                      <a:srgbClr val="27245E"/>
                    </a:solidFill>
                  </a:tcPr>
                </a:tc>
                <a:tc>
                  <a:txBody>
                    <a:bodyPr wrap="square"/>
                    <a:lstStyle/>
                    <a:p>
                      <a:r>
                        <a:rPr sz="1000" b="1" i="0">
                          <a:solidFill>
                            <a:srgbClr val="FFFFFF"/>
                          </a:solidFill>
                          <a:latin typeface="Arial"/>
                        </a:rPr>
                        <a:t>Gap type</a:t>
                      </a:r>
                    </a:p>
                  </a:txBody>
                  <a:tcPr>
                    <a:solidFill>
                      <a:srgbClr val="27245E"/>
                    </a:solidFill>
                  </a:tcPr>
                </a:tc>
                <a:tc>
                  <a:txBody>
                    <a:bodyPr wrap="square"/>
                    <a:lstStyle/>
                    <a:p>
                      <a:r>
                        <a:rPr sz="1000" b="1" i="0">
                          <a:solidFill>
                            <a:srgbClr val="FFFFFF"/>
                          </a:solidFill>
                          <a:latin typeface="Arial"/>
                        </a:rPr>
                        <a:t>Root cause</a:t>
                      </a:r>
                    </a:p>
                  </a:txBody>
                  <a:tcPr>
                    <a:solidFill>
                      <a:srgbClr val="27245E"/>
                    </a:solidFill>
                  </a:tcPr>
                </a:tc>
                <a:tc>
                  <a:txBody>
                    <a:bodyPr wrap="square"/>
                    <a:lstStyle/>
                    <a:p>
                      <a:r>
                        <a:rPr sz="1000" b="1" i="0">
                          <a:solidFill>
                            <a:srgbClr val="FFFFFF"/>
                          </a:solidFill>
                          <a:latin typeface="Arial"/>
                        </a:rPr>
                        <a:t>Action</a:t>
                      </a:r>
                    </a:p>
                  </a:txBody>
                  <a:tcPr>
                    <a:solidFill>
                      <a:srgbClr val="27245E"/>
                    </a:solidFill>
                  </a:tcPr>
                </a:tc>
                <a:tc>
                  <a:txBody>
                    <a:bodyPr wrap="square"/>
                    <a:lstStyle/>
                    <a:p>
                      <a:r>
                        <a:rPr sz="1000" b="1" i="0">
                          <a:solidFill>
                            <a:srgbClr val="FFFFFF"/>
                          </a:solidFill>
                          <a:latin typeface="Arial"/>
                        </a:rPr>
                        <a:t>Owner</a:t>
                      </a:r>
                    </a:p>
                  </a:txBody>
                  <a:tcPr>
                    <a:solidFill>
                      <a:srgbClr val="27245E"/>
                    </a:solidFill>
                  </a:tcPr>
                </a:tc>
                <a:tc>
                  <a:txBody>
                    <a:bodyPr wrap="square"/>
                    <a:lstStyle/>
                    <a:p>
                      <a:r>
                        <a:rPr sz="1000" b="1" i="0">
                          <a:solidFill>
                            <a:srgbClr val="FFFFFF"/>
                          </a:solidFill>
                          <a:latin typeface="Arial"/>
                        </a:rPr>
                        <a:t>Due date</a:t>
                      </a:r>
                    </a:p>
                  </a:txBody>
                  <a:tcPr>
                    <a:solidFill>
                      <a:srgbClr val="27245E"/>
                    </a:solidFill>
                  </a:tcPr>
                </a:tc>
              </a:tr>
              <a:tr h="365760">
                <a:tc>
                  <a:txBody>
                    <a:bodyPr wrap="square"/>
                    <a:lstStyle/>
                    <a:p>
                      <a:r>
                        <a:rPr sz="1000" b="0" i="0">
                          <a:solidFill>
                            <a:srgbClr val="2B3445"/>
                          </a:solidFill>
                          <a:latin typeface="Arial"/>
                        </a:rPr>
                        <a:t>2.1 Answer priority-1 calls faster · Median priority-1 response time (minutes)</a:t>
                      </a:r>
                    </a:p>
                  </a:txBody>
                  <a:tcPr>
                    <a:solidFill>
                      <a:srgbClr val="FFFFFF"/>
                    </a:solidFill>
                  </a:tcPr>
                </a:tc>
                <a:tc>
                  <a:txBody>
                    <a:bodyPr wrap="square"/>
                    <a:lstStyle/>
                    <a:p>
                      <a:r>
                        <a:rPr sz="1000" b="0" i="0">
                          <a:solidFill>
                            <a:srgbClr val="2B3445"/>
                          </a:solidFill>
                          <a:latin typeface="Arial"/>
                        </a:rPr>
                        <a:t>7.5 (September 2026, CAD export pulled Oct. 3)</a:t>
                      </a:r>
                    </a:p>
                  </a:txBody>
                  <a:tcPr>
                    <a:solidFill>
                      <a:srgbClr val="FFFFFF"/>
                    </a:solidFill>
                  </a:tcPr>
                </a:tc>
                <a:tc>
                  <a:txBody>
                    <a:bodyPr wrap="square"/>
                    <a:lstStyle/>
                    <a:p>
                      <a:r>
                        <a:rPr sz="1000" b="0" i="0">
                          <a:solidFill>
                            <a:srgbClr val="2B3445"/>
                          </a:solidFill>
                          <a:latin typeface="Arial"/>
                        </a:rPr>
                        <a:t>7.2 by June 30, 2027, assuming all patrol positions are filled</a:t>
                      </a:r>
                    </a:p>
                  </a:txBody>
                  <a:tcPr>
                    <a:solidFill>
                      <a:srgbClr val="FFFFFF"/>
                    </a:solidFill>
                  </a:tcPr>
                </a:tc>
                <a:tc>
                  <a:txBody>
                    <a:bodyPr wrap="square"/>
                    <a:lstStyle/>
                    <a:p>
                      <a:r>
                        <a:rPr sz="1000" b="0" i="0">
                          <a:solidFill>
                            <a:srgbClr val="2B3445"/>
                          </a:solidFill>
                          <a:latin typeface="Arial"/>
                        </a:rPr>
                        <a:t>0.3 minutes slower; 7.4 at baseline, so moving the wrong way</a:t>
                      </a:r>
                    </a:p>
                  </a:txBody>
                  <a:tcPr>
                    <a:solidFill>
                      <a:srgbClr val="FFFFFF"/>
                    </a:solidFill>
                  </a:tcPr>
                </a:tc>
                <a:tc>
                  <a:txBody>
                    <a:bodyPr wrap="square"/>
                    <a:lstStyle/>
                    <a:p>
                      <a:r>
                        <a:rPr sz="1000" b="1" i="0">
                          <a:solidFill>
                            <a:srgbClr val="9B2A21"/>
                          </a:solidFill>
                          <a:latin typeface="Arial"/>
                        </a:rPr>
                        <a:t>Performance</a:t>
                      </a:r>
                    </a:p>
                  </a:txBody>
                  <a:tcPr>
                    <a:solidFill>
                      <a:srgbClr val="FDE2DF"/>
                    </a:solidFill>
                  </a:tcPr>
                </a:tc>
                <a:tc>
                  <a:txBody>
                    <a:bodyPr wrap="square"/>
                    <a:lstStyle/>
                    <a:p>
                      <a:r>
                        <a:rPr sz="1000" b="0" i="0">
                          <a:solidFill>
                            <a:srgbClr val="2B3445"/>
                          </a:solidFill>
                          <a:latin typeface="Arial"/>
                        </a:rPr>
                        <a:t>Two patrol positions have been open since August, so night shifts run one car short on the east beat.</a:t>
                      </a:r>
                    </a:p>
                  </a:txBody>
                  <a:tcPr>
                    <a:solidFill>
                      <a:srgbClr val="FFFFFF"/>
                    </a:solidFill>
                  </a:tcPr>
                </a:tc>
                <a:tc>
                  <a:txBody>
                    <a:bodyPr wrap="square"/>
                    <a:lstStyle/>
                    <a:p>
                      <a:r>
                        <a:rPr sz="1000" b="0" i="0">
                          <a:solidFill>
                            <a:srgbClr val="2B3445"/>
                          </a:solidFill>
                          <a:latin typeface="Arial"/>
                        </a:rPr>
                        <a:t>Launch the patrol shift redesign and post both positions.</a:t>
                      </a:r>
                    </a:p>
                  </a:txBody>
                  <a:tcPr>
                    <a:solidFill>
                      <a:srgbClr val="FFFFFF"/>
                    </a:solidFill>
                  </a:tcPr>
                </a:tc>
                <a:tc>
                  <a:txBody>
                    <a:bodyPr wrap="square"/>
                    <a:lstStyle/>
                    <a:p>
                      <a:r>
                        <a:rPr sz="1000" b="0" i="0">
                          <a:solidFill>
                            <a:srgbClr val="2B3445"/>
                          </a:solidFill>
                          <a:latin typeface="Arial"/>
                        </a:rPr>
                        <a:t>Lance B., Police Chief</a:t>
                      </a:r>
                    </a:p>
                  </a:txBody>
                  <a:tcPr>
                    <a:solidFill>
                      <a:srgbClr val="FFFFFF"/>
                    </a:solidFill>
                  </a:tcPr>
                </a:tc>
                <a:tc>
                  <a:txBody>
                    <a:bodyPr wrap="square"/>
                    <a:lstStyle/>
                    <a:p>
                      <a:r>
                        <a:rPr sz="1000" b="0" i="0">
                          <a:solidFill>
                            <a:srgbClr val="2B3445"/>
                          </a:solidFill>
                          <a:latin typeface="Arial"/>
                        </a:rPr>
                        <a:t>Nov. 1, 2026 · next reading Dec. 10</a:t>
                      </a:r>
                    </a:p>
                  </a:txBody>
                  <a:tcPr>
                    <a:solidFill>
                      <a:srgbClr val="FFFFFF"/>
                    </a:solidFill>
                  </a:tcPr>
                </a:tc>
              </a:tr>
              <a:tr h="365760">
                <a:tc>
                  <a:txBody>
                    <a:bodyPr wrap="square"/>
                    <a:lstStyle/>
                    <a:p>
                      <a:r>
                        <a:rPr sz="1000" b="0" i="0">
                          <a:solidFill>
                            <a:srgbClr val="2B3445"/>
                          </a:solidFill>
                          <a:latin typeface="Arial"/>
                        </a:rPr>
                        <a:t>4.2 Close resident requests on time · Service requests closed within their target time</a:t>
                      </a:r>
                    </a:p>
                  </a:txBody>
                  <a:tcPr>
                    <a:solidFill>
                      <a:srgbClr val="FFFFFF"/>
                    </a:solidFill>
                  </a:tcPr>
                </a:tc>
                <a:tc>
                  <a:txBody>
                    <a:bodyPr wrap="square"/>
                    <a:lstStyle/>
                    <a:p>
                      <a:r>
                        <a:rPr sz="1000" b="0" i="0">
                          <a:solidFill>
                            <a:srgbClr val="2B3445"/>
                          </a:solidFill>
                          <a:latin typeface="Arial"/>
                        </a:rPr>
                        <a:t>No reading on the Oct. 10 update day (last value 68%, August)</a:t>
                      </a:r>
                    </a:p>
                  </a:txBody>
                  <a:tcPr>
                    <a:solidFill>
                      <a:srgbClr val="FFFFFF"/>
                    </a:solidFill>
                  </a:tcPr>
                </a:tc>
                <a:tc>
                  <a:txBody>
                    <a:bodyPr wrap="square"/>
                    <a:lstStyle/>
                    <a:p>
                      <a:r>
                        <a:rPr sz="1000" b="0" i="0">
                          <a:solidFill>
                            <a:srgbClr val="2B3445"/>
                          </a:solidFill>
                          <a:latin typeface="Arial"/>
                        </a:rPr>
                        <a:t>71% by June 30, 2027</a:t>
                      </a:r>
                    </a:p>
                  </a:txBody>
                  <a:tcPr>
                    <a:solidFill>
                      <a:srgbClr val="FFFFFF"/>
                    </a:solidFill>
                  </a:tcPr>
                </a:tc>
                <a:tc>
                  <a:txBody>
                    <a:bodyPr wrap="square"/>
                    <a:lstStyle/>
                    <a:p>
                      <a:r>
                        <a:rPr sz="1000" b="0" i="0">
                          <a:solidFill>
                            <a:srgbClr val="2B3445"/>
                          </a:solidFill>
                          <a:latin typeface="Arial"/>
                        </a:rPr>
                        <a:t>Unknown: one update day missed</a:t>
                      </a:r>
                    </a:p>
                  </a:txBody>
                  <a:tcPr>
                    <a:solidFill>
                      <a:srgbClr val="FFFFFF"/>
                    </a:solidFill>
                  </a:tcPr>
                </a:tc>
                <a:tc>
                  <a:txBody>
                    <a:bodyPr wrap="square"/>
                    <a:lstStyle/>
                    <a:p>
                      <a:r>
                        <a:rPr sz="1000" b="1" i="0">
                          <a:solidFill>
                            <a:srgbClr val="A8431C"/>
                          </a:solidFill>
                          <a:latin typeface="Arial"/>
                        </a:rPr>
                        <a:t>Tracking</a:t>
                      </a:r>
                    </a:p>
                  </a:txBody>
                  <a:tcPr>
                    <a:solidFill>
                      <a:srgbClr val="FFE6D9"/>
                    </a:solidFill>
                  </a:tcPr>
                </a:tc>
                <a:tc>
                  <a:txBody>
                    <a:bodyPr wrap="square"/>
                    <a:lstStyle/>
                    <a:p>
                      <a:r>
                        <a:rPr sz="1000" b="0" i="0">
                          <a:solidFill>
                            <a:srgbClr val="2B3445"/>
                          </a:solidFill>
                          <a:latin typeface="Arial"/>
                        </a:rPr>
                        <a:t>The analyst who ran the monthly work-order export left in September. Nobody inherited the task.</a:t>
                      </a:r>
                    </a:p>
                  </a:txBody>
                  <a:tcPr>
                    <a:solidFill>
                      <a:srgbClr val="FFFFFF"/>
                    </a:solidFill>
                  </a:tcPr>
                </a:tc>
                <a:tc>
                  <a:txBody>
                    <a:bodyPr wrap="square"/>
                    <a:lstStyle/>
                    <a:p>
                      <a:r>
                        <a:rPr sz="1000" b="0" i="0">
                          <a:solidFill>
                            <a:srgbClr val="2B3445"/>
                          </a:solidFill>
                          <a:latin typeface="Arial"/>
                        </a:rPr>
                        <a:t>Assign the export to a named analyst and add it to the update-day checklist.</a:t>
                      </a:r>
                    </a:p>
                  </a:txBody>
                  <a:tcPr>
                    <a:solidFill>
                      <a:srgbClr val="FFFFFF"/>
                    </a:solidFill>
                  </a:tcPr>
                </a:tc>
                <a:tc>
                  <a:txBody>
                    <a:bodyPr wrap="square"/>
                    <a:lstStyle/>
                    <a:p>
                      <a:r>
                        <a:rPr sz="1000" b="0" i="0">
                          <a:solidFill>
                            <a:srgbClr val="2B3445"/>
                          </a:solidFill>
                          <a:latin typeface="Arial"/>
                        </a:rPr>
                        <a:t>Clarice W., City Manager</a:t>
                      </a:r>
                    </a:p>
                  </a:txBody>
                  <a:tcPr>
                    <a:solidFill>
                      <a:srgbClr val="FFFFFF"/>
                    </a:solidFill>
                  </a:tcPr>
                </a:tc>
                <a:tc>
                  <a:txBody>
                    <a:bodyPr wrap="square"/>
                    <a:lstStyle/>
                    <a:p>
                      <a:r>
                        <a:rPr sz="1000" b="0" i="0">
                          <a:solidFill>
                            <a:srgbClr val="2B3445"/>
                          </a:solidFill>
                          <a:latin typeface="Arial"/>
                        </a:rPr>
                        <a:t>Nov. 10, 2026 update day</a:t>
                      </a:r>
                    </a:p>
                  </a:txBody>
                  <a:tcPr>
                    <a:solidFill>
                      <a:srgbClr val="FFFFFF"/>
                    </a:solidFill>
                  </a:tcPr>
                </a:tc>
              </a:tr>
            </a:tbl>
          </a:graphicData>
        </a:graphic>
      </p:graphicFrame>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City example: the grid (2 of 2)</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graphicFrame>
        <p:nvGraphicFramePr>
          <p:cNvPr id="5" name="Table 4"/>
          <p:cNvGraphicFramePr>
            <a:graphicFrameLocks noGrp="1"/>
          </p:cNvGraphicFramePr>
          <p:nvPr/>
        </p:nvGraphicFramePr>
        <p:xfrm>
          <a:off x="457200" y="1371600"/>
          <a:ext cx="11247120" cy="1097280"/>
        </p:xfrm>
        <a:graphic>
          <a:graphicData uri="http://schemas.openxmlformats.org/drawingml/2006/table">
            <a:tbl>
              <a:tblPr firstRow="1" bandRow="1">
                <a:tableStyleId>{5C22544A-7EE6-4342-B048-85BDC9FD1C3A}</a:tableStyleId>
              </a:tblPr>
              <a:tblGrid>
                <a:gridCol w="1417320"/>
                <a:gridCol w="1188720"/>
                <a:gridCol w="1280160"/>
                <a:gridCol w="1143000"/>
                <a:gridCol w="1097280"/>
                <a:gridCol w="1463040"/>
                <a:gridCol w="1417320"/>
                <a:gridCol w="1143000"/>
                <a:gridCol w="1097280"/>
              </a:tblGrid>
              <a:tr h="365760">
                <a:tc>
                  <a:txBody>
                    <a:bodyPr wrap="square"/>
                    <a:lstStyle/>
                    <a:p>
                      <a:r>
                        <a:rPr sz="1000" b="1" i="0">
                          <a:solidFill>
                            <a:srgbClr val="FFFFFF"/>
                          </a:solidFill>
                          <a:latin typeface="Arial"/>
                        </a:rPr>
                        <a:t>Goal and measure</a:t>
                      </a:r>
                    </a:p>
                  </a:txBody>
                  <a:tcPr>
                    <a:solidFill>
                      <a:srgbClr val="27245E"/>
                    </a:solidFill>
                  </a:tcPr>
                </a:tc>
                <a:tc>
                  <a:txBody>
                    <a:bodyPr wrap="square"/>
                    <a:lstStyle/>
                    <a:p>
                      <a:r>
                        <a:rPr sz="1000" b="1" i="0">
                          <a:solidFill>
                            <a:srgbClr val="FFFFFF"/>
                          </a:solidFill>
                          <a:latin typeface="Arial"/>
                        </a:rPr>
                        <a:t>Current state (value, date, source)</a:t>
                      </a:r>
                    </a:p>
                  </a:txBody>
                  <a:tcPr>
                    <a:solidFill>
                      <a:srgbClr val="27245E"/>
                    </a:solidFill>
                  </a:tcPr>
                </a:tc>
                <a:tc>
                  <a:txBody>
                    <a:bodyPr wrap="square"/>
                    <a:lstStyle/>
                    <a:p>
                      <a:r>
                        <a:rPr sz="1000" b="1" i="0">
                          <a:solidFill>
                            <a:srgbClr val="FFFFFF"/>
                          </a:solidFill>
                          <a:latin typeface="Arial"/>
                        </a:rPr>
                        <a:t>Target state (value, deadline, assumption)</a:t>
                      </a:r>
                    </a:p>
                  </a:txBody>
                  <a:tcPr>
                    <a:solidFill>
                      <a:srgbClr val="27245E"/>
                    </a:solidFill>
                  </a:tcPr>
                </a:tc>
                <a:tc>
                  <a:txBody>
                    <a:bodyPr wrap="square"/>
                    <a:lstStyle/>
                    <a:p>
                      <a:r>
                        <a:rPr sz="1000" b="1" i="0">
                          <a:solidFill>
                            <a:srgbClr val="FFFFFF"/>
                          </a:solidFill>
                          <a:latin typeface="Arial"/>
                        </a:rPr>
                        <a:t>Gap</a:t>
                      </a:r>
                    </a:p>
                  </a:txBody>
                  <a:tcPr>
                    <a:solidFill>
                      <a:srgbClr val="27245E"/>
                    </a:solidFill>
                  </a:tcPr>
                </a:tc>
                <a:tc>
                  <a:txBody>
                    <a:bodyPr wrap="square"/>
                    <a:lstStyle/>
                    <a:p>
                      <a:r>
                        <a:rPr sz="1000" b="1" i="0">
                          <a:solidFill>
                            <a:srgbClr val="FFFFFF"/>
                          </a:solidFill>
                          <a:latin typeface="Arial"/>
                        </a:rPr>
                        <a:t>Gap type</a:t>
                      </a:r>
                    </a:p>
                  </a:txBody>
                  <a:tcPr>
                    <a:solidFill>
                      <a:srgbClr val="27245E"/>
                    </a:solidFill>
                  </a:tcPr>
                </a:tc>
                <a:tc>
                  <a:txBody>
                    <a:bodyPr wrap="square"/>
                    <a:lstStyle/>
                    <a:p>
                      <a:r>
                        <a:rPr sz="1000" b="1" i="0">
                          <a:solidFill>
                            <a:srgbClr val="FFFFFF"/>
                          </a:solidFill>
                          <a:latin typeface="Arial"/>
                        </a:rPr>
                        <a:t>Root cause</a:t>
                      </a:r>
                    </a:p>
                  </a:txBody>
                  <a:tcPr>
                    <a:solidFill>
                      <a:srgbClr val="27245E"/>
                    </a:solidFill>
                  </a:tcPr>
                </a:tc>
                <a:tc>
                  <a:txBody>
                    <a:bodyPr wrap="square"/>
                    <a:lstStyle/>
                    <a:p>
                      <a:r>
                        <a:rPr sz="1000" b="1" i="0">
                          <a:solidFill>
                            <a:srgbClr val="FFFFFF"/>
                          </a:solidFill>
                          <a:latin typeface="Arial"/>
                        </a:rPr>
                        <a:t>Action</a:t>
                      </a:r>
                    </a:p>
                  </a:txBody>
                  <a:tcPr>
                    <a:solidFill>
                      <a:srgbClr val="27245E"/>
                    </a:solidFill>
                  </a:tcPr>
                </a:tc>
                <a:tc>
                  <a:txBody>
                    <a:bodyPr wrap="square"/>
                    <a:lstStyle/>
                    <a:p>
                      <a:r>
                        <a:rPr sz="1000" b="1" i="0">
                          <a:solidFill>
                            <a:srgbClr val="FFFFFF"/>
                          </a:solidFill>
                          <a:latin typeface="Arial"/>
                        </a:rPr>
                        <a:t>Owner</a:t>
                      </a:r>
                    </a:p>
                  </a:txBody>
                  <a:tcPr>
                    <a:solidFill>
                      <a:srgbClr val="27245E"/>
                    </a:solidFill>
                  </a:tcPr>
                </a:tc>
                <a:tc>
                  <a:txBody>
                    <a:bodyPr wrap="square"/>
                    <a:lstStyle/>
                    <a:p>
                      <a:r>
                        <a:rPr sz="1000" b="1" i="0">
                          <a:solidFill>
                            <a:srgbClr val="FFFFFF"/>
                          </a:solidFill>
                          <a:latin typeface="Arial"/>
                        </a:rPr>
                        <a:t>Due date</a:t>
                      </a:r>
                    </a:p>
                  </a:txBody>
                  <a:tcPr>
                    <a:solidFill>
                      <a:srgbClr val="27245E"/>
                    </a:solidFill>
                  </a:tcPr>
                </a:tc>
              </a:tr>
              <a:tr h="365760">
                <a:tc>
                  <a:txBody>
                    <a:bodyPr wrap="square"/>
                    <a:lstStyle/>
                    <a:p>
                      <a:r>
                        <a:rPr sz="1000" b="0" i="0">
                          <a:solidFill>
                            <a:srgbClr val="2B3445"/>
                          </a:solidFill>
                          <a:latin typeface="Arial"/>
                        </a:rPr>
                        <a:t>3.1 Fill empty storefronts · Downtown ground-floor vacancy rate</a:t>
                      </a:r>
                    </a:p>
                  </a:txBody>
                  <a:tcPr>
                    <a:solidFill>
                      <a:srgbClr val="FFFFFF"/>
                    </a:solidFill>
                  </a:tcPr>
                </a:tc>
                <a:tc>
                  <a:txBody>
                    <a:bodyPr wrap="square"/>
                    <a:lstStyle/>
                    <a:p>
                      <a:r>
                        <a:rPr sz="1000" b="0" i="0">
                          <a:solidFill>
                            <a:srgbClr val="2B3445"/>
                          </a:solidFill>
                          <a:latin typeface="Arial"/>
                        </a:rPr>
                        <a:t>15% (September 2026 storefront walk survey)</a:t>
                      </a:r>
                    </a:p>
                  </a:txBody>
                  <a:tcPr>
                    <a:solidFill>
                      <a:srgbClr val="FFFFFF"/>
                    </a:solidFill>
                  </a:tcPr>
                </a:tc>
                <a:tc>
                  <a:txBody>
                    <a:bodyPr wrap="square"/>
                    <a:lstStyle/>
                    <a:p>
                      <a:r>
                        <a:rPr sz="1000" b="0" i="0">
                          <a:solidFill>
                            <a:srgbClr val="2B3445"/>
                          </a:solidFill>
                          <a:latin typeface="Arial"/>
                        </a:rPr>
                        <a:t>13% by June 30, 2027, set assuming both anchor tenants stayed</a:t>
                      </a:r>
                    </a:p>
                  </a:txBody>
                  <a:tcPr>
                    <a:solidFill>
                      <a:srgbClr val="FFFFFF"/>
                    </a:solidFill>
                  </a:tcPr>
                </a:tc>
                <a:tc>
                  <a:txBody>
                    <a:bodyPr wrap="square"/>
                    <a:lstStyle/>
                    <a:p>
                      <a:r>
                        <a:rPr sz="1000" b="0" i="0">
                          <a:solidFill>
                            <a:srgbClr val="2B3445"/>
                          </a:solidFill>
                          <a:latin typeface="Arial"/>
                        </a:rPr>
                        <a:t>2 points above target; up 1 point from the 14% baseline</a:t>
                      </a:r>
                    </a:p>
                  </a:txBody>
                  <a:tcPr>
                    <a:solidFill>
                      <a:srgbClr val="FFFFFF"/>
                    </a:solidFill>
                  </a:tcPr>
                </a:tc>
                <a:tc>
                  <a:txBody>
                    <a:bodyPr wrap="square"/>
                    <a:lstStyle/>
                    <a:p>
                      <a:r>
                        <a:rPr sz="1000" b="1" i="0">
                          <a:solidFill>
                            <a:srgbClr val="155F8F"/>
                          </a:solidFill>
                          <a:latin typeface="Arial"/>
                        </a:rPr>
                        <a:t>Definition</a:t>
                      </a:r>
                    </a:p>
                  </a:txBody>
                  <a:tcPr>
                    <a:solidFill>
                      <a:srgbClr val="DCEEFA"/>
                    </a:solidFill>
                  </a:tcPr>
                </a:tc>
                <a:tc>
                  <a:txBody>
                    <a:bodyPr wrap="square"/>
                    <a:lstStyle/>
                    <a:p>
                      <a:r>
                        <a:rPr sz="1000" b="0" i="0">
                          <a:solidFill>
                            <a:srgbClr val="2B3445"/>
                          </a:solidFill>
                          <a:latin typeface="Arial"/>
                        </a:rPr>
                        <a:t>Both anchor tenants closed in August. The target rests on an assumption that no longer holds.</a:t>
                      </a:r>
                    </a:p>
                  </a:txBody>
                  <a:tcPr>
                    <a:solidFill>
                      <a:srgbClr val="FFFFFF"/>
                    </a:solidFill>
                  </a:tcPr>
                </a:tc>
                <a:tc>
                  <a:txBody>
                    <a:bodyPr wrap="square"/>
                    <a:lstStyle/>
                    <a:p>
                      <a:r>
                        <a:rPr sz="1000" b="0" i="0">
                          <a:solidFill>
                            <a:srgbClr val="2B3445"/>
                          </a:solidFill>
                          <a:latin typeface="Arial"/>
                        </a:rPr>
                        <a:t>Re-baseline the FY2027 target at the council retreat. Façade grant round 1 still opens Jan. 15.</a:t>
                      </a:r>
                    </a:p>
                  </a:txBody>
                  <a:tcPr>
                    <a:solidFill>
                      <a:srgbClr val="FFFFFF"/>
                    </a:solidFill>
                  </a:tcPr>
                </a:tc>
                <a:tc>
                  <a:txBody>
                    <a:bodyPr wrap="square"/>
                    <a:lstStyle/>
                    <a:p>
                      <a:r>
                        <a:rPr sz="1000" b="0" i="0">
                          <a:solidFill>
                            <a:srgbClr val="2B3445"/>
                          </a:solidFill>
                          <a:latin typeface="Arial"/>
                        </a:rPr>
                        <a:t>Jimmy O., Economic Development Manager</a:t>
                      </a:r>
                    </a:p>
                  </a:txBody>
                  <a:tcPr>
                    <a:solidFill>
                      <a:srgbClr val="FFFFFF"/>
                    </a:solidFill>
                  </a:tcPr>
                </a:tc>
                <a:tc>
                  <a:txBody>
                    <a:bodyPr wrap="square"/>
                    <a:lstStyle/>
                    <a:p>
                      <a:r>
                        <a:rPr sz="1000" b="0" i="0">
                          <a:solidFill>
                            <a:srgbClr val="2B3445"/>
                          </a:solidFill>
                          <a:latin typeface="Arial"/>
                        </a:rPr>
                        <a:t>January 2027 council retreat</a:t>
                      </a:r>
                    </a:p>
                  </a:txBody>
                  <a:tcPr>
                    <a:solidFill>
                      <a:srgbClr val="FFFFFF"/>
                    </a:solidFill>
                  </a:tcPr>
                </a:tc>
              </a:tr>
              <a:tr h="365760">
                <a:tc>
                  <a:txBody>
                    <a:bodyPr wrap="square"/>
                    <a:lstStyle/>
                    <a:p>
                      <a:r>
                        <a:rPr sz="1000" b="0" i="0">
                          <a:solidFill>
                            <a:srgbClr val="2B3445"/>
                          </a:solidFill>
                          <a:latin typeface="Arial"/>
                        </a:rPr>
                        <a:t>1.1 Bring local streets to good condition · Pavement Condition Index, network average (0–100)</a:t>
                      </a:r>
                    </a:p>
                  </a:txBody>
                  <a:tcPr>
                    <a:solidFill>
                      <a:srgbClr val="FFFFFF"/>
                    </a:solidFill>
                  </a:tcPr>
                </a:tc>
                <a:tc>
                  <a:txBody>
                    <a:bodyPr wrap="square"/>
                    <a:lstStyle/>
                    <a:p>
                      <a:r>
                        <a:rPr sz="1000" b="0" i="0">
                          <a:solidFill>
                            <a:srgbClr val="2B3445"/>
                          </a:solidFill>
                          <a:latin typeface="Arial"/>
                        </a:rPr>
                        <a:t>62 (2026 pavement condition survey)</a:t>
                      </a:r>
                    </a:p>
                  </a:txBody>
                  <a:tcPr>
                    <a:solidFill>
                      <a:srgbClr val="FFFFFF"/>
                    </a:solidFill>
                  </a:tcPr>
                </a:tc>
                <a:tc>
                  <a:txBody>
                    <a:bodyPr wrap="square"/>
                    <a:lstStyle/>
                    <a:p>
                      <a:r>
                        <a:rPr sz="1000" b="0" i="0">
                          <a:solidFill>
                            <a:srgbClr val="2B3445"/>
                          </a:solidFill>
                          <a:latin typeface="Arial"/>
                        </a:rPr>
                        <a:t>63 at the 2027 survey, on the way to 70 in FY2031</a:t>
                      </a:r>
                    </a:p>
                  </a:txBody>
                  <a:tcPr>
                    <a:solidFill>
                      <a:srgbClr val="FFFFFF"/>
                    </a:solidFill>
                  </a:tcPr>
                </a:tc>
                <a:tc>
                  <a:txBody>
                    <a:bodyPr wrap="square"/>
                    <a:lstStyle/>
                    <a:p>
                      <a:r>
                        <a:rPr sz="1000" b="0" i="0">
                          <a:solidFill>
                            <a:srgbClr val="2B3445"/>
                          </a:solidFill>
                          <a:latin typeface="Arial"/>
                        </a:rPr>
                        <a:t>1 point below the FY2027 line; flat at 62 for three surveys while every resurfacing contract finished on time</a:t>
                      </a:r>
                    </a:p>
                  </a:txBody>
                  <a:tcPr>
                    <a:solidFill>
                      <a:srgbClr val="FFFFFF"/>
                    </a:solidFill>
                  </a:tcPr>
                </a:tc>
                <a:tc>
                  <a:txBody>
                    <a:bodyPr wrap="square"/>
                    <a:lstStyle/>
                    <a:p>
                      <a:r>
                        <a:rPr sz="1000" b="1" i="0">
                          <a:solidFill>
                            <a:srgbClr val="27245E"/>
                          </a:solidFill>
                          <a:latin typeface="Arial"/>
                        </a:rPr>
                        <a:t>Strategy</a:t>
                      </a:r>
                    </a:p>
                  </a:txBody>
                  <a:tcPr>
                    <a:solidFill>
                      <a:srgbClr val="E4E3F1"/>
                    </a:solidFill>
                  </a:tcPr>
                </a:tc>
                <a:tc>
                  <a:txBody>
                    <a:bodyPr wrap="square"/>
                    <a:lstStyle/>
                    <a:p>
                      <a:r>
                        <a:rPr sz="1000" b="0" i="0">
                          <a:solidFill>
                            <a:srgbClr val="2B3445"/>
                          </a:solidFill>
                          <a:latin typeface="Arial"/>
                        </a:rPr>
                        <a:t>Resurfacing covers fewer lane-miles each year than the network loses to wear. The work delivers; the index stays flat.</a:t>
                      </a:r>
                    </a:p>
                  </a:txBody>
                  <a:tcPr>
                    <a:solidFill>
                      <a:srgbClr val="FFFFFF"/>
                    </a:solidFill>
                  </a:tcPr>
                </a:tc>
                <a:tc>
                  <a:txBody>
                    <a:bodyPr wrap="square"/>
                    <a:lstStyle/>
                    <a:p>
                      <a:r>
                        <a:rPr sz="1000" b="0" i="0">
                          <a:solidFill>
                            <a:srgbClr val="2B3445"/>
                          </a:solidFill>
                          <a:latin typeface="Arial"/>
                        </a:rPr>
                        <a:t>Bring a pavement-preservation scenario (crack seal and slurry on streets in fair condition) to council before the FY2028 capital plan.</a:t>
                      </a:r>
                    </a:p>
                  </a:txBody>
                  <a:tcPr>
                    <a:solidFill>
                      <a:srgbClr val="FFFFFF"/>
                    </a:solidFill>
                  </a:tcPr>
                </a:tc>
                <a:tc>
                  <a:txBody>
                    <a:bodyPr wrap="square"/>
                    <a:lstStyle/>
                    <a:p>
                      <a:r>
                        <a:rPr sz="1000" b="0" i="0">
                          <a:solidFill>
                            <a:srgbClr val="2B3445"/>
                          </a:solidFill>
                          <a:latin typeface="Arial"/>
                        </a:rPr>
                        <a:t>Maggie S., Public Works Director</a:t>
                      </a:r>
                    </a:p>
                  </a:txBody>
                  <a:tcPr>
                    <a:solidFill>
                      <a:srgbClr val="FFFFFF"/>
                    </a:solidFill>
                  </a:tcPr>
                </a:tc>
                <a:tc>
                  <a:txBody>
                    <a:bodyPr wrap="square"/>
                    <a:lstStyle/>
                    <a:p>
                      <a:r>
                        <a:rPr sz="1000" b="0" i="0">
                          <a:solidFill>
                            <a:srgbClr val="2B3445"/>
                          </a:solidFill>
                          <a:latin typeface="Arial"/>
                        </a:rPr>
                        <a:t>March 2027 capital plan work session</a:t>
                      </a:r>
                    </a:p>
                  </a:txBody>
                  <a:tcPr>
                    <a:solidFill>
                      <a:srgbClr val="FFFFFF"/>
                    </a:solidFill>
                  </a:tcPr>
                </a:tc>
              </a:tr>
            </a:tbl>
          </a:graphicData>
        </a:graphic>
      </p:graphicFrame>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spTree>
      <p:nvGrpSpPr>
        <p:cNvPr id="1" name=""/>
        <p:cNvGrpSpPr/>
        <p:nvPr/>
      </p:nvGrpSpPr>
      <p:grpSpPr/>
      <p:sp>
        <p:nvSpPr>
          <p:cNvPr id="2" name="TextBox 1"/>
          <p:cNvSpPr txBox="1"/>
          <p:nvPr/>
        </p:nvSpPr>
        <p:spPr>
          <a:xfrm>
            <a:off x="457200" y="320040"/>
            <a:ext cx="11247120" cy="731520"/>
          </a:xfrm>
          <a:prstGeom prst="rect">
            <a:avLst/>
          </a:prstGeom>
          <a:noFill/>
        </p:spPr>
        <p:txBody>
          <a:bodyPr wrap="square">
            <a:spAutoFit/>
          </a:bodyPr>
          <a:lstStyle/>
          <a:p>
            <a:r>
              <a:rPr sz="2600" b="1" i="0">
                <a:solidFill>
                  <a:srgbClr val="27245E"/>
                </a:solidFill>
                <a:latin typeface="Arial"/>
              </a:rPr>
              <a:t>Your gap analysis</a:t>
            </a:r>
          </a:p>
        </p:txBody>
      </p:sp>
      <p:sp>
        <p:nvSpPr>
          <p:cNvPr id="3" name="Rectangle 2"/>
          <p:cNvSpPr/>
          <p:nvPr/>
        </p:nvSpPr>
        <p:spPr>
          <a:xfrm>
            <a:off x="457200" y="1024128"/>
            <a:ext cx="1097280" cy="54864"/>
          </a:xfrm>
          <a:prstGeom prst="rect">
            <a:avLst/>
          </a:prstGeom>
          <a:solidFill>
            <a:srgbClr val="FF642C"/>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p>
        </p:txBody>
      </p:sp>
      <p:sp>
        <p:nvSpPr>
          <p:cNvPr id="4" name="TextBox 3"/>
          <p:cNvSpPr txBox="1"/>
          <p:nvPr/>
        </p:nvSpPr>
        <p:spPr>
          <a:xfrm>
            <a:off x="457200" y="1143000"/>
            <a:ext cx="11247120" cy="548640"/>
          </a:xfrm>
          <a:prstGeom prst="rect">
            <a:avLst/>
          </a:prstGeom>
          <a:noFill/>
        </p:spPr>
        <p:txBody>
          <a:bodyPr wrap="square">
            <a:spAutoFit/>
          </a:bodyPr>
          <a:lstStyle/>
          <a:p>
            <a:r>
              <a:rPr sz="1200" b="0" i="1">
                <a:solidFill>
                  <a:srgbClr val="5B6478"/>
                </a:solidFill>
                <a:latin typeface="Arial"/>
              </a:rPr>
              <a:t>One row per measure. The first row shows what to write.</a:t>
            </a:r>
          </a:p>
        </p:txBody>
      </p:sp>
      <p:sp>
        <p:nvSpPr>
          <p:cNvPr id="5" name="TextBox 4"/>
          <p:cNvSpPr txBox="1"/>
          <p:nvPr/>
        </p:nvSpPr>
        <p:spPr>
          <a:xfrm>
            <a:off x="457200" y="6446520"/>
            <a:ext cx="11247120" cy="274320"/>
          </a:xfrm>
          <a:prstGeom prst="rect">
            <a:avLst/>
          </a:prstGeom>
          <a:noFill/>
        </p:spPr>
        <p:txBody>
          <a:bodyPr wrap="square">
            <a:spAutoFit/>
          </a:bodyPr>
          <a:lstStyle/>
          <a:p>
            <a:r>
              <a:rPr sz="900" b="0" i="0">
                <a:solidFill>
                  <a:srgbClr val="5B6478"/>
                </a:solidFill>
                <a:latin typeface="Arial"/>
              </a:rPr>
              <a:t>ClearPoint Strategy · Free Gap Analysis Template · https://www.clearpointstrategy.com/blog/gap-analysis-template</a:t>
            </a:r>
          </a:p>
        </p:txBody>
      </p:sp>
      <p:graphicFrame>
        <p:nvGraphicFramePr>
          <p:cNvPr id="6" name="Table 5"/>
          <p:cNvGraphicFramePr>
            <a:graphicFrameLocks noGrp="1"/>
          </p:cNvGraphicFramePr>
          <p:nvPr/>
        </p:nvGraphicFramePr>
        <p:xfrm>
          <a:off x="457200" y="1737360"/>
          <a:ext cx="11247120" cy="1828800"/>
        </p:xfrm>
        <a:graphic>
          <a:graphicData uri="http://schemas.openxmlformats.org/drawingml/2006/table">
            <a:tbl>
              <a:tblPr firstRow="1" bandRow="1">
                <a:tableStyleId>{5C22544A-7EE6-4342-B048-85BDC9FD1C3A}</a:tableStyleId>
              </a:tblPr>
              <a:tblGrid>
                <a:gridCol w="1417320"/>
                <a:gridCol w="1188720"/>
                <a:gridCol w="1280160"/>
                <a:gridCol w="1143000"/>
                <a:gridCol w="1097280"/>
                <a:gridCol w="1463040"/>
                <a:gridCol w="1417320"/>
                <a:gridCol w="1143000"/>
                <a:gridCol w="1097280"/>
              </a:tblGrid>
              <a:tr h="365760">
                <a:tc>
                  <a:txBody>
                    <a:bodyPr wrap="square"/>
                    <a:lstStyle/>
                    <a:p>
                      <a:r>
                        <a:rPr sz="1000" b="1" i="0">
                          <a:solidFill>
                            <a:srgbClr val="FFFFFF"/>
                          </a:solidFill>
                          <a:latin typeface="Arial"/>
                        </a:rPr>
                        <a:t>Goal and measure</a:t>
                      </a:r>
                    </a:p>
                  </a:txBody>
                  <a:tcPr>
                    <a:solidFill>
                      <a:srgbClr val="27245E"/>
                    </a:solidFill>
                  </a:tcPr>
                </a:tc>
                <a:tc>
                  <a:txBody>
                    <a:bodyPr wrap="square"/>
                    <a:lstStyle/>
                    <a:p>
                      <a:r>
                        <a:rPr sz="1000" b="1" i="0">
                          <a:solidFill>
                            <a:srgbClr val="FFFFFF"/>
                          </a:solidFill>
                          <a:latin typeface="Arial"/>
                        </a:rPr>
                        <a:t>Current state (value, date, source)</a:t>
                      </a:r>
                    </a:p>
                  </a:txBody>
                  <a:tcPr>
                    <a:solidFill>
                      <a:srgbClr val="27245E"/>
                    </a:solidFill>
                  </a:tcPr>
                </a:tc>
                <a:tc>
                  <a:txBody>
                    <a:bodyPr wrap="square"/>
                    <a:lstStyle/>
                    <a:p>
                      <a:r>
                        <a:rPr sz="1000" b="1" i="0">
                          <a:solidFill>
                            <a:srgbClr val="FFFFFF"/>
                          </a:solidFill>
                          <a:latin typeface="Arial"/>
                        </a:rPr>
                        <a:t>Target state (value, deadline, assumption)</a:t>
                      </a:r>
                    </a:p>
                  </a:txBody>
                  <a:tcPr>
                    <a:solidFill>
                      <a:srgbClr val="27245E"/>
                    </a:solidFill>
                  </a:tcPr>
                </a:tc>
                <a:tc>
                  <a:txBody>
                    <a:bodyPr wrap="square"/>
                    <a:lstStyle/>
                    <a:p>
                      <a:r>
                        <a:rPr sz="1000" b="1" i="0">
                          <a:solidFill>
                            <a:srgbClr val="FFFFFF"/>
                          </a:solidFill>
                          <a:latin typeface="Arial"/>
                        </a:rPr>
                        <a:t>Gap</a:t>
                      </a:r>
                    </a:p>
                  </a:txBody>
                  <a:tcPr>
                    <a:solidFill>
                      <a:srgbClr val="27245E"/>
                    </a:solidFill>
                  </a:tcPr>
                </a:tc>
                <a:tc>
                  <a:txBody>
                    <a:bodyPr wrap="square"/>
                    <a:lstStyle/>
                    <a:p>
                      <a:r>
                        <a:rPr sz="1000" b="1" i="0">
                          <a:solidFill>
                            <a:srgbClr val="FFFFFF"/>
                          </a:solidFill>
                          <a:latin typeface="Arial"/>
                        </a:rPr>
                        <a:t>Gap type</a:t>
                      </a:r>
                    </a:p>
                  </a:txBody>
                  <a:tcPr>
                    <a:solidFill>
                      <a:srgbClr val="27245E"/>
                    </a:solidFill>
                  </a:tcPr>
                </a:tc>
                <a:tc>
                  <a:txBody>
                    <a:bodyPr wrap="square"/>
                    <a:lstStyle/>
                    <a:p>
                      <a:r>
                        <a:rPr sz="1000" b="1" i="0">
                          <a:solidFill>
                            <a:srgbClr val="FFFFFF"/>
                          </a:solidFill>
                          <a:latin typeface="Arial"/>
                        </a:rPr>
                        <a:t>Root cause</a:t>
                      </a:r>
                    </a:p>
                  </a:txBody>
                  <a:tcPr>
                    <a:solidFill>
                      <a:srgbClr val="27245E"/>
                    </a:solidFill>
                  </a:tcPr>
                </a:tc>
                <a:tc>
                  <a:txBody>
                    <a:bodyPr wrap="square"/>
                    <a:lstStyle/>
                    <a:p>
                      <a:r>
                        <a:rPr sz="1000" b="1" i="0">
                          <a:solidFill>
                            <a:srgbClr val="FFFFFF"/>
                          </a:solidFill>
                          <a:latin typeface="Arial"/>
                        </a:rPr>
                        <a:t>Action</a:t>
                      </a:r>
                    </a:p>
                  </a:txBody>
                  <a:tcPr>
                    <a:solidFill>
                      <a:srgbClr val="27245E"/>
                    </a:solidFill>
                  </a:tcPr>
                </a:tc>
                <a:tc>
                  <a:txBody>
                    <a:bodyPr wrap="square"/>
                    <a:lstStyle/>
                    <a:p>
                      <a:r>
                        <a:rPr sz="1000" b="1" i="0">
                          <a:solidFill>
                            <a:srgbClr val="FFFFFF"/>
                          </a:solidFill>
                          <a:latin typeface="Arial"/>
                        </a:rPr>
                        <a:t>Owner</a:t>
                      </a:r>
                    </a:p>
                  </a:txBody>
                  <a:tcPr>
                    <a:solidFill>
                      <a:srgbClr val="27245E"/>
                    </a:solidFill>
                  </a:tcPr>
                </a:tc>
                <a:tc>
                  <a:txBody>
                    <a:bodyPr wrap="square"/>
                    <a:lstStyle/>
                    <a:p>
                      <a:r>
                        <a:rPr sz="1000" b="1" i="0">
                          <a:solidFill>
                            <a:srgbClr val="FFFFFF"/>
                          </a:solidFill>
                          <a:latin typeface="Arial"/>
                        </a:rPr>
                        <a:t>Due date</a:t>
                      </a:r>
                    </a:p>
                  </a:txBody>
                  <a:tcPr>
                    <a:solidFill>
                      <a:srgbClr val="27245E"/>
                    </a:solidFill>
                  </a:tcPr>
                </a:tc>
              </a:tr>
              <a:tr h="365760">
                <a:tc>
                  <a:txBody>
                    <a:bodyPr wrap="square"/>
                    <a:lstStyle/>
                    <a:p>
                      <a:r>
                        <a:rPr sz="1000" b="0" i="1">
                          <a:solidFill>
                            <a:srgbClr val="5B6478"/>
                          </a:solidFill>
                          <a:latin typeface="Arial"/>
                        </a:rPr>
                        <a:t>[Goal number and name] · [the one measure that shows progress]</a:t>
                      </a:r>
                    </a:p>
                  </a:txBody>
                  <a:tcPr>
                    <a:solidFill>
                      <a:srgbClr val="FFFFFF"/>
                    </a:solidFill>
                  </a:tcPr>
                </a:tc>
                <a:tc>
                  <a:txBody>
                    <a:bodyPr wrap="square"/>
                    <a:lstStyle/>
                    <a:p>
                      <a:r>
                        <a:rPr sz="1000" b="0" i="1">
                          <a:solidFill>
                            <a:srgbClr val="5B6478"/>
                          </a:solidFill>
                          <a:latin typeface="Arial"/>
                        </a:rPr>
                        <a:t>[Value] ([date of the reading], [source])</a:t>
                      </a:r>
                    </a:p>
                  </a:txBody>
                  <a:tcPr>
                    <a:solidFill>
                      <a:srgbClr val="FFFFFF"/>
                    </a:solidFill>
                  </a:tcPr>
                </a:tc>
                <a:tc>
                  <a:txBody>
                    <a:bodyPr wrap="square"/>
                    <a:lstStyle/>
                    <a:p>
                      <a:r>
                        <a:rPr sz="1000" b="0" i="1">
                          <a:solidFill>
                            <a:srgbClr val="5B6478"/>
                          </a:solidFill>
                          <a:latin typeface="Arial"/>
                        </a:rPr>
                        <a:t>[Value] by [deadline], assuming [the assumption behind the target]</a:t>
                      </a:r>
                    </a:p>
                  </a:txBody>
                  <a:tcPr>
                    <a:solidFill>
                      <a:srgbClr val="FFFFFF"/>
                    </a:solidFill>
                  </a:tcPr>
                </a:tc>
                <a:tc>
                  <a:txBody>
                    <a:bodyPr wrap="square"/>
                    <a:lstStyle/>
                    <a:p>
                      <a:r>
                        <a:rPr sz="1000" b="0" i="1">
                          <a:solidFill>
                            <a:srgbClr val="5B6478"/>
                          </a:solidFill>
                          <a:latin typeface="Arial"/>
                        </a:rPr>
                        <a:t>[Difference and direction], [trend over the last three readings]</a:t>
                      </a:r>
                    </a:p>
                  </a:txBody>
                  <a:tcPr>
                    <a:solidFill>
                      <a:srgbClr val="FFFFFF"/>
                    </a:solidFill>
                  </a:tcPr>
                </a:tc>
                <a:tc>
                  <a:txBody>
                    <a:bodyPr wrap="square"/>
                    <a:lstStyle/>
                    <a:p>
                      <a:r>
                        <a:rPr sz="1000" b="0" i="1">
                          <a:solidFill>
                            <a:srgbClr val="5B6478"/>
                          </a:solidFill>
                          <a:latin typeface="Arial"/>
                        </a:rPr>
                        <a:t>[Performance / Tracking / Definition / Strategy]</a:t>
                      </a:r>
                    </a:p>
                  </a:txBody>
                  <a:tcPr>
                    <a:solidFill>
                      <a:srgbClr val="FFFFFF"/>
                    </a:solidFill>
                  </a:tcPr>
                </a:tc>
                <a:tc>
                  <a:txBody>
                    <a:bodyPr wrap="square"/>
                    <a:lstStyle/>
                    <a:p>
                      <a:r>
                        <a:rPr sz="1000" b="0" i="1">
                          <a:solidFill>
                            <a:srgbClr val="5B6478"/>
                          </a:solidFill>
                          <a:latin typeface="Arial"/>
                        </a:rPr>
                        <a:t>[What the fifth 'why' points to]</a:t>
                      </a:r>
                    </a:p>
                  </a:txBody>
                  <a:tcPr>
                    <a:solidFill>
                      <a:srgbClr val="FFFFFF"/>
                    </a:solidFill>
                  </a:tcPr>
                </a:tc>
                <a:tc>
                  <a:txBody>
                    <a:bodyPr wrap="square"/>
                    <a:lstStyle/>
                    <a:p>
                      <a:r>
                        <a:rPr sz="1000" b="0" i="1">
                          <a:solidFill>
                            <a:srgbClr val="5B6478"/>
                          </a:solidFill>
                          <a:latin typeface="Arial"/>
                        </a:rPr>
                        <a:t>[One action that removes the root cause]</a:t>
                      </a:r>
                    </a:p>
                  </a:txBody>
                  <a:tcPr>
                    <a:solidFill>
                      <a:srgbClr val="FFFFFF"/>
                    </a:solidFill>
                  </a:tcPr>
                </a:tc>
                <a:tc>
                  <a:txBody>
                    <a:bodyPr wrap="square"/>
                    <a:lstStyle/>
                    <a:p>
                      <a:r>
                        <a:rPr sz="1000" b="0" i="1">
                          <a:solidFill>
                            <a:srgbClr val="5B6478"/>
                          </a:solidFill>
                          <a:latin typeface="Arial"/>
                        </a:rPr>
                        <a:t>[Name, title]</a:t>
                      </a:r>
                    </a:p>
                  </a:txBody>
                  <a:tcPr>
                    <a:solidFill>
                      <a:srgbClr val="FFFFFF"/>
                    </a:solidFill>
                  </a:tcPr>
                </a:tc>
                <a:tc>
                  <a:txBody>
                    <a:bodyPr wrap="square"/>
                    <a:lstStyle/>
                    <a:p>
                      <a:r>
                        <a:rPr sz="1000" b="0" i="1">
                          <a:solidFill>
                            <a:srgbClr val="5B6478"/>
                          </a:solidFill>
                          <a:latin typeface="Arial"/>
                        </a:rPr>
                        <a:t>[Date the action is done] · next reading [date]</a:t>
                      </a:r>
                    </a:p>
                  </a:txBody>
                  <a:tcPr>
                    <a:solidFill>
                      <a:srgbClr val="FFFFFF"/>
                    </a:solidFill>
                  </a:tcPr>
                </a:tc>
              </a:tr>
              <a:tr h="365760">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r>
              <a:tr h="365760">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r>
              <a:tr h="365760">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c>
                  <a:txBody>
                    <a:bodyPr wrap="square"/>
                    <a:lstStyle/>
                    <a:p>
                      <a:r>
                        <a:rPr sz="1000" b="0" i="0">
                          <a:solidFill>
                            <a:srgbClr val="2B3445"/>
                          </a:solidFill>
                          <a:latin typeface="Arial"/>
                        </a:rPr>
                        <a:t/>
                      </a:r>
                    </a:p>
                  </a:txBody>
                  <a:tcPr>
                    <a:solidFill>
                      <a:srgbClr val="FFFFFF"/>
                    </a:solidFill>
                  </a:tcPr>
                </a:tc>
              </a:tr>
            </a:tbl>
          </a:graphicData>
        </a:graphic>
      </p:graphicFrame>
      <p:sp>
        <p:nvSpPr>
          <p:cNvPr id="7" name="TextBox 6"/>
          <p:cNvSpPr txBox="1"/>
          <p:nvPr/>
        </p:nvSpPr>
        <p:spPr>
          <a:xfrm>
            <a:off x="457200" y="5943600"/>
            <a:ext cx="11247120" cy="457200"/>
          </a:xfrm>
          <a:prstGeom prst="rect">
            <a:avLst/>
          </a:prstGeom>
          <a:noFill/>
        </p:spPr>
        <p:txBody>
          <a:bodyPr wrap="square">
            <a:spAutoFit/>
          </a:bodyPr>
          <a:lstStyle/>
          <a:p>
            <a:r>
              <a:rPr sz="1200" b="1" i="0">
                <a:solidFill>
                  <a:srgbClr val="27245E"/>
                </a:solidFill>
                <a:latin typeface="Arial"/>
              </a:rPr>
              <a:t>See how ClearPoint keeps every gap, owner and due date current: www.clearpointstrategy.com/get-a-demo</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Free Gap Analysis Template — City example</dc:title>
  <dc:subject/>
  <dc:creator>ClearPoint Strategy</dc:creator>
  <cp:keywords/>
  <dc:description>generated using python-pptx</dc:description>
  <cp:lastModifiedBy>ClearPoint Strategy</cp:lastModifiedBy>
  <cp:revision>1</cp:revision>
  <dcterms:created xsi:type="dcterms:W3CDTF">2013-01-27T09:14:16Z</dcterms:created>
  <dcterms:modified xsi:type="dcterms:W3CDTF">2013-01-27T09:15:58Z</dcterms:modified>
  <cp:category/>
</cp:coreProperties>
</file>