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2"/>
    <p:sldId id="261" r:id="rId13"/>
    <p:sldId id="262" r:id="rId14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This is the template filled in for the 180-bed nonprofit community hospital of our 5-year strategic plan template. The April 2027 analysis covers infection control, the operating margin, new-nurse turnover and readmissions. Readings come from NHSN, the monthly finance close, the HR report and the quality dashboard, and the board quality committee reviews them.</a:t>
            </a:r>
          </a:p>
          <a:p/>
          <a:p>
            <a:r>
              <a:t>• The infection row names the units without audits. A root cause you can point to on a floor plan gets fixed faster.</a:t>
            </a:r>
          </a:p>
          <a:p>
            <a:r>
              <a:t>• The margin row is a calendar problem. Nobody failed: the update day came before the close. The fix is a date.</a:t>
            </a:r>
          </a:p>
          <a:p>
            <a:r>
              <a:t>• The readmission row is the strategy gap. The calls happen, and patients still come back. The plan moves the effort from calling patients to seeing them.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2103120"/>
            <a:ext cx="10698480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4000" b="1" i="0">
                <a:solidFill>
                  <a:srgbClr val="27245E"/>
                </a:solidFill>
                <a:latin typeface="Arial"/>
              </a:rPr>
              <a:t>Free Gap Analysis Template — Hospital example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3474720"/>
            <a:ext cx="106984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800" b="0" i="0">
                <a:solidFill>
                  <a:srgbClr val="2B3445"/>
                </a:solidFill>
                <a:latin typeface="Arial"/>
              </a:rPr>
              <a:t>Current state, target state, gap, gap type, root cause, action, owner and due date, with worked examples.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4754880"/>
            <a:ext cx="106984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b="0" i="1">
                <a:solidFill>
                  <a:srgbClr val="5B6478"/>
                </a:solidFill>
                <a:latin typeface="Arial"/>
              </a:rPr>
              <a:t>Built from 20,000+ strategic plans analyzed (2017–2024).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6217920"/>
            <a:ext cx="1069848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0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20040"/>
            <a:ext cx="1124712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 i="0">
                <a:solidFill>
                  <a:srgbClr val="27245E"/>
                </a:solidFill>
                <a:latin typeface="Arial"/>
              </a:rPr>
              <a:t>How to use this gap analysis template in 7 steps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24128"/>
            <a:ext cx="1097280" cy="54864"/>
          </a:xfrm>
          <a:prstGeom prst="rect">
            <a:avLst/>
          </a:prstGeom>
          <a:solidFill>
            <a:srgbClr val="FF64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6446520"/>
            <a:ext cx="112471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1280160"/>
            <a:ext cx="1124712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1. Pick one goal and one measure per row. </a:t>
            </a:r>
            <a:r>
              <a:rPr sz="1300">
                <a:solidFill>
                  <a:srgbClr val="2B3445"/>
                </a:solidFill>
                <a:latin typeface="Arial"/>
              </a:rPr>
              <a:t>Use a measure someone updates at least monthly, owned by a person who controls its inputs. If nobody can say what would move it by 10%, it's a placeholder, not a measure.</a:t>
            </a:r>
          </a:p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2. Write the current state with its date and source. </a:t>
            </a:r>
            <a:r>
              <a:rPr sz="1300">
                <a:solidFill>
                  <a:srgbClr val="2B3445"/>
                </a:solidFill>
                <a:latin typeface="Arial"/>
              </a:rPr>
              <a:t>For example: 7.5 minutes, September 2026, CAD export pulled October 3. A number without a date starts arguments, not decisions.</a:t>
            </a:r>
          </a:p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3. Write the target state with its deadline and assumption. </a:t>
            </a:r>
            <a:r>
              <a:rPr sz="1300">
                <a:solidFill>
                  <a:srgbClr val="2B3445"/>
                </a:solidFill>
                <a:latin typeface="Arial"/>
              </a:rPr>
              <a:t>“7.2 minutes by June 30, 2027, assuming all patrol positions are filled” tells you what to check first when the gap opens.</a:t>
            </a:r>
          </a:p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4. Measure the gap and name its type. </a:t>
            </a:r>
            <a:r>
              <a:rPr sz="1300">
                <a:solidFill>
                  <a:srgbClr val="2B3445"/>
                </a:solidFill>
                <a:latin typeface="Arial"/>
              </a:rPr>
              <a:t>Write the difference and its direction over the last three readings. Then pick one of the four gap types: performance, tracking, definition or strategy.</a:t>
            </a:r>
          </a:p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5. Run five whys once. </a:t>
            </a:r>
            <a:r>
              <a:rPr sz="1300">
                <a:solidFill>
                  <a:srgbClr val="2B3445"/>
                </a:solidFill>
                <a:latin typeface="Arial"/>
              </a:rPr>
              <a:t>Ask why the gap exists, then why again, until you reach something your organization can change this year. That answer goes in the root cause column.</a:t>
            </a:r>
          </a:p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6. Write one action, one owner and one due date. </a:t>
            </a:r>
            <a:r>
              <a:rPr sz="1300">
                <a:solidFill>
                  <a:srgbClr val="2B3445"/>
                </a:solidFill>
                <a:latin typeface="Arial"/>
              </a:rPr>
              <a:t>Name a person, with a title, who controls the inputs. In ClearPoint plan data, initiatives with a named owner are completed 2.5× as often (21.5% vs 8.7%).</a:t>
            </a:r>
          </a:p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7. Review the grid on a fixed day. </a:t>
            </a:r>
            <a:r>
              <a:rPr sz="1300">
                <a:solidFill>
                  <a:srgbClr val="2B3445"/>
                </a:solidFill>
                <a:latin typeface="Arial"/>
              </a:rPr>
              <a:t>Re-read every row on the monthly update day. Close a row when the reading meets its target line. Re-baseline a target when its assumption breaks, and write down why.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20040"/>
            <a:ext cx="1124712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 i="0">
                <a:solidFill>
                  <a:srgbClr val="27245E"/>
                </a:solidFill>
                <a:latin typeface="Arial"/>
              </a:rPr>
              <a:t>The four types of gap, and the first fix for each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24128"/>
            <a:ext cx="1097280" cy="54864"/>
          </a:xfrm>
          <a:prstGeom prst="rect">
            <a:avLst/>
          </a:prstGeom>
          <a:solidFill>
            <a:srgbClr val="FF64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6446520"/>
            <a:ext cx="112471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57200" y="1371600"/>
          <a:ext cx="1124712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480"/>
                <a:gridCol w="2560320"/>
                <a:gridCol w="2377440"/>
                <a:gridCol w="2651760"/>
                <a:gridCol w="2103120"/>
              </a:tblGrid>
              <a:tr h="365760"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FFFFFF"/>
                          </a:solidFill>
                          <a:latin typeface="Arial"/>
                        </a:rPr>
                        <a:t>Gap type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FFFFFF"/>
                          </a:solidFill>
                          <a:latin typeface="Arial"/>
                        </a:rPr>
                        <a:t>What you see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FFFFFF"/>
                          </a:solidFill>
                          <a:latin typeface="Arial"/>
                        </a:rPr>
                        <a:t>What it usually means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FFFFFF"/>
                          </a:solidFill>
                          <a:latin typeface="Arial"/>
                        </a:rPr>
                        <a:t>First fix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FFFFFF"/>
                          </a:solidFill>
                          <a:latin typeface="Arial"/>
                        </a:rPr>
                        <a:t>In the examples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9B2A21"/>
                          </a:solidFill>
                          <a:latin typeface="Arial"/>
                        </a:rPr>
                        <a:t>Performance</a:t>
                      </a:r>
                    </a:p>
                  </a:txBody>
                  <a:tcPr>
                    <a:solidFill>
                      <a:srgbClr val="FDE2D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A fresh reading, worse than the target line.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The work isn't producing the result.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Change or add one action. Check in within 90 days.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City 2.1 · Hospital 1.1 · University 1.1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A8431C"/>
                          </a:solidFill>
                          <a:latin typeface="Arial"/>
                        </a:rPr>
                        <a:t>Tracking</a:t>
                      </a:r>
                    </a:p>
                  </a:txBody>
                  <a:tcPr>
                    <a:solidFill>
                      <a:srgbClr val="FFE6D9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No reading on the update day, or the same value for months.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Nobody owns the reading.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Name an owner for the data before you add any work.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City 4.2 · Hospital 4.1 · University 4.1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155F8F"/>
                          </a:solidFill>
                          <a:latin typeface="Arial"/>
                        </a:rPr>
                        <a:t>Definition</a:t>
                      </a:r>
                    </a:p>
                  </a:txBody>
                  <a:tcPr>
                    <a:solidFill>
                      <a:srgbClr val="DCEEFA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The measure moved, but the target no longer makes sense.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An assumption behind the target broke.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Re-baseline the target and write down which assumption changed.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City 3.1 · Hospital 3.1 · University 2.2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27245E"/>
                          </a:solidFill>
                          <a:latin typeface="Arial"/>
                        </a:rPr>
                        <a:t>Strategy</a:t>
                      </a:r>
                    </a:p>
                  </a:txBody>
                  <a:tcPr>
                    <a:solidFill>
                      <a:srgbClr val="E4E3F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Projects finish on time, and the measure still misses.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The plan is working on the wrong cause.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Pause the projects. Run a strategy review on that goal.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City 1.1 · Hospital 1.2 · University 1.2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20040"/>
            <a:ext cx="1124712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 i="0">
                <a:solidFill>
                  <a:srgbClr val="27245E"/>
                </a:solidFill>
                <a:latin typeface="Arial"/>
              </a:rPr>
              <a:t>Example 2: gap analysis for a community hospital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24128"/>
            <a:ext cx="1097280" cy="54864"/>
          </a:xfrm>
          <a:prstGeom prst="rect">
            <a:avLst/>
          </a:prstGeom>
          <a:solidFill>
            <a:srgbClr val="FF64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143000"/>
            <a:ext cx="1124712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b="0" i="1">
                <a:solidFill>
                  <a:srgbClr val="5B6478"/>
                </a:solidFill>
                <a:latin typeface="Arial"/>
              </a:rPr>
              <a:t>Illustrative example. Owner names are ClearPoint demo personas.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6446520"/>
            <a:ext cx="112471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1737360"/>
          <a:ext cx="11247120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7440"/>
                <a:gridCol w="8869680"/>
              </a:tblGrid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FFFFFF"/>
                          </a:solidFill>
                          <a:latin typeface="Arial"/>
                        </a:rPr>
                        <a:t>Field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FFFFFF"/>
                          </a:solidFill>
                          <a:latin typeface="Arial"/>
                        </a:rPr>
                        <a:t>Hospital example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Organization and plan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Community hospital strategic plan 2027–2031, 180-bed nonprofit hospital with a primary care network.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Analysis date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April 12, 2027 (the 8th working day, the monthly update day)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Period covered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Q1 2027: January to March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Data sources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NHSN infection reports · monthly finance close · HR turnover report · readmission report from the quality dashboard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Prepared by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Lance B., Chief Medical Officer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Reviewed at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Board quality committee, May 4, 2027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Gap rule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A row is a gap when the latest reading misses the target line for the period, or when no reading arrives on the update day.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Next review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May 12, 2027 update day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20040"/>
            <a:ext cx="1124712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 i="0">
                <a:solidFill>
                  <a:srgbClr val="27245E"/>
                </a:solidFill>
                <a:latin typeface="Arial"/>
              </a:rPr>
              <a:t>Hospital example: the grid (1 of 2)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24128"/>
            <a:ext cx="1097280" cy="54864"/>
          </a:xfrm>
          <a:prstGeom prst="rect">
            <a:avLst/>
          </a:prstGeom>
          <a:solidFill>
            <a:srgbClr val="FF64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6446520"/>
            <a:ext cx="112471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57200" y="1371600"/>
          <a:ext cx="11247120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320"/>
                <a:gridCol w="1188720"/>
                <a:gridCol w="1280160"/>
                <a:gridCol w="1143000"/>
                <a:gridCol w="1097280"/>
                <a:gridCol w="1463040"/>
                <a:gridCol w="1417320"/>
                <a:gridCol w="1143000"/>
                <a:gridCol w="1097280"/>
              </a:tblGrid>
              <a:tr h="365760"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Goal and measure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Current state (value, date, source)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Target state (value, deadline, assumption)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Gap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Gap type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Root cause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Action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Owner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Due date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1.1 Prevent hospital-acquired infections · Central line infections: standardized infection ratio (CLABSI SIR)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0.88 (Q1 2027, NHSN)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0.84 by Dec. 31, 2027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0.04 above target; 0.92 at baseline, so moving the right way, too slowly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9B2A21"/>
                          </a:solidFill>
                          <a:latin typeface="Arial"/>
                        </a:rPr>
                        <a:t>Performance</a:t>
                      </a:r>
                    </a:p>
                  </a:txBody>
                  <a:tcPr>
                    <a:solidFill>
                      <a:srgbClr val="FDE2D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Line-maintenance bundle audits cover 6 of 9 units. The other 3 have no check on dressing changes.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Start bundle audits on the last 3 units.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Maggie S., Chief Nursing Officer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May 1, 2027 · next reading July 12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4.1 Return to a sustainable margin · Operating margin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No reading on the April 12 update day (last entry March 10)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1.2% for 2027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Unknown: one update day missed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A8431C"/>
                          </a:solidFill>
                          <a:latin typeface="Arial"/>
                        </a:rPr>
                        <a:t>Tracking</a:t>
                      </a:r>
                    </a:p>
                  </a:txBody>
                  <a:tcPr>
                    <a:solidFill>
                      <a:srgbClr val="FFE6D9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The monthly close now finishes on the 15th. The update day comes before the numbers exist.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Move the margin's update to the 12th working day, after the close, and confirm the owner in writing.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Ron T., Chief Financial Officer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May 18, 2027 (12th working day)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20040"/>
            <a:ext cx="1124712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 i="0">
                <a:solidFill>
                  <a:srgbClr val="27245E"/>
                </a:solidFill>
                <a:latin typeface="Arial"/>
              </a:rPr>
              <a:t>Hospital example: the grid (2 of 2)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24128"/>
            <a:ext cx="1097280" cy="54864"/>
          </a:xfrm>
          <a:prstGeom prst="rect">
            <a:avLst/>
          </a:prstGeom>
          <a:solidFill>
            <a:srgbClr val="FF64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6446520"/>
            <a:ext cx="112471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57200" y="1371600"/>
          <a:ext cx="11247120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320"/>
                <a:gridCol w="1188720"/>
                <a:gridCol w="1280160"/>
                <a:gridCol w="1143000"/>
                <a:gridCol w="1097280"/>
                <a:gridCol w="1463040"/>
                <a:gridCol w="1417320"/>
                <a:gridCol w="1143000"/>
                <a:gridCol w="1097280"/>
              </a:tblGrid>
              <a:tr h="365760"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Goal and measure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Current state (value, date, source)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Target state (value, deadline, assumption)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Gap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Gap type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Root cause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Action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Owner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Due date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3.1 Keep new nurses · First-year RN turnover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26% (12 months to March 2027, HR report)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22% by Dec. 31, 2027, set assuming new-graduate pay stayed in line with the region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4 points above target; up 2 points from the 24% baseline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155F8F"/>
                          </a:solidFill>
                          <a:latin typeface="Arial"/>
                        </a:rPr>
                        <a:t>Definition</a:t>
                      </a:r>
                    </a:p>
                  </a:txBody>
                  <a:tcPr>
                    <a:solidFill>
                      <a:srgbClr val="DCEEFA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Two nearby health systems raised new-graduate pay in January. Exit surveys now name pay first. The target assumed they wouldn't.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Re-baseline the 2027 target with the board and price a 12-month retention bonus.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Maggie S., Chief Nursing Officer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June 2027 board meeting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1.2 Reduce avoidable readmissions · 30-day all-cause readmission rate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14.9% (Q1 2027, quality dashboard)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14.3% by Dec. 31, 2027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0.6 points above target; flat since the 14.8% baseline while follow-up calls reach 9 in 10 patients within 48 hours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27245E"/>
                          </a:solidFill>
                          <a:latin typeface="Arial"/>
                        </a:rPr>
                        <a:t>Strategy</a:t>
                      </a:r>
                    </a:p>
                  </a:txBody>
                  <a:tcPr>
                    <a:solidFill>
                      <a:srgbClr val="E4E3F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Most readmitted patients had no primary care visit within 7 days of discharge. The calls reach patients; they don't get them seen.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Hold the call program at its current size. Test 7-day follow-up visits booked before discharge at one primary care clinic.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Lance B., Chief Medical Officer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June 30, 2027 (pilot start)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20040"/>
            <a:ext cx="1124712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 i="0">
                <a:solidFill>
                  <a:srgbClr val="27245E"/>
                </a:solidFill>
                <a:latin typeface="Arial"/>
              </a:rPr>
              <a:t>Your gap analysis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24128"/>
            <a:ext cx="1097280" cy="54864"/>
          </a:xfrm>
          <a:prstGeom prst="rect">
            <a:avLst/>
          </a:prstGeom>
          <a:solidFill>
            <a:srgbClr val="FF64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143000"/>
            <a:ext cx="1124712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b="0" i="1">
                <a:solidFill>
                  <a:srgbClr val="5B6478"/>
                </a:solidFill>
                <a:latin typeface="Arial"/>
              </a:rPr>
              <a:t>One row per measure. The first row shows what to write.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6446520"/>
            <a:ext cx="112471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1737360"/>
          <a:ext cx="1124712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320"/>
                <a:gridCol w="1188720"/>
                <a:gridCol w="1280160"/>
                <a:gridCol w="1143000"/>
                <a:gridCol w="1097280"/>
                <a:gridCol w="1463040"/>
                <a:gridCol w="1417320"/>
                <a:gridCol w="1143000"/>
                <a:gridCol w="1097280"/>
              </a:tblGrid>
              <a:tr h="365760"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Goal and measure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Current state (value, date, source)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Target state (value, deadline, assumption)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Gap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Gap type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Root cause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Action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Owner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Due date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[Goal number and name] · [the one measure that shows progress]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[Value] ([date of the reading], [source])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[Value] by [deadline], assuming [the assumption behind the target]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[Difference and direction], [trend over the last three readings]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[Performance / Tracking / Definition / Strategy]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[What the fifth 'why' points to]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[One action that removes the root cause]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[Name, title]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[Date the action is done] · next reading [date]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7200" y="5943600"/>
            <a:ext cx="1124712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b="1" i="0">
                <a:solidFill>
                  <a:srgbClr val="27245E"/>
                </a:solidFill>
                <a:latin typeface="Arial"/>
              </a:rPr>
              <a:t>See how ClearPoint keeps every gap, owner and due date current: www.clearpointstrategy.com/get-a-demo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Free Gap Analysis Template — Hospital example</dc:title>
  <dc:subject/>
  <dc:creator>ClearPoint Strategy</dc:creator>
  <cp:keywords/>
  <dc:description>generated using python-pptx</dc:description>
  <cp:lastModifiedBy>ClearPoint Strategy</cp:lastModifiedBy>
  <cp:revision>1</cp:revision>
  <dcterms:created xsi:type="dcterms:W3CDTF">2013-01-27T09:14:16Z</dcterms:created>
  <dcterms:modified xsi:type="dcterms:W3CDTF">2013-01-27T09:15:58Z</dcterms:modified>
  <cp:category/>
</cp:coreProperties>
</file>