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319" r:id="rId4"/>
    <p:sldId id="261" r:id="rId5"/>
    <p:sldId id="262" r:id="rId6"/>
    <p:sldId id="312" r:id="rId7"/>
    <p:sldId id="333" r:id="rId8"/>
    <p:sldId id="259" r:id="rId9"/>
    <p:sldId id="324" r:id="rId10"/>
    <p:sldId id="264" r:id="rId11"/>
    <p:sldId id="265" r:id="rId12"/>
    <p:sldId id="266" r:id="rId13"/>
    <p:sldId id="309" r:id="rId14"/>
    <p:sldId id="310" r:id="rId15"/>
    <p:sldId id="268" r:id="rId16"/>
    <p:sldId id="311" r:id="rId17"/>
    <p:sldId id="270" r:id="rId18"/>
    <p:sldId id="329" r:id="rId19"/>
    <p:sldId id="335" r:id="rId20"/>
    <p:sldId id="331" r:id="rId21"/>
    <p:sldId id="330" r:id="rId22"/>
    <p:sldId id="293" r:id="rId23"/>
    <p:sldId id="304" r:id="rId24"/>
    <p:sldId id="308" r:id="rId25"/>
    <p:sldId id="318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Burkhart" initials="KB" lastIdx="3" clrIdx="0">
    <p:extLst>
      <p:ext uri="{19B8F6BF-5375-455C-9EA6-DF929625EA0E}">
        <p15:presenceInfo xmlns:p15="http://schemas.microsoft.com/office/powerpoint/2012/main" userId="c0d945b7684408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6"/>
    <a:srgbClr val="3C63AB"/>
    <a:srgbClr val="42B549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0548F-1547-4030-84E2-BCA6CD462725}" v="6" dt="2025-07-02T12:48:59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3741" autoAdjust="0"/>
  </p:normalViewPr>
  <p:slideViewPr>
    <p:cSldViewPr snapToGrid="0">
      <p:cViewPr varScale="1">
        <p:scale>
          <a:sx n="120" d="100"/>
          <a:sy n="12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FC8C3-B662-400A-A803-33054BB26BF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A884E-00DD-48CE-A6F3-44763F90B071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1900" dirty="0">
              <a:solidFill>
                <a:schemeClr val="accent4"/>
              </a:solidFill>
              <a:latin typeface="+mj-lt"/>
            </a:rPr>
            <a:t>Submission</a:t>
          </a:r>
        </a:p>
      </dgm:t>
    </dgm:pt>
    <dgm:pt modelId="{CAFC83FD-7319-4237-9794-9B805C20A7B6}" type="parTrans" cxnId="{D471A9EC-F19A-478B-BB34-9879ED4BDB9C}">
      <dgm:prSet/>
      <dgm:spPr/>
      <dgm:t>
        <a:bodyPr/>
        <a:lstStyle/>
        <a:p>
          <a:endParaRPr lang="en-US"/>
        </a:p>
      </dgm:t>
    </dgm:pt>
    <dgm:pt modelId="{C642ADA8-8467-471B-840E-4E76573F16DA}" type="sibTrans" cxnId="{D471A9EC-F19A-478B-BB34-9879ED4BDB9C}">
      <dgm:prSet/>
      <dgm:spPr/>
      <dgm:t>
        <a:bodyPr/>
        <a:lstStyle/>
        <a:p>
          <a:endParaRPr lang="en-US"/>
        </a:p>
      </dgm:t>
    </dgm:pt>
    <dgm:pt modelId="{B0B182A4-8D9B-4AEA-BD0F-005B6B5D1D07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2200" dirty="0">
              <a:solidFill>
                <a:schemeClr val="accent1"/>
              </a:solidFill>
              <a:latin typeface="+mj-lt"/>
            </a:rPr>
            <a:t>Check-In</a:t>
          </a:r>
        </a:p>
      </dgm:t>
    </dgm:pt>
    <dgm:pt modelId="{9E0DC744-A473-4F8F-981B-51F5D7CE693B}" type="parTrans" cxnId="{1537F777-AA98-4CA0-9B03-2BC96DEC79DC}">
      <dgm:prSet/>
      <dgm:spPr/>
      <dgm:t>
        <a:bodyPr/>
        <a:lstStyle/>
        <a:p>
          <a:endParaRPr lang="en-US"/>
        </a:p>
      </dgm:t>
    </dgm:pt>
    <dgm:pt modelId="{C43FC5BB-C4E9-41C0-A933-92D600A85CB4}" type="sibTrans" cxnId="{1537F777-AA98-4CA0-9B03-2BC96DEC79DC}">
      <dgm:prSet/>
      <dgm:spPr/>
      <dgm:t>
        <a:bodyPr/>
        <a:lstStyle/>
        <a:p>
          <a:endParaRPr lang="en-US"/>
        </a:p>
      </dgm:t>
    </dgm:pt>
    <dgm:pt modelId="{60E83361-AC21-4ACB-A576-6D0D31C99BAE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2"/>
              </a:solidFill>
              <a:latin typeface="+mj-lt"/>
            </a:rPr>
            <a:t>Referral</a:t>
          </a:r>
          <a:endParaRPr lang="en-US" dirty="0">
            <a:solidFill>
              <a:schemeClr val="tx2"/>
            </a:solidFill>
            <a:latin typeface="+mj-lt"/>
          </a:endParaRPr>
        </a:p>
      </dgm:t>
    </dgm:pt>
    <dgm:pt modelId="{411A43A9-C323-4639-A559-6EA67C43FF9E}" type="parTrans" cxnId="{F18F3210-C523-4B1A-B247-B5576DB54FC5}">
      <dgm:prSet/>
      <dgm:spPr/>
      <dgm:t>
        <a:bodyPr/>
        <a:lstStyle/>
        <a:p>
          <a:endParaRPr lang="en-US"/>
        </a:p>
      </dgm:t>
    </dgm:pt>
    <dgm:pt modelId="{848EB362-ED2B-429B-B496-81D010A0685B}" type="sibTrans" cxnId="{F18F3210-C523-4B1A-B247-B5576DB54FC5}">
      <dgm:prSet/>
      <dgm:spPr/>
      <dgm:t>
        <a:bodyPr/>
        <a:lstStyle/>
        <a:p>
          <a:endParaRPr lang="en-US"/>
        </a:p>
      </dgm:t>
    </dgm:pt>
    <dgm:pt modelId="{63A505DC-88FC-40AD-8829-A00BEBB15FB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>
              <a:solidFill>
                <a:schemeClr val="accent3"/>
              </a:solidFill>
              <a:latin typeface="+mj-lt"/>
            </a:rPr>
            <a:t>Applicant</a:t>
          </a:r>
          <a:endParaRPr lang="en-US" dirty="0">
            <a:solidFill>
              <a:schemeClr val="accent3"/>
            </a:solidFill>
            <a:latin typeface="+mj-lt"/>
          </a:endParaRPr>
        </a:p>
      </dgm:t>
    </dgm:pt>
    <dgm:pt modelId="{D37FA90D-244F-450E-8B06-66DD65FF2730}" type="parTrans" cxnId="{B7B7735A-E1BA-4DB8-B75F-62F6E0B24EDF}">
      <dgm:prSet/>
      <dgm:spPr/>
      <dgm:t>
        <a:bodyPr/>
        <a:lstStyle/>
        <a:p>
          <a:endParaRPr lang="en-US"/>
        </a:p>
      </dgm:t>
    </dgm:pt>
    <dgm:pt modelId="{2F7E1606-FEE3-4F26-9427-B0D61040C1F0}" type="sibTrans" cxnId="{B7B7735A-E1BA-4DB8-B75F-62F6E0B24EDF}">
      <dgm:prSet/>
      <dgm:spPr/>
      <dgm:t>
        <a:bodyPr/>
        <a:lstStyle/>
        <a:p>
          <a:endParaRPr lang="en-US"/>
        </a:p>
      </dgm:t>
    </dgm:pt>
    <dgm:pt modelId="{5DD60774-9153-4EBD-AD3B-57EBDCF18751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>
              <a:solidFill>
                <a:schemeClr val="accent2"/>
              </a:solidFill>
              <a:latin typeface="+mj-lt"/>
            </a:rPr>
            <a:t>Recipient</a:t>
          </a:r>
          <a:endParaRPr lang="en-US" dirty="0">
            <a:solidFill>
              <a:schemeClr val="accent2"/>
            </a:solidFill>
            <a:latin typeface="+mj-lt"/>
          </a:endParaRPr>
        </a:p>
      </dgm:t>
    </dgm:pt>
    <dgm:pt modelId="{6801107F-CFA7-4AFC-A7D5-869D3C791AD5}" type="parTrans" cxnId="{9A221E1F-A4B6-40BB-B8CF-9DDF514484DC}">
      <dgm:prSet/>
      <dgm:spPr/>
      <dgm:t>
        <a:bodyPr/>
        <a:lstStyle/>
        <a:p>
          <a:endParaRPr lang="en-US"/>
        </a:p>
      </dgm:t>
    </dgm:pt>
    <dgm:pt modelId="{B9EEE1A2-229C-4597-AFD5-568F06AEE8DB}" type="sibTrans" cxnId="{9A221E1F-A4B6-40BB-B8CF-9DDF514484DC}">
      <dgm:prSet/>
      <dgm:spPr/>
      <dgm:t>
        <a:bodyPr/>
        <a:lstStyle/>
        <a:p>
          <a:endParaRPr lang="en-US"/>
        </a:p>
      </dgm:t>
    </dgm:pt>
    <dgm:pt modelId="{F5718D9B-AC03-4175-BBA3-B899CDFDE2D2}" type="pres">
      <dgm:prSet presAssocID="{399FC8C3-B662-400A-A803-33054BB26BF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9A48A7B-099E-4509-992F-29B0BB5DAE45}" type="pres">
      <dgm:prSet presAssocID="{5DD60774-9153-4EBD-AD3B-57EBDCF18751}" presName="Accent5" presStyleCnt="0"/>
      <dgm:spPr/>
    </dgm:pt>
    <dgm:pt modelId="{F6A2B30F-1592-442B-B938-3472057D2979}" type="pres">
      <dgm:prSet presAssocID="{5DD60774-9153-4EBD-AD3B-57EBDCF18751}" presName="Accent" presStyleLbl="node1" presStyleIdx="0" presStyleCnt="5"/>
      <dgm:spPr>
        <a:solidFill>
          <a:schemeClr val="accent2"/>
        </a:solidFill>
      </dgm:spPr>
    </dgm:pt>
    <dgm:pt modelId="{DA7F6FE3-B730-4C02-B1E5-4FF4D329D454}" type="pres">
      <dgm:prSet presAssocID="{5DD60774-9153-4EBD-AD3B-57EBDCF18751}" presName="ParentBackground5" presStyleCnt="0"/>
      <dgm:spPr/>
    </dgm:pt>
    <dgm:pt modelId="{48256C54-C2A4-45EC-8FC2-326FFFA14B01}" type="pres">
      <dgm:prSet presAssocID="{5DD60774-9153-4EBD-AD3B-57EBDCF18751}" presName="ParentBackground" presStyleLbl="fgAcc1" presStyleIdx="0" presStyleCnt="5"/>
      <dgm:spPr/>
    </dgm:pt>
    <dgm:pt modelId="{A84D98C0-C6C4-4FB8-8ADA-217BD04DCCF4}" type="pres">
      <dgm:prSet presAssocID="{5DD60774-9153-4EBD-AD3B-57EBDCF1875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5C304E2-FA11-42AB-A7DA-319EB5688BAA}" type="pres">
      <dgm:prSet presAssocID="{63A505DC-88FC-40AD-8829-A00BEBB15FB9}" presName="Accent4" presStyleCnt="0"/>
      <dgm:spPr/>
    </dgm:pt>
    <dgm:pt modelId="{FE80EDD0-5CE6-415C-AE78-0912EA1B9A01}" type="pres">
      <dgm:prSet presAssocID="{63A505DC-88FC-40AD-8829-A00BEBB15FB9}" presName="Accent" presStyleLbl="node1" presStyleIdx="1" presStyleCnt="5"/>
      <dgm:spPr>
        <a:solidFill>
          <a:schemeClr val="accent3"/>
        </a:solidFill>
        <a:ln>
          <a:noFill/>
        </a:ln>
      </dgm:spPr>
    </dgm:pt>
    <dgm:pt modelId="{C7965109-0909-442A-8BB8-BB5870E3525F}" type="pres">
      <dgm:prSet presAssocID="{63A505DC-88FC-40AD-8829-A00BEBB15FB9}" presName="ParentBackground4" presStyleCnt="0"/>
      <dgm:spPr/>
    </dgm:pt>
    <dgm:pt modelId="{73A6DFC0-3C76-4059-9ABD-98C5C6AB3E4D}" type="pres">
      <dgm:prSet presAssocID="{63A505DC-88FC-40AD-8829-A00BEBB15FB9}" presName="ParentBackground" presStyleLbl="fgAcc1" presStyleIdx="1" presStyleCnt="5"/>
      <dgm:spPr/>
    </dgm:pt>
    <dgm:pt modelId="{D5718C8D-E6BA-4EAF-B690-246BF821161A}" type="pres">
      <dgm:prSet presAssocID="{63A505DC-88FC-40AD-8829-A00BEBB15FB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4E09051-CC3D-4266-B401-20B78F606B1C}" type="pres">
      <dgm:prSet presAssocID="{60E83361-AC21-4ACB-A576-6D0D31C99BAE}" presName="Accent3" presStyleCnt="0"/>
      <dgm:spPr/>
    </dgm:pt>
    <dgm:pt modelId="{5831CF2A-E1D0-4D54-84D9-8C1392000FD7}" type="pres">
      <dgm:prSet presAssocID="{60E83361-AC21-4ACB-A576-6D0D31C99BAE}" presName="Accent" presStyleLbl="node1" presStyleIdx="2" presStyleCnt="5"/>
      <dgm:spPr>
        <a:solidFill>
          <a:schemeClr val="tx2"/>
        </a:solidFill>
        <a:ln>
          <a:noFill/>
        </a:ln>
      </dgm:spPr>
    </dgm:pt>
    <dgm:pt modelId="{40C397B4-73F1-4784-8C85-908B3713E055}" type="pres">
      <dgm:prSet presAssocID="{60E83361-AC21-4ACB-A576-6D0D31C99BAE}" presName="ParentBackground3" presStyleCnt="0"/>
      <dgm:spPr/>
    </dgm:pt>
    <dgm:pt modelId="{E1001A85-3C91-4666-8263-6806848A8A0D}" type="pres">
      <dgm:prSet presAssocID="{60E83361-AC21-4ACB-A576-6D0D31C99BAE}" presName="ParentBackground" presStyleLbl="fgAcc1" presStyleIdx="2" presStyleCnt="5"/>
      <dgm:spPr/>
    </dgm:pt>
    <dgm:pt modelId="{FDA69656-79BF-48F9-B575-79289F0996A8}" type="pres">
      <dgm:prSet presAssocID="{60E83361-AC21-4ACB-A576-6D0D31C99BA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31BAAFD-8A46-44F4-9987-B9790C5C86C1}" type="pres">
      <dgm:prSet presAssocID="{B0B182A4-8D9B-4AEA-BD0F-005B6B5D1D07}" presName="Accent2" presStyleCnt="0"/>
      <dgm:spPr/>
    </dgm:pt>
    <dgm:pt modelId="{21BDBB31-C8E8-4A5B-9119-EB0B19DA3E6E}" type="pres">
      <dgm:prSet presAssocID="{B0B182A4-8D9B-4AEA-BD0F-005B6B5D1D07}" presName="Accent" presStyleLbl="node1" presStyleIdx="3" presStyleCnt="5"/>
      <dgm:spPr>
        <a:ln>
          <a:noFill/>
        </a:ln>
      </dgm:spPr>
    </dgm:pt>
    <dgm:pt modelId="{0A983ED4-A408-409D-9842-64B1D815325E}" type="pres">
      <dgm:prSet presAssocID="{B0B182A4-8D9B-4AEA-BD0F-005B6B5D1D07}" presName="ParentBackground2" presStyleCnt="0"/>
      <dgm:spPr/>
    </dgm:pt>
    <dgm:pt modelId="{056AC991-7DB7-434B-B967-0DDAE1B2AC55}" type="pres">
      <dgm:prSet presAssocID="{B0B182A4-8D9B-4AEA-BD0F-005B6B5D1D07}" presName="ParentBackground" presStyleLbl="fgAcc1" presStyleIdx="3" presStyleCnt="5"/>
      <dgm:spPr/>
    </dgm:pt>
    <dgm:pt modelId="{744DE24F-CC58-40B3-96BB-CDFFCBB63EE3}" type="pres">
      <dgm:prSet presAssocID="{B0B182A4-8D9B-4AEA-BD0F-005B6B5D1D0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884399D-8621-4E8C-B407-1F2D4D7FFE49}" type="pres">
      <dgm:prSet presAssocID="{94AA884E-00DD-48CE-A6F3-44763F90B071}" presName="Accent1" presStyleCnt="0"/>
      <dgm:spPr/>
    </dgm:pt>
    <dgm:pt modelId="{A0C800A4-23DB-42CC-8EC2-2040F429E04A}" type="pres">
      <dgm:prSet presAssocID="{94AA884E-00DD-48CE-A6F3-44763F90B071}" presName="Accent" presStyleLbl="node1" presStyleIdx="4" presStyleCnt="5"/>
      <dgm:spPr>
        <a:solidFill>
          <a:schemeClr val="accent4"/>
        </a:solidFill>
        <a:ln>
          <a:noFill/>
        </a:ln>
      </dgm:spPr>
    </dgm:pt>
    <dgm:pt modelId="{DD3123D4-85D1-4D14-87F4-E463202F6254}" type="pres">
      <dgm:prSet presAssocID="{94AA884E-00DD-48CE-A6F3-44763F90B071}" presName="ParentBackground1" presStyleCnt="0"/>
      <dgm:spPr/>
    </dgm:pt>
    <dgm:pt modelId="{8408EDAE-8CA1-431E-87B6-E734E75CA256}" type="pres">
      <dgm:prSet presAssocID="{94AA884E-00DD-48CE-A6F3-44763F90B071}" presName="ParentBackground" presStyleLbl="fgAcc1" presStyleIdx="4" presStyleCnt="5"/>
      <dgm:spPr/>
    </dgm:pt>
    <dgm:pt modelId="{1A5975B9-866D-4C3F-A725-052ABB251BE6}" type="pres">
      <dgm:prSet presAssocID="{94AA884E-00DD-48CE-A6F3-44763F90B07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18F3210-C523-4B1A-B247-B5576DB54FC5}" srcId="{399FC8C3-B662-400A-A803-33054BB26BFE}" destId="{60E83361-AC21-4ACB-A576-6D0D31C99BAE}" srcOrd="2" destOrd="0" parTransId="{411A43A9-C323-4639-A559-6EA67C43FF9E}" sibTransId="{848EB362-ED2B-429B-B496-81D010A0685B}"/>
    <dgm:cxn modelId="{4CC31C16-2DF3-4B81-B2D8-A9CF0D7167FC}" type="presOf" srcId="{94AA884E-00DD-48CE-A6F3-44763F90B071}" destId="{1A5975B9-866D-4C3F-A725-052ABB251BE6}" srcOrd="1" destOrd="0" presId="urn:microsoft.com/office/officeart/2011/layout/CircleProcess"/>
    <dgm:cxn modelId="{9A221E1F-A4B6-40BB-B8CF-9DDF514484DC}" srcId="{399FC8C3-B662-400A-A803-33054BB26BFE}" destId="{5DD60774-9153-4EBD-AD3B-57EBDCF18751}" srcOrd="4" destOrd="0" parTransId="{6801107F-CFA7-4AFC-A7D5-869D3C791AD5}" sibTransId="{B9EEE1A2-229C-4597-AFD5-568F06AEE8DB}"/>
    <dgm:cxn modelId="{56F9B926-1BBB-410E-935A-B824011D777B}" type="presOf" srcId="{5DD60774-9153-4EBD-AD3B-57EBDCF18751}" destId="{48256C54-C2A4-45EC-8FC2-326FFFA14B01}" srcOrd="0" destOrd="0" presId="urn:microsoft.com/office/officeart/2011/layout/CircleProcess"/>
    <dgm:cxn modelId="{ED639129-CF47-431C-B1F0-F1DC6D22EE61}" type="presOf" srcId="{60E83361-AC21-4ACB-A576-6D0D31C99BAE}" destId="{FDA69656-79BF-48F9-B575-79289F0996A8}" srcOrd="1" destOrd="0" presId="urn:microsoft.com/office/officeart/2011/layout/CircleProcess"/>
    <dgm:cxn modelId="{4895862D-3F2F-4B66-A493-5AC323066344}" type="presOf" srcId="{B0B182A4-8D9B-4AEA-BD0F-005B6B5D1D07}" destId="{744DE24F-CC58-40B3-96BB-CDFFCBB63EE3}" srcOrd="1" destOrd="0" presId="urn:microsoft.com/office/officeart/2011/layout/CircleProcess"/>
    <dgm:cxn modelId="{D23EB52F-2117-484F-BBFE-16D45AA39A5D}" type="presOf" srcId="{63A505DC-88FC-40AD-8829-A00BEBB15FB9}" destId="{D5718C8D-E6BA-4EAF-B690-246BF821161A}" srcOrd="1" destOrd="0" presId="urn:microsoft.com/office/officeart/2011/layout/CircleProcess"/>
    <dgm:cxn modelId="{B7B7735A-E1BA-4DB8-B75F-62F6E0B24EDF}" srcId="{399FC8C3-B662-400A-A803-33054BB26BFE}" destId="{63A505DC-88FC-40AD-8829-A00BEBB15FB9}" srcOrd="3" destOrd="0" parTransId="{D37FA90D-244F-450E-8B06-66DD65FF2730}" sibTransId="{2F7E1606-FEE3-4F26-9427-B0D61040C1F0}"/>
    <dgm:cxn modelId="{1537F777-AA98-4CA0-9B03-2BC96DEC79DC}" srcId="{399FC8C3-B662-400A-A803-33054BB26BFE}" destId="{B0B182A4-8D9B-4AEA-BD0F-005B6B5D1D07}" srcOrd="1" destOrd="0" parTransId="{9E0DC744-A473-4F8F-981B-51F5D7CE693B}" sibTransId="{C43FC5BB-C4E9-41C0-A933-92D600A85CB4}"/>
    <dgm:cxn modelId="{F236AD8B-0CD0-48AB-A482-000F058D3B40}" type="presOf" srcId="{63A505DC-88FC-40AD-8829-A00BEBB15FB9}" destId="{73A6DFC0-3C76-4059-9ABD-98C5C6AB3E4D}" srcOrd="0" destOrd="0" presId="urn:microsoft.com/office/officeart/2011/layout/CircleProcess"/>
    <dgm:cxn modelId="{CA51E2C0-FC9C-4F1B-B8C1-AA8098C333A3}" type="presOf" srcId="{399FC8C3-B662-400A-A803-33054BB26BFE}" destId="{F5718D9B-AC03-4175-BBA3-B899CDFDE2D2}" srcOrd="0" destOrd="0" presId="urn:microsoft.com/office/officeart/2011/layout/CircleProcess"/>
    <dgm:cxn modelId="{1025A3CB-43CA-468B-8AA2-B92624B0A42E}" type="presOf" srcId="{5DD60774-9153-4EBD-AD3B-57EBDCF18751}" destId="{A84D98C0-C6C4-4FB8-8ADA-217BD04DCCF4}" srcOrd="1" destOrd="0" presId="urn:microsoft.com/office/officeart/2011/layout/CircleProcess"/>
    <dgm:cxn modelId="{43D387D4-7C5A-417D-8FEF-2EFB753D1473}" type="presOf" srcId="{B0B182A4-8D9B-4AEA-BD0F-005B6B5D1D07}" destId="{056AC991-7DB7-434B-B967-0DDAE1B2AC55}" srcOrd="0" destOrd="0" presId="urn:microsoft.com/office/officeart/2011/layout/CircleProcess"/>
    <dgm:cxn modelId="{D471A9EC-F19A-478B-BB34-9879ED4BDB9C}" srcId="{399FC8C3-B662-400A-A803-33054BB26BFE}" destId="{94AA884E-00DD-48CE-A6F3-44763F90B071}" srcOrd="0" destOrd="0" parTransId="{CAFC83FD-7319-4237-9794-9B805C20A7B6}" sibTransId="{C642ADA8-8467-471B-840E-4E76573F16DA}"/>
    <dgm:cxn modelId="{A70455EF-52A5-4BC0-9629-18319ADB8B03}" type="presOf" srcId="{60E83361-AC21-4ACB-A576-6D0D31C99BAE}" destId="{E1001A85-3C91-4666-8263-6806848A8A0D}" srcOrd="0" destOrd="0" presId="urn:microsoft.com/office/officeart/2011/layout/CircleProcess"/>
    <dgm:cxn modelId="{00A659FF-5DBE-4D90-9575-7E3C48574784}" type="presOf" srcId="{94AA884E-00DD-48CE-A6F3-44763F90B071}" destId="{8408EDAE-8CA1-431E-87B6-E734E75CA256}" srcOrd="0" destOrd="0" presId="urn:microsoft.com/office/officeart/2011/layout/CircleProcess"/>
    <dgm:cxn modelId="{03C56F97-910F-4AAC-8282-BF7082F4C221}" type="presParOf" srcId="{F5718D9B-AC03-4175-BBA3-B899CDFDE2D2}" destId="{09A48A7B-099E-4509-992F-29B0BB5DAE45}" srcOrd="0" destOrd="0" presId="urn:microsoft.com/office/officeart/2011/layout/CircleProcess"/>
    <dgm:cxn modelId="{AA4A45A6-0762-4741-A06B-87DB5B3C3645}" type="presParOf" srcId="{09A48A7B-099E-4509-992F-29B0BB5DAE45}" destId="{F6A2B30F-1592-442B-B938-3472057D2979}" srcOrd="0" destOrd="0" presId="urn:microsoft.com/office/officeart/2011/layout/CircleProcess"/>
    <dgm:cxn modelId="{4D57980B-04E1-4BEB-B1F9-90294156B16F}" type="presParOf" srcId="{F5718D9B-AC03-4175-BBA3-B899CDFDE2D2}" destId="{DA7F6FE3-B730-4C02-B1E5-4FF4D329D454}" srcOrd="1" destOrd="0" presId="urn:microsoft.com/office/officeart/2011/layout/CircleProcess"/>
    <dgm:cxn modelId="{06C36774-F74C-4C3E-8AFA-380A41D26B75}" type="presParOf" srcId="{DA7F6FE3-B730-4C02-B1E5-4FF4D329D454}" destId="{48256C54-C2A4-45EC-8FC2-326FFFA14B01}" srcOrd="0" destOrd="0" presId="urn:microsoft.com/office/officeart/2011/layout/CircleProcess"/>
    <dgm:cxn modelId="{CF0516B1-71ED-4A94-8A33-10078EBCA1DA}" type="presParOf" srcId="{F5718D9B-AC03-4175-BBA3-B899CDFDE2D2}" destId="{A84D98C0-C6C4-4FB8-8ADA-217BD04DCCF4}" srcOrd="2" destOrd="0" presId="urn:microsoft.com/office/officeart/2011/layout/CircleProcess"/>
    <dgm:cxn modelId="{16F42A32-10B6-4C23-89B0-65A993202610}" type="presParOf" srcId="{F5718D9B-AC03-4175-BBA3-B899CDFDE2D2}" destId="{E5C304E2-FA11-42AB-A7DA-319EB5688BAA}" srcOrd="3" destOrd="0" presId="urn:microsoft.com/office/officeart/2011/layout/CircleProcess"/>
    <dgm:cxn modelId="{86D14C25-0C59-4A03-985B-FEBCC12B4F09}" type="presParOf" srcId="{E5C304E2-FA11-42AB-A7DA-319EB5688BAA}" destId="{FE80EDD0-5CE6-415C-AE78-0912EA1B9A01}" srcOrd="0" destOrd="0" presId="urn:microsoft.com/office/officeart/2011/layout/CircleProcess"/>
    <dgm:cxn modelId="{05FD2309-4150-438F-9CC7-9979E20703CA}" type="presParOf" srcId="{F5718D9B-AC03-4175-BBA3-B899CDFDE2D2}" destId="{C7965109-0909-442A-8BB8-BB5870E3525F}" srcOrd="4" destOrd="0" presId="urn:microsoft.com/office/officeart/2011/layout/CircleProcess"/>
    <dgm:cxn modelId="{31601DC8-160E-47BC-8EB8-2E0C41DC8823}" type="presParOf" srcId="{C7965109-0909-442A-8BB8-BB5870E3525F}" destId="{73A6DFC0-3C76-4059-9ABD-98C5C6AB3E4D}" srcOrd="0" destOrd="0" presId="urn:microsoft.com/office/officeart/2011/layout/CircleProcess"/>
    <dgm:cxn modelId="{4AD06A70-FD47-4C15-B79F-E186CB61DA0E}" type="presParOf" srcId="{F5718D9B-AC03-4175-BBA3-B899CDFDE2D2}" destId="{D5718C8D-E6BA-4EAF-B690-246BF821161A}" srcOrd="5" destOrd="0" presId="urn:microsoft.com/office/officeart/2011/layout/CircleProcess"/>
    <dgm:cxn modelId="{FFF3C7DF-5777-4A54-B475-F5AB1D0BABF5}" type="presParOf" srcId="{F5718D9B-AC03-4175-BBA3-B899CDFDE2D2}" destId="{A4E09051-CC3D-4266-B401-20B78F606B1C}" srcOrd="6" destOrd="0" presId="urn:microsoft.com/office/officeart/2011/layout/CircleProcess"/>
    <dgm:cxn modelId="{5C7377F6-59C7-4E77-B0A8-190273000609}" type="presParOf" srcId="{A4E09051-CC3D-4266-B401-20B78F606B1C}" destId="{5831CF2A-E1D0-4D54-84D9-8C1392000FD7}" srcOrd="0" destOrd="0" presId="urn:microsoft.com/office/officeart/2011/layout/CircleProcess"/>
    <dgm:cxn modelId="{19BA9D4D-4F09-4547-9665-5B01BAD4FE19}" type="presParOf" srcId="{F5718D9B-AC03-4175-BBA3-B899CDFDE2D2}" destId="{40C397B4-73F1-4784-8C85-908B3713E055}" srcOrd="7" destOrd="0" presId="urn:microsoft.com/office/officeart/2011/layout/CircleProcess"/>
    <dgm:cxn modelId="{4428FAF5-A76A-4E92-902A-12CE7CA6552E}" type="presParOf" srcId="{40C397B4-73F1-4784-8C85-908B3713E055}" destId="{E1001A85-3C91-4666-8263-6806848A8A0D}" srcOrd="0" destOrd="0" presId="urn:microsoft.com/office/officeart/2011/layout/CircleProcess"/>
    <dgm:cxn modelId="{78C05811-872F-426E-B023-85A3C1E41113}" type="presParOf" srcId="{F5718D9B-AC03-4175-BBA3-B899CDFDE2D2}" destId="{FDA69656-79BF-48F9-B575-79289F0996A8}" srcOrd="8" destOrd="0" presId="urn:microsoft.com/office/officeart/2011/layout/CircleProcess"/>
    <dgm:cxn modelId="{CDC0DA66-656F-48BD-A5F0-D1BBA011648E}" type="presParOf" srcId="{F5718D9B-AC03-4175-BBA3-B899CDFDE2D2}" destId="{431BAAFD-8A46-44F4-9987-B9790C5C86C1}" srcOrd="9" destOrd="0" presId="urn:microsoft.com/office/officeart/2011/layout/CircleProcess"/>
    <dgm:cxn modelId="{B5D8AA9C-40A2-460D-8E1D-A7FE5D4EFE65}" type="presParOf" srcId="{431BAAFD-8A46-44F4-9987-B9790C5C86C1}" destId="{21BDBB31-C8E8-4A5B-9119-EB0B19DA3E6E}" srcOrd="0" destOrd="0" presId="urn:microsoft.com/office/officeart/2011/layout/CircleProcess"/>
    <dgm:cxn modelId="{961C5E7E-0A00-438D-ABFF-9C0A7401716F}" type="presParOf" srcId="{F5718D9B-AC03-4175-BBA3-B899CDFDE2D2}" destId="{0A983ED4-A408-409D-9842-64B1D815325E}" srcOrd="10" destOrd="0" presId="urn:microsoft.com/office/officeart/2011/layout/CircleProcess"/>
    <dgm:cxn modelId="{E0AD2FC5-6694-409A-A2AA-195DBA7C11F2}" type="presParOf" srcId="{0A983ED4-A408-409D-9842-64B1D815325E}" destId="{056AC991-7DB7-434B-B967-0DDAE1B2AC55}" srcOrd="0" destOrd="0" presId="urn:microsoft.com/office/officeart/2011/layout/CircleProcess"/>
    <dgm:cxn modelId="{E38B26D2-317C-46FE-A670-2E3F66BB8E39}" type="presParOf" srcId="{F5718D9B-AC03-4175-BBA3-B899CDFDE2D2}" destId="{744DE24F-CC58-40B3-96BB-CDFFCBB63EE3}" srcOrd="11" destOrd="0" presId="urn:microsoft.com/office/officeart/2011/layout/CircleProcess"/>
    <dgm:cxn modelId="{651AC0C2-934D-4A6A-ABDE-A4F1CEC25446}" type="presParOf" srcId="{F5718D9B-AC03-4175-BBA3-B899CDFDE2D2}" destId="{3884399D-8621-4E8C-B407-1F2D4D7FFE49}" srcOrd="12" destOrd="0" presId="urn:microsoft.com/office/officeart/2011/layout/CircleProcess"/>
    <dgm:cxn modelId="{06B22B2D-4EDB-4649-88F6-E5B8841AE412}" type="presParOf" srcId="{3884399D-8621-4E8C-B407-1F2D4D7FFE49}" destId="{A0C800A4-23DB-42CC-8EC2-2040F429E04A}" srcOrd="0" destOrd="0" presId="urn:microsoft.com/office/officeart/2011/layout/CircleProcess"/>
    <dgm:cxn modelId="{70162410-3752-4FD8-A767-DC079B1E6F49}" type="presParOf" srcId="{F5718D9B-AC03-4175-BBA3-B899CDFDE2D2}" destId="{DD3123D4-85D1-4D14-87F4-E463202F6254}" srcOrd="13" destOrd="0" presId="urn:microsoft.com/office/officeart/2011/layout/CircleProcess"/>
    <dgm:cxn modelId="{2D3B8E9C-5662-4A2A-9B85-E9ECD24E0788}" type="presParOf" srcId="{DD3123D4-85D1-4D14-87F4-E463202F6254}" destId="{8408EDAE-8CA1-431E-87B6-E734E75CA256}" srcOrd="0" destOrd="0" presId="urn:microsoft.com/office/officeart/2011/layout/CircleProcess"/>
    <dgm:cxn modelId="{178ED346-3F0A-45D1-86C1-B3625C91EC11}" type="presParOf" srcId="{F5718D9B-AC03-4175-BBA3-B899CDFDE2D2}" destId="{1A5975B9-866D-4C3F-A725-052ABB251BE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2B30F-1592-442B-B938-3472057D2979}">
      <dsp:nvSpPr>
        <dsp:cNvPr id="0" name=""/>
        <dsp:cNvSpPr/>
      </dsp:nvSpPr>
      <dsp:spPr>
        <a:xfrm>
          <a:off x="9846821" y="2003977"/>
          <a:ext cx="2245235" cy="224560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56C54-C2A4-45EC-8FC2-326FFFA14B01}">
      <dsp:nvSpPr>
        <dsp:cNvPr id="0" name=""/>
        <dsp:cNvSpPr/>
      </dsp:nvSpPr>
      <dsp:spPr>
        <a:xfrm>
          <a:off x="9920905" y="2078843"/>
          <a:ext cx="2095871" cy="2095869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2"/>
              </a:solidFill>
              <a:latin typeface="+mj-lt"/>
            </a:rPr>
            <a:t>Recipient</a:t>
          </a:r>
          <a:endParaRPr lang="en-US" sz="2200" kern="1200" dirty="0">
            <a:solidFill>
              <a:schemeClr val="accent2"/>
            </a:solidFill>
            <a:latin typeface="+mj-lt"/>
          </a:endParaRPr>
        </a:p>
      </dsp:txBody>
      <dsp:txXfrm>
        <a:off x="10220827" y="2378309"/>
        <a:ext cx="1497221" cy="1496937"/>
      </dsp:txXfrm>
    </dsp:sp>
    <dsp:sp modelId="{FE80EDD0-5CE6-415C-AE78-0912EA1B9A01}">
      <dsp:nvSpPr>
        <dsp:cNvPr id="0" name=""/>
        <dsp:cNvSpPr/>
      </dsp:nvSpPr>
      <dsp:spPr>
        <a:xfrm rot="2700000">
          <a:off x="7525241" y="2004093"/>
          <a:ext cx="2244975" cy="2244975"/>
        </a:xfrm>
        <a:prstGeom prst="teardrop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6DFC0-3C76-4059-9ABD-98C5C6AB3E4D}">
      <dsp:nvSpPr>
        <dsp:cNvPr id="0" name=""/>
        <dsp:cNvSpPr/>
      </dsp:nvSpPr>
      <dsp:spPr>
        <a:xfrm>
          <a:off x="7601586" y="2078843"/>
          <a:ext cx="2095871" cy="2095869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3"/>
              </a:solidFill>
              <a:latin typeface="+mj-lt"/>
            </a:rPr>
            <a:t>Applicant</a:t>
          </a:r>
          <a:endParaRPr lang="en-US" sz="2200" kern="1200" dirty="0">
            <a:solidFill>
              <a:schemeClr val="accent3"/>
            </a:solidFill>
            <a:latin typeface="+mj-lt"/>
          </a:endParaRPr>
        </a:p>
      </dsp:txBody>
      <dsp:txXfrm>
        <a:off x="7900313" y="2378309"/>
        <a:ext cx="1497221" cy="1496937"/>
      </dsp:txXfrm>
    </dsp:sp>
    <dsp:sp modelId="{5831CF2A-E1D0-4D54-84D9-8C1392000FD7}">
      <dsp:nvSpPr>
        <dsp:cNvPr id="0" name=""/>
        <dsp:cNvSpPr/>
      </dsp:nvSpPr>
      <dsp:spPr>
        <a:xfrm rot="2700000">
          <a:off x="5205922" y="2004093"/>
          <a:ext cx="2244975" cy="2244975"/>
        </a:xfrm>
        <a:prstGeom prst="teardrop">
          <a:avLst>
            <a:gd name="adj" fmla="val 10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01A85-3C91-4666-8263-6806848A8A0D}">
      <dsp:nvSpPr>
        <dsp:cNvPr id="0" name=""/>
        <dsp:cNvSpPr/>
      </dsp:nvSpPr>
      <dsp:spPr>
        <a:xfrm>
          <a:off x="5281071" y="2078843"/>
          <a:ext cx="2095871" cy="2095869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2"/>
              </a:solidFill>
              <a:latin typeface="+mj-lt"/>
            </a:rPr>
            <a:t>Referral</a:t>
          </a:r>
          <a:endParaRPr lang="en-US" sz="2200" kern="1200" dirty="0">
            <a:solidFill>
              <a:schemeClr val="tx2"/>
            </a:solidFill>
            <a:latin typeface="+mj-lt"/>
          </a:endParaRPr>
        </a:p>
      </dsp:txBody>
      <dsp:txXfrm>
        <a:off x="5579799" y="2378309"/>
        <a:ext cx="1497221" cy="1496937"/>
      </dsp:txXfrm>
    </dsp:sp>
    <dsp:sp modelId="{21BDBB31-C8E8-4A5B-9119-EB0B19DA3E6E}">
      <dsp:nvSpPr>
        <dsp:cNvPr id="0" name=""/>
        <dsp:cNvSpPr/>
      </dsp:nvSpPr>
      <dsp:spPr>
        <a:xfrm rot="2700000">
          <a:off x="2885407" y="2004093"/>
          <a:ext cx="2244975" cy="224497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AC991-7DB7-434B-B967-0DDAE1B2AC55}">
      <dsp:nvSpPr>
        <dsp:cNvPr id="0" name=""/>
        <dsp:cNvSpPr/>
      </dsp:nvSpPr>
      <dsp:spPr>
        <a:xfrm>
          <a:off x="2960557" y="2078843"/>
          <a:ext cx="2095871" cy="2095869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/>
              </a:solidFill>
              <a:latin typeface="+mj-lt"/>
            </a:rPr>
            <a:t>Check-In</a:t>
          </a:r>
        </a:p>
      </dsp:txBody>
      <dsp:txXfrm>
        <a:off x="3260479" y="2378309"/>
        <a:ext cx="1497221" cy="1496937"/>
      </dsp:txXfrm>
    </dsp:sp>
    <dsp:sp modelId="{A0C800A4-23DB-42CC-8EC2-2040F429E04A}">
      <dsp:nvSpPr>
        <dsp:cNvPr id="0" name=""/>
        <dsp:cNvSpPr/>
      </dsp:nvSpPr>
      <dsp:spPr>
        <a:xfrm rot="2700000">
          <a:off x="564893" y="2004093"/>
          <a:ext cx="2244975" cy="2244975"/>
        </a:xfrm>
        <a:prstGeom prst="teardrop">
          <a:avLst>
            <a:gd name="adj" fmla="val 10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EDAE-8CA1-431E-87B6-E734E75CA256}">
      <dsp:nvSpPr>
        <dsp:cNvPr id="0" name=""/>
        <dsp:cNvSpPr/>
      </dsp:nvSpPr>
      <dsp:spPr>
        <a:xfrm>
          <a:off x="640042" y="2078843"/>
          <a:ext cx="2095871" cy="2095869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4"/>
              </a:solidFill>
              <a:latin typeface="+mj-lt"/>
            </a:rPr>
            <a:t>Submission</a:t>
          </a:r>
        </a:p>
      </dsp:txBody>
      <dsp:txXfrm>
        <a:off x="939965" y="2378309"/>
        <a:ext cx="1497221" cy="149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894AE-9889-40FB-89D3-E9D538ACBA94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0BAC-2A09-4EFA-A0F7-5F0EE4DC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30BAC-2A09-4EFA-A0F7-5F0EE4DC8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94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FFF8-8DFF-42C4-8309-FD7D0EACB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4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C8500-8C1B-489C-6A9B-B4992F64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8D0E2-F885-4B4B-785F-130668BA0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A9032-BEC4-4810-D0E3-A56EF98FE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31974-0146-925E-265A-CE7F52B3D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9E3D6-79DF-49FA-8D2C-23CDFD6649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EF538-776E-47B3-9872-E476140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8014-CBC9-4F2F-B987-7F3E3FF3C6C6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6B478-DE16-4BD0-98ED-5131C73B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E4538-70C8-4546-9CCA-DA85D4B3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8E1-70D7-4182-9057-7471E44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EF538-776E-47B3-9872-E476140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8014-CBC9-4F2F-B987-7F3E3FF3C6C6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6B478-DE16-4BD0-98ED-5131C73B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E4538-70C8-4546-9CCA-DA85D4B3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8E1-70D7-4182-9057-7471E44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11E64-7E4B-4175-8E45-B2937347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2F306-24E9-4D54-819F-080200EB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F401D-4DDE-4E22-9009-D64D9D36D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8014-CBC9-4F2F-B987-7F3E3FF3C6C6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A1BB-FF83-4178-B7DF-56DACC8A0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9A6E-EA55-4D99-895F-73261B63E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08E1-70D7-4182-9057-7471E44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5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11E64-7E4B-4175-8E45-B2937347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2F306-24E9-4D54-819F-080200EB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F401D-4DDE-4E22-9009-D64D9D36D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8014-CBC9-4F2F-B987-7F3E3FF3C6C6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A1BB-FF83-4178-B7DF-56DACC8A0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9A6E-EA55-4D99-895F-73261B63E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08E1-70D7-4182-9057-7471E44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g"/><Relationship Id="rId18" Type="http://schemas.openxmlformats.org/officeDocument/2006/relationships/image" Target="../media/image4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17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jpg"/><Relationship Id="rId20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5" Type="http://schemas.openxmlformats.org/officeDocument/2006/relationships/image" Target="../media/image43.jpg"/><Relationship Id="rId10" Type="http://schemas.openxmlformats.org/officeDocument/2006/relationships/image" Target="../media/image38.jpg"/><Relationship Id="rId19" Type="http://schemas.openxmlformats.org/officeDocument/2006/relationships/image" Target="../media/image47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Relationship Id="rId1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a ledge reading a book&#10;&#10;Description automatically generated with medium confidence">
            <a:extLst>
              <a:ext uri="{FF2B5EF4-FFF2-40B4-BE49-F238E27FC236}">
                <a16:creationId xmlns:a16="http://schemas.microsoft.com/office/drawing/2014/main" id="{F3C6868B-C820-B579-5DD2-74D9B2B41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5911A1A-DC8D-F7A0-F0C3-DF655F8FD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05" t="12543" b="15858"/>
          <a:stretch/>
        </p:blipFill>
        <p:spPr>
          <a:xfrm>
            <a:off x="0" y="-2"/>
            <a:ext cx="6096000" cy="686873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E1F02C3-F9D1-A28B-CDB7-3F2188A2D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043" y="2305050"/>
            <a:ext cx="4403263" cy="923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18110C-2154-99F3-11C0-66A77A34E336}"/>
              </a:ext>
            </a:extLst>
          </p:cNvPr>
          <p:cNvSpPr txBox="1"/>
          <p:nvPr/>
        </p:nvSpPr>
        <p:spPr>
          <a:xfrm>
            <a:off x="450974" y="3524250"/>
            <a:ext cx="519405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+mj-lt"/>
              </a:rPr>
              <a:t>The Planning for </a:t>
            </a:r>
          </a:p>
          <a:p>
            <a:r>
              <a:rPr lang="en-US" sz="3800" dirty="0">
                <a:solidFill>
                  <a:schemeClr val="tx2"/>
                </a:solidFill>
                <a:latin typeface="+mj-lt"/>
              </a:rPr>
              <a:t>the Future Initiative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talking on the phone&#10;&#10;Description automatically generated with medium confidence">
            <a:extLst>
              <a:ext uri="{FF2B5EF4-FFF2-40B4-BE49-F238E27FC236}">
                <a16:creationId xmlns:a16="http://schemas.microsoft.com/office/drawing/2014/main" id="{D467E413-52B0-41EE-8EBC-D28874587E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860" y="0"/>
            <a:ext cx="4739142" cy="6885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C8983E-65F5-4D6E-AE90-A33A881A5B52}"/>
              </a:ext>
            </a:extLst>
          </p:cNvPr>
          <p:cNvSpPr txBox="1"/>
          <p:nvPr/>
        </p:nvSpPr>
        <p:spPr>
          <a:xfrm>
            <a:off x="1142999" y="2921129"/>
            <a:ext cx="5050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55556"/>
                </a:solidFill>
                <a:latin typeface="+mj-lt"/>
              </a:rPr>
              <a:t>A case worker – or other frontline member of the workers’ comp community – </a:t>
            </a:r>
            <a:r>
              <a:rPr lang="en-US" sz="2800" dirty="0">
                <a:solidFill>
                  <a:srgbClr val="3C63AB"/>
                </a:solidFill>
              </a:rPr>
              <a:t>tells Jen’s mom 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about Kids’ Chance.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23A4E5-67B7-4BDE-BCC7-A9B4F0E05B18}"/>
              </a:ext>
            </a:extLst>
          </p:cNvPr>
          <p:cNvSpPr>
            <a:spLocks noChangeAspect="1"/>
          </p:cNvSpPr>
          <p:nvPr/>
        </p:nvSpPr>
        <p:spPr>
          <a:xfrm>
            <a:off x="6368143" y="0"/>
            <a:ext cx="6858000" cy="685800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4317A3-84B0-49F0-A01C-A3AAC2BE7E93}"/>
              </a:ext>
            </a:extLst>
          </p:cNvPr>
          <p:cNvCxnSpPr>
            <a:cxnSpLocks/>
          </p:cNvCxnSpPr>
          <p:nvPr/>
        </p:nvCxnSpPr>
        <p:spPr>
          <a:xfrm>
            <a:off x="3363685" y="-97971"/>
            <a:ext cx="0" cy="2635472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0E090D5-2BA0-41DD-923B-890B5D7B7DDC}"/>
              </a:ext>
            </a:extLst>
          </p:cNvPr>
          <p:cNvSpPr/>
          <p:nvPr/>
        </p:nvSpPr>
        <p:spPr>
          <a:xfrm>
            <a:off x="3226525" y="2400341"/>
            <a:ext cx="274320" cy="274320"/>
          </a:xfrm>
          <a:prstGeom prst="ellipse">
            <a:avLst/>
          </a:prstGeom>
          <a:solidFill>
            <a:srgbClr val="42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A9F050-9F18-458B-9ED8-47BAF079A77B}"/>
              </a:ext>
            </a:extLst>
          </p:cNvPr>
          <p:cNvCxnSpPr>
            <a:cxnSpLocks/>
          </p:cNvCxnSpPr>
          <p:nvPr/>
        </p:nvCxnSpPr>
        <p:spPr>
          <a:xfrm>
            <a:off x="3363685" y="5257800"/>
            <a:ext cx="0" cy="1600200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19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8CDE98-78E9-46FE-BB8F-F8AD13B2F2E0}"/>
              </a:ext>
            </a:extLst>
          </p:cNvPr>
          <p:cNvSpPr txBox="1"/>
          <p:nvPr/>
        </p:nvSpPr>
        <p:spPr>
          <a:xfrm>
            <a:off x="6557690" y="3056487"/>
            <a:ext cx="4990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55556"/>
                </a:solidFill>
                <a:latin typeface="+mj-lt"/>
              </a:rPr>
              <a:t>A few months later, the company handling her dad’s case and his employer </a:t>
            </a:r>
            <a:r>
              <a:rPr lang="en-US" sz="2800" dirty="0">
                <a:solidFill>
                  <a:srgbClr val="3C63AB"/>
                </a:solidFill>
              </a:rPr>
              <a:t>send Jen’s mom information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 on Kids’ Chance.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CAAB2-D2F0-485E-B762-979FC5D0910A}"/>
              </a:ext>
            </a:extLst>
          </p:cNvPr>
          <p:cNvCxnSpPr>
            <a:cxnSpLocks/>
          </p:cNvCxnSpPr>
          <p:nvPr/>
        </p:nvCxnSpPr>
        <p:spPr>
          <a:xfrm>
            <a:off x="8839199" y="-87086"/>
            <a:ext cx="0" cy="2620982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A99F32-DDBD-4BF7-84C4-5CD395F38CDA}"/>
              </a:ext>
            </a:extLst>
          </p:cNvPr>
          <p:cNvSpPr/>
          <p:nvPr/>
        </p:nvSpPr>
        <p:spPr>
          <a:xfrm>
            <a:off x="8702039" y="2396736"/>
            <a:ext cx="274320" cy="274320"/>
          </a:xfrm>
          <a:prstGeom prst="ellipse">
            <a:avLst/>
          </a:prstGeom>
          <a:solidFill>
            <a:srgbClr val="42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DE57AE-1BD9-460F-A069-B56E9E0A7017}"/>
              </a:ext>
            </a:extLst>
          </p:cNvPr>
          <p:cNvCxnSpPr>
            <a:cxnSpLocks/>
          </p:cNvCxnSpPr>
          <p:nvPr/>
        </p:nvCxnSpPr>
        <p:spPr>
          <a:xfrm>
            <a:off x="8839199" y="5257800"/>
            <a:ext cx="0" cy="1600200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D9861D2-B89E-4B52-9F78-5B8884538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16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8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024BE7-36E5-47FE-9A0F-6210F27DE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877716"/>
            <a:ext cx="6096000" cy="5385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251F4-57AC-4B6F-A6E8-DF695BCD51CE}"/>
              </a:ext>
            </a:extLst>
          </p:cNvPr>
          <p:cNvSpPr txBox="1"/>
          <p:nvPr/>
        </p:nvSpPr>
        <p:spPr>
          <a:xfrm>
            <a:off x="800099" y="2986871"/>
            <a:ext cx="5127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55556"/>
                </a:solidFill>
                <a:latin typeface="+mj-lt"/>
              </a:rPr>
              <a:t>Jen’s mom visits the Kids’ Chance website and goes to the Planning for the Future landing page.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A07B29-E099-4C4B-BD51-19A6D6D55E0D}"/>
              </a:ext>
            </a:extLst>
          </p:cNvPr>
          <p:cNvCxnSpPr>
            <a:cxnSpLocks/>
          </p:cNvCxnSpPr>
          <p:nvPr/>
        </p:nvCxnSpPr>
        <p:spPr>
          <a:xfrm>
            <a:off x="3363685" y="-97971"/>
            <a:ext cx="0" cy="2635472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AC9DA38-A550-49F7-9608-13EA97759112}"/>
              </a:ext>
            </a:extLst>
          </p:cNvPr>
          <p:cNvSpPr/>
          <p:nvPr/>
        </p:nvSpPr>
        <p:spPr>
          <a:xfrm>
            <a:off x="3226525" y="2400341"/>
            <a:ext cx="274320" cy="274320"/>
          </a:xfrm>
          <a:prstGeom prst="ellipse">
            <a:avLst/>
          </a:prstGeom>
          <a:solidFill>
            <a:srgbClr val="42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31F2-A541-4D16-A483-7742C2FB00CD}"/>
              </a:ext>
            </a:extLst>
          </p:cNvPr>
          <p:cNvCxnSpPr>
            <a:cxnSpLocks/>
          </p:cNvCxnSpPr>
          <p:nvPr/>
        </p:nvCxnSpPr>
        <p:spPr>
          <a:xfrm>
            <a:off x="3363685" y="4746171"/>
            <a:ext cx="0" cy="2111829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826C665-B4E6-B4A4-98FF-E413E0C51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0" r="22701" b="27245"/>
          <a:stretch/>
        </p:blipFill>
        <p:spPr>
          <a:xfrm>
            <a:off x="6689561" y="1597926"/>
            <a:ext cx="5502439" cy="36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29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024BE7-36E5-47FE-9A0F-6210F27DE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877716"/>
            <a:ext cx="6096000" cy="5385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251F4-57AC-4B6F-A6E8-DF695BCD51CE}"/>
              </a:ext>
            </a:extLst>
          </p:cNvPr>
          <p:cNvSpPr txBox="1"/>
          <p:nvPr/>
        </p:nvSpPr>
        <p:spPr>
          <a:xfrm>
            <a:off x="1049867" y="2986871"/>
            <a:ext cx="4877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55556"/>
                </a:solidFill>
                <a:latin typeface="+mj-lt"/>
              </a:rPr>
              <a:t>Then she scrolls down the page and completes the form. </a:t>
            </a:r>
            <a:r>
              <a:rPr lang="en-US" sz="2800" dirty="0">
                <a:solidFill>
                  <a:srgbClr val="3C63AB"/>
                </a:solidFill>
              </a:rPr>
              <a:t>Jen and her mom are now in our system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A07B29-E099-4C4B-BD51-19A6D6D55E0D}"/>
              </a:ext>
            </a:extLst>
          </p:cNvPr>
          <p:cNvCxnSpPr>
            <a:cxnSpLocks/>
          </p:cNvCxnSpPr>
          <p:nvPr/>
        </p:nvCxnSpPr>
        <p:spPr>
          <a:xfrm>
            <a:off x="3363685" y="-97971"/>
            <a:ext cx="0" cy="2635472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AC9DA38-A550-49F7-9608-13EA97759112}"/>
              </a:ext>
            </a:extLst>
          </p:cNvPr>
          <p:cNvSpPr/>
          <p:nvPr/>
        </p:nvSpPr>
        <p:spPr>
          <a:xfrm>
            <a:off x="3226525" y="2400341"/>
            <a:ext cx="274320" cy="274320"/>
          </a:xfrm>
          <a:prstGeom prst="ellipse">
            <a:avLst/>
          </a:prstGeom>
          <a:solidFill>
            <a:srgbClr val="42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31F2-A541-4D16-A483-7742C2FB00CD}"/>
              </a:ext>
            </a:extLst>
          </p:cNvPr>
          <p:cNvCxnSpPr>
            <a:cxnSpLocks/>
          </p:cNvCxnSpPr>
          <p:nvPr/>
        </p:nvCxnSpPr>
        <p:spPr>
          <a:xfrm>
            <a:off x="3363685" y="4746171"/>
            <a:ext cx="0" cy="2111829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AA9B014-9431-BFC3-A159-92959A9E7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0" r="22701" b="27245"/>
          <a:stretch/>
        </p:blipFill>
        <p:spPr>
          <a:xfrm>
            <a:off x="6689561" y="1597926"/>
            <a:ext cx="5502439" cy="36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56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692568-D674-48E4-B240-9E8A173ED655}"/>
              </a:ext>
            </a:extLst>
          </p:cNvPr>
          <p:cNvSpPr txBox="1"/>
          <p:nvPr/>
        </p:nvSpPr>
        <p:spPr>
          <a:xfrm>
            <a:off x="6557690" y="3056487"/>
            <a:ext cx="4990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55556"/>
                </a:solidFill>
                <a:latin typeface="+mj-lt"/>
              </a:rPr>
              <a:t>We </a:t>
            </a:r>
            <a:r>
              <a:rPr lang="en-US" sz="2800" dirty="0">
                <a:solidFill>
                  <a:srgbClr val="3C63AB"/>
                </a:solidFill>
              </a:rPr>
              <a:t>reach out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 to Jen and her mom twice a year to keep their information up to date.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F81A4F-661F-452C-845B-C36468FB651A}"/>
              </a:ext>
            </a:extLst>
          </p:cNvPr>
          <p:cNvCxnSpPr>
            <a:cxnSpLocks/>
          </p:cNvCxnSpPr>
          <p:nvPr/>
        </p:nvCxnSpPr>
        <p:spPr>
          <a:xfrm>
            <a:off x="8839199" y="-87086"/>
            <a:ext cx="0" cy="2620982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11DABFB-9524-4940-907B-443BD0C49E97}"/>
              </a:ext>
            </a:extLst>
          </p:cNvPr>
          <p:cNvSpPr/>
          <p:nvPr/>
        </p:nvSpPr>
        <p:spPr>
          <a:xfrm>
            <a:off x="8702039" y="2396736"/>
            <a:ext cx="274320" cy="274320"/>
          </a:xfrm>
          <a:prstGeom prst="ellipse">
            <a:avLst/>
          </a:prstGeom>
          <a:solidFill>
            <a:srgbClr val="42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D208B8-4C72-413A-A022-2924F581EB6F}"/>
              </a:ext>
            </a:extLst>
          </p:cNvPr>
          <p:cNvCxnSpPr>
            <a:cxnSpLocks/>
          </p:cNvCxnSpPr>
          <p:nvPr/>
        </p:nvCxnSpPr>
        <p:spPr>
          <a:xfrm>
            <a:off x="8839199" y="4789714"/>
            <a:ext cx="0" cy="2068286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88D537D4-3E54-420E-AC5D-4EDEAB0AA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33" y="853383"/>
            <a:ext cx="4687227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4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0BA1DF-47EB-4AF0-AB6D-320497D63F25}"/>
              </a:ext>
            </a:extLst>
          </p:cNvPr>
          <p:cNvSpPr txBox="1"/>
          <p:nvPr/>
        </p:nvSpPr>
        <p:spPr>
          <a:xfrm>
            <a:off x="979715" y="3008642"/>
            <a:ext cx="4757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55556"/>
                </a:solidFill>
                <a:latin typeface="+mj-lt"/>
              </a:rPr>
              <a:t>When Jen turns 16, we </a:t>
            </a:r>
            <a:r>
              <a:rPr lang="en-US" sz="2800" dirty="0">
                <a:solidFill>
                  <a:srgbClr val="3C63AB"/>
                </a:solidFill>
              </a:rPr>
              <a:t>connect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 her to the Kids’ Chance in the state where the claim was filed.</a:t>
            </a:r>
            <a:endParaRPr lang="en-US" sz="2800" dirty="0">
              <a:solidFill>
                <a:srgbClr val="42B549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A141C2-8AF1-4B02-99E6-CC088DC658D7}"/>
              </a:ext>
            </a:extLst>
          </p:cNvPr>
          <p:cNvCxnSpPr>
            <a:cxnSpLocks/>
          </p:cNvCxnSpPr>
          <p:nvPr/>
        </p:nvCxnSpPr>
        <p:spPr>
          <a:xfrm>
            <a:off x="3363685" y="-97971"/>
            <a:ext cx="0" cy="2635472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E28E03E-1711-4A75-A732-911D1DFF3939}"/>
              </a:ext>
            </a:extLst>
          </p:cNvPr>
          <p:cNvSpPr/>
          <p:nvPr/>
        </p:nvSpPr>
        <p:spPr>
          <a:xfrm>
            <a:off x="3226525" y="2400341"/>
            <a:ext cx="274320" cy="274320"/>
          </a:xfrm>
          <a:prstGeom prst="ellipse">
            <a:avLst/>
          </a:prstGeom>
          <a:solidFill>
            <a:srgbClr val="42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28D61-D083-4C74-8D53-D3A87AF3D1C5}"/>
              </a:ext>
            </a:extLst>
          </p:cNvPr>
          <p:cNvCxnSpPr>
            <a:cxnSpLocks/>
          </p:cNvCxnSpPr>
          <p:nvPr/>
        </p:nvCxnSpPr>
        <p:spPr>
          <a:xfrm>
            <a:off x="3363685" y="4724400"/>
            <a:ext cx="0" cy="2133600"/>
          </a:xfrm>
          <a:prstGeom prst="line">
            <a:avLst/>
          </a:prstGeom>
          <a:ln w="57150">
            <a:solidFill>
              <a:srgbClr val="3C6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620FBA-0ABC-F4BD-8B0A-585D039D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1594"/>
            <a:ext cx="5976171" cy="44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7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CC418F-ECEB-4C31-85D6-DCF2A0EE61B8}"/>
              </a:ext>
            </a:extLst>
          </p:cNvPr>
          <p:cNvSpPr txBox="1"/>
          <p:nvPr/>
        </p:nvSpPr>
        <p:spPr>
          <a:xfrm>
            <a:off x="6557690" y="3056487"/>
            <a:ext cx="4990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55556"/>
                </a:solidFill>
                <a:latin typeface="+mj-lt"/>
              </a:rPr>
              <a:t>The state organization can now reach out and encourage Jen to </a:t>
            </a:r>
            <a:r>
              <a:rPr lang="en-US" sz="2800" dirty="0">
                <a:solidFill>
                  <a:srgbClr val="3C63AB"/>
                </a:solidFill>
              </a:rPr>
              <a:t>apply for a scholarship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AAD38B-75B2-40B1-AA6F-B4B0EDD55632}"/>
              </a:ext>
            </a:extLst>
          </p:cNvPr>
          <p:cNvCxnSpPr>
            <a:cxnSpLocks/>
          </p:cNvCxnSpPr>
          <p:nvPr/>
        </p:nvCxnSpPr>
        <p:spPr>
          <a:xfrm>
            <a:off x="8839199" y="-87086"/>
            <a:ext cx="0" cy="2620982"/>
          </a:xfrm>
          <a:prstGeom prst="line">
            <a:avLst/>
          </a:prstGeom>
          <a:ln w="57150">
            <a:solidFill>
              <a:srgbClr val="3C6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34333F1-36D0-4C86-AA28-7AEC9FA12953}"/>
              </a:ext>
            </a:extLst>
          </p:cNvPr>
          <p:cNvSpPr/>
          <p:nvPr/>
        </p:nvSpPr>
        <p:spPr>
          <a:xfrm>
            <a:off x="8702039" y="2396736"/>
            <a:ext cx="274320" cy="274320"/>
          </a:xfrm>
          <a:prstGeom prst="ellipse">
            <a:avLst/>
          </a:prstGeom>
          <a:solidFill>
            <a:srgbClr val="3C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holding a black umbrella&#10;&#10;Description automatically generated with low confidence">
            <a:extLst>
              <a:ext uri="{FF2B5EF4-FFF2-40B4-BE49-F238E27FC236}">
                <a16:creationId xmlns:a16="http://schemas.microsoft.com/office/drawing/2014/main" id="{B2D22703-3416-4FA1-829F-1808A15EB7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0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ew business people having a discussion&#10;&#10;Description automatically generated with medium confidence">
            <a:extLst>
              <a:ext uri="{FF2B5EF4-FFF2-40B4-BE49-F238E27FC236}">
                <a16:creationId xmlns:a16="http://schemas.microsoft.com/office/drawing/2014/main" id="{13BBA145-A9DE-C779-AB22-920642D600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2E0933F-9BDD-418F-FD42-71AAF6C435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05" t="12543" b="15858"/>
          <a:stretch/>
        </p:blipFill>
        <p:spPr>
          <a:xfrm>
            <a:off x="0" y="-2"/>
            <a:ext cx="6096000" cy="6868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42699-37ED-4D4E-2EB3-2B5E4B50370F}"/>
              </a:ext>
            </a:extLst>
          </p:cNvPr>
          <p:cNvSpPr txBox="1"/>
          <p:nvPr/>
        </p:nvSpPr>
        <p:spPr>
          <a:xfrm>
            <a:off x="482591" y="3286727"/>
            <a:ext cx="5130818" cy="61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E4870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Other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32362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4A02371A-CBCC-C321-1EBE-1566050274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831" y="-1"/>
            <a:ext cx="530416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2D1C1-07FA-65AE-D04A-CD03E4028F25}"/>
              </a:ext>
            </a:extLst>
          </p:cNvPr>
          <p:cNvSpPr txBox="1"/>
          <p:nvPr/>
        </p:nvSpPr>
        <p:spPr>
          <a:xfrm>
            <a:off x="1427655" y="2497270"/>
            <a:ext cx="4221305" cy="186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4870"/>
                </a:solidFill>
                <a:effectLst/>
                <a:uLnTx/>
                <a:uFillTx/>
                <a:latin typeface="Montserrat SemiBold"/>
                <a:ea typeface="Calibri" panose="020F0502020204030204" pitchFamily="34" charset="0"/>
                <a:cs typeface="Times New Roman" panose="02020603050405020304" pitchFamily="18" charset="0"/>
              </a:rPr>
              <a:t>Who’s eligible?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We provide scholarships to kids whose parent was injured on the job. They need to have a workers’ compensation claim number.</a:t>
            </a:r>
          </a:p>
        </p:txBody>
      </p:sp>
    </p:spTree>
    <p:extLst>
      <p:ext uri="{BB962C8B-B14F-4D97-AF65-F5344CB8AC3E}">
        <p14:creationId xmlns:p14="http://schemas.microsoft.com/office/powerpoint/2010/main" val="13261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22D1C1-07FA-65AE-D04A-CD03E4028F25}"/>
              </a:ext>
            </a:extLst>
          </p:cNvPr>
          <p:cNvSpPr txBox="1"/>
          <p:nvPr/>
        </p:nvSpPr>
        <p:spPr>
          <a:xfrm>
            <a:off x="1475068" y="2380315"/>
            <a:ext cx="4620932" cy="209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4870"/>
                </a:solidFill>
                <a:effectLst/>
                <a:uLnTx/>
                <a:uFillTx/>
                <a:latin typeface="Montserrat SemiBold"/>
                <a:ea typeface="Calibri" panose="020F0502020204030204" pitchFamily="34" charset="0"/>
                <a:cs typeface="Times New Roman" panose="02020603050405020304" pitchFamily="18" charset="0"/>
              </a:rPr>
              <a:t>Are scholarships for 4-year colleges only?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No. In fact, all post-secondary education including vocational training, associates degrees, etc. are eligible.</a:t>
            </a:r>
          </a:p>
        </p:txBody>
      </p:sp>
      <p:pic>
        <p:nvPicPr>
          <p:cNvPr id="5" name="Picture 4" descr="A picture containing text, person, indoor, standing&#10;&#10;Description automatically generated">
            <a:extLst>
              <a:ext uri="{FF2B5EF4-FFF2-40B4-BE49-F238E27FC236}">
                <a16:creationId xmlns:a16="http://schemas.microsoft.com/office/drawing/2014/main" id="{CDDBEE32-1470-A17D-8F9C-4BA3CCBD2D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52" y="0"/>
            <a:ext cx="5174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ld looking at parent in a hospital bed">
            <a:extLst>
              <a:ext uri="{FF2B5EF4-FFF2-40B4-BE49-F238E27FC236}">
                <a16:creationId xmlns:a16="http://schemas.microsoft.com/office/drawing/2014/main" id="{6969F156-6C62-44C9-7A85-EE492BC08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687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2E0933F-9BDD-418F-FD42-71AAF6C43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05" t="12543" b="15858"/>
          <a:stretch/>
        </p:blipFill>
        <p:spPr>
          <a:xfrm>
            <a:off x="0" y="-2"/>
            <a:ext cx="6096000" cy="6868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42699-37ED-4D4E-2EB3-2B5E4B50370F}"/>
              </a:ext>
            </a:extLst>
          </p:cNvPr>
          <p:cNvSpPr txBox="1"/>
          <p:nvPr/>
        </p:nvSpPr>
        <p:spPr>
          <a:xfrm>
            <a:off x="827170" y="3030646"/>
            <a:ext cx="4811629" cy="113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dirty="0"/>
              <a:t>When a worker is injured on the job, it doesn’t just affect them. It affects their entire family.</a:t>
            </a:r>
          </a:p>
        </p:txBody>
      </p:sp>
    </p:spTree>
    <p:extLst>
      <p:ext uri="{BB962C8B-B14F-4D97-AF65-F5344CB8AC3E}">
        <p14:creationId xmlns:p14="http://schemas.microsoft.com/office/powerpoint/2010/main" val="9473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6E589F-89B4-F9A3-3D20-ACBBC71A3DC3}"/>
              </a:ext>
            </a:extLst>
          </p:cNvPr>
          <p:cNvSpPr txBox="1"/>
          <p:nvPr/>
        </p:nvSpPr>
        <p:spPr>
          <a:xfrm>
            <a:off x="1210907" y="2509581"/>
            <a:ext cx="4580292" cy="183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4870"/>
                </a:solidFill>
                <a:effectLst/>
                <a:uLnTx/>
                <a:uFillTx/>
                <a:latin typeface="Montserrat SemiBold"/>
                <a:ea typeface="Calibri" panose="020F0502020204030204" pitchFamily="34" charset="0"/>
                <a:cs typeface="Times New Roman" panose="02020603050405020304" pitchFamily="18" charset="0"/>
              </a:rPr>
              <a:t>Do states have other referral sources?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Yes. In addition to Planning for the Future, each state has other referral sources.</a:t>
            </a:r>
          </a:p>
        </p:txBody>
      </p:sp>
      <p:pic>
        <p:nvPicPr>
          <p:cNvPr id="4" name="Picture 3" descr="A perso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C0C9595C-5CE6-B76F-D78D-C9D025CB4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833" y="0"/>
            <a:ext cx="5304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CC418F-ECEB-4C31-85D6-DCF2A0EE61B8}"/>
              </a:ext>
            </a:extLst>
          </p:cNvPr>
          <p:cNvSpPr txBox="1"/>
          <p:nvPr/>
        </p:nvSpPr>
        <p:spPr>
          <a:xfrm>
            <a:off x="6462715" y="2505640"/>
            <a:ext cx="4990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63AB"/>
                </a:solidFill>
              </a:rPr>
              <a:t>With your help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, we can find more eligible kids and steward them toward their state.</a:t>
            </a:r>
          </a:p>
          <a:p>
            <a:endParaRPr lang="en-US" sz="2800" dirty="0">
              <a:solidFill>
                <a:srgbClr val="555556"/>
              </a:solidFill>
              <a:latin typeface="+mj-lt"/>
            </a:endParaRP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53DC4187-2DBD-41A0-ACDF-DD7A3CECF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78"/>
          <a:stretch/>
        </p:blipFill>
        <p:spPr>
          <a:xfrm>
            <a:off x="-1" y="-1"/>
            <a:ext cx="5378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628" y="-1"/>
            <a:ext cx="937437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39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961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050" y="1582340"/>
            <a:ext cx="3162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know I say thank you, but that’s not enough. There are no words that express the gratitude that not only I, but my family have for this organization.”</a:t>
            </a:r>
          </a:p>
          <a:p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Gabriela</a:t>
            </a: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Kids’ Chance of  Florida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0" y="5762616"/>
            <a:ext cx="723906" cy="7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681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0485" y="2552543"/>
            <a:ext cx="4495800" cy="3581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38400" y="5867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dirty="0"/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63385" y="2942859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961AC"/>
                </a:solidFill>
              </a:rPr>
              <a:t>Thank You</a:t>
            </a:r>
          </a:p>
          <a:p>
            <a:r>
              <a:rPr lang="en-US" sz="2400" dirty="0">
                <a:latin typeface="Calibri Light" panose="020F0302020204030204" pitchFamily="34" charset="0"/>
              </a:rPr>
              <a:t>We are extremely grateful to our donors, volunteers and advocates. Without their generous support, none of our accomplishments would be possible. </a:t>
            </a:r>
          </a:p>
        </p:txBody>
      </p:sp>
    </p:spTree>
    <p:extLst>
      <p:ext uri="{BB962C8B-B14F-4D97-AF65-F5344CB8AC3E}">
        <p14:creationId xmlns:p14="http://schemas.microsoft.com/office/powerpoint/2010/main" val="10536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2EDC4-4E07-9A0E-6BAD-1DE7BB0B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1CB423-B435-7C9E-9A4A-DE1A59C5D257}"/>
              </a:ext>
            </a:extLst>
          </p:cNvPr>
          <p:cNvSpPr/>
          <p:nvPr/>
        </p:nvSpPr>
        <p:spPr>
          <a:xfrm>
            <a:off x="3218303" y="369794"/>
            <a:ext cx="5163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You’re in good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D9AB1-ED6D-6414-C2CB-E78EA3AE7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7" y="3206839"/>
            <a:ext cx="2179224" cy="5916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10284E-B30C-D8BE-70CE-6E4D06F0CD3B}"/>
              </a:ext>
            </a:extLst>
          </p:cNvPr>
          <p:cNvCxnSpPr/>
          <p:nvPr/>
        </p:nvCxnSpPr>
        <p:spPr>
          <a:xfrm>
            <a:off x="2882127" y="1801271"/>
            <a:ext cx="0" cy="378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lue letters on a white background&#10;&#10;Description automatically generated">
            <a:extLst>
              <a:ext uri="{FF2B5EF4-FFF2-40B4-BE49-F238E27FC236}">
                <a16:creationId xmlns:a16="http://schemas.microsoft.com/office/drawing/2014/main" id="{E7876804-0FAA-6CD6-3F2A-AC3C4D712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75" y="1742053"/>
            <a:ext cx="1993866" cy="591181"/>
          </a:xfrm>
          <a:prstGeom prst="rect">
            <a:avLst/>
          </a:prstGeom>
        </p:spPr>
      </p:pic>
      <p:pic>
        <p:nvPicPr>
          <p:cNvPr id="12" name="Picture 11" descr="A green triangle with a tree in it&#10;&#10;Description automatically generated">
            <a:extLst>
              <a:ext uri="{FF2B5EF4-FFF2-40B4-BE49-F238E27FC236}">
                <a16:creationId xmlns:a16="http://schemas.microsoft.com/office/drawing/2014/main" id="{C56A5084-55A6-27E0-50ED-9F36C0464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08" y="1463761"/>
            <a:ext cx="1839408" cy="947213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C2E3D590-3FF7-6B87-F2A6-F7E4EBCFF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71" y="1697807"/>
            <a:ext cx="2044905" cy="591181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6AFA3FDD-85EB-010F-539C-749CBB5FF8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04" y="1852708"/>
            <a:ext cx="2101994" cy="449729"/>
          </a:xfrm>
          <a:prstGeom prst="rect">
            <a:avLst/>
          </a:prstGeom>
        </p:spPr>
      </p:pic>
      <p:pic>
        <p:nvPicPr>
          <p:cNvPr id="21" name="Picture 20" descr="A logo for copper point insurance company&#10;&#10;Description automatically generated">
            <a:extLst>
              <a:ext uri="{FF2B5EF4-FFF2-40B4-BE49-F238E27FC236}">
                <a16:creationId xmlns:a16="http://schemas.microsoft.com/office/drawing/2014/main" id="{F6905CEB-5ED1-E2BD-6655-420FA40788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24" y="2507127"/>
            <a:ext cx="1460205" cy="770591"/>
          </a:xfrm>
          <a:prstGeom prst="rect">
            <a:avLst/>
          </a:prstGeom>
        </p:spPr>
      </p:pic>
      <p:pic>
        <p:nvPicPr>
          <p:cNvPr id="23" name="Picture 22" descr="A grey text on a white background&#10;&#10;Description automatically generated">
            <a:extLst>
              <a:ext uri="{FF2B5EF4-FFF2-40B4-BE49-F238E27FC236}">
                <a16:creationId xmlns:a16="http://schemas.microsoft.com/office/drawing/2014/main" id="{EC5E10BF-C577-CD67-652A-A2BAB33789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88" y="2748593"/>
            <a:ext cx="2056931" cy="436319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60ED56C6-BA10-B020-63FD-3B7B5592E9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33" y="2750652"/>
            <a:ext cx="1477632" cy="386999"/>
          </a:xfrm>
          <a:prstGeom prst="rect">
            <a:avLst/>
          </a:prstGeom>
        </p:spPr>
      </p:pic>
      <p:pic>
        <p:nvPicPr>
          <p:cNvPr id="27" name="Picture 26" descr="A close-up of a company logo&#10;&#10;Description automatically generated">
            <a:extLst>
              <a:ext uri="{FF2B5EF4-FFF2-40B4-BE49-F238E27FC236}">
                <a16:creationId xmlns:a16="http://schemas.microsoft.com/office/drawing/2014/main" id="{03B913B9-62CD-A1A7-B03E-9F0D488B16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65" y="2612673"/>
            <a:ext cx="1901705" cy="673169"/>
          </a:xfrm>
          <a:prstGeom prst="rect">
            <a:avLst/>
          </a:prstGeom>
        </p:spPr>
      </p:pic>
      <p:pic>
        <p:nvPicPr>
          <p:cNvPr id="29" name="Picture 28" descr="A yellow and white logo&#10;&#10;Description automatically generated">
            <a:extLst>
              <a:ext uri="{FF2B5EF4-FFF2-40B4-BE49-F238E27FC236}">
                <a16:creationId xmlns:a16="http://schemas.microsoft.com/office/drawing/2014/main" id="{4CCBA8CA-7079-D5D6-72DA-A373525FA3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t="36176" r="11157" b="34775"/>
          <a:stretch/>
        </p:blipFill>
        <p:spPr>
          <a:xfrm>
            <a:off x="3720977" y="3558095"/>
            <a:ext cx="2045963" cy="591181"/>
          </a:xfrm>
          <a:prstGeom prst="rect">
            <a:avLst/>
          </a:prstGeom>
        </p:spPr>
      </p:pic>
      <p:pic>
        <p:nvPicPr>
          <p:cNvPr id="31" name="Picture 30" descr="A logo for a company&#10;&#10;Description automatically generated">
            <a:extLst>
              <a:ext uri="{FF2B5EF4-FFF2-40B4-BE49-F238E27FC236}">
                <a16:creationId xmlns:a16="http://schemas.microsoft.com/office/drawing/2014/main" id="{220A7581-ECB6-CC78-0E26-E291DB15D3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19" y="3518786"/>
            <a:ext cx="2415324" cy="689221"/>
          </a:xfrm>
          <a:prstGeom prst="rect">
            <a:avLst/>
          </a:prstGeom>
        </p:spPr>
      </p:pic>
      <p:pic>
        <p:nvPicPr>
          <p:cNvPr id="33" name="Picture 32" descr="A logo for a medical company&#10;&#10;Description automatically generated">
            <a:extLst>
              <a:ext uri="{FF2B5EF4-FFF2-40B4-BE49-F238E27FC236}">
                <a16:creationId xmlns:a16="http://schemas.microsoft.com/office/drawing/2014/main" id="{88D0EF97-B403-BF63-ED57-C635ACB8F3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00" y="3430349"/>
            <a:ext cx="2056932" cy="821699"/>
          </a:xfrm>
          <a:prstGeom prst="rect">
            <a:avLst/>
          </a:prstGeom>
        </p:spPr>
      </p:pic>
      <p:pic>
        <p:nvPicPr>
          <p:cNvPr id="35" name="Picture 34" descr="A logo for a company&#10;&#10;Description automatically generated">
            <a:extLst>
              <a:ext uri="{FF2B5EF4-FFF2-40B4-BE49-F238E27FC236}">
                <a16:creationId xmlns:a16="http://schemas.microsoft.com/office/drawing/2014/main" id="{0D2DB885-1370-A61F-D643-85B8B552AE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91" y="4315959"/>
            <a:ext cx="2195659" cy="770592"/>
          </a:xfrm>
          <a:prstGeom prst="rect">
            <a:avLst/>
          </a:prstGeom>
        </p:spPr>
      </p:pic>
      <p:pic>
        <p:nvPicPr>
          <p:cNvPr id="37" name="Picture 36" descr="A green logo with a green logo&#10;&#10;Description automatically generated">
            <a:extLst>
              <a:ext uri="{FF2B5EF4-FFF2-40B4-BE49-F238E27FC236}">
                <a16:creationId xmlns:a16="http://schemas.microsoft.com/office/drawing/2014/main" id="{5DA26A59-A9CF-D013-0080-CA8805C53D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6" b="25323"/>
          <a:stretch/>
        </p:blipFill>
        <p:spPr>
          <a:xfrm>
            <a:off x="5990826" y="4440466"/>
            <a:ext cx="2003921" cy="524035"/>
          </a:xfrm>
          <a:prstGeom prst="rect">
            <a:avLst/>
          </a:prstGeom>
        </p:spPr>
      </p:pic>
      <p:pic>
        <p:nvPicPr>
          <p:cNvPr id="43" name="Picture 42" descr="A purple and grey logo&#10;&#10;Description automatically generated">
            <a:extLst>
              <a:ext uri="{FF2B5EF4-FFF2-40B4-BE49-F238E27FC236}">
                <a16:creationId xmlns:a16="http://schemas.microsoft.com/office/drawing/2014/main" id="{D569BE55-9434-DE74-7C21-F2E8D0F973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15" y="5144889"/>
            <a:ext cx="1165412" cy="874059"/>
          </a:xfrm>
          <a:prstGeom prst="rect">
            <a:avLst/>
          </a:prstGeom>
        </p:spPr>
      </p:pic>
      <p:pic>
        <p:nvPicPr>
          <p:cNvPr id="49" name="Picture 48" descr="A green and white logo&#10;&#10;Description automatically generated">
            <a:extLst>
              <a:ext uri="{FF2B5EF4-FFF2-40B4-BE49-F238E27FC236}">
                <a16:creationId xmlns:a16="http://schemas.microsoft.com/office/drawing/2014/main" id="{0C2FEFAE-E74F-C6BF-E2EB-501AD226DA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13190" r="18572" b="21876"/>
          <a:stretch/>
        </p:blipFill>
        <p:spPr>
          <a:xfrm>
            <a:off x="6229274" y="4964501"/>
            <a:ext cx="1528586" cy="1157484"/>
          </a:xfrm>
          <a:prstGeom prst="rect">
            <a:avLst/>
          </a:prstGeom>
        </p:spPr>
      </p:pic>
      <p:pic>
        <p:nvPicPr>
          <p:cNvPr id="51" name="Picture 50" descr="A logo of a company&#10;&#10;Description automatically generated">
            <a:extLst>
              <a:ext uri="{FF2B5EF4-FFF2-40B4-BE49-F238E27FC236}">
                <a16:creationId xmlns:a16="http://schemas.microsoft.com/office/drawing/2014/main" id="{142F1D1E-1C38-9E1A-EDBA-05A8A20775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5" b="36101"/>
          <a:stretch/>
        </p:blipFill>
        <p:spPr>
          <a:xfrm>
            <a:off x="8170152" y="5253235"/>
            <a:ext cx="2119570" cy="657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150F92-EA6B-2CBA-FCB8-FFCF2A94B035}"/>
              </a:ext>
            </a:extLst>
          </p:cNvPr>
          <p:cNvSpPr txBox="1"/>
          <p:nvPr/>
        </p:nvSpPr>
        <p:spPr>
          <a:xfrm>
            <a:off x="11456894" y="6353735"/>
            <a:ext cx="591671" cy="739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4E758-AA89-A986-B60A-520828FA4241}"/>
              </a:ext>
            </a:extLst>
          </p:cNvPr>
          <p:cNvSpPr/>
          <p:nvPr/>
        </p:nvSpPr>
        <p:spPr>
          <a:xfrm>
            <a:off x="0" y="-10251"/>
            <a:ext cx="12192000" cy="947213"/>
          </a:xfrm>
          <a:prstGeom prst="rect">
            <a:avLst/>
          </a:prstGeom>
          <a:solidFill>
            <a:srgbClr val="3C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E11D7-50B6-152F-F624-06306FB0623D}"/>
              </a:ext>
            </a:extLst>
          </p:cNvPr>
          <p:cNvSpPr/>
          <p:nvPr/>
        </p:nvSpPr>
        <p:spPr>
          <a:xfrm>
            <a:off x="2395237" y="83949"/>
            <a:ext cx="7413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 to our national partners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40BC7-1ACA-45D5-D9AE-361825D82E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76919" y="4436265"/>
            <a:ext cx="1701116" cy="6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1371600"/>
            <a:ext cx="4876800" cy="4114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2752707"/>
            <a:ext cx="3574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961AC"/>
                </a:solidFill>
              </a:rPr>
              <a:t>Connect with Us</a:t>
            </a:r>
          </a:p>
          <a:p>
            <a:endParaRPr lang="en-US" sz="1200" dirty="0">
              <a:latin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</a:rPr>
              <a:t>401-405-4028</a:t>
            </a:r>
          </a:p>
          <a:p>
            <a:r>
              <a:rPr lang="en-US" sz="2400" dirty="0" err="1">
                <a:latin typeface="Calibri Light" panose="020F0302020204030204" pitchFamily="34" charset="0"/>
              </a:rPr>
              <a:t>admin@kidschance.org</a:t>
            </a:r>
            <a:endParaRPr lang="en-US" sz="2400" dirty="0">
              <a:latin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</a:rPr>
              <a:t>www.kidschance.org</a:t>
            </a:r>
          </a:p>
        </p:txBody>
      </p:sp>
      <p:pic>
        <p:nvPicPr>
          <p:cNvPr id="6" name="Picture 2" descr="C:\Users\Katie\Documents\Graphic Design\Clients\Kids Chance of America\Logo\kcoa logo 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467" y="1678072"/>
            <a:ext cx="3733800" cy="92390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0" y="4757416"/>
            <a:ext cx="411480" cy="41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032" y="4777246"/>
            <a:ext cx="329184" cy="329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780" y="4821177"/>
            <a:ext cx="142468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68" y="4783596"/>
            <a:ext cx="329184" cy="329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71429-BEFD-4C51-91EF-193B40F04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EBFA52-E6D8-49EE-A4AC-4EAE7AC6A072}"/>
              </a:ext>
            </a:extLst>
          </p:cNvPr>
          <p:cNvSpPr txBox="1"/>
          <p:nvPr/>
        </p:nvSpPr>
        <p:spPr>
          <a:xfrm>
            <a:off x="5769429" y="2920777"/>
            <a:ext cx="55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55556"/>
                </a:solidFill>
                <a:latin typeface="+mj-lt"/>
              </a:rPr>
              <a:t>These injuries can come at </a:t>
            </a:r>
            <a:r>
              <a:rPr lang="en-US" sz="2800" dirty="0">
                <a:solidFill>
                  <a:srgbClr val="3C63AB"/>
                </a:solidFill>
              </a:rPr>
              <a:t>any time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, when children are grown up and even when they’re still quite small.</a:t>
            </a:r>
          </a:p>
        </p:txBody>
      </p:sp>
    </p:spTree>
    <p:extLst>
      <p:ext uri="{BB962C8B-B14F-4D97-AF65-F5344CB8AC3E}">
        <p14:creationId xmlns:p14="http://schemas.microsoft.com/office/powerpoint/2010/main" val="5272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C03A7-9B96-4778-87EE-B01D5EEE3BC1}"/>
              </a:ext>
            </a:extLst>
          </p:cNvPr>
          <p:cNvSpPr txBox="1"/>
          <p:nvPr/>
        </p:nvSpPr>
        <p:spPr>
          <a:xfrm>
            <a:off x="1095368" y="2496764"/>
            <a:ext cx="533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55556"/>
                </a:solidFill>
                <a:latin typeface="+mj-lt"/>
              </a:rPr>
              <a:t>We can help these kids no matter how old they are.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916929-42E7-489D-84AF-D821D3E7C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6658" y="2432969"/>
            <a:ext cx="4097268" cy="41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graduation cap and gown holding a diploma&#10;&#10;Description automatically generated with medium confidence">
            <a:extLst>
              <a:ext uri="{FF2B5EF4-FFF2-40B4-BE49-F238E27FC236}">
                <a16:creationId xmlns:a16="http://schemas.microsoft.com/office/drawing/2014/main" id="{5B717F8B-D439-99DE-C2DF-C8232669F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42699-37ED-4D4E-2EB3-2B5E4B50370F}"/>
              </a:ext>
            </a:extLst>
          </p:cNvPr>
          <p:cNvSpPr txBox="1"/>
          <p:nvPr/>
        </p:nvSpPr>
        <p:spPr>
          <a:xfrm>
            <a:off x="6521113" y="1340318"/>
            <a:ext cx="5042238" cy="382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4870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We give kids a chance at a better future.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Kids’ Chance of America provides a pathway for kids affected by a workplace injury to pursue their dreams by empowering a network of 50 state organizations that provide college and trade school scholarships.</a:t>
            </a:r>
          </a:p>
        </p:txBody>
      </p:sp>
    </p:spTree>
    <p:extLst>
      <p:ext uri="{BB962C8B-B14F-4D97-AF65-F5344CB8AC3E}">
        <p14:creationId xmlns:p14="http://schemas.microsoft.com/office/powerpoint/2010/main" val="3074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in graduation gowns&#10;&#10;Description automatically generated">
            <a:extLst>
              <a:ext uri="{FF2B5EF4-FFF2-40B4-BE49-F238E27FC236}">
                <a16:creationId xmlns:a16="http://schemas.microsoft.com/office/drawing/2014/main" id="{3387C6FD-271B-6BC7-7302-5CCB6A41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79"/>
          <a:stretch/>
        </p:blipFill>
        <p:spPr>
          <a:xfrm>
            <a:off x="0" y="0"/>
            <a:ext cx="12192000" cy="686873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8CCA6A7-80A3-66E8-B024-AFF118FEE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05" t="12543" b="15858"/>
          <a:stretch/>
        </p:blipFill>
        <p:spPr>
          <a:xfrm flipH="1">
            <a:off x="6096000" y="0"/>
            <a:ext cx="6096000" cy="6868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16E677-DABE-2CE7-F169-7FCDB4E75BAA}"/>
              </a:ext>
            </a:extLst>
          </p:cNvPr>
          <p:cNvSpPr txBox="1"/>
          <p:nvPr/>
        </p:nvSpPr>
        <p:spPr>
          <a:xfrm>
            <a:off x="6995706" y="2498031"/>
            <a:ext cx="4777193" cy="22060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Since 1988, Kids’ Chance organizations have awarded </a:t>
            </a:r>
            <a:r>
              <a:rPr lang="en-US" sz="2200" dirty="0">
                <a:solidFill>
                  <a:srgbClr val="000000"/>
                </a:solidFill>
                <a:latin typeface="Montserrat"/>
              </a:rPr>
              <a:t>more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Montserrat"/>
              </a:rPr>
              <a:t>than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11,000 scholarships totaling </a:t>
            </a:r>
            <a:r>
              <a:rPr lang="en-US" sz="2200" dirty="0">
                <a:solidFill>
                  <a:srgbClr val="000000"/>
                </a:solidFill>
                <a:latin typeface="Montserrat"/>
              </a:rPr>
              <a:t>over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$</a:t>
            </a:r>
            <a:r>
              <a:rPr lang="en-US" sz="2200" dirty="0">
                <a:solidFill>
                  <a:srgbClr val="000000"/>
                </a:solidFill>
                <a:latin typeface="Montserrat"/>
              </a:rPr>
              <a:t>42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million. But we can’t stop there, as thousands of kids each year need help. </a:t>
            </a:r>
          </a:p>
        </p:txBody>
      </p:sp>
    </p:spTree>
    <p:extLst>
      <p:ext uri="{BB962C8B-B14F-4D97-AF65-F5344CB8AC3E}">
        <p14:creationId xmlns:p14="http://schemas.microsoft.com/office/powerpoint/2010/main" val="31435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osing, smiling&#10;&#10;Description automatically generated">
            <a:extLst>
              <a:ext uri="{FF2B5EF4-FFF2-40B4-BE49-F238E27FC236}">
                <a16:creationId xmlns:a16="http://schemas.microsoft.com/office/drawing/2014/main" id="{FF807312-9055-4A8D-A3BB-A3179D9C6B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C2B57-DA92-741C-7CCF-19A2DD648746}"/>
              </a:ext>
            </a:extLst>
          </p:cNvPr>
          <p:cNvSpPr txBox="1"/>
          <p:nvPr/>
        </p:nvSpPr>
        <p:spPr>
          <a:xfrm>
            <a:off x="1236746" y="2627539"/>
            <a:ext cx="4973554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E4870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Planning for the Future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initiative helps us identify eligible applicants – especially those who are not yet old enough to think about higher education.</a:t>
            </a:r>
          </a:p>
        </p:txBody>
      </p:sp>
    </p:spTree>
    <p:extLst>
      <p:ext uri="{BB962C8B-B14F-4D97-AF65-F5344CB8AC3E}">
        <p14:creationId xmlns:p14="http://schemas.microsoft.com/office/powerpoint/2010/main" val="3571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DFF7FBB-9756-D6A8-0319-033A401C1953}"/>
              </a:ext>
            </a:extLst>
          </p:cNvPr>
          <p:cNvGraphicFramePr/>
          <p:nvPr/>
        </p:nvGraphicFramePr>
        <p:xfrm>
          <a:off x="-219075" y="738401"/>
          <a:ext cx="12192000" cy="625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2B8075-2684-E82F-02E7-EAAAA16E9C4B}"/>
              </a:ext>
            </a:extLst>
          </p:cNvPr>
          <p:cNvSpPr txBox="1"/>
          <p:nvPr/>
        </p:nvSpPr>
        <p:spPr>
          <a:xfrm>
            <a:off x="742950" y="1424201"/>
            <a:ext cx="451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4870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Here’s How It Works</a:t>
            </a:r>
          </a:p>
        </p:txBody>
      </p:sp>
    </p:spTree>
    <p:extLst>
      <p:ext uri="{BB962C8B-B14F-4D97-AF65-F5344CB8AC3E}">
        <p14:creationId xmlns:p14="http://schemas.microsoft.com/office/powerpoint/2010/main" val="1560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C800A4-23DB-42CC-8EC2-2040F429E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0C800A4-23DB-42CC-8EC2-2040F429E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8EDAE-8CA1-431E-87B6-E734E75CA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08EDAE-8CA1-431E-87B6-E734E75CA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BDBB31-C8E8-4A5B-9119-EB0B19DA3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1BDBB31-C8E8-4A5B-9119-EB0B19DA3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6AC991-7DB7-434B-B967-0DDAE1B2A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56AC991-7DB7-434B-B967-0DDAE1B2A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31CF2A-E1D0-4D54-84D9-8C1392000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831CF2A-E1D0-4D54-84D9-8C1392000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001A85-3C91-4666-8263-6806848A8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1001A85-3C91-4666-8263-6806848A8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80EDD0-5CE6-415C-AE78-0912EA1B9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FE80EDD0-5CE6-415C-AE78-0912EA1B9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6DFC0-3C76-4059-9ABD-98C5C6AB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73A6DFC0-3C76-4059-9ABD-98C5C6AB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A2B30F-1592-442B-B938-3472057D2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6A2B30F-1592-442B-B938-3472057D2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256C54-C2A4-45EC-8FC2-326FFFA14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48256C54-C2A4-45EC-8FC2-326FFFA14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C6D9790-8969-406B-9D17-225122435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84"/>
          <a:stretch/>
        </p:blipFill>
        <p:spPr>
          <a:xfrm>
            <a:off x="0" y="0"/>
            <a:ext cx="56932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4104CD-EDD7-4384-A72D-54A8A0CD0F57}"/>
              </a:ext>
            </a:extLst>
          </p:cNvPr>
          <p:cNvSpPr txBox="1"/>
          <p:nvPr/>
        </p:nvSpPr>
        <p:spPr>
          <a:xfrm>
            <a:off x="6498773" y="3052361"/>
            <a:ext cx="530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63AB"/>
                </a:solidFill>
              </a:rPr>
              <a:t>Jen is 6 years old.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555556"/>
                </a:solidFill>
                <a:latin typeface="+mj-lt"/>
              </a:rPr>
              <a:t>Her dad suffered a fall at work that paralyzed him.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26AE2B-877D-49F2-9D70-8FDB74D48584}"/>
              </a:ext>
            </a:extLst>
          </p:cNvPr>
          <p:cNvCxnSpPr>
            <a:cxnSpLocks/>
          </p:cNvCxnSpPr>
          <p:nvPr/>
        </p:nvCxnSpPr>
        <p:spPr>
          <a:xfrm>
            <a:off x="8839199" y="-87086"/>
            <a:ext cx="0" cy="2692602"/>
          </a:xfrm>
          <a:prstGeom prst="line">
            <a:avLst/>
          </a:prstGeom>
          <a:ln w="57150">
            <a:solidFill>
              <a:srgbClr val="3C6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4896490-CFB1-42FE-9C8A-167E24F98244}"/>
              </a:ext>
            </a:extLst>
          </p:cNvPr>
          <p:cNvSpPr/>
          <p:nvPr/>
        </p:nvSpPr>
        <p:spPr>
          <a:xfrm>
            <a:off x="8702039" y="2468356"/>
            <a:ext cx="274320" cy="274320"/>
          </a:xfrm>
          <a:prstGeom prst="ellipse">
            <a:avLst/>
          </a:prstGeom>
          <a:solidFill>
            <a:srgbClr val="3C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E8BF7E-C96F-4DE9-A5D4-8151A06D1C70}"/>
              </a:ext>
            </a:extLst>
          </p:cNvPr>
          <p:cNvCxnSpPr>
            <a:cxnSpLocks/>
          </p:cNvCxnSpPr>
          <p:nvPr/>
        </p:nvCxnSpPr>
        <p:spPr>
          <a:xfrm>
            <a:off x="8839199" y="4365171"/>
            <a:ext cx="0" cy="2492829"/>
          </a:xfrm>
          <a:prstGeom prst="line">
            <a:avLst/>
          </a:prstGeom>
          <a:ln w="57150">
            <a:solidFill>
              <a:srgbClr val="42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175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Kids' Chance 2023">
      <a:dk1>
        <a:srgbClr val="000000"/>
      </a:dk1>
      <a:lt1>
        <a:sysClr val="window" lastClr="FFFFFF"/>
      </a:lt1>
      <a:dk2>
        <a:srgbClr val="2E4870"/>
      </a:dk2>
      <a:lt2>
        <a:srgbClr val="EEEEEE"/>
      </a:lt2>
      <a:accent1>
        <a:srgbClr val="3C63AB"/>
      </a:accent1>
      <a:accent2>
        <a:srgbClr val="42B549"/>
      </a:accent2>
      <a:accent3>
        <a:srgbClr val="338440"/>
      </a:accent3>
      <a:accent4>
        <a:srgbClr val="6692CC"/>
      </a:accent4>
      <a:accent5>
        <a:srgbClr val="286130"/>
      </a:accent5>
      <a:accent6>
        <a:srgbClr val="E2E2E2"/>
      </a:accent6>
      <a:hlink>
        <a:srgbClr val="3C63AB"/>
      </a:hlink>
      <a:folHlink>
        <a:srgbClr val="2E4870"/>
      </a:folHlink>
    </a:clrScheme>
    <a:fontScheme name="KCOA 2023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527</Words>
  <Application>Microsoft Macintosh PowerPoint</Application>
  <PresentationFormat>Widescreen</PresentationFormat>
  <Paragraphs>51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Montserrat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Burkhart</dc:creator>
  <cp:lastModifiedBy>Jennifer Logue</cp:lastModifiedBy>
  <cp:revision>96</cp:revision>
  <dcterms:created xsi:type="dcterms:W3CDTF">2021-04-27T22:24:38Z</dcterms:created>
  <dcterms:modified xsi:type="dcterms:W3CDTF">2025-09-22T12:30:51Z</dcterms:modified>
</cp:coreProperties>
</file>